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sldIdLst>
    <p:sldId id="256" r:id="rId2"/>
    <p:sldId id="257" r:id="rId3"/>
    <p:sldId id="258" r:id="rId4"/>
    <p:sldId id="285" r:id="rId5"/>
    <p:sldId id="260" r:id="rId6"/>
    <p:sldId id="294" r:id="rId7"/>
    <p:sldId id="259" r:id="rId8"/>
    <p:sldId id="282" r:id="rId9"/>
    <p:sldId id="280" r:id="rId10"/>
    <p:sldId id="261" r:id="rId11"/>
    <p:sldId id="301" r:id="rId12"/>
    <p:sldId id="298" r:id="rId13"/>
    <p:sldId id="262" r:id="rId14"/>
    <p:sldId id="289" r:id="rId15"/>
    <p:sldId id="295" r:id="rId16"/>
    <p:sldId id="296" r:id="rId17"/>
    <p:sldId id="308" r:id="rId18"/>
    <p:sldId id="263" r:id="rId19"/>
    <p:sldId id="307" r:id="rId20"/>
    <p:sldId id="264" r:id="rId21"/>
    <p:sldId id="266" r:id="rId22"/>
    <p:sldId id="287" r:id="rId23"/>
    <p:sldId id="306" r:id="rId24"/>
    <p:sldId id="267" r:id="rId25"/>
    <p:sldId id="268" r:id="rId26"/>
    <p:sldId id="279" r:id="rId27"/>
    <p:sldId id="269" r:id="rId28"/>
    <p:sldId id="271" r:id="rId29"/>
    <p:sldId id="272" r:id="rId30"/>
    <p:sldId id="273" r:id="rId31"/>
    <p:sldId id="275" r:id="rId32"/>
    <p:sldId id="265" r:id="rId33"/>
    <p:sldId id="274" r:id="rId34"/>
    <p:sldId id="283" r:id="rId35"/>
    <p:sldId id="304" r:id="rId36"/>
    <p:sldId id="305" r:id="rId37"/>
    <p:sldId id="276" r:id="rId38"/>
    <p:sldId id="277" r:id="rId39"/>
    <p:sldId id="302" r:id="rId40"/>
    <p:sldId id="278" r:id="rId41"/>
    <p:sldId id="28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B8D"/>
    <a:srgbClr val="1B25F1"/>
    <a:srgbClr val="0B13B1"/>
    <a:srgbClr val="007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81528" autoAdjust="0"/>
  </p:normalViewPr>
  <p:slideViewPr>
    <p:cSldViewPr>
      <p:cViewPr varScale="1">
        <p:scale>
          <a:sx n="74" d="100"/>
          <a:sy n="74" d="100"/>
        </p:scale>
        <p:origin x="-123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5EA5B-7E1C-48A7-BABF-F1243853AF3B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DA035-090A-49AE-B239-E4F3B5C3C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4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A035-090A-49AE-B239-E4F3B5C3C00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4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A035-090A-49AE-B239-E4F3B5C3C00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0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A035-090A-49AE-B239-E4F3B5C3C00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25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A035-090A-49AE-B239-E4F3B5C3C00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3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A035-090A-49AE-B239-E4F3B5C3C00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DA035-090A-49AE-B239-E4F3B5C3C00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70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9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0.png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7565" y="869085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Прямокутний трикутник: </a:t>
            </a:r>
          </a:p>
          <a:p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простий і невичерпний 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4678854"/>
            <a:ext cx="40198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Підготувала учениця 8-А класу</a:t>
            </a:r>
          </a:p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Палкіна Єлизавета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И.С.Бах.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64" y="503815"/>
            <a:ext cx="609600" cy="609600"/>
          </a:xfrm>
          <a:prstGeom prst="rect">
            <a:avLst/>
          </a:prstGeom>
        </p:spPr>
      </p:pic>
      <p:sp>
        <p:nvSpPr>
          <p:cNvPr id="4" name="AutoShape 2" descr="data:image/png;base64,iVBORw0KGgoAAAANSUhEUgAAAkkAAAH+CAYAAACIp5pkAAAgAElEQVR4XjS9WY8lWZadt85k073uEZFVXc0SOEBqUBJBQQD1oAf9CgIkJPFJ+tWCBEEi2U2yu1mVmRHu99pwRuHbN5WBQFZFpLtfMztnn7XXsM39IfyrUfulafJa0qQ4vK7clFtRWpJSDHLFKTSpjKx9ytpvkiav6Ry67dKag6bmFLz0I0jnnBSU9KXN+qJZKXidW9OPcOpsVXMLiqek0qTRlaKTD06fsetjdlpK1y1LV+k6mlRd1AhebgylXrU6p8UHHeXSZwpqLur3btVUm/LU9blJ52hKpentKvJXlbqXxlBIQd0PXb3qGvxx1NRmyU36PjWFJH2t0pybztFV3FBsQ+/da3FRCk4/etGvYahOSYuf9dOIWluVXNGP9aHqpVST5p40uaTei/LIasnrUS4Vx0cJug2vlJv8CHIpSilonoKSaxol69Gj8urVUlEqVelZtPRZI8y6uiQF9dF1uKKyeElN8WpKI2lEpxS9fMlKWXJXlJu8fOpyvqjfpX0dOpJTzl1zn+wevDee66Xump5T18N1teYVW1QYQcueda9DqQVtYdVoXUfNqstQWYfq2nU1J/+56EsLupL0s6v233/ZvTaXdE7SY2RNfWiSU1ZRmYf826x5DN0L928ozbPituloXb8+H9prUQ9e85SUvJd3khtdcZ10eafrulRz1jT4vFWROxSHzsb1DIV4l3dRvnX5wn1wynHomqSF9fVjl29BTx91hq458CyCLjVNMWmuXr10+wxfXFCTU09J1XmVUuQ05PxQ81XVde39fK1DeX07vX7anZpz+s9z075GTSEpyak6KbSg4JJGGLoFp/ch3c6hUIJGmpXfh5qaPvOpj5Htma9h1pex6vqo+jibfOx6S15L7+pqumavwr0oQV/Tm7y8Sgw6fVRqXmwAPs85dfWbl+LQrCB/Zbn8XUt3CiVqKOmYvf62/KztD5P++T//x3qbmv72rz/165+c2jVpDov8YKENXWNWiXc9XVCcg9zHLxq1avQmqcq7qu4utVHkYpBX0NczyT+ywuBzbDrCpse8ap+Txix1V/QYp2KV/unYtOWu7+2hfXFqraqfl4L3cino7qO2wfqMYlecvisnp6s1jcqa80olS73IJ6/mXqWotNdeCC4qeCd/ZoXadHin6XaTa10lZ1sz/j5puKGSd/lQ9BZn+7q+zvoxqp692v9PKep5nRpn0Vyi5pq0KWjy3IdDI2Y9z1PeLVq0ahmrzp9mPUKTOw59ldc2JV2t2Od0bcgfrLGolhadjXU8lFynJEs16zx26XJyYdaxOP2YhlyT/jLP2nrS7r2OKUml653v92XWL+1DbWQtGrp1Lyp4aUOZ5+mKRpScZ1853TRrdYt65e/G696mou66bv6uOUx6HJ+6xqHhs+3x6RpyR5cPUefs1aw2VcVcqGJyS2AT2vdoe5F/VoXqFJdFPkaNJj1H1RGd+BUyz2doctK2JhVXtPusNjvV4NQHe8prPhbFcugWu5ZlVvWTPjtrtGuanKbUlK6g48eTgqoYo9K86CxNeXRlRzEa6tHpoa4+RbkurbXrzv/wTdU1ldG0pkXODdW9aGo84yg3mjwf0lMdgloZGs9m5+NIXpdryuWSc52/lXNV65Zs3YTeFUpRbVV5Supp1qhcV1aIRSVe6pwDP4qmPWj2m0LiGrtayCpzUVm7vozJzoBPnXqUU/4a2vqiJd6UfdDTDbm3WWW+5NQ0WlEcTm449SrlmhVStGvTZ5Dy0GhZMUjrOqn0qsHa9EEaXmuaeKK6/NAir5ucSmr6ebr06KduZejL5dXDouKbQuCM5dqlz5F1sV5VNR2XtscsV7ydXWFJtuf8NNRCV/FFJXRFl+x6Nu9VGuugqfIwc1Pqsmv6bEU/90mjR03bm44gNd+15aavj654dsW0aI2zer7U6ikfq0boct+WfzkoqFZN5KhGtiCdc5qiVwpOS/ZWVFnAx1z1uEnZd4UTMOM1Za/Si865agCQ5kWxJ72XSd/coilE7ano13HozS0GkNpRdLWqkl4XHBwnmld2TomC0r2ypEeuYvnM06yRs6JrYAkFOfmYdKSo1oN+0qypDZ2p6vtUdLasuQ7dcuMp23XZJgjODiJ+dhfXFAxAtRj0Y3o9qK10pQIIirrAVrnp3oLeh9cI0oer+licLVyA0+1q2nLWMnvVpXEya2Snfg1NcVJV1aGinKQcnB28S24GLCn6tQ8VF+x6Y3TawquANADiNAz4yQ+NXDW1pDXd1LvXkS+V0VXjkJaoxGF7Njto/JQUgpPLWb5yrRRWw3i6AQjC0Icr+jXJQEEfUd961Nee5Gq35/vwXUXdQOIKCG7DnnnsFK1hgIMbVlqVX5wcv2cH7lX45Bq7xhb1EZ16bpopbCHoI1b9aIdCGXpT1Dy6fHQKXIOkdxc1ATy8tEfps1Vd+6lR2RBBKSZNU1SIXmN09eR1rlGtNpXjskOQwuy91OLQj/LQnrP+omwGdAoH9hQ0f72rz4a0NI5D8SpKPegc3g6XKSX7jKMP3eKk2J2O1nRMTqt3ivzipp5d9aryAPDotLus7Ieqz1awUohaz651fwGsz8Wr32bNIWmqQ/XM3GWFdZWfgt6913vpintVuXj+QXVrtvZOcWhTvLtu8yq/N/369x86jm737z4FbTQDo2tEDp0k14Lu003RR5Xk9ZySRvO2vlrwOkaW4f/e7Dmvw2lc31UbBwVNiLfiVPuh27egf/E//TP1dOn/+nd/1q/fJ+lctWjSNJqmDmgKOrPX4yhsOM1U09ZFhecwcPw8/ypAHeDCsZcvrT4o+airO32OqHO56dNLfuFZA1CKtpH0h+blH7uudkp3gKWkIUUP4JLcma3mAJpoIuZtlU/R9sqzXLbf0qjyNIIg7T6Uy9BZh4qtsaRyHlKpmqZJH7UoTJPu82Y/6FS1deOTkwdCrkGpDSWf1Oakn69D56gKdslVpTc92b9VupegtypturQuXSNUHbWr+0W+UMOS6tssNyelxl7rr2aAPVu7xnVp16HgZ23xq56PbvW2+644SaMc6seuHdAwqq5aqO66+1lfctA8okaaVEJQ9ElzmFXuQb/qoZGaNVVzabbW2dfPwrUmjd6VfGCVGvgDOOfWVWlS5qRF0qqg23QzMP6ouw63K2zU6qG+X2rPohGi8hSlOcrlKk8TywpYJw2Akvc6AbxnU7LGm+ZY6pwXo9lnWWJSKkH9CUKodlDX2JRTV1/CqwG+ANxRi960sLbOw+puX1btUzJgFydAVlE5uq7PUzcXdU+TBkTBGDpoNVLX4KRVV+lOj4lzqWsaXVtrip5iB95sWuICZlKtRaNXA3N+8NurA3jmKDq36yy6Ci0PQBbg1LSlqNSp8Zftl3mdpUjz2g20nEHaHYCe80OKjj1U7LP05jS3WfHwanu2OhTegjRV+fACZGcfeihrtKZ0doUe1cOkgzs4pG1b5Fen3k75dmmLNMVe5yNrPy6ladGgLvQkHUWO++mH/BqUJ6cWgkKHLAlGuGRfdXV+Mk2Lk1+b9iWrBad7nzUfXn//fOgaRfMSdYvJzpJHu1QnKYyqdJxanl3JJVUaPw8oW+SDFzAI4sHOpzTrbblp0Jy0Uw9Aax9aXRKr0bWiZ636pU3a/auebT7pzp2pRb52W4s32lka5GvX6EXrmuT5WH/4w/88Ml2V96rgidJZd4YkrYg4CkrUrKgUgvrkdMzODrDyOBXqsKJyxaa6VuvetjgbmzFdUfc2GfI+J6fnNGyTrdlbZ5UH3a50tEM+Z93s5yTwgKob2h0gqSg4rzuHFIebfTiYrKi0bMp09Kd0K55GWEfM+lyagYB40pGc9vOd87Zo+T8+0PGzNYNobgEQ2TftU1cMXlseViSuGFWmpAoi3au+sP1T0Ll6/ViGdvZ0aUqfu26t6dvbqmmZ1Skw11C5uoHNziaCsUhOh5MVlG99yHeQ+lAeXr9cReegdiR9mSiWTToPXe3SOQ07VAOgrHndr6AAwu9deYmqsxcgHjBUP0871NP9Zsjbcc/qqeEo1t0K2RfA3pV1RqdfovSD4uGj7sPp3c9WXPjeMDdeXRwNs+8arqjtLDo6N4AdBzGA6wWmuXeUT2fAwcmdRY1ndYdl4PAsOnu1dUAH5c6mN9EFcLJ1lfgqJLCErD/YmYPOhqLBYU1xgeWYouY3uqZoLEJMQQPG53ka47mFyQ4/CvjTN/3aT12u69uTtceZCLCU6uy03RYDpe06RPWhKF+50ohrCpN8oXVwWqYJjkVXLzrisGtditf06JpAtzzLKWmPQ589q8G0TsPWGgDf12ZgKPeqQvOxzXboJBigvShTJN42CSYoV32tTkv32pszUOZ1WcdJdzuvkxIHzZCez1MfHwDIKC1AzKapFt3tHoIwktJyU2T/sP5TMhbhHDB4gCg6XNgV2MaswFqng3SHdrqyPlRr09KH7tPQ7YvTf/0//pWe86H/529+6Jc/JZ2fUWu827qeKaRnUN67cm6KU5SPwe4XXXUvF12HAmtnFNVSFUIwwHPbZsUY7IB6uqiyrjqds3XP17bPqrkEhfNUuHa73Pn26si5DmvySrM9UvywhqSUqvd1031aVEfTxyh60h06DqCmNxflrqLrqNpr11Xt6FI9qRtd8+2mvTdjQGCN6ab3nm3tTGvSbVkUotMEHUjz6p0+KixZUyzdDr1Si36JTuymTV5rKZrcpWVqShN111aY4ljVzm6g2C2TNVhc0lmLNZDJ0azCunRNblbck+pHs/1G41cC+60bM/vpdz3zUzqb7emFpw87271mn2yfcKhrWnTcpO/pkr95hVEUr6xxZmNlYVRcmxVgl3xQiDDSs3qMepasXIvSNGmFuRuwozOQSKd7MRluHeo9q59Z46gUQnUaGprFNqxRpBa3OSoDGLiHcVjtiKWp1ypwyNxZ2eNV91mfhfvmTb1wrqnBTvqh9baqlarz8dQtbZp10zhpyADEUT4t0rLK3WBmsoo7dcGMHE1zlSa+tw/GuD5hGmEqRtU8pNac/jyKHgEWKmpme3mYPFQR1lNSqlxbUQ7UXEDuJE/R70Px7kWx+2xZ35+7sZb37V1rXOWLU/vkHKxaaJ5W6oHXzFXXU2fPRuLsMCkx6OsMI9lfTDiM3rOqf1SFq+t236SF5u7QMppGWvS9sW4v3ajzPRjg+XTSs9MEO/1uuWuima27/Dg1c2MN8IGJnDUQA4BBjXZdSUXLJPmIwsQJyiEXFFpSmPSqr3XS5DfdaCb8p3zM8jS5dVV5yhjxfRnWME8u6A6TfhW7nyOiMtEUNUUnNYAyeNQbTDdVib3N2gFwp9tsjBH1+XTNatbNT9piUu6XHhXgnPSEBBpOb37SzRqrrn0UI3lmB/boatBn/FzOA863v/zjvxqdTqYib0mlUDAnQV6oXiYhPSNsYdCboNUn64Yb7AeyzACwJANP/MB7G1qs8wwaJWgai3WyV0RyC9Z9rch3ezb5oC3S83ootm5Ijl8srme7dCAldQpCMIqahTo8zIHUp6AL0AZWzVHLRf8ydMaia+1G4YXjMhBTrqqmrmVdlRKfrWmM8QJInW6zWWFxKwAvas1dsQ7tPIiYrLMIuWuhYPP1t0nfY9ODBZir4vMwILHdZiWAVYGGp2P2mkPUROcenVHwn7Uqjq5v/kUb09WeLujX0nQ0QKS3xbLUqqVzf5vyDBPnDJB8CbO+liBPZ1Wrfr1F5dlbZ7O0obbzzILcuigscCqwHIfcqMYQApI252whIHshHSJr+h6Mat4SDMdr9Tco0HpppgWOTU93SsescUUDNNkqrdF69rkTbN3VTDri2QcALIcVlLPViaYKqRCdGui9yCRH5BEXnI7UTTaEtTD276pKMJohWKG8Lg7tqjwHxduqaZ4MpM/yqhcdYVYaQbOLxioACh90F6yZmSLutQw+F/u/qdItaGizTn2o3oKK7zqPywpEqkHjGhpQ30h8ABPAYa+aXdCtRbnPbPQzh2Neo8oyKXe+O4zEi9HZkLFDMFAJHdx7e7FUdMm5GjApU1C/LcZErU16u5x8GTqgkJdJ4Xyo1aownO6AQGNFTj2QBACg5cWGuuQ0uWEFwKNV+yT/dtMI7MUXi3k6rxxeQIl9SkMQK8W4qY2hEZwunXa4j9xNrn6LQcvc9PaHSf/gv/tL9W/Sf/i/f9XPfyMdx6KQ3lVr/q25ojGK8naovpoQaq469/Wy+wKlfcHe+ZfMjxRHUUIoBNBmZPRllezvnO2z9on8CKtxaAld98UZe8uhXAbSoVdl3TxhFbhvSegASG937gOSfih6pgGva1IP8vKSB8qbjuGs5vB8PKCsFmN0aCA4YFNFwo7G5tFUsU7XGO2Z3RMdLlJmf7FIyPRnUT9PXeXSE440vFj1Wk6FWDWtwKpiADvQVAoWw+nhZTK3PZuQrMaylud5tq/f4EmRfXfkd85DGrLd6uK1BPtaGk+aX1+H7kBgGF/AOet2r1qvJmD/oF59TfpYu+rc1M5d6byMSecHwwpP16JahsK2KK2LXIQRCToroL9JM+uR++Pt89G4VDb31OVnzpai0Jr60VQ+m8aSjDFdPSDAG5NxRK82TeqDOnkqwOLRLNME0ZB4b3UE+Y+1MPAs+MWYd5QQmAWA6UpN4Oy6qjY3KRze2IaakLpp8JzWeVOavXKClXuowbBhJ8jNGuqxrfYMimtaRteaL6u7PKNf86lHvdQpBfekC/sC7M6BagHITCop60xIjdgSouL1YsYjgHHOdogjk3JPNZKim63+lkemzGoGCNAALtQlJLDDpGnYyO+sy+j1u3k1SZ5rbt2p5qFWXmqQ907BFcWedWMfjKRPa6qrtuE0V5j7oCfMNOpAlb6FTRE7i2sKrtq5AQi5Gs0wTbHXSVOzZYUVcFh0v8G8BbXnpQZLXqKCW22fmcjVJk3TmzGcXg/NynKV2j/pyNIITY/N6e/a0+771zrpfuHkcbpCUUlVMSLjNmN4oIzbQe0F5Du1DKAKcrdJdXlZLGDwGnu4dFvfaY66sI0IVh5GL2rysylVs/hcqCVZB42thny9TP41Shq2hiv5wx//5WDTtaPp2KtapWgmo745xU4d+nWTAaO3GnXjgcJv4+ko3bS/8/X5tQJ0QP3Bq6So7JNcn1QvZ3LS2Cb5VM3vE48XSxFWDtmuel5qbWggT7msKz9tUfNncEAcfIHCH7zCFO2w3SPSYFQ4Xx4nEKdWr77yiJCmuspBp1A0vNf2thlIu+qlK18GfryfVQcepax5xsvAgj8N0Q+jhRc1djGfY4E8dIpr0hOWC49MYSMMoxg9/gvK/JDOK9vB/m3dtEJtO68DzxTQaEgJAMLx4dgC0gfSBowXlLwLeuc+5t18CEcIbGW7x3SuN4xTHKy56U+rdHFglK4vfLraVTt111uHN8OyZDr3F5OGzjwtyeTPj5D1yIemPHQ7A4KlHdxch9+igdVxHda91tD14Yv8uWk8vYrL6mjH68tHAET1AM6LbjUowexB0bIZCw9nqLqKZK0JXxBgfTgtSKLIjhxQAR8UEqO3FgbP0iIYEdiMrrNW66Qu/n5Kuk2zNnBAxf/TbMOYv4s/Y3NfVYU1gAcsegOxLuJZoPi/2JGNn4NcODmVhWZo6DgOdRiezOEF9X2zr0fOovDl69K7W803lT8PY1WvOegE4C2TeZBilx5XlbuQsIaxsM6Ynm4HBswUMlIb9aWBI8/hj/H47ZLuFd9Q0D54vk7vc7IO2b5fkTGvj3bql34pO29eqpSSorV3zZoOJHKcUnlOchFvQNQC9U93FZIeZVhzBAsA00WRQGK23xxUdPOPLPc8tHLta9b6x1m//6uvWr5F/d3/+bMe/ylqL3dpen+xUr3L9aTo8WdQmPGD8ayzeoOi71qQ35DRkTdxcuFNgTEAvIahDlhauF8U3KS8V9WjqGZkwkm9PvX+Zdb719mKuq6sxnM26RB2N6jiuwHwwXSzxkLSwj2ExUwAmUvpqrpnKXJ4ZwBp0A4AallL8sr5UIMNSLOtabyU67YpBxobulUAnzPpFo8cbHxbghpSjhuaaM7OQ4UG5Zo0cnoxx8gr76vmt6C9fr7YCqRx1i0SSAp6ABC6s30COBsw1jQ9YdJc8APh5cBGcGhOXREfHF4b844GteEMrO3XZaACSRoAdUuTvh5dX5rDamOHyLFJP4fL2G7ze+If2rP6xeEUFC5ntofpp6/avn6xNZyP3aTuGoMGEgiszkXLClA9VTI+m6YZGQknRW06n5eukuznzNuk1a65Gbv8gCHZYDxhv4tZJWaeARItTF2KOmChAUO5yO9DruJVhV2C4Rj0huZxpTEFaLBXlmvS6ahd3eQzaiNMzUxTv3CuZdUnlpIkz8ndZU3JJ5rWErSo6XZd+uIm83nxDWouulR1fZn0fWnAXM0P/K9e6Q2fTVZHokPC/q15BAyyG2s71EAzdrZJGbDgJsVpfZ0zMHesWcAxB/h8aUyXPV8ALc4pgDy8yY3zEhuDpwmb7RyhKeRcmVs1FmmaOAsmZfYEvlZBmMPuUYu9MTR8nOhneQfLaIS6PRerNz7YufN5PVR8Vf8aNL1NCqEIRRD/ZCpOxy/IvOyDTbF7hT7s7NZ9VZmdcjsEx8gPPOHFPbJ+1+559pyZzuwYbw3pLSq3Xdld+piLWRdSmjVFGnQk/Zc3jqYR60XAa9aojacxzigbJnNyZgcZgHp4Gmz2ySLEYVeGtvBSWvL+tD2Pn3F2l0xQDXhFnWqtcr/7h/96vLegOQdd59Bzp8N4gSTMcJ/h0IF2PoYiN5NfcbYHGXA+8+ituHH4ocuan1hjndXSrJKRWThYXuh1naOxVPhcDMhMwWS9cdCVeJO4zoBpqmlJs87jtAMywla1YZ0iUIQK3NakMCaFK5rOOtOZx6ExSfOczKD7/fHDuuNEt7NO6shq5bfC7TFVB2PQMhIVTJgfmji08im/YhxelUHUFJo52ee+TYsBuL10bAvqrWtMrwLJ9dPd7LA3GvrddtOKiZAClrt4BMboYF63tuXlL2H/AWyQDN88bFZVPA/tGkJ6R2Zh9eKF6GvS8C/f02foRhF+Md9Ut0OKg5H1ucRJ90QHBICA0XFgW3WTDKXnjKR2abm6vl1Jv3sga3QzdWO0H1C2FKSr2/U++IwPWCxvBkOXMLqbQG4gmu9NI0839BctyWE0TEll4qAeOvppi5KuCwDAzcIcvDyK+Zc6unnsOmghkRfw1iADw7PaUsNETYc3lKZk4Mg8DXTJeBqmaJRsw89Ddw7qPF7+CmhaFK16jzrR3tXNfLmBaHs2oM66tZ60vFi3whofXu/zzTwtNUF31xeVS5ekYOwJAAeDOtp8SMlo3vG89B8rAC7oG5sagPyb2XHCn5CC/JdVY4GlrXK9GcuUuWaHSRzGYDU/HkWRn88zpe0GlEd1Peuh7/WwezPXYCZFgByAFmauNmRNp4rsCgM1vNHMeFIOH/UJG1GktzBr5puPoc9a7OclWDYzqEqNA2/pKmuWfx/6r/7bP+rbt1n/9v/4W338adKeN7nwLg/AxsFZgpbpZt/vKIc+KGDoljoVXdVGa3k1lefLGA3mDSW/QDm+Lv5giYowFyEZK9nOpv3AWI03Lmu6e03fAGNd/mM3mr7QNS5Yz2fzaTh0bryU+Ahg/2AvVhguAPdh0uDCeXXit/L6JCCQD+XxklnowgWb9psJeI2L+caei9PP9WnNwYoMF7zWCQFi2CEOCH/fVm1wAPvDJICQg/SQxuWU+qR5WZRgLuOhkU71SJNInd2UYc7CrD6CsUX+87JG5r7M2t7fXjUEJtzWLdQDbOew5932pkgtd848hx80WiUr0PjcJy0hmpQ71W5NJ8DxI1T9Ug87GO7IECXIPavK/lunDhOLZHp/U5hnM7Ufj+/GqrG/e5zUYGGMiXnJIxjMAVnsvdkHdYDFWVSnu3a4HV/tQDYeaHLmPVTidHHaqjdfYvDDGiwYnYj/cE56jGLg2j2QM5G2hknbA2DKnnI06dRWp3IUC5zAfGVIbhi6ks0kjpw14Ykrh+ojmjUk7Vmrn5Rj1K+h2eG+TV73MJSoJY8X+4bvDt/R59T0y9x0AhRqMBnLQeECQoyCGIppKMUXozwDejkzkP8wn+MHw/uKvpRmNYpX5Z4h+2EQ93oup8p0GjME4AIAZ5owyAKAyFnk+L4xWW28sEXAVMOAwYjSBcXJPGRIpgaMJvxlw4Ao9+hoTicy/Bj2/FKTeWWp/VsKuq1BpXxY6Kdtm5nQARLzRBhmKISkcgz5nBTL9DrbkGLLrnyXrvtszDB+LeQxFIO+OvPmIXXn/VLmbKfZC0E3H7T2bP66P71HfcDqAOhhViExxm9NCYbzxJ9FTSf7+LAQWEe1KsXWN54+GOrPhpMP7+Uq79FTJi0eRpbQx6nOf49FITwVpmamcwslQGbc//i/jJ+4gUfTeZFUGmbAQjvPytpXNFm6arryphKc/LaaDu539GKgwMt97pf6YoZglkmWYBolaYW2ifkL2WpMLwMpyTFfFZegcGT5z6KAnusmfcZD/g4I3XTsu85yKczJDqd6Fksv0bkBzkDAi5vMHzKTWgKeQ8kG/CN0OhgL6cCCSUx1GNJTM/o2aKdYX3yuID76hkw3shVRui+kFuN8kDTcK/EC8MCHiimW4wp6hDRUnpCzMOoGZUvwVN1hp5CM8My0gRKgWkkgJU0sSKQs6FeKy0JnjLRXzEAJxXqFqKOMl9QykU7q2gFkUI6c2r3rDbMzKblazL9E14SRjgVFB3ODEOPPfNKFfNSCGbsPGDyM7GWYV+fLM1gH7W4kni6ddES9mUpSFPUDYzkGZBJCgd9dE/89zMwU9WhNn6S8mvStwiIid0S5+6z2FpTHJf84lb43Mw6WpWuBHj/xJ7HZYWScziW8kpXgF7oluhlYDkzOSACsOEzJUM1jaDiNPo0AACAASURBVEISaZiinQZeJLqrERQB5iQCMRNaiQEAzips+laMKQFg4p+oizMQDVAC+VIoMFvizcJ4DYtY0ksyo9gAkShmukhVoU7yTIaBBLqUdlX9p2VTqU5/0aPuonO8Xoe1beShvsGuesUE68O67Tro3jopqFmBwERcLMyAbMY+ozvDUA3Yp5/l+SzQuR+nMaQcAAEgsEx6jqYfpap4b0wixefuJq1pU06zPmCP2ssng4lR+2XmaNgDGgZKfUaOxb20AVyK4lT0L/6Hf6r75vVv/9+f9R/+OquWNzl3M7YUkD8KQGQxRpXQAunCkIpCOBV9eyU+j6b+KAaEt4l9X3VgFK7FDrSwJjMEr8tNvsOiSSXjHRvWJffU1O9BcXJaOHx/PMzXUm6Q6Ak8prmxLrx5ekiy3G5J74CvCmOQX2ZybDKYtmkQK/J+UwtNFTkB4yZfW5oC/jOXNL3dLIH7p/wwhuP39ze9I7fQmHjpQFJVM/Mt7BVc+wMqP+PnQ5pFOlpfCbo0FOaqZQOyP/S5I6t80dRhnH5jEWHmcrPE79eU9PXLXeXerXHkVBwomNQU9gcSGJaDPrRXwAVRqK51DrqvwA+M2chY3j4PbAXX9KNe+lFPk/3W4rVeXvXzUuBAMUN1MYZnCdur2ZiDct0NiPfhzX9puShSf449/WI9C8GDnfXOOSCd+6HQJ13sYPNue/O0YNhuMNJCqsfjim+FA7ubsZcmBOADUNthOI6s8ZEVazRATXAFpjSyRFPUBHhDlsfPyvnD9XIWEKBpWX5LClvUOfBUZb2db5r33ywV06xdMr+pMUlp6A2rAyDvApjClNMI4oNq+uGLfpAqnm+afDCvGX4ZmplpmTRvSOA0XSRGAUoRLsy+D+CGtWcNr1lYqAM0QS8W2PtJO5Jg2tXximGJQGp1k8n5/MJnl8FlEcODN4BkcheyWc3aKjV61gDAVZhukqps0qztqqofAOmhB+fcLZnFAlALyGzHaWGO2wRxX7VMTpvfLPm+910DOZUS351SQJLlGrxoDxYYsvYp/xZU75N2pH2CghamqWa0JxSDH5OGqeKLhV1H1scv2E61/NQJC0awCkYHdYXQTnr5HAk11d+8foMz9Xno5mAIZ0tC5oJdIGvDMO+bHseHEQu1T7Rrur29vxLWJ7Wgys0QQKcpWSdNb0IK7nLbT/9mvButi8cEYzHGy6YZb0ngwHotCpJj3BxoZmKQHm23RjOm0flw0VovFYppGNoKbEkywyjGSltz0Ml71KhOu6p2pKIFndxpPr0CVEXBF4KeTXQSIJPNvNzwO+AJ4vsgK4Ro9L4JPYCBMrQcVRvSjeikvPI8qTKugI1YScecquWy4ouslxW1n4AkmWH8Dhv2sg4iFQuVEpc80R+SXETMMVRjCsYjgF8CILjNm3U0JEpI+oG0SVoQBZ9jMz/HagYyutWhvUAz4/EiNVZo1c2o7jAHB69OIg2tHzAEk3A2oxMnNhwJOpJfOaodQSFId8zV+VKGWViHfgGpR5gFqNCm9xD0xYyzk/pJci5Y13sQbd2SpcKsC7yy3qZksmMNeKRIAsHi4F2Y9QyALilelyKjGDxdIt3ES4pCqsDsi4kvWuoxaTqRH4KuN6/ui+bPotvzlWC6ptMMlMYpnsW6BdJXZX2ZwReKJSksOioSCgQMoLahSQ0IO5M+MKib4RL637gXPmeQP6v8CSuCHKXXKAQ2I8wnQAPGCOV4lh6xmdcMKRKPx3Y15XqaSdfYDZhRZCvY/QtlBSNskytFqwM04V+qr4gvXZiL+nmDrPdmlKfBBFAiO02k20LXFWDrvAJBFozsgT2GiRTJN2pAEqVJF1J2uBmwhtsHuMAWNfMdVK1c0JG1BwARXjjMmnhTpCshteHrYacM3VzS+7hJ86rLBZN0kP9iwZSTLa1JVBpPEqk39oAjKr06eZfl46V/9t//l4JW/pt//0N//5+43jf5RqSYhAvNMODgBe5Izfl6yLldwz/k3QskMVqACDdNDV2tbt78h59XtY4WmRn/X4rAfJKaWI9JAzpNgz10qJtUL4XMAZS1LIyCGBp0pJdUP/EosP6ixuy13jCWHtblroOjioAIRnGv5951Xd06x0Fjhdw8IYdjIqYe4hWzWILK+mI0phj0bVnN//j/+7mQXjnAkL3xN2LQf7pm8n69KMZN64TFHRBaLbW3WZKyGdMy6qq3cLcG7O/zqZ/xL3mnDZ9ZcJa4qfG0cEW8Jvmn09iBs17nHPTL5PSzb8ai42tMnpSO020L1pANG1XhVSwFSzUlwUuyj4XVFJ9E4qV8VKW3u/pGNPz8DRzMmmCabpMcQJLvh7RXYVnjC6zQ+MIKUW/3pgMzMk000f7z1BekwkizQYZgMoafBCwMec2HdfYntgk+C/cSpggm1dj0oTLcS875qFpqUAOwwXSFF0BLKBN4HvkF2ABI4UttjJt44ecG60ZIC4/kkH5/3LTR4QJcMCfjx7QmDA/gRYDS/Hkw+hff0zndkHO4b77po1f5eTXZ6yv2hl70PJ+akBRvizFctWWd+bDELUcK7AnNKawxLL2fJ2NZ8GLFi59L+ABrQFafu05cs3ko1Ukz7p6aX14drjVgME6vkQOkwLhnFLzGOh9a+ksyRZIf66qDc1eH/HEpHDBuTh9YZ+5eEZ/fDf8evlo2UbWkMHsbeRRLB6zdI2RdEWmP+D6Ya+jzItWLrfquVasmRkrcMOrDhuO9e/mVSV8e16H96sb2o1z1NMktnC5d80CmLbRX8pU6i0KAzInylCwchWrzjE177DrtZyZ9/X7oDolyW23MxMd1qJ6HNvyYyZlqApPbCueP1+39TRG988ePl2cXhtG/wDTjU9oCxhhyv7//74O0yLREXfeoX3ngMAufxVJGmJ6QgkhMwW50DsHWbd7Nm7/JucUOfvwkZkq7v+Yp3D+L7gAGZiStTmlB04eyRHpwOqD1V6edTnqZtZxBt0cyDZnuOHuMaiSwLpN1KBJEjG3uBAsYtLyu5okCMU6l6u3oes9OU5/06YL2ZVL5ym1vRvf24zStFekOCvKCScpDldkOy6wv0L0svnYaI4FubEZ3JAe8BDWbKdb5JthzaD2MtG/zZov/kXcEbQMxMAR9wuxd9I4fhmhhhbGlYyVqyawd6Q0Ey+yV3qwTJLkFv78E2DzJZRp8vDhF4+6V6ITpjs5ZzyPY7Kk5NH2huPuij5vXz3zRYLZT1Hp13ZnJhH5vZmCSYF6fm9Pnt6DHXNS5rqPojfEKZmiSaohG38IqQC9DdTLTpuLhIrVHVLh3MZ4J/wUUAgZJpEPY46lJX/Kir+VmDMx/nk5ldOxjaC7MgcFwvlvcE5lGzBYhZEm3mIZtKjqzLZDhiPq5n/o+qhmyMTYvZei2En2WGvWNf9NVXafWmTLi1QFJlogIljicyqRxYJjEqvcax+ASHZuz9AgFd1smfYGcLlU5VmPTcPhX5EQkXw544slQzqxBItA0GXz2k0oOFJmkOGsnlUZaEiaxVZMPzCUJOIXqZxYO3ptbVHWXzfzAWBF3r/k5KzZm2jB7rCuNSd/qbJFY1jJdO7OD8DlwiLLPkAegXDypwta0pyCHRBIXmwl14A9ib5/M79mMKTDBgz1NZBnC6rdZQzVmOyT6xZwbfB4cVrve/7DqL//qD/psn/qb//DU41fmNAXdw5v5WWi2SLX0cNMJ+GW/VrrbXXG+tK6Y8IMBQXIAgExm/LjbYSzOiYHVJWU8SoyFgMULeDZuShAjV9GcJktVsd4sGJAP3VLUl2VRL9iqifcH1SfJH2ZZRShipQW9eFcaWT/BTHjkaq9fM37MpgrYQCJCB8Kcah0t/q9hDMtUkDuk8rboYfNdvGY6bg9zBJCDJQAk0sUP8/9UP/SBNfREGQM6Fr3D9iHbMiPHvfx+HN4+N63PoSVtFlX/u3Jp70W3OVrAwBOrHsh/UYubTZLF9gBTYg1uipZi+qwww173jKyS5e5VYcML90oK09gBUOuedazsaawwAGW66tfBhWmc5CyJXOfhp/BoIfEEfbstulkqL0vLTU+YaVKCjFUIVb2edl+Yz1UpejbmAYa56j3erIElSUgjATuPtEqzwIwnfIL4ytqZFQEJSPWdAEe0UQmMJOBQRTmIg2aYZoF9w5yoV2gh0owAXGGZM/5ImcRVSf+9B1V+08sCoD+z8sfQ5BdrrF5SzmSNI37BeUNCZ10Waypo5DjokafhchntUmN6BV8q8NMrveMdeuA/MR+NH8nGEuza1bem5eiKn0h3MBerCl44A3HR1ggWAj479YOQG00VxuMHz+Wi4XqlZSludxoJ2HVj0o1jUPUwzZiPGTEhzWfXdjCKYNaYZuVb0CPgGzs1nVHh06uSqnwbmt+YCYaxL6uh4ODDa4s1HXAXK3Pcvt6sVsFWos5g1mffHI/jNSaA2oLcnrMSdoy7V0fuSFb6dP360OPX3UYELKfTm5uVGf8DE6xqzNXXN/Z91rlnVTxyeMUYGUG6ktlMW9LPPuvBvolJP/VZv/8sWq+skqTHEnSoaq5NXwrSIp+X8SlRBRVnJPM+XfWpj/phozgmmhBm4bGHCeFY5HfI/fH93wxuOJHOg29M4T+7lmfVW5hMXvjRsRtjomW2DxRmMx2Q4YPHSDr8ZGZLpVMO4zRd8X7ZTBASTgfy1vaSyED2pCDKgaclqN2iPgOOdKftmvTtWNSvS6fjkPL2tUgZd2SF/ZCnSGxBTzqPhdFnmIWZwSPdLoABZls8dtWSUv2NTTd0ZihTQ1TmfaAoJDdrqS+DKR4EEjBIKGwIbrQZbXH/o9BZo5VVmfHC4MP5VURha8yI7KOOXPWZYTecpjv+q5d/YmbxL7PJUTuH70WxYmNFrRUAg0ms6MEpMEfdxqSvbO7jJXcdDKOkV4Q2TMmSEQxsxKT53ED50jveCZf13KCKX/6xtz3ofpLo4lkX7ZZqY6NDVZLSCzbEkSQB0c6fOMMZonle9nMwK1sGGYauT8bqWPIpBe3MUrmG7gAE9LWJMghtCtmBFBe11UnfxqptWfQRMYpfpuUvmO27t6LF7KgTtuqslno04yeMCoyIGYGjTmZCTbASrwGcd4bMQQMgccFSWfqOrsyrlhfjODHiAWM9tcSi1BQqr+eZtT+JnBIlpuibWmppFQzr5jGhe2IO0uK1+0vn/jQvmp8mY2ZgZTaKEeMrmGNF/5OHljqZH4QOcWKuF7QwFDoeKQ4sJGOMyQxHtNkCSK1GMVkz0C2BNsl/vvwLmBIr+2vAClW5Mmk6nCIeoXEqrEgNRMs5hBh5+ZIVYRwWJAI8bIHkIEcz8VfmJw6tT0ALYwTwDTEgsxlQotO2zp1BbSEzZkUzHhfWq2eQ31P+m9fv/tFXTbeov/2bQ/vnpuej6basZpgNZVJws0ZM+riydYtQ3hqAV6QUvDBBHQ8DKddC1xhU307t5074TdO0aSAHe0zcQdvtZrNSOhFypFnb4/gwXsbwqkvzTNz4db9d2bXNoO9Vn8zOwrfj8Utuxo6P8FAAoREqIDDA/KuzWUEGgBA4QPKbnddXzMg/f2rD/hMpzquumYQbhrOuQcoNOciviow74VTCMA4oCHisZL6gPyOHR0B4MPn7bb/AYSpIBrZvAHyGxw28MoL0IK3JBI3ArCnCXK85MrD5c1jVLXKNhwNmauhHkv6EVeDMem+z3jCnItPMRTVla15T5yBmRhEyftN3/D74Y5CILO7LfKdmDA/Jyt1jkEaWptK+QhG33wzWL3/jbBF0OskYirHd+XpqA2xdSBsA75eRHUnjy7SpAm5gyCPKRTPZsjMWAt8rNgnM3PthJvdo7Dpz3JhThMeN5FU07xA9BwwwVgf4O+aD3ZF82ROsYRK/ddK7mxXM3F80blEHljh8d6z9R9bj+TI3A2w35GdLTmWF90knqb+FIcRRFSM7TJJIZGKOtylFquOVLsN6QTMFIcD+BugE/0oK84wvPeRnZC6UD+4Js7ao59Izk5bEcA5Qe6Wt8b6hAmyM+lDXz5xrnHPF642mNQ192ZI1uPnj0Bm9vs+yAAl7EYaZNeyObL47JGXc6uG2mlzf+qlMSAnmHwP+VK2mJYzZvWnsT/vaDQ43B9UfhyWK377cTcZFucC+ktbZmKzyvKyOd7/KbXfldlojCAGOv9fGDOWq73/+WeeR1QzoD91JgAN+EocufuKobfavOVCl2FnNn3M/Aan4Mxm38usoFkqxsSm9656ZF+UNAD/D6x7OrumdppfnT1qYvx/JvI48Qw7Kz/KhKyPAOUurMraEVCsSNuEE91/c/80gYdUm0mgMEGNSNZvL29RP9HSi7jT7GxFCXPMcahjO/KRnw6k+vwxU/lCEUcDr0oqWC1YHKtarMvQNHMUQsKsbsIF2dtukPzOrgkGCI+l+kMbixgAkiNe+kmx9f2qDMaIIzq95NAyN4sBnIuc6kg3CY+ZNiDyYoj4zKRWmiFj+ZDHpzIwVClzFmDrpbdysmLXIIEGo2deMJthXJjlbEg0lqA19lEMtVM2zbEaESU3cCrqKOKvFSTsTqK9Dc5C+YS7OeByc2vumi0MIVuK4+PHKl9dc2MRJpe96TKQi6BQWvdPtUxCINDJBFDF3muV8Ur6axVDLHGzOFNo+ZbUzxHDqrynGe1f67AZUXhH3w4Y64i1y+ITYjDBh7uXJOVK1IZMW47dk6ovKfjBNGxB6Bi0H8gdRcw4WfLh0as1SC3i/KFbEU2EPonmxZn1zm03wtXlP6SUxEd8kll2Z54JRGybEkm7OwAERYoALMerdpFmune456FakjXVBcopFjOSKVw45lugsni6m6QKSoNOR1dKL2QFXPZCMkZ4apl1kvssYCZJm8zLpHWnqOI2pYZgq98bhIyIKj48NSQnGcSE14fQMVZVpuhS9E1obn0jV17f3l6xLx4dcipxIHp65W1agDjMx2xTbadLJFyITtsVMmx5zD91uW/T8TgqEW4TcgfeCAw+zb9DZSKJxWh02lgOj+31y+nrDz/Py8R1n1/OEYn9Nxn4zjwbSI1FamB1yj0MHneHGAfOaR7Zkp9vpNJ6H7Y/zXpT+Mup3/+QnM6T++d89dX1f1QYSLQZrqPebErNyAoWfCDGSTlPZP83rF0gS2qBiQ9MKeCZi1ONO8icbIwc4ZE7QgfSKv39BysMfFCxhlPdDDm8I8XvYBuuYkX1fTBqpmZUAh4I+SnmFSpi11ReVRqf5Q4HJ8ISVAgJ7VCYJeWRNpIwiAyRf6d3fZ6f374feoYgAs8tqKSJYhrRiJka+YS4aAzgZjDoZi4Kjs/4m2+8t60/tNUhvQS6g6ftgJs5lh9KNmUhTsIGBP2wWHOsmyh3NZB0OzWUONtJjb6fCAphYdIDse9IXrdbc/WCqMQNMj8sSo4wEmZFkWaN0eniIzqbxoImCrXP2hoTXHCssANkGCbLep+U1owpytJRmQR6GvsKcunnRxSBfwKrNJIvmf3Hj0th4rEXLoyqdTg8DwQzijCZf00zyC/Yelsp8TAwTZl1gKv6N1XrCSoixE9vrcCTpBesO+wRtjCzFHKyVsQvNPDs3j//yNZMLqdh8nm7VvUe7FzTfxppRozjnuEci0Yg/CTaFAMmwdB//HJvTR+ItDtT6YG+B4N+MGWAR94ETi7k6jAVhvhIH6ytlbS5KmlNYKfAhlXdqLyBJ04TkRgUkRIAQDpCz3JXXxCw1Fe0zCaygBSDfhn4A6hgMy9sOuAY8Qa7a52Vm4TVFfVgmoukLTEklzQz4drrwqTFhn2EtgDFYWpjMehrBEQB27cDlaDLoDeDE3iH9DEgnGP95mQ/t/f1uEvNVkNBtuJ+RHAzUnSqzq14Bh4saZSmt1/DRC9/zeemxP8ySg0eVtQajszIS5bdBpaitNDlgmLM7e0sHZwJv/wDI2AxH1p81GQQmXr5ePFt4pXl7BYzr1XfNvuoL/jcaZpv7BaO1mTzKQ+j9VGV8xsX4kiA/Y3+A4QOYvzxo7h8s/9tAaiBGSeIGBIm5zwrQHGzgE+DpVWRgbIqSJZ6YJYJWSJHGgMe0ymq+CkbDoyPj3TBPSYQxomATicVT8gIfFjkOQT94kNskx2cwRpzYcbGUF36XT4c/4rAuMZp/iMLmVJnBAcgsgCPkCaK0Q6gIgzSOiaXBIrM470mj/SjcuKafHEwHBRxDbpPb0Cql42nTA60wB+QvBGSimr3pz0yJJiabSLXAVoC1inWreVnVzCDulM/D0gHMJ2HR0LUAEhu+Dr4Z0XCKFMg+M1+KndUsVs8/a9iMURj5sJQbssMnhmaAAgCK9EphWjaj6c0y9cptJoac+dfBg0mPgkgaioXPPcTvRC6qv0zvNk2d5WuzNzBfv2LIE6k/kwwnfa+nsS/5k1hu0tt8t7k5GAxhhWAhVrwtwZtGDKonzbHc8BSRdJg0dsyvJGVgGX+b7I4RfhlWhE4kL5gnJnnvp/23DCyA7WTUT2bOEIZMMxi/RkEg17LGgr06A8/HqyMisWDEgdm7mZjrNJgmu0w2bgD54smaYiilHQAkbaC0X68I+QJjcV124NCRIt3wegDyEABLfHBmAn9nsjwSxGVUNxQaciablDTVnW6bQ4lPwWGD1wL2jaGOAMCO7+z1GgBmfrX5xTTEikesK92QhJnUNuuXvznUGbufJq1rl7/x3Isg/HRtr+m5jnkiwMZipnrMumuiq8c3QIc2a8BS2bgA/Bqc9AwVhenhhjEMUxrvzFGq9rocJBsSrOe5m2eovDfF33n943/6l0qh6Jd//9DzT0E141pgjICXK4vmxORwZ9IIIMleknI+5IkB89oW2D7zdNF7O0su/RqzMrF6ngfSJLOhzPi62bMHxjVkXouuM/SOvR80/GwRbDp3jpuVAInNNGtmqIfNOnk9hV+1wjT5XVpO1dTtAFdiknC0qchIATQxhecFc4Gk23ilTLfO3SL+YdbZXn6caUvqi9MekIFoDJNNHCY1uSJfUeSM9u/6QMK3CDazWyYWnhnaj4AcH3Uz5pZRKRyEGKtf8gZ7eSE9FV9rjVTntpEtTzoB3W62uUmBVzg5RhN0uRPv0WE1Bcab+1IY2LcBEqX8/VJ8DPkLU+2qC08Q06cBmNdl089JpjI3irQqBysm9IQXkYaViHwkRMJeBNgP82zh8fvE+HrzFudOh/TYsyXqeC684oNBnngE8RUhddOgznhqePsCrJ8lJL32E6WBNbCYXYIUKWxSIknH4Z+L1YeGX+iVDzHf0zYnGzvAjCvGsJAGm5F1SIIR94ad/M3SkBhXkruxNPhLLbHN+USoxDt9560DTNwm0FOc7idR9PgKeOBhRFrEOW9qN6Zn9jtJWn5W+23YYXoNaHZdb7dJyzyUsAEQGPFFD48M5zRvX60JYNr5QtJzVPPVWBNFc/YahGNhBJvS76tOzi11vbEP8svLxVsSqIdfymtgMN7fvk3WEPB2LkAbNYBGkp3JgFr6XdKPkbVC7aERtbE3DNXF0EwSkKadgMBpr03Bo4TKQTEDGGLgvxjrg4GaQACg2F02CoExMLwiZ38yk49XmAC0pUM/q5y7Jnu7h7ldbU/zGe7TZP7Ik1cFMcMNL2p8jXYgBAXhAttL8AjGkOaQo5XXBsV1NlWg1KdSP/Vug2OrzSvbmV+4vmlMi/mK7TUs7CvYf7y3zL3i1TfUQwNJTe6n8L8O5tdQiKycQXEw4XZdzXV/7BCjl3Uy0Ka459t1WSHalHRzk2n2VsQCMxVeKS8GfyVoxRbNcMcYePuhcbG4LJG3IzMDAfCCzhNhxxXfneLlFL4z5RRzblNdYCCKuf/7s2nus4EyJnybUZZ5GB0TOUkkgCKeApIRl9wZ9XYuSj3pu5d+nqu9FuH3WXrD/4CPgKFVCeSftEMZMtjq9mYmOEAGuwDDHsZY6tI8g9CLbUQ2NvHNsd7MwxNgS0RKELZM9rksRm9zX0gBdN0Kr6lYrEv73rIe7qJWm+cr7k3v6V1TpHifWvkMfG5fbF4SLNPXC1lB+mSDAWKZz/NlMcaJWVV4dmzuULns9SvE/1fed2PD1JBXeEdONYPfzRP7pWAxj4chfww3fBmfFwymvEbjKvrz85Cmm7a0aub9bRnzaNZJoofigBSBhk9kFjQ+OAiTDTKzdBa3kRkX9qaKydbEc606F7PxWPbsDpx7nNY52gxigBqMk4fl5OuCVpNXsw5MkPh9wmssA56DmJm9sZiUR9qFV/JhJoWdY7bWF8YYjKofUfr1Om2kAHF/AAKzvW4u6BtAQkN/holkwCTvTToJXXMQM3uK91/R4SatsJZMjMaKlIkrVzXHwNSghfERzO5p1RgC+mJ8HjZDii7WZI1sHRnMUr2/5u3AOlEcYko2bX4/vR6/MuTtXV/52XNReiO1CfPBjB+mIePtQLagaJtTxwAiHQTx3DAx5HS1SDzRbPYekq115BY1ZnptVrpFNZIvYeh3dVYE4DPklDL4FvX0D01r0X/zT36n3y1ef/+3H/rxAai8WcIJv4Srm3WiJg1dlz52IrgA/l2iaJH6BCASwuC+w3oGr0fyBiT2suusgB0CEYv9hj21ab8IGkh6eEkMCOBr6Xr/sugPf/FVx/6hehzS8WJbL2ajEMAYXMumjb3U/6TsPk169H3SwkTkGjXNSGykny5jzXmmdLBI7mthei+szdBCgSWV1LPJeMz8oeHozFOzVyfxOplL85GNdUAO5p1fCC4TsiV0P5PZCXpE/DQcijSEwVKaTLSe42byzfE87TUSHIQ2nw/Jl1QvhxnAYmJC+WyGcsy5HMYoAe5ELt1t4jVFPzA3y17vMllT+vg4FJ/dXg8h1ACCHjMNJgckgwF57QlSb1RpAbXdxhlM1yspxAiSjKEbFvdx2CuWwu6Vq1f+6vXceE9b1ZajKocSNZJ3z63D2G/YEphBmIQ2Lt04by58dDC6m6YSdVzYQKiUmgAAIABJREFULYJ5P5GAYTrxAWJoxh8KuGFEBX7EsSLNYvjP5i2980omm1GVVTmwARiAb37xnkdkWhoxXoD5yLp+PPW2vhmTAHtHk3gm/J5Mx6fJdLrVoKUki4UzssDsFhvJNM4Eb4k85rJZ0gx/YM06zmxzvmzgIf7NKN0YQ2GT2LMB9bIE1Znz7GZnjd9PTaRUSboySZ7AFP45ZjvVZL44Opwc8bJx7nm5J7OwivlZURxgQmj/SbuS6gSw4VuzGYQ0dGY1oTzQkLAn8F0BlJHCX6oMdplcTpsszwgRBjjy2pZGRB5gS8PLc+UtC9NiHsdsYzoAxd7GBthLQ+jPODR90nO/bG4Xg1+ZA3TquykZWB+o87lhhyDqwjtRkVRJutFUw+IHe2vGa3q1zIcGQOZ9qLBZXC8gl3k+27qYr5DXKFFjTUNopHSjfjw4nWfFZI5fa/Sh1Rn2aWw1c5IYq8OZaPJ3k/uH078eTCNFWqKD27k5vHtse1PPQYHN5BlYRtKLQ+D1WodyXbqFRe+MqGfyNuYxc+oz54YH6LXWpHWgWTfT8HGlHws6xaUJXxCMgCadDyNBtC1D95+CdbnX8ZJSTt5lM3mjepk3xJtdGRjIZvuxvHRrmKQJrw2JCMxXtySHV4RifA4tOwzOpO/J68cbiLzrpzz0u7Da4ZvrUw6zoV/NWwIPcb+/mfkVmQ3642Seg80kwZg328yf5/G0GO379sUmiWJShKZkbP1/ZjAio85z11dejkuRYj4n74Zrs+Y96ofv+h6rvQ5l2YLiccl9XHoPd0sAeQ4WjIuR9wjRUVDQOZhJ4WEwxP/U9SuHwcJgsK53e1fOK+HBe2ww61JgmXfBO3h5uSFsESCJ0fEY61ZmSgG0QF4wad8BZ9EOWM3JEgsfxJehhOfZxiS85U9tzGFJQ/8RQgxvBC8uTCQEYBwpbFEX0kXkc2JCf703CFmTYr2vUNnQvhgheVEyaJ4UHAZZnjMHlTdPEiznfaETvvSRn+alWnjPWXP6StoPWmUf8qc5LOwVHSWRVMhWEDDRcs6dvKOPyef5so6VX+jsGOXfAIY7h2/Vr7AydPa/0f/IVhmK+m2zAwlTPK8P4eWNyA14JZ4sHV54a+4gorygVWfze3ZG90MFP6u9YoEUBawPshoGwf1LsBlM+H9+bxNhg6Uh9550FmacJIsiL+7grQqWusKfQDKTgZkYwZkCDi3NcD4KCmZ7FBKWMNHtW1ysE7NXwzDDCGaRmDozyyxR4hV5J9no+gODtPDpwPIuUZ/k3dxD97euv/rjTf/o26J/99d/pz/9DNj4SXN4V81B+XxJodP91Y0fB6+LqarXw0ASnTRzS0gL4Q9irgkH4P9H05s+W3be13lrz9M5d+jbaDQAYiDB2ZQokZZpKa6Sk0ryRV8SJ7YrlbjyR8aOkpKdVKRIckxKpEiTIkiQIEEQaDS6+957hj0PqWe9LbFQkgig+/Y5e7/vb1jrWScoBuvgwgZ3Cd/1dV4rpbPk8ioqr2XBdgCTS+ZBdd7p+qrX22/VevfNh+yv9bMf/EJ3v850P93oszzWfTM5ILuZ9qrOo9r2I43x0QV/Q5vXopPMbcIAiYHzifeF6YgLIaKKKNh5flY5L4933lMgflKo6gQ6l4T6gmgI4cmACUEHUEjQPFbqtWfSjY4zTR0HxLoJ0W0zzz7bmFzSTXBJ8K6Su+aEyZe/rrVcIt4J63Wsi6bWPq9ceC/d6gsKXSTf9QbxORlM92dChsYusVMNAwkT5uD23M6rxqENuYs7LtLF53m1gm5J1U+RbtfRIbuXKbRi6HbB9MBPmqK1QhNzF9aExWs73UGJpkiigzKCDNdmrxmAOsUxYwAKlSygHArE4bjtwCIUtdYu0v0ZPhAhvuEzgfvTcE5gB6cAYsJWliHuhuk9RqC5N+g35swinmImH3Rx80P0kZ3xjj8J0wnWqYyquzP29joYVPzKwoQbjVMB07BjtTtnblgshUT3xEqyIToHUj+OQxzHs52GNHP9OGqYR8V5SFyA4M4mBmIRzkdHOeHMYxFnBEDgP28Qn9EAk5uJiQMDQoSxAwYRxhsKZCzekbc+NAv37cn6zX1W2CRCkU/RyGTWgnav85hSvjQ5Iarnq6GJMryT5plrDogiEozMkzoMPayqWbiUGeHLaFLPal7iWVp+3xTWIBpUrDKpw8hpfipnJc52tmPB5veBDN5Ok5sni76jPljwWffzZwSkSiQWrljmZmmi/YbRIjR7NI5coAOsK6ZsBWBckAJgEEYjibhvL2ADsuXBmYy21aaTRS0IEXSQMOUiUgEiDT3NMtowniOcuKMHLUgv+N4orKMvlf9664Ds1SSZz1psfZbS3bXOLSxz6dUdO+eTd/ZelZHnZKs3q63MEwsO4yopfVgz4UBL1JBlM9JhkCYdghChyabLpOu6dFjoHc4DQF7jout409U+TG16kqQ5EIZZxRLpct30IM+10elEpNOPukvbwO1wTHjs1QKdGFODrEo9os1TuD6JJuBogCr50rBCz7HXRFz6/DPR2BrIN8N+IrNrz04VuJu0+OKkqEMEuinZFzqhAUHMzv4W0V+72t2Ub4WOVaqnGaNOuA2zXs0y1VTCjJHPozIw9XOqe6I+OJQZXxZ0x4OmU6cq4tfE6TdqalKLEx1GimiVQjRFoBvr0t219GLuNbOyAeHPOpTOZleq2wLygAR7BPRU8EzdONQnChdsohup04VXB/tp0UbcScd3i29qM0yzHxcNLa4Sxl2pBen7tNeqVods1R2TtDHRFbtyLg1s3iQ3d8wzAFdmOiJkjSJ/5oTCEo7Zs9eGpsqaaZisXSKFGTYRkStkj01LHnRUrL6YPs6tBoKIrxDfbdoti3bsEPw0ZuqGIGjnGYBNgqPnqqQ4oFCLzUBBaEngLm2fI0pTXGjSBeO8w9ngR1Y4oCUojCjauCD5jMcrhP6xBfGMxrlMKapYT6ItsjOi77SNvdeg+b7yZPbY9X6X0hGjFQUoEzQy25imper3ubpoVjH0egWhJFlOxPlwSmHbT1Pd3MR6851ay3LWx5/c6bN7kBJM5eh8+G4JS5184VdJYacG68du6N0dXyYoMCLdalKPUYNOHfG6g0vZuONgQBi96mJItZ0BdbLSinQiZyk+K92N+sJXbnR9E2t6cdbzX/caz422pTF/pO0j1Zc7h2VCSF/nWvcfnzSPZ8VRr3oHyZ2GiyIpsG24bpHjnok9qOhqE+2zILidjlNY51eNTtjk0QQmi67qRa89SvTWm7luLhddN6kelJV+9eNf6yd/+UQfn97Wk/pGd2Vrt2pzSFUfmZ4ddC7acEb4P6UnSkxZaQIpcBGB8+JjR6fIAHJYVjR3ix2/PMc9h653/XFAm7h44Nf3bWN4J9FEdOqsmcukU01RlFXId/UCXZogDEManj11ZKrIv+8sYEwIhFIjw1oxZcDTquzSpChomkL7KsQgjTh3mDzxngKT5azdel0SgsxnxxoJq32RhVBxEBHoJGluTqN1eXnNFJFVQ6BuQ8+Ol0zHdrDz88HNpd2kNCPjiBwD5jM6FmJ8ep0JryX256rQQa2KgTBfhPxMWThr0D0ubtJYr/h9bnAAoxsk+ihSluNWTnV/IKMw0YLehGpuHJwIfx2l2gPmYXvAjWZRN5auAJhkQsqzB+PmLhp1i96GzMY01w3uO0w7vHdAR8EJIGVYQ7QVnyvOTNYuPP+cjayfo2nQntVzUugZ5yJWe8j1GHZYY1XSuM99tmBGosCj8WJI2y+dJ/QZjSBS/BWXdnDa8gyhobPlggEIvz+4DlbdyFbYt7ImFpmDWP7RPJL3uWnDIUpTvW06LatOPTTrSFesRJlQrZMWLOy8YxRkOQDHoOGk5CxZJYFrASGAzhVpxqFXCcw2Z6uQW1LhWC+vItHqBGY4uqoHNRmDnc79SWldeDqNm5np45Awh+eZI/IovBOYWBDfU7B2pCYgzJ9HFYA2WY8xfSJbMS90S/OGkYOGZZ11wfu+bSpSNEpIRUKkGC5vzmw+Q7Su3C/z/dnC+6vM4gjH8pzJ5PS6j1NmUQU9Hzo8UUyYhFj/8S5GoTlbMXgheC8Lc644o6I3y/85aPQ9kg3ZRC27WxDodmEl2iHw9YWDkIwLMeQaUZo7jwoaDFW+LbBhz4qo9CqqlQ2BxGzuIQGsinRTVdoVmdcTt1CoF8RqsRpEXPxaJEEnme6s+qf4ghzNWsCoNAetAntrs5cv65r7JYU4yyfHtIYX2jDoIgC6xCXPKoXVDfRrXiy4P7tKZbLpGjtvH2s6IuSNPIIm24yU5gRRLgJ1AGkIFNnLs/ul4ENYZxAfD2SkNt/rBeLsAocT/KE7PbwqVe8bTVOs0/PeDiWmEQfG9QjmcP2bY8OLOvtFxbJIlwlHarsoNfSjekaFCLfRiOWp9hzeW+aVEGsdDnGs3DxgMayLHKfVbK0AoC5Q8BS6LHSBxFkYDF+Gzp8EecTyrHkIA+T8t0ss9XTNOUPkF02JCw6cjMe0NWEYVhajYA6ZsI7k4OJAZJKJuDnwRMjN28HhYSgFxC9hhcPem+dn074ozbOiMGXaZAfIVFh3cjufdUe8Cc9pBf6fTC1ghLgwmSyMul03O0CinNDaVEU/utC8qivvsGGG4XRbnEfGyYSrKNI9a0PNutjvvFaI0GVMIfMK8B2XAnl6CBRPF6nFn8WZDghXE+P/yXwjcq08CsbvzUEFLBLBLQGuTOImGsDcuW1UJQSSdtGkscy1QJZecOgQJ0AEB7iLNOhShkmvXBT6/T9+VV/+g52qXaK/+8En+ou//kzPTwild0poaOJV523w9IvJKqwywkx5XhhysfrlgjrAWbLI1KEJDqi2FhAhJwc0B6UvSfR3hacO96ej1mLRVrX66rde0xvv1Hr+/m/V/1Y639c6ndCJoTvJVV6gSQKxwmdcq382aESTlMEw4felC6NAgsQ82hqO/u8M5LFKrLuBxM33j66OizPZNbojgiXr9eiR9PkvNHr8WqmHN5XG4Uj6gR4/LFVFm378l7/WX3x31X32rj5r71RrUPNs1I41XDLrvjgrKkev7tAkOjGR58KfEpE1TI/JRGNtI50wrDRALdHPBMAcQ3sr5zas6GS/IUJFp8lqOVyErE/Qz7mZbhDpIhngb2eaKMQUnEpoSFI6anQe5EoaTxDMDjSjPfRiizJqxWnhSXFjjAA7Q4wNCKQZGlD4RV7jZMuomuKrI16CNVeuhVUP56gnnJzJiZ4NuKLC+iKeBl2xfn8Jvx0nkhImBxcjLDcWZWNNWvjZ5HNDb3Wae92+TDFg1X4cjw4ZvuT8Jxme7l+jDqywFWuPw4qzbe01YTkmyLTEns77Fqm9ZScPmbe0/X/uWpUjK0kmHuF9NGV5AfSLdgzB+RaCjC92ntDdbhRJrfemN1mpK6ZEDjJfNdLYJ5HOqHh5bzGLMIEzfJdnL1zwGHCWc+d8v6umUFswAAj6oCIuHOkyFURwBZp0xvHEWJh17MuGDkhAWtA4ztrnhZqsdCIAGxLwFeh9emKXiPBCKyQo18AzN0fx9BPPAZb/QpeosJgu5kx30c0QWQUjpFV27O0SxbgjNik8c0yIQRkwQYfLBhKByCufP5vukHCYOxmp6lYlbauWwQD6UApDnG00sE2pLie7LejH9gixp1Ht2gcy/kraQ3B18izxcEUYPnAQp7hdGUxIbd950jQjc4ARWBAHM3k1zT8zZJDON3UU7M7vZgrI4CHARA2QRuCPdjplFclMk3V3ZJPBcEbfhKg9FG5McnHR0eegFU7KyfccjYhD4FmvcV+snAVoGBmGZJrQwdilCHokxd32bzZo2iE81iHN4Q8KEwf6Lx5OzyuCOIrdJVRegimtHeFAgR3CYUcSfBFr4LvEJj0x5gywrB4xG1Uj3Qb5Q2REKNKBToXKkFFhXvriwepOcCexCRC7LZB36ByrI4odBHyxXgCcMso/VT9SGyN049hHQgER2QpeH0CwP9ADIDCzY46TqwwjO/WdXmXcygN5pBCRRch9GtgTANQge5PIPrdkmSFlxKIOM4mHIezMGd/1UWlIJR9+RWwB5N6HhfqUQNVU3S25Q6xGAj4dG+zBwa9BOFoRecGEwrRifr1FUVVoQvRO1hbwO6Qr80CDq6ukdsI3YmMqa9x8PGARlzMiUIJBKVisAQgYe0TS2EThtOD6IJQYJk684wBEgIuIPeyy6QBc+SDmdhtmyYpp6SeiPudRuzmsdric+e7oJSLG3Zt0S8AnwrqqcHEF32gP9oBxPpyKMtaZxHC7cJhmwiAiVTzTHsy9YwISPe/bwBLhUEAeQjwLzo540x597DrpxbLoBRMgugCvMVZdKdj6+XUt4seCfMZ8wPpv8wV4m81qYzqeTPsqN9iRRx7U/fQy4oQ1KjbtE45JXnAKXYKLYXfxJLOiZk/vCAe6N8KDsbnCvAoC120hgRqTg0VYmrDgrpMnBMlWWpBcoyuKCXcOTh7cTa8Uid56a6ev/dO9Xvuyg/90uC/1/b+513f/48ea7kvtlku/2IctBHBCs72KcmVl6akFBxAuNnQcfA92m6DJwGHp55uub3EHCskW2jvfv6VNCEWdK7aorHt95w8/r7feqfXeD36mX//9UVN/qW5IQ25auVOxIweKQFPWFI1ZNAPp4lwWdaoTO0ImADB++snQRT4TVliMt3HKoRFgn0jh6FUW4/N81uXDWG+/W+vBI1YIsY5HRNyp7m+f6HOvF/pnf/RlHZ59oj/905/rw08ulaYPtdwfVd212g2pnT6HrFdfIE7m8ObyB4YK4TvojoZD6yKxTBo4IDoRFZGCB1lVQYdGY7YAf2QCFICudLQ8D+tAAv1g7gzdb04xw2qpYLI8+H3kUmaqwwQQLg96KFYOrK2YshF/5MqKtekI2woHZaJTnGhMyR3Dgs6acHRRNsVMW3PlQ6Qd1wZxQjw/XoXB0KF4DekB6DWWkbJqtp7jyTbolmcwz7WbV10SE4PlH7o/cUl22KYqPOVAU8nZFs4C7hLIxmeNfo9Ys1znFLsn60ygM3Pes0rn97tLWF8St4P2kHxO+wSdo7ZrajtjW56A56MzNdWUhnvaYQWPDJwaDiVSPOJMNeGwuKpa4o6Ciy5rKutfDxHNFzMiace5Os42MrC+6+yaQn9JMYlOj8+dxjfE2PCdupBx8bV6etU0qYZ60oGomX5RQ2MIB6tO7LTm7K8wKo1sO1jVUuySKtETvmfAJKwnNJ2I7FlpE0bN/cI56SaJNVjCzwklPVbb9bobpKHNVIy5LjKaPZzO5IoGOoubMxqwodfK3VsFUfaOnsl5mJsLbhfdFPlT5A0E6Q13xaJ7zCOLjLhg1Yh+zucbOryJnyVSsgMkjH0e/tiiyokX0vASv8DkvWIIwbq/RtSeWgKDAQG9JFMdGgAKQ0wPUxRW8bwzNRpa1tKI/iMKt9V8rjSnuMYhTug8k1kczNCwV6+NjZpBT2oDCkPEENpusDH/Fc8t/z13ps+uWFsO6ojwZwT9ITSXiRI9/WUZix8d1y2ZqHx/rEo5U6N3qv9xM/USsVokp80zxuTAJqGc1qeH8V8yleFlnA16Y3rhbosVBZsLx2iMKmALOetlsnCvUeGxOzwMQ+9YIyhWXe+V8wc7dhZ08+CveWUnDncxImJYKWbZdJ0KOh3ge8usijTuFRAcO0/E4plaGBr8QCkWwU2AtiOIopA/2fk6O4u4gbAj5UImtNMIHfbW7FQ5TKg8vbtmPcP4GtcQ5zmp15mZNztCYp0WHuIOmAQRo8EhsiyB4g0rhooWV48KHAasmKThCHMkDnqaqHBUyWdadH4JYHyASJCeFuF7VFk3ZNXwyy8cfRejU7N2CDCcYETgSmQCgEA+jOgZcaOTQshpqBrjZiZUrHyKXC/KRbeWsm2mqLIoSgE4MrXLG68uz23nVRR2bGzRDF+4tJh64UCAqYSYExcPjka+M4oFDiyibI6IcRkLkaDuoEf69kQ5L083m1S94oLCOuyMj+AES9HObJnqIZgFunTVLQJqR17wj/GMcjMFwR5W6oLuasPqGtlN4ZcMByIrkjk2N4oDv6p2KjZCkVlPre6cnkUhloEJT0N8A2Jy2oITQtvIWp4UIj0AwCIwmgp+TSChVWnXBV8uq4cT3esOEA47ee65xVMthJ1oQU6Q0dECwNZhHcdzijttZh4ZK88mx0BQoPPnqKNV7zys9NWvX+pzb8W6fgg3C0E+uWaP9ckHrf7m//1Qn364apkKh+GiRYhg5VguLD3JFrVQatdIF1usx1XpFRYxC+YSYeFHZA/u4aUuB9OAR81eSGbmvXTdUfv9ot/79mO99U6pX/z8E/3wbz/TttxoWgoHSDLFozAgziM6sV4k/HQIqfAVjsZER5yISaEF1+NpUE3DhBjWhyEsJdYK2H5hP02qr2tVVw3cQr3yaqrrm1TjdNb5nKo7X+rjD++1zp1urmf98//yi3r3K9L7732s//N//5Xa82uaW4B5RzWMtIkgQeRLgnueuFniwkEnRde8tZ36u1Yphzu8ohRDBNgMpt0It2FzMTieNB+5LLMQL1KBhchNzR7vB23gMSiia7p95ii4KFeHbl9wBuaRhjLkbS15rhzn1D10zU0+rYs45G8Nk1IiobZYt1i5943WPdykTTvAmgAuFyB8hWrOAkT5OeLYSduA1T9RPuf+vykQkx0JCT1EDRfqT8eTWkCyZSOfvgY3BuAp0wqKn36tLGrOuTiTnLGTzzImPw4aHzu9wEa9rHoMZT6DQJ0HJhsGn3G1QQQn3zmGgh2b0Ow1NivIBNlCsP+DAkUyhqwACCgCa2C7YB1og4/z6M/NDjXnmbNGC65IikC0iPw5Z+t/El0uqanTLiJ4GyyUTp25mQB1pJDHvp+RGcp5yaMIHDNSO7Ze16HDQruJCxpOGgMUEusRnBPxgX4RIRDhrEnHJBlXVEh6iEsc3DjtessY0KSBfKiLcD4xXHCqQ1aYCbbZMNI7mJaNSDtkWu9T1R3u71RjiREF0wfFKwXw5iEAmhzODMLOmTg9mJF3kM/JmcjJSpGySPe9HqyJqn2pQ7PpTn2AnALXHonVCZonNLQVKJdsU2S9asDgMOiAbQRXCfzMEU7StCh/gXM1VXRRa60AlnJpMnEKJgjKCs4TtjQ9hT3T1HS16xCOHxquu3XWcyZlyDLQiDL12vF5hanpNHMfbdr4/mhmWPES9s1nwFSOvxgt0PA7xJN1NwVriLYy3R0hO3pcux3RX8IZZAtGkT8b30CxakF6VQXi9peLP9ls3yOiw/oMrHeZx6WkHZMkPZaLkn3q3wS0eu8XIgCe8rLWiIOBwkLsU3ngmGAMHiVzwTB1H7lIGeXNqY50/tXONOimh9A7OP9m5jLK9169ODUeBRVAMPa5VpYxFWHqlXp9xsXDrh2NDmJUhJ8QWhmEs3fF4ZDMezWA1+bRk4iVF4x13CZd0VnxqWREIoREdHLmKKjQs2Q5UycORarw4GCqGPPyB2KMyc9D510hfGdiAd111fNjr+PGz9Yohe+ABmRt3Q1GniNGtvU+ojTZNj3FngiZ9bzoiqob10Myqx4yc2L45nZ0VmNITD6AlU9Xr+Rg/ZByzrqEh64344aiiHVG6LZZDzhFpVt8kFJBP8tn3SEAZQQPl0KRXqH73VIXEtjVcSKEkXCiASG4gXdEN8xeuV61qy7BDACE3Ee6w1bPZUI0DMTYMlVU13agrawKyd5LGLXGms+Ddox0OXSIOqfAgwFTVIqzWkVUKDvNjsxgTXCnxZOK5KU1mgP1vCI0ZOcfq2ygWuOSeVlEoTsw0G3RnoILvINHuGmAYnYh6gB2zXEdvLtmWgCVeS1l7RLEbqZ0uM14OBjV03ag8cgpghF8Z6n1AMAiOWwY/+um0LlEjzMpObNCLr2eeDEOuicOI97sdIFfBa27hx+CjbrK2TAoexlYWu1T7faL3nqj1tufr1XopAeXpWNG/vPPPlS9e6Qvvv0NvXi26s/+7Pv68d99qrq8UbWrtLa9pwgU4YcmUVdnLpgvlJmTBB7Wug9uSu4OeC4dUQlE6eCwCnR7VlI4qAjjbPuTJzmf+1Kpx29n+vi3L/TeD0H6P9IAVRjx5cpU8aWgnUiaFu0LTkTiTTBcZM73K2CkjbPG26Mr0pX1MMUthQFF0tJqzbDIt6pvCr31hTe9gqhYUw69DncEt+41jnsd7jngcA8NeuONSH/y372uqpz05//3z/WXf32vZX6gtR+t/VkOFLPSuSnV1pHGMrgKaZog4ydDq+F4dmI3QMe02LlAXHEcshIjMy8mA5IDPnU4MFpAtJiAPZm4uZvouEhYIcw6RES6Bj1Is626ogEtYq/0jxQZEWL0XBcT02QcDEyrsOiPPiOJXMKFeM9Eb19rfZArRlDMepa8rBEnKweA0/00lmSF4ULmHItUr6WKFsF06ow0wKUFtv9tVDd3jlKiKfHkEA3nLrNFm2ktBo8XgG3nzLDeHWs25Bac86BdgCT2ve7m0J1f5wCIoVATtVGaPcSU4RotKwwfmiFb5QmETsxcYzUN/45uH+YYrmC0pjS3TBMBQVI0rzFgYFwPhbUzR8C+URBTEzGykgNJZBXbiH7Wbor0eGaFDzNnsJ09u6zc9LH+Xu47FT0T59oWeeQVNN2Q/rl3+mjSgvMPbRPTJjRd6HXmRA+h3+MKJTWiCAHUOdluJ/AuKDGJN1mVX8LP23TsWp3OYAwylS9Bw0wmZ1hZ4HKy0tod1iZnbDoZuZ7oY0oVXa5ma+ySPTNFIv6K5hRnLU0ieAhiRIhb2WY1K1o3NKroddACedRticnyvLUxBJMA4GHW/Uy6AcdC9D7DlfNaDUcw2+jNwvoG0K0HNy/jnIhkSTe1AjobtgMUl0RT0YQwJTPa1ogWCtFNRVH47OeunbNMoyPVCDrmnJoldqLPAAAgAElEQVRtzGBqy/yFadVFnCm7DM86hTRDGOCxNuUy4QZ0OyVhKpeSxkB2JmcWBr7JRHFKCabD/MeIHswHsPDsPgfTgYidFfvgxArrVZOQbVrQkFAkff7qX2zwMFoU7uC64UFA84yANcKUkYac7hzVPAn2BAy2FsQC1SoIoaV7YizOmI9JQs4omFEvgZb8ibDGJzpEq8ZzpK4q/HBfjvKu2JcUobhI4lCeM/52gUJ5QU2BaJq0dbgOo9aJjoyxbWCoULCtjOopwoAXsYphhcWlPdXaRdixET3TtQGoRMW+WMuCERBbKPEE6EAYV7DXr6gocUAxddrVHvejyLdoEI3VFLoOmCHtDhR8r6tEumEE3c16xhh4V7tY29OhT53O/Itc/lOiiy3VHgtwuujpxOg5UXpCl0VY8KoxHXVFjMYecnOiHG7Isuiwi/WkCTl6l+3m6AHG2V47vhxDMm71NjMLhGOKojMj1zMPdGLiMSswHGcTDwgbLBwJjJ9Ps/ZxafEaFmhm3HkBNI+sNWzVqTUt/Odqk64R9zKRaXLdMhIFxkankoVOAa1JNsB7ZoLItAkhdHAC0rBeoE+Arp50GqJOMYVlcqFqrSyY5A3nJb8jqdnp1sHNQnZQ565KZgLt2VPPmdbDZoAmMxD0NezvyQBDdtjSmeLugwTMxROHoN5o6N0QkJPGyLpfyQrkoqarJAk8hHoyfmUdgD0ZoXqdZSrz2HoNuhniSnjDk5tS9yUslE4Xfazd0GjsUn08DuZdIW+ieynJn9sSHRk3bwddXhaqkixoTrJZrzza9Ma7uR6/vXP8Qd+90OceP9S+utFP33uhH//0ucryWt/4R1/W1VWqv/3uh/q7v3zvZbBrpWd3i/Jyp20fqS9gzaB3oyiuDAQkmfvkCd2qHFQAA+MhTH/jtdcwtk5LT4Bd9uAuer3yuNSbX2n05pcaPX/6TH//t091PuxNrh6TndKo1mXKhHP2OopUCpwjnAXY43vGMBm6LKZova3f8JtOrOTN86JIGrVLOxXXg4rXC73y+UfBBt8l6p9NOt52mnosw5m2bKcOx48BlWjEOv2zP2r0h//8sZ7fPdF/+LOf6Vc/XzS2uYq4Vns3a+rJpAzrZX62JS60JqVysuC2g8bznYuCoY0UrUQZl+qrShX5XFw0GpyplTvuno6fmQWSDLSdFHGLVla6CwLdwPIZmFgxTV9GJCPc8yYmnwn1ZZ6b7UycLqfg0AJhgSAa1IqRHGBPiHMhuLlKte24hBebDMKUdH35XXJRbGFdvzGhJpokVzPkytvE6zJ4bdsea3mnbTkb4gt7Dho7Zy21CVA9ZjfdMOpIYz1nuop3ARYIbNe60LCWGNped+OgKdpUp3lg7WBiQFJAOO8Sab9BUc51zIMtnYKyxUZf5eF7Y0zM6+7DFU3iqgsm0KySsNMTg0EDTG4a6e1xrCNRIVCcszxcvJiHLLNglTYoHRa9MhROK3CWJqHcFMSm8aMXnUND19GMsjZj5wSzKcBWMW0wVdbSaZoHErU0wWybMz0Y4bpx/seO+eAB4HsgQoPg7JqVNhe7J4+JnYftSAxNjGFYFwWuN2CnZ7PyG6V6OAUWHHcuv3flURRTseAER7ZiYCyGIZ477qdpdGHIhBYuIFmA8KyYdI9bphc06xw4MwXGaBBvwrNJg8QKis3LS7nIrYvQzcHgIC+Y2DDph6WHcYorBQQCoEbOXRp/r4fRsjp0nCZp890O+oCH32tQp7khY8jUEcFF/iFuO14WjSpy/l0I3mypSHBg75BawqGagnx2lBifJ89cv/Z+xvm8qwktrNcs1pexOucDRmPKzwWBvSLiZtv0fBc7FsxJrQA1NyajFJocUmgfIbqjCkO8Hqm6rD39jV7d/fcgFrwmSmkfuByo9+ioK7REJHN3nkiYrsqHzI4PsSE5N2lmezyCKi6cvcGS8I14blZXu0w6uMCfoMEYCGLMnHZ/M0S6wPnG9KPmEEg9CSgsnEvUYgHFnofwGOFZJd0PrWFkuwjXFbqoIDqECVHlqZk/FGq4Iu4GgjWxEOPgSa154lyDMor9GCEdrCRIpU8gdFLozZsukkwPoOv2Z8GQQpDrBnGS9RSM8ACRUcFRdWqP/Xf0IbtncX6CAbW56yDioeFwBA5Gt2LYN5bWTTe4ypJYd21rxgjUZioCKKpRxBdYatyR/4QocLEFE9fdC7qNvlNppgf8WtKfVz/UOMDQYqWIb0sORT6jVUeKKII6V+ipRKKE5HDo6HQEfIZcbOlptLDS0DbzjQJ0DDgYZNYecTrTazodxOs9GIZZQ1W4E5gZY5t/xqUcGBS8KKWZLjjSWLdFWrugY6DDKbFesngopYkR55CrINMHVwKOwGHV8XT21hF2hiNEAeU1iUnfVV2a1g1JeD0hqM4MisREwFpy2+WB7YJQu4ULwomW+wcFVZfiKoTyzi69CAnidLoeUseYAODXoFmA/UN4JV98FvgfMKHQsyAMBLZH5xuHiBbWafskxFU49oLv3xuIYGmFucR+vIsJXZ7V4LRccl0VmZryoG9+66Fee6c2KO+jz16oa5/p977xeU9h3vvZU/30p7dqz4leeeUVfftbX9fVZaxf/vCn+vn3fqvf/nrV4ZipKBttO4IgyWfLlI9FiGQpKlvTz+AAXoYSr8OmOoJWhRX3iPLTugEQB6zGsmjTo1cyfemrl7p5I9b97UF/990nOt7VnkqtW6NsAQuC8HGzyBVhKV1kfFoUnVdrdQioLpkorJ1t9BPPxki2UhBux2mr11+N9OpbmapXSqX1pbpjpPNvW80vRo3oHZJSgxClZy7GsN17crz0unkz1h/+8V7/5DsP9YO//pn+/P/4SOe7GyVZrcNwthgWd1VScFBPiovaESYlQVnRSdHc2Sbc38/qDgQ9S2NVOzU8Awy7IPzePGUYsCfzPvGerQGs6pSBNkQq4KJjosQkcsZpw0o7k4GQdOoA7YKqgXUn/ztoskqQLKxmu976G5xfTAVnLgea0JdYFKZMTIw4/G+ZflBkgEJh3YkeJeXPmikZc5V9poxLiFzJS2CQgzLs5twR2Mu5COHssGblGWU3MK0hzmZjuljZzQdEdSuIfRicjDD0g2OKAFwiiJ1N2cY1tdldRXoDNnw0razc0EPeJ8SJRP7nygn9KgGsVnD4wmKKAv8pOo6eXGGuOGaTkipxAcK4AD0nAGBOQNaJABUNAS4RQ8MY670/wjkHu4d1TJZh/2YVBKaGafSs6G7Vbr/XQCFF8ddO6jjs60LFBeOlwZFUZ5+HWUhqcHg7GqDI+tWVNSVrSO7EkaLHPtdgVSdeaQgCekxDTMQSirUqd1GKrsoa2h78Agty3Lapp5voRsl9Y4LG0IAzmSaR9R9TGDoETA7WVDGBrrhfOk+oF1zdxNOypcC4qsU5nlEbGlQKTppktJ2MXEi9vwcFPq26RuMG4DRH/kAaAi7DUT34BZoZpp3RrGUdTcoHPxP0uTSxPPPI5Fk7rqqqSjn6rWExGRzQMoy2E4aMaFGdbl4/MrU5nDtrlEEHYOBoCp6REI9F4TJGowX/FLo2lyCMA+JLmYbmlubAyWqD6xBSB5hO04CgNyLLkabIBq7u5GzDDGse3z0GhqXw/cA10+waN8fRTfHf8LYrmUvl8c66DgCF5D4RUGXQnQ9xRtI427ghGQXzAjAG41Jh7wdtG9cWqx/YL0Z3ecRd0tXXqZ768CnUs+NlKzHHuqDyJCmYy4lxMej3MXM6+YGDJ4KYCq8Cxxl8l4AP58U44I7ppmAftdCRlyskDZszC0kcTRXuEyzRReM9P5tRr2hSQJiRsfAvIqB5dBerHkSJ3tjv1C+thjio6ekO+6jSLdwhghrH2C8FhxIFMe5A0ADlrrDLoT9OdhMY5IgzkN0+MWhT0MFE+1yXRWURI6fkucPpsWgcRxcRfGYcvIS9Mv2yy2mCDVL7ou2ZfCAA9MqGUX6Aa7FzZQWUNIWdY4jw+KxNuGWXjK30JfEc3gSPPF2jIws6uFKTrncXwX4MO4IVA+slCk8ulBHyNHoOQn5HHYeDq22ssWgM/CoSGJtMdtbUS/iu0EHxEhGrwaWJ/uU2o9gbtVtj7ZnqlITeVoJbuYBKQOsBKh40A2A2VhZGDITxKy/qxJg1z1TC52FMH0FSlQGQCfwZ4jKaQqdsU98FoS3jfvQLFJErVttz51BnDiBI0IxgWcOxi7epDSYJHJRp1uk8+Dsk1BnXFTEWgA8LohUo9HDrTBRjWFxz7UqKJCZnvVebA2sCitOZ6Vbtjrzfd8p5TqJS+ZjrZrfpzbcXffMPHqm6zPTJZ61+/dGtqnrRP/mDd31ov/+LJ/rVB62Od1isc732+JE+//W9Hl2mys6p/u67v9EPv/9Mw6nUiW6fx4zDOwHjwOdUKMt22uLcnSp0YjPBcEkxWiSfkHG7+V5opjjyZlXNpC9+41pXr22a7wb9+K8+0fOnTGcL5dm1qrXRDtp9vumzVBZi1jEE5swTx/l8UL6MAWC6bRpYv3FIdsRSzNpdZ3rlca6bGynes3qQnr5Y9eLpovQ2UXJgIpyq3F05cJRpGMgIwjjXFi4Qh1uix6/c6d/8669qp0F//qfv6Ud/22uI9xpLpmc0uammaNHz7t4Mpn19pR3FGyP3tbMuojtMao/oaBBZJ8rqJiR0roMaDk/yITGs0JUjMZhYdSS+iKZusBC5qCtfytvQapl7u2UpcvKKCTs9K8iIxSDC8xCpjTG1pNSKdm4ymbSWosh9bnBZ0vlzxpFVRozG1E06UCSBuUB60EMQ7nVZhsT0Hhv4WqiZSqUHDBLSspe6arHGg8Y4smEiVgEaweJXQq0zO1t7YqTQNGZhKhNlq2N5lgRKOlICppxoFVJrlWAQFayp6fRZ5VqeE/AGa5XqWCc6OBqEyRmu4pcFLrpMIKyQ/2E7Ycc+jNaJvlg6nXEqX5Q2zgB6FRsJJlWEmrOGZzKEa7CCRr7ofhrVzwQTA86M7ESFvUPxwfmJ4+uM/uZu0a4ovV7EhNMfzl79sl6DLjPPqF2ZskHzZwJR+Dwlymhk3RZTkHJ2JLpnrNn2XhnTh9mqziqRVe/AyhBjU2IUTcS5ESXaMxzAtcc/By8QdAc8KCYcbMMj3jx0R/6qLL9Ay4WFxAL0U28NYLrLNBImSy2L5uYULO2I569KZA/cl4OGU+9KgsbVOkTMUA0okUlPEvhKq27SRjvWUqx9mcQzeYNe/9K5R7QOOqGNxoY7kObBmxJm+EjDwrQPd2K8w94PS27STB4hYzGYzTG3X6RdnjjEmSbjxd2tV4Y0CegEmxpCeOAlcs/gCGaWw33FNHBuSVsISAhiyRCfs/6eCRGPwdZw/85uovMeTVKlmWzGVbo9vlCUDsoJ360oEg318RSLYQoOef85Xsv+a2pjxx+E5RM2zEUdOWCg17l4i1Vlk/tgOR+Gl9MeRIIh6I+gV/QOiLI6QJEwKJiGxCG8Dg7OMcPdRcp05uKBtd2lYl0UmdLrMnAp2slBfEDMuIDOXKZMbVi/4Y6LZq88+DKWmDDeQF7dAwR2DDyDcDoUb069hiPXDJzW4NDN3Bj8dO3DjjXHHJzZEk6ZAWRwPrV6tKV6va6tCyJZ3UiC06BTVuscTUqmQZcu1CKzUtDdERkBhZnPCwYQ2WZRXpiYXZ5bLe5EVsPe6NhKBO4Rtu8wsidgFvcL2pg8wlLP6s14aof5wUKx0woLqRkqwY4br6NyeBh0LoiKK8S/qbVXz5gAZplJ1vlpCB0mhx3aMpOyAZctHmvTkfYOalpDF1tnOhPeyUGMjRfhXwdkLjUrZk5mDdmku/Vk27Izhyi+/L1AEu9VdpEuoirwhl+yOZCZ2X7M4YP2ZAoBq0wecB7EcaXuTLTComu6CToIgIIcMlivndeHNiUyaoBxd0tEBDZZRi6EMrODxqEzjGZswR+x5ZeuhbEv6xCGdjX/7igCfQjNzUZAcMQxbN7VFzeNiqtCEZNOsA7T6vyhgc6WtVpUK59L7efI6zFs5VMR4hVWRL3EGvFZciAC+qQzw11F0LHzwpiIrJqzzgaFJiq0i1a9ct3rd751qc99ce/n6LdPZj152mu3l37vW2+pLDf9/L0P9fSTWYdb1juRKl7oV3O99nqud24q1XmjD94763t/8Vv98jdHjSkQRGaIm0Xy0VYpYvKT7v3sw1linz8cj2YmUVgO66iqMblSUw/natHuUvrC1y/04HOxzk8O+sX3nnmSNJjZ1SjbSpX54ibpeRrr5Mw1Jpexic7D9FzR1KlZCqUdq/lcY84A/lZvv57ry+/s9MpNZuDcT58c9ORA3mKp87OT0gVWEToHHDyJsrIKkSQEia4hjoGcqSkelC1nfevLmf7ln3xVx+dP9O/+7d/ow09znZNL3U8800yhVk80eL/47G/iUqW79lbnFBE+K8NNRXOtZgjnFvEp6J8aEtg5lxD0Aw8kR2qcHQba0IZ12M8jVSX/jZPHfOF5Io9AlwkCoxPkxF1wvR23VJ9lpaJ5Vsna0SfXpoIg7+xlIOyIIQYUC0d5+DOv7WxG0okVHc7gddLNMOkGsKCnKpipCROtLFZmwjSWq87NpkO6etJfr0FmsQN+GEXakZlGXikFGJwjSyZyT6wTijt0hAVSDHRVs4YT1GfwA7nfj7hf9GBLdYWGE6igM8pmM4rOwFUh8JwmxScaF47C4DQG4kfTvbGZQMeChGkcdYoXQ2mRN0C3clEA6mTlswC0SBMZ8r2YEjrmD4NJBiJi9PfUgAVBE7mtuh9brwfhgGUAdHEsV7kK6N8vcwGRbnQAeefOblsC2LeF6Ty7UtZgXNiRdbBEOPVIVI6Do5W49AnIButEIDx/DuQSXMP3eaIjk2lQCxOoBFaTsW4hbS/S5RA7E3PImfJQoP4DCZO7L2wA0Dnx3KdzqvjY2xCQXRbqd5GmmhWa/B2UBDbzZzdPEDH6qGfHk13D12mptW+9VmcIkheJXgAuJtrLOWoBTNmUBVsvpT0r1sIgT0Z4aHmoZmk2KKxgh7FZ4ffewSMirgpBPfiIHHMBut9AQu+ZfiaF5RNXea49ulUSOCzAp0FjBbdZ0uCRB/IQAJRMC4g64f0JidyOfHIkG7w3NjuAe8lWFE7NUTnOb0skwlp9zUKRNAwtlbXSBh0gkg9QG5kyUkGszQ5xL9Fb2b/a4qjUTE6T+ReBvDmng0M3ByzJSaxyt1NRVBaZrgYn8gVHKh24iZ0OrsSoM6Jp9Di4Kzg2+ftpogMvFcXBUmkiWwfBFir2KjVUjPVjilr9RKYW/3+pOUpCUYH1lFGeCZ4B5MaeFxgh6yT0OuibUN0zjTlRcDj0EBsvHRvrg0yDXyAp6c/aKVFR1up4UFgJRfB8YlvDH+BewM4IygC8+jBpPrGHLV0cIPBifE4ly+SNMMg6zlQ4oTxYVMeLUiNOqZHQxMkP0pFicgw/6wVugrTQiQOM/TNsiKnV1JHTxUNOETp6R82aE8EznTPxvKwPbSXHro+wjpJpHtz5I5BlUoNb44ANNWYFWDkviO4QYi9jVSyyMw6raNPVlrgjpThl8oYtnay9O2Jd0MdEuWmvY48ejOMWrcWieE86PVqh0SG9JflFCVlV6IjQgzGBqZ0BRfMA9A3NCSNhBI9MAJuVboZCgWkUE6RN/Yk/Q6zHRH+QIcgUA0suEw/PjbHp4pHcFNeEHYM+YF7F1IktEWvISAOOEnD9/J2sNJSTor1AX7Mu6uvYhSC6j4sOfRcSrEIs9k7syh82zizDNcivhc13IyQZPALNTLLXfALyNqsuFqV7XIxbCHpsI11SZCdkLKXKslIlIE9rdyK7GQmANdAEDdxGuO6qV6/O+vYfXOv1z5NcHOnnH97q+R36sEbNPtIXvviKmibTT370c909m7WMlTbeF4wR+1RlOemLr+50fRmu6+cfd/ru99/Xz351r335OaUjBzyT30wtOrh6bxcdui3G0rgBiR2i+Oed5NJA4MioukpjXT9I9JXfeaD9K4tOz4/62fee6Pg0MJemdKc1LpWVrC5XHSTdjpwCO8cM5CXOsqO6rtM+urBOBv1RddGreu2sd95O9dbrubVPv3oy6bs/6XT3ola1ltbq8PLCYUJMzkEGQoLzYUKU7bwpKL2R+j16oFzX+az/9o9v9O1/3OiHP/m+/p+//ESfvLjWoc99fg2sGXe5UiMjYgv8SaFrl1anhLxIVvBMdEq9uVya+/LJdnIcBEaShqmL40ts4rJrt2BySCs99F4x4ZxileugR+ddQZhHzzh6jUGMDG4bdJt9lOj40iSA86mgvaAocdRNpokGBOhqH3niM3NOs29iT8d6hWbuZbzQHmFv3zmkmoYyXqG4V44lIqdrKwjx3uwaZdJC03eBXgadHBP5onQTN8ybDg6aniwspq5LQMYQJ1MlOmeL7uPRCfBrhwElEL0h6z9cUl1DsWctRoHM5AaQaMZ3HGm8602MTpta655pHa0xxUxucT6fMcVgzLuaRXpOqWl3XaICyLBXipFBn3bdwnxzUOpLuCdSDE8BV983TLFZJeKgO8yDp8bEHKGZdHQKq6yYiRB3GnDLzI0CzwmlGZouJ3GwvuKuwD2L0yrhwg8ZcDQsGUWn7eOs4UbDkxEhU3yCbnlBEgATppmcQYYAmI9S3dMUG5FCOHHkVbTdXLbxo+0j+imI1GkMmdRctJmiE27FOLgRYfMVQGQjf0+GcyMtYSKiWLdtq8/63ufRFVo1GE0zwMWwLXC+qsG7hBvPzqp7uL9Qg9nj/qiOaT0IAM4H3KzWtSJyZ7AC9iAYhkD8WDPN8+shB7dPyNMcXQwtfrYo9PKyVJTwWYcwXDYFjvEh/NjnbBqc8UzWaGqdQj+6KYfSznSLux2QtDFloAqm4IgEbpxxnxEqz7/KdAwnIY5kKpSNwqvTVo1eP49zYRwLbEY7/JnCvhH9rxsWV1KG2dPBkog22A5YCoG3QaANQmsWdesKlZoxRKq0x70GgRvxJdi9kN6O3OC88ihOLkYIR7wn1gCBV9IobhqP2tlxMoVASIj99mpOlKIZsaOJogahF1wRphSRIwPuls62eJgWfLDbjA5h81gXwZnNE3wRDJb8YY/BSup9Ll1N5JeipDgnATxjqrKot4U9oN+vu8jsH8SFiLqZ4KznwXoYLvNuh+Cy8+iyYMrB2k6xqoGdb9CxTLtChxI8/GKnGXwfB932oy7Pm656KKiZ7m25hpAcKWvhs+B2WAwhXCI6GEavOPKwqKY+SJ25hQWd5Gq6GDoaErxz0s7ljomN+EAnwJ954aBhp8v3DJUZV1ggkCLegfZNB4brixy0U9dqLVND2Yhg2FFdm4yO/gCBPrZOWB3ortDXBP4OGAlerhNhmqwisORnhXHz/Ky2ikKYzWcfrjyEGY6ehZErLwJrsk3kqbL6qUtE0wFSycTtPDNJYg2ZK/MKYQu2WDshsRIn7uILGBnxpvu5M4JgGqVd0njqRHo2gkdy/ZYm15nVxEjMCpmBICZCmncXb0qva4/gMRaCtOCzoJIzN2ii8C107sNqICPCoByV5IvRCLspUZN3/n2YVjJ12rp/CI6ORTI8sTcI3eOo0cPmQq9eDvr8Owd98zuXqq5yfXa/6Gcf3KsdcaiUXnE8ev1CVVXoN7/8WO1h09yz9kk8mmZFRk4RejrwFvt9ZTfceez1H7/7vp78clV8vlGPnbiofLDQ2Tvnma52Ta23iFou5gD/BNQ3stKOc2MrinrSF75+qQdvkN32RL/+0QvFtxcWFQ/E/HAAFYNF81NSOKqFkFEO/dy5V/B3WDXmqudRF9mt3v1yoUdfzlQ0uJVmvf+rp/rgN9JHH2QaXlSqo0JlQlQDwkywHYXisrRol6nf8dC6YwapAQNqKFi7xV7zvfn6pD/+rx7o4RuT/ur/+7n+0/fOOp73askH6wY7mXYNFHUuxdqr2m44KU7QNEAzHjzxezW+DrTsGAE7Hf+ous69uibv0aHRVPkNxRuNWOc4opR1GM8vU08uDSzLNCvrrILPfpucc+ngZ85X5npo9Fj3WliHtg+9B9OGzCvTq6jxdKKbzpoSsA0vpwrGZ7DuXs0FmoazRjQx8JowNXQIdQuvmRmGcPmeX+orL9B5MuSlAfUEO0SEUPgdF1YyYBK8z/ddReFGccnU/rD2Ph+3fvZKEM0dE/7rNdYlBTx/Ps4pQH5Mzgi3Jm6on7w+nJtCa8NahYkWmkIAuNDmWNVxdlFgQdHe1HGuzzjSyFMLTD10XwBduUdpQvh8uV5Az2B2Jc/NYdyWJBDgzESfvwNwJtENphVs8qy4aDC5uFOCrLkT0fUAvqQWjTQNwblGMUZSQUzwuEYXLs4XdHQIGaIBacEZC7CX5sN62HhRl07KssxBuqzviCXhXUSSyroNF1mKlMLbCOuMg8sKHQ2AxHVVh8QBU8kh8ZSEf6YDTgzOgg0NTmuMNHCQ8k1FDic8VjctOjC5N8cK9AcbmtEYDAqkiw6na6ZThOifMyDTRREI1h3aWcKjN1ZbYAsnT8jBAiEA59EwjJUpG9M8Jkg0r1loPmAsMUnCHc35SXHOZI2hCbo3dHXgfOwYxuVKyWGCDMMNILOJtmXQ1B3tVr+oGje1gCRZ57ELY1sCkHkZGCfAeYIDJ01t5y0AE1FH6iTIRoLpZkkGLcWoraBpLYxF4b50ChnZe6/qf9oI5YR+zMivhHzKnDVhZcTOGU0B2U6jq1leuGitFfWlljMht4zVUN+fFMWjP3gYFbfs9YXlONUlH/o26EU0KqkalWWjGpow+1EiTSpC9aTrNVM5J+bRtHWsY56b4VGj6WWUXEkvSBbGTWSgVSWdBg2Hk7KiMDyRQ4m0d4Z0DuSNey04QUrCFhclx9kXAf8+1SkTqq7adGogccemRO8okpwZFdxwMEo2uDNe0Ui3eyrn2ZTjekLQnP/eBSQAACAASURBVPklocy+IGqAFxWwX7HpVMYWruHgwA6LHRLbKdZFRv1dwYaIP/fm7DaNvUXJc4leg88+VYFGB1QCr3/Z+GWF6VTFuVqSmqGAs0uPgcBRcOKOCQ8oxGTy2OgAT0x4EOoxii9qi1AZFx9LbMqjGvJ/gAx24VBkhAm7B1El2jYyerhRGaSBYT7zHSfkzpHzRTRNZJE5hWReIQgObo4m36mhSwcOGgHqnJw/RVeGFoNV6UPWEDN6H8SiCEDRxJEI8TISZKOzYScfe6Lp7/cfrJ0gCZZFZZlrDyV1gUU06G4bNZeVTofJrBiPjTmoo1EHIxkgf0cqus1rOUdKGJGBIBzmCh0HIDbmRljz0fOQ9r1qBG45bTrhxKkqpTi4tkEZf62E1Eaqi045erY5E7mrcGMclwIDjE4QPD/iQxxh5aavvhvr29/J9PoXU911kz76TPro6aC2o9DLHNz8xjuPLCr85DfPNBw3TedweKJRIAmKzhBdIGu95rLU5U56+DpIh03v/+AT/ee/+lTT9Lq5LGSNifgaJo5ox6ZcxVApGxM1AElj1mMEDnMuYIddlF8ueu1LtR69U+hXH/xaH/34XuX9tcWYU1JrIipit1lwSnGMHgoyeoONfATmSlgnq9JZD69GvfvFRK+9Fau8XNX3i549m/Xjv3+uzz6W5mf8PHSZuenlPYGVrBgsas1cbLHqQkxPTEYZB6wAK911uXNSOXPN3/39K/3+H15qjjr9+//wnn7xy1n30YXXgGVHbA3uplX3NCAZs4VZu3RSRS7i8axnLQUxWU61Kpx5IAzQuyHKTnDZ0Y3zXBWaC5oxtI2tuUxoJule0LfhuMWrwIqHs8dhxGtwiLGGKwuiFygqWR8EgSwPJE4rKnXOIS6pemE9wSrjrDYZHPexsn5eIzNn0P9k06yuP9t845DjIVa8lE4/R6+RlqzmM52ZohOnFO5Z48fMf2MCQKHEVIdGFn0lujwmY7w4LG5dzQXtB2gOYjk4F51GQGgvguQk84XIe8R6Hdcz62guKwoenFwT4toyV7FhyImdCbmydmGKx1kz4EyL1AMipfNfZyNqkAEYAOr1BwdUCMbG/4WTlmko5/4l4qB+tMgelMlAgWFdJPRn6dUscZPNdwNLiE+eqQ+OzF3ReCXMVB4TAppc8uMA1OLiBvGALIXECSj3C5lnzhBN7Qy2yBlN2ktNzQLDIiW/EUcfYv9UxxUrPX1KCFm1bd2NfKQE5lDJ1IqQ3k1TO2kFDcC5wp/3FELpF2QHSWCr7eLcxGzOQdAqEQYX64fI7YRhiF8G0TjYwtHraQYVaKIe427dUj1bOjuRnSiB65dCYyUIlqBdnNCLw3gpZlmlpjBNiNahSMIF/FLeMFHclATM45CkCaUaxYkYpkHofSmaz9OiEwVoFlZdK8akSLrMqrBitNOQ73W0tg85RVVWShI4ZiAYQvEGfw/fCCu3YersAOX8bhlATJWLMpoK/qdggOCYmFFxuTpvEvE7wnoafiQCnCDRO/G/4um38JK9OjwjbDmIWIkV2BCRzYy+FkOsCO1YF0aFhcqt9E4xpoBaWuXY5iIe5FkHviD/IFTkjKRH3cOTIBxvifVgKXRplDmiUr48RHx0WbHHwGdGuYzTzxywkR4UCK42dQVuC7xDMEkQkIeMLyv1EWWTI0P8A0WUle6TkotY8S4RIaXTEQ0A3U1i1XwBk6gAnEbAb6ytXZV3ZB4FzRGfgyXDK2PgSNt1aZeFaeTA2kjKjiHFopnB7ioToNEajEAfs9ScJur4Edo12hoAqUyRotY24AuiHGaKOHa+o51OUJdP7OjhZ6CNO4zWgjltma6GKjfFQ4uDYPbK7sxkx6O0xSA7kNzshlmlUZwd0ATgOpwWvaJcDQPRItJpH+kF+QvdoIx8oIkuNmSCMWxiAsRn6SBApi2oM2FzIOpH48UemvqCy4KXoIg1FoMWKM9J5uw8Jgm25bO7tpWT5Hl+9ki7LFGNom3ptcB96V6GLoIQiHFzpDrB5aAD988BMr7wisgrt3FRwXiRPXkCOZsfe3Sm0ZaWOnYcioUuVwCf6BWGYPctAGzG0pFDmTF16tBKLNAUNFxKvMAjdmJCgJmoYm12SvzsVd6JkXZBBA6uF9bJ6DXoSnB/tk6x36JS9zhXOAANv8Q5RMzN6AuQlcKDfat//O29vvbNXFev1/rFJ/f6zdNV3VSqIxPqzJpk0+fefdUp1U8+eqrpRMwMzzX6CK5TEBzYoMP3EheIymPtrmPdPGqc4v3kvVv9+G9e6P6OHKtG41pojSttFtMlZo9kK8wi3ilI7biC6NQjTyrrB7He+OpO1cNJz5680G9/dNR8C2UL9lLhnL3djkcFeCE6DQ50qMCLw1QRzRKS+9Zbkd5+Z9XnvrKXdqs++uBjffTBWb/5YNXz54XGU6LdEhvcSpc4Xu71jOkfFGUs5lxWTJXSwvZ3NlbolBCdQ1VOkqN22CbHTVfXqd78ovT7/8Vr+tUnT/Vv/7cfaJ5eUTHVig+tGsTLFtQzKW5c8NY5K4lVd6dBd+2kOwqNuDTFvGCcP8OXCTgKUgqGick2CFuqDPQaRMuM6jomYIXqHbZonstgU6ZZ8A/Ni8wOhUYEgTZFg8njcKqYWLJWwfhQueHg1dtne10ksbruToelNc2fBgZGG05gplCmukc45VJTo6MeflmhyFlli5IqUtbkbjoGYzawWgfrvyGtSaSajj4rncDQd61/HUwzpO50fQDH5hhmFtbwCYsBB9baOAo8dOhVZ6WdxXZStp2dbIGXJq8GcbhhYW/y0u8gxQY6VTInJ7REoEL6STl5YfvSeWOscLB0gzcxH5rqhqKOxToTNywUcHBIh0DKgCRiXN284+QcafrTzPeBP7d0suB/mxLzygidZYp0zbOc1lo2tEnwsRgkw9bDTRvca8ds1EwhGifKKeZOJ99BTHfRDuFGbMoyiI/Ry8LUY/qO8YYLd8vsnnQD7LBs9Gqb14NeTxVw6uCLUpzEIb/NDR17mwCJBIuzlTjRue9ip1w0rMi7o8o6VlYT+Luo990TaSE+BZlJmViHE+d8Z5HPMyJY+Lmfzb1XvMA6yf40lZ4zBnMPE9iJLc1mY4tgbhHEPgFv5r/LfSfykJtqjYaW89XBypgRKLrheaE9Sr1lYTHIe1xmYHMy9c9vDS8l/gUtIKu8qEr8+6GFYg2NJikljxKZSTGFqLEJ1h8V3WwGFdunqYwMIc23xrDrmXij8zmAYNvZxHamwrurWtGD2PpgbpYFHhjxUF+L/peNA56xKvRZ7Ixg1tlvJ0xc0Cr1HOmbx+holWz3X1PVOGVI2gUWN03abfZkWe9C1emtn6OMgsjNsC7alX7Ww6XSwxUPBDwmHktcS/TC0n08aShDMjKWYdT+7HQvAcAtg9dj7JXO7dm70ASx3wCQjDyXoBehk6ZbqFZe9lUMASgk+iXX8YhtFkEkydgIvWctiI6dFRZZ30BWl+GAjBMZ61O58oe5YNJGsCmCY3gWALQ2rxLRSwEf5Nwgn4qJAcXJdbJTXjUeLSNaW85YJ2Odc6yMi/ZoYZZMbDH7alW5w4UGgI7IhOBswwqbdkC+Su/lWTOEw5MB/RJewDI2fNJC94gRa+bV2w6ic0+MyGJUPy4Pok9wxwDoiq9qnUEBnAazcvgcNjpIXltE9tb1UJFDbes8Pme9hbARnpXXTSMhh4Dgwj+3XcLugLpL0cWrHGMqczQKBzBeTQ4ysszQLMAUsraq40DmBUPjhEaPdVep23Sz8B1hH1PVqMZ5EpwqdCkR4mDSoefeKP2C7rdHsxHroFTHKNODU66dn8dRCyBNMolIMD9NPqSLGkwBo1o8VSapeSBv8jiXIesegHVluBzmBQdNZxp5uuWm++651JJea00Y8mqwHEJ8Cu02Jx4ixKEkgDtj9t+zmqTVV76a6Z/+0Y0evLrpsIz64NOznh1itVOilWeyr5SWm159+9LanudPnun4bNL5AO0e5yEaFSje2K/J6qNzJ9YlUdmsurrJ9Oiy1OvFheanvX78/Q/1058807Y+0pZcO0gXLYLBiDCf4sqXLatfU9R5P8C2NKPe/eaN8utOt+9/pt9+/6Cxu1Bc73SmkFKih3XqKSX8I9ajjskYAVWOuriI9Du/e6V335n16PGkaJfos27V3//gM/3ou5/pxbNa/XRtHVkdT6o31l6J1t2FnlEoZ0lw0LKCcrBsYq1YinsFF+G86ACTL1ttLQaRMY6dLh9t+vYfP9Lla5n+r3//t/r4R5PyDtjrqto2bdZAGAx2LlS27OTAV4qBuJVa6zX5vTlEN58ZuH5w3aKFgXotKOhE7timPeu4EhFD0VJqX8LoCechXT2XBBf7SgEwhyBYDBWE+LJeYgoGd87Zi0AvWMlw6SgzEDT3BLl14K8DbQH24TiGhJxuGtBNZbH2Wab53HmtkyzoLMLkxRcBOtAB5lpkrR9Tl8RQz9UQXPhreVbo0ya2C6rE4OAqLjbSwmiBFFH/SX3PJYl1GlcXf+GWYwOBDoVpAYcCE/nB00CmUlysXMhsFYEOW2/jGB/Y35gLJqWkso/cMUydYnWIc9EEbZOSmIuc35NVOww/82CsWZpYxcHt8a/P5B7Ya3CQcY4Aj0Rwxtoo3wd9J+/ZAWDvPPjcfDUtFZ3JseSAQ7ixaNpXnihf8U1MYEw6h5A7bHeYFbUHO9aYhKNdZHpzkUM8CpDlvkJ2AQh18lonTSu/W9QOCJ2docjK08GySEBCTimMqQbqORuOYQ3YGD5Z4JkUt2mi0zy5sauj3GamfOpUFFJKYZDEOjnLbNF4pvkptDQUr4vBtg2HeIsGNVZXJfrM9rNF9craGhs9oFXMUJPWrguBzBE1QWQQbEfqHqZYil5y6FbAytyHmSen6JuIWoLVhFYYbRLTT99ThNdmhGOPNj0RdkvMlj8UNERF4eaeBomFbUbe2wSuBIROYaF6W83mdXlfPm0eOLAlqqDZQ9Yfx1BE17y/ENCJukm1nPke0OClqnalIqZJNspD5GbVvSj6SvQvN2ifdEB0RSxO4TLwYS9RqQVh7cg6g7Ha4E4ho2NFi2hWRcjw4mHYzzs/kLgYGHzyYMBYYSLB1BQx3HlrvX9lVbZbUl3yOWyAIGFKFP6QPl0mzWXpy2UZ2O8SY5Jbfe9gXdpvxtYzNvfBrjCIrDsYQGZVSEforhVTilk7bPGMkznIyGejE7ItetHWJDqlBB8GEnPq0TNGQA4pZtd0wpHOXeu/L9Y5inQdV3biAcW68545TOHYx5Ja3AAuI7C663WZN6DJ/XIyviM7rMcplS+eCtRk39AWMH/ipffqhhTkNWTIsKdnagXunoobkRtQRf6qGF3TYYcDJ01T7Qn3taYBBxZdd6ztjtUQhQHho+EyZXKDoDaNSh1OQ1iNZYXaeVDPVGojVJLPhdVYuDwX+CFJCKwkn8uQRSJeSKk+A0WECiull0y5QifPxUlKNgBMXi44MF0WHCxA1CAB47CpCDNFnM3n1JMMjtYn11gUuq9TdVxK06qmw3pN0nWmuKpCSG3KJTeqLBjxkxE32Y1BZ8Gfq0MzNtaedI1bbz7VVVGrP/fq+1n7utEVHV+8ql2YWbG+CplvbvbRugCHg3FTZtrxDM0wXxId0cURNwB2cBiVrcSk0EVV1jfwc7FgP8fYTNG4UWxOuioKXSSjXrsa9PXv7PT2P6q0FbE++qTVsxezhoHuSpqYApwr5ZfS5750oaZcdffxcz358KjTWOjEmB+RMKgOVtocJUzuotzfzZpOistFF9e1Ht+U+vyj3E7SX/7oqX76/aNunzVSfKW8ulA3LDoeJq1EWSCcBAsOgBWzRbzp4kGit7+0V1bd69NffKon73XS/EDTQPMQq8o37XBhQ+meyTIqdS7pMOkSj/ry1xJ97XdzXT5EwCnd3yd6/5d3+snft/rkqdSeCG3e2bKdrGfGnkrKQnHe6L6Mdchm6zswE7ArAT5Hz50VXHSADWERlUrQxRldUmim0ag2vfWFUv/sDx9pOv5af/bvfqPTiwDv5NLmQIyzyisz7OHz1mtEdzijjYCrYvqj1iRzDiVnTpRxmYWlNNEyhDHTZBCozbaljSbdIsyuMms3mTNxLmju7QamuKYRMs6Dhq4qrXuEss3qlwgc1pYgP+4A3Q2rdkumN5ZEDWiT/mztF8camo8UpxtBouRsoU1BlM53eOpVOfEkU4sAnDBv1uhr6mgHuEDgKdLrXNU1jcGotQWAy5S89AqR9TA6KNOJKfKY4PBOb6vaoVd/XJQdE4vKMXusDfwy4iJm66iWCZhgoSVmxRLCZtHoTPysZorx+caOttECzZ4VNkaJQdHhbBEyK6BbB4eXjqwg6oRpMit51tqs6GYbfUKoNAJyQr15gWEQ4e1E/3MPioXfk0nFsbOTs64KN8WHddTzZVadVnq8lZoPJ83egKSqdzv1DRoYIIabivtWhZty+ES1In6G7t5FK0ylkTNNme8lpvcUsHxXmJjQOOLS5M7jTuGquUhxNS+aYM/RfIO3IGMMtyE6KGKVOMvWRZ8svYcRSdJrDxuK0dxMjmEIJrdGMZlVMH0JUDzBOyDA1bEpPFfFZn3TBRuhjrgrZBuJWXyngoSDs9MuEJJXXsfHGtteM00kzQsTw8taLcMH4knAKTB9plBlskqmJ/l9mHcIal5bZVVIFKBQP5O32o/aI/0oSh2nUS/OR2UpEp3c2wfuoTmnFgEDMHrNGYMLwentdIrC6AOeq+n+7HUkA56J5p0AeBBCw6z4DPx6p3iX6Rj16pFFxNzV3D3UEpz3L1E4aDTJztOoHqr772f/A0knWrksGRnyATt1g9TfQi04fOd/zWCTwuHPUH3EHbXomM4WrlHBNTPkF+ZvdD4uif3AYrVks4No+pguOlDsRwTXxrpkfMwci7aQfBxeco8SESanFh5bzMgfmtE/XQGjyZEyLFcXT7odD65Md2mhFCgj9F4HGb6k9zKRwJExs0/OvOKhKLIbwTTcwBiCIcSfA1YSmyYKHqpdRGndNKhMawtG2TtfrHyJrGSkezYVZbA4EsZ4YUiaz1TD1hBO23oPU5yOAV7MKmMR6EopUVFCMHBl/0oNyLAstdMgINWxOAMIQ3AGHZbRJF1hUcMnWjROrPvCAVY1pUVuCTZRRPVYbe85+lItuD9KOmCKzdbfdbwCO9x0TuFV4KRbdM4DCI1Oi1XaxKFsh8AcVjAOj2TKEKJNHHJ7ApmfaqroHMEx8PsHmJ2z+eZJuC2p7HkOGN9ernBEQoEI+4X1AtiB643d/ObvqKtS3ResQlIL7ssRpDwMFAJZQxAmzyEs1yRedJmkDrbNeKFPcJzRZ2WmPdumiqCPaVpaWAiJ+wctQIVLrcRC3Rk9weSA6SbyKKagRCFAqcUF1iAioPvOUp3azjwZXjY4XRgf+OybNDQNjFQpfiacYlkdMq0mutVJN/tJv/u7F/r8NxvlDyd98vzebrb7W5yQ7MtTLfD7T5my3ay3vnypqzrR7W+f6bOng160iXqy6MDt5xirCUSNNQNY41mne3cBPypvMj24KvWFx40eX5G7Oen9H3+q7/2nTzSM14rjG01dqfmcazgEB0Zcu+bwe8Aq5uqm0jtfeKCs6PTp+7/Wpx/dqxW6gcqdWY1uwYGwFHy1orrRMN3qst70lS82evfrma7fiPX8dNIv3j/p01+uevLLk7ou190QqeO9SmpPbZcRJ9mkCM0K1mNPARHTMgZgoZ1pjhC1h+gcin86yGreae5uFc9nA2PRF0DPK3edvvWdG33tG9f67nd/pvd++FwruHyKG7gvxF1sqYnquF7Q1ZBWvxaFL9tpIQyTDwM9S29tCVMynnOcSjCuDGWEs+WVVubJOOcC0ETQAfHWa+3Pdv4wqRy32JNqGrFdkqu+G+y2hOOFdgaECVNqHGawkJq40utxY/5cez44xw/NEOsn3h/OB3Q3U6mgZ4GzhoiVDy9OSXMyB4Y4FejLwCp7qNY81xepiguapkUj7J1op1mFjgvyBiKEKEaAFA7KKJzRCW2b7k8nM6V2faGridXOpL6YlZZMLBbjSyi4KCRhm1HYzDPTIaZRkTlnFedqH7r6NK50UV8EDtDUKWJCPEwuLl4wlSQzEdf2wjQMEXrqwoAiB5QBhhAu/yPz/IQFUGB9MQpFeD1zyaLP4dxEjxKlxnNUUJ+jSfc4D1VoP4NjYFKSGwXTXNSWH6CjXJlM9IMxH5zL6FLBnMTt2Rb5GY0vMGF4bDmFCgkQvQX/dm+jW7WmDr98aTEY0pTIEyYqWia7FNGbGz2KpB1TySmIxA9FrDue6ai3KHtmiu8AbcJkU+0qXNujJ95MBpnwj3eYXdBsRorh1I1H/9wN4k9SE/ZMkHPrvFrO06Tz2vRCsSUjjms990rg5RGvxGCjKURcMsUcuaqli+kAHyXKyPgdzBAYfdJZdZ2o5NlkCHDkcySSpfK9ij7shIuVWBTrsni2g24MZ6gxmzTOlEdoeIk3AxDNHQTbEVYX61y2FnCX0kBWX44YongWc68OiSNCh4xRqETjxUqN4QbvCL8J91uVGWOCiiP6RvUvtp7LnTEmVRf2RT7ELdOU1bojEoJdYZxZMU9ngs8aemwbjWpzYJNhF86+GRIpomjIJzyU3ssi7EJ7sbFiSnU344wq/eCSZF0vkwr2+IxgPXFg+cfMBcBUSC/mXqH4yYHWxYXTwyEAo3FhPcHDxiHHZ8uKxyaMZQnAy41Xnb8oLFjD0X2ynqCw4ddlJB7s2FT0/MVEw10ZanqPM1Oj+WGFoL3B8UWOG13smeKOkaap1b07nLwm52dTx9gPS6dA/0cqCXZFi8P4k+apgTSOmHq0BmygACC7JsHVhUOI74ZoAdZo6LBmi6p5WRn9xzFaieDu2HAqGD7JpAdtjAw65CVWx+QDezOiTSBzzEqAH1IAh1R4pi05f58ctRQmFfEyTHz41xnXosXicyf0lTEstS8/DwVypBzmCUVyRXE96chEEq0YKxc+E0TtaDayTc83kuoTPZwCcZv4kAk7PkVQF+uhdnYNttFsDRP4BH4Oh02moZiH9NtRQl41dhFStCPCI4vuEuAgB+KxM2l7IkQ5J0Qy2MRZOfKwICwcCdqcV11gc6ez3YghYCdNJis8rVhjRk5fpgwh5xw77Z3xO89qPwxBE0MRDpIiXR3yStfHhJWXE4gcTkqIUlnWiCXt1b7TG29u+uq3LrV7JdbdeKcPPvpMqy7UdbEWTAFzphHwFEGlzaLX36x1VWV68eRWnz4bdRhxvERqSJLPOm0UeEw44cWBYOCgotDGcUXw7Lbp8eVeV496vfl2yJ97+puTPvzZvd7/6UHn015a/n+e3uTZsuy+zlunb2733svMqqxCVbGqaBQIgGAnkpbC8thhTTSQLYdn9sgD/4H21BGSQiApohV6gGD12bzuNqdvHN/aCQUCAQlEZb537zl7/5q1vnUDBdLvHmsEpidoyFj37a+lDz7e6nA169UXt/rqs0c9nmEo1Y4VYo26225DgnaRqKwTffA80Qfvl3rnG6nKQ6LbY6ff/v6s7/+HT9XcVoq72rqS48qKigl75eefNe9Ix5cnqqFyM48ipd5On0gP86THGJgf51KmDU0eUSBLoeHyqKS/6AkMFmCsTEfysw7vx/ref/9H+sYz6Qf/8Rf6zU+IRnmqdWFyRmMY4hFYh7E+YKXxB8REqVxVK+UtQdCr0k2sLp9c8NMtZVMIwkW/wbPMewV0lxU+hz2k6yhFqM1lCfE0xNJwCYyA84pamz5Rd2xDViSfuZPeB0UVwbQQKUqVAA091W0tYyDMFg1YAdg3waSCMxjNEOc2P1rAkpCrlzSrtRibrDSCYLXUIWidOD94bpNkVXNqlKyV4ayvRxK5Fju+KkC1PBYYG8w+i3RuGn+n0K1vOLULVnfswEc7ONHCoHFkkmP/HuYNXMI43uJVNZiRHK2XVA2Ievn/U53j5MIFOoazkF4BSrkJ/ZzrQfvDlBopA07g6y6yXb1NVz0CEySDCsBmFukRPVI/q+xxLwdqNetKJnBoFcltJG4G3AEaq3zibC4M0ezNZIMnx0aC7Qfv2MXFAhsST2AI7O5H6/pwe85ppgt08gPPFlrOiwryxNB8spKCfweOgy+ZQ5DpD2YaNGTG6ABKZeoC6xA33+TGhoIEJhaqhIPjtsixo9mDRYZMBJgjRPDIgwUOMlADI9A1wzVnpW1rKvXI/44zKcqd5UYBhWON3MuZQpetg1MbAsYFTS34ldx9ChsiNk/oS4NudQuplGfOsSysr5HQUEnGjspihRrNvc/vfCQhAnQFhxPPHYX0omXoNHRnzcCO2YgwokIXlYQmlfdrxim9xLqutsbRDGtjBAXSjnhFppI4IeEPdQD6NjAyG9QayEtqnIqtDi0og9nMNKQ/+cD3yDABEwdNcKLov6v/l3VgVWO9HmuKVTtAieiUskL346SuT7RNt94fsorAHUR5AJYfIbVT5yHD9o0qlr0rHRS7PbLXwu4RTAgTAKIfWiyxZaERSu06aQsltx/8wdGdOGMqJeohMHRaBK7836wprz3RQesRI8DiZ8LuycHkFPnAYoBFwtUfOuqZe1tZHNgOIXuNd5yQR55NdtqMtmHx8H8I40A6VjgZUEP5Z2rSsLl8ESMviYOAOSS4w3hgLRxfB1sXcQniDmgnCjUmSXymiNN50HH/SNMmV7bld5k1Xbr/xo7gBUNLwR53sGOB6V+wUOMmoHyj2DMocSmV8sIZ2IabQ2oy6OEcnLEvTw/Qu1GnbtGF9SbJ9TCcHIY7WijIS4vDadPN2mRoKjg1Z80NwZCJHvNMl4QLuVM+jboi5gWSOQ4o2FiTLLDfsmMvCt0RnolEFFEen/nImiRwq1iDviL7qk910+HIWbTUgUnFMVqdpKJNHOtiqxLgfwAAIABJREFU3hXfaaAVGDpX7AIUkdVKw3eze5PWTAK4efvA2yKvTekuOizaMC8qipz0jftpVM84HnGnP9tET+hoYvAAnaYu1XAia2vUfotQnEKZ+Imt+o7kdaThZJENhqTyfADZ5OCu81h1lVo3MbH7XSG9huTqZcm1qQ+q61YffSx98C3prY8zdeOgT796pc++flCc7e37NbdqhBkTUss3h0jP3660K1K9/OJOn724aEx3mobFIMDMgLnJ3zUH4gAbK01C4C1ToRy9AEC9TNGh0/75qmdPCh2YQvWpXn816Ic/ea1Xr8gKvFZ3ZsSda/B0YFGUd9o/GfSXf/OODjejvv7ipBe/bzXczVrazJqehe/wOtX1W8xHz/rw3Z2+952dDs8S52Dd3Uq/+slZv/tZo1dfT7q9p8BizbTAibTbybsqUBM8355eJ0oXDCMBwFf50A5OJTIXezgqjosgiDXRw7FB2KZtvOpAfAdQPvZgm0Xxbtaz9w7613/FtGrRj77/tb76bazzI7EfnD/4ygaviJg2N4iLV4wQpa6Ljap21XR/VJLMxjRMtewMdZ4k2WpMAKDXe+odO44lPnOZjEq2rP2Y9iDKXhSxBgCTgb6I9U9eacPzRQCvMSooeievnLjwEAc7iNhkYRrTwQUN5xU1P4JmVs9MoRqmNUOvLVOuTF75Dd2s7YUsSQSvueYcbVIH5tqOWaIzbF3PIpsemI4WKryColpjlU8jy7lqmTGFHmaNftTtgJtIukmk7Y79X4gJcVIB3KSMdSN2dS55QrojneswpcXFtM0zT3PQ0uCgg2jNQ8/KH0Axol8GiKBdKCpoduzojDNdFJlijz1mf5pVE3WVh63FhskelzVZcYivZ4CGYRJNcGtRMJWaIB4YEcL7DGIgT0rF9sWHpHiMTYSQM8HAEF8ZjNhqTsJ9AQgRVA3aqwGjBeJDjAvWTyYqK86YQQkB8YCB0xCgipZoArPx5vk3gDSmWJBp87iXWZnDIyzGQSXF2TzpduDvTvXOVLgQIIORYhA+EQ0cK8CF1SBr6G7QFbcAkVj83sOozTTrsTup4c8tdg4H576hyWD2hp5Sm0gZ00hE9kyOmMqNFKxIbt7oVSly4BM6nzPgZ0Zz4JA/EL8SEA2sRE1dH9rwZ1irhq61MP8L3RqOZZ6FeEK0j9KX7E3D/0LoPMUR+qIc8TUJBbkz4cap0XlCeRoHEjoRNSPbGtAwsXPwQK5w/9yQUZhGOnt9sehqWLThLF86Z98VQG5jVvS8x6l/vuid+H9fzWCwHCmwIUgFxrFEgUNnlfaVCm38y9+zz1ta5QuZJ6wgQkiquQZDaws9ieANaeAA34Kayy6zCHeDgV7oaiJrTBDP4r7aIQRsB6+2qIx5+NlT8ot2AzZkEpP5InJV6UYJ65NkUjMv3m0SY0I3imCUy4K1ExX4gCaGTpOuBYU8Xyr7YTpWeD8KFGomKez3IS0jRkZ0SNSBORdZYlv8YUEnRXGECBIQI7M46NNhl07l2hY4IzCNJV5R0UGxFuOzxDIPLoEvEsQ93BC+qLgdbV12TrgdUBSKiyMdGPfxXYBIKBCr8nDRubyh0QK6o8MumMasLQpITVUAkfF51Wnhl46YjjNdGoJcnILYj6PR1kmvVdJUw3HQszlTjT2d+p+HGT5RlOglcMos1bqyzhh0QIM0TZrokOwSQ1fFyiBokbo8uA0RE88USLghsMdq1vmQ6g5WXbPq7bh2V8xBk6CXYlzORTQsJqAf4fXEqfVrvCTEGvDlOetHi4skHl7ng8G0wjVnXQNORzkehFiDTVlrh+Ca4ORoUTOiOVkdjIlupa75uxGdIx7sVQwbTmOtdKNlp4KIF3bo2ujSM+FZNE+DcflMMSiCq6IMotsC0jLf7WCA2Txi+S4MUcyyQrttpbffXfXnf73V849wQV50+7rXF188qoHC7YRRDgZGGanWqfALuzskeu/dnd+h3//uK/3+K4wLpVc910wT3ZUhYH3jIBoH5ayq4Kxg0y44xGflRQhNZh2zrRftql5P97meHp7qckr14x98oU9/N+rxMVXfVpqmjWZEjtFF732Y63t/9ZbS4l53Lxsdv5i13mU6vgiiy/ztWG9/a6u338v07vNSz64z1RsCUC/67KtGn/5Muvt1qf5FcGy9GtF8ZNq2IW7BHCLs1veNVx3gMSq0NVD0cScN4f3c7moVRN1QlAyRg4uRCNBRXI6NaevXeWZXLu3/CFE3I6cNtMegb//xrP/xX32s9tjov/7DC/38R2jAahUbLoVRbQNIEuhiYbkAf/emqt2lD5ezg0SLLZ8h1mn0eli9WW+GAGcmjHx/IyuFZlZdZ+Fdo6FEKO6LNYhjOQ853wgd5RU+Z5mOODp7JuxM4Fdt8kxZiR2fpyoz92XtLhbKoj9hrU8jmYBCyQsdxdSk1QHdjrMZMYMkqsky67m5E82EORcEh2dKlsIuWjSDS8YzScGNiyxM8Dv7xnHzkS4P2Tx1YQApHJQFBgOa4xu4YnmYbjH6gpfKXwdlHEcYei1OgZPT4vkxIu3KQrtNaYkCIFi+SyQKCOJZ3TGVHqfJ2wivuIvMBY1z5tJCp0nmcbH9MK6EdxOwYc40CE1g+HnJ+kLczXqTwhbXGKvFauhciHCOo2kpBvAddYhlwhzCxT0XGvvKZzpwZAYmEUUPQnviMrCY05RFqU7wohD8Q7iPM21x4pLmyJebTjrhfM4z1buNNaGekpHIgL7MZH5wNtyPobBjCwSjLJsn7ZhmZ6m+vLtzztlzZvOct14R4i5n6ryoT2PdlqvuNiEc/TlzPATNDcvxIMyfilivCcldU20ALHUUgH+4n4mxwNHLIIMSn61GZNQK3wMFMIVLXXK4hAQNJCEUSlDXzzQKC5qpMLnfZDR8oYHlPm56dFfymo21JFOqoExATgN0d9Q0dTafGLvAypGVbAq/DygmdykGhthZp/0KRZyAYATjq6I2THJHImA2WeAJto0ir5bRt/LejjpMq57g6mbaWsAjq+xi7Si0GfQgk9nq/1xZgzATQeTLZYUbmFgRLiOjVLpa5bKxI+AhnXVeW63TxUJJ9q2o8utx1naBpCkdFauLGH/X/r/hqDrhgFsn7WNorTzoucaq0ERUw2VSjfWeB5qpgy39AKRyX4AUEsRn8MWyOkI6zS71JS4OpYKlBWl5Q5ieXQ+TKaBY1Nk9s7cmysNUXO9tFycbEwEB9JC+qGGPTUSEU9pj/9wD3CJcCThoEM+tsfUWiB55ICm4wuAXASPgr1yXTRA4RhQ+OAIicn6ofhOdlkbzgliai4dLZ3UEQTXxcyCQTbRQUCIHpYsCopXn/h1Ibk7QYaHbAYBlcFoAj+EpZFKHCNy5NkVsSqyLSnbUE8ihVP2aqkNJ9IaR4WygeDR/hxFpj2j93Dvyg+IA3QCW326Ndc+hDXtp6nQdRy6Slql3x2Zjz4glGkda6u8ILQc1Hx0InzDiRVD7TK1Om1gPBCgzxUNXZUch0wIOWoBikc7JbOErLtl6zfVkJL4i0VAl2kLhhdxbRBYEAm80sBOhIzlHFL8Ur2ioLuQaYRfPzMPJsL2C3gfGZ0MCDK5CeV04XLUnp+ncqOwRcZfqq1n5jqR1LiWKskK3LeJcN8tG/hc4IU1C50JZrf1h3YoGZSSwEmQG43jWvoVMrf7mn+70yZ9ttFSPuj1f9PLLXpcjxTO6JYp+gHqrpguW30RxWWtzSPXBBzcq01S//MWn+vp+UTMwXk9UczEASvOkNDiX0NnYDg6KAs2f0Qtkb+HMyT35yPNFa93p8CzX++881U1WKWoX/fjXX+tnv3yl422h5owq4Ykbj6fPM/3ZXz/V/kmvu9ev9OWvXqt7AZup1vYq0+ED6fknud55v9Ye188S6Tcv7vTVi5Puv051/vSg8Ss4a2guOh3TTixznl5qG0Qe56DX4bLCxYRoc61YPXRKK1aHAZK3xbXCip1mDoFnD78n9USU1SkC/3xZtCOfL2rVx70GNCdAaXG9bI/62799qg//qNIXv/9SP/j+azWnG6sDR75rim8V1rHhM8UtaFiehdwhxT1ae+WslsiOMw2S/y6cCwBHu4F1e3CPxbxnNGkU5Xw3HNpMcsmpwpiCVXqWmoaiADcQ4DwmCLRAq7EENCO40Ka19NmUwQuiZ4hlswVTljTLTXBmvovRhvEB6y/OUPsHyB2bM82A/AzeZGUGGTxV3uHGxRm5qi8D8oWJF9Ny1sZMVdyp87RTVLAOI+B2HlS0qeo+U0YzQUqDY1fQ9y2OFCFrLYdl5lWkbADB+UvTV9eFdlWmsky9Np/7yKtrrNn8HSMNl5FMARKJNtABpGSRLYkufMbcOTw4sIaY9NPow58ib5FJWJG6qY1bLvnIP98QAxpmaoTKHXQDDLtF+54kh0h9GVvriLMtH0vNt4FVFJe5mgwmVGcXJTltWPrJ7mPDMcVhSJDmW69+Ck9KOM8H9SmZnsGEl2apdWHbmGZs1WUFuDz5Zy8YFMD2S2Jd0JQhnbBMgMIyUbssOp4bZUSYAEHG5YtUhsnXSK5mpPMh02s2PU2vt9bCAmaiXqah9USd1eUtYN1jp2uo9ividdZ2q4ZNqp4hTo5e8030GOKSYXZhzO8ajFkc85NSnNx2My4iJ6L3ACEQq9CybbjnZwxhwexkFhUyHUdcgWoghxEByBTiXsAJUJCqNNKn6jH5AJQM07n7Nui2MlynmAN08XvIEghnOjFDDBsQ2Z+J4SGoF4jyubVL9D4G6UCQLytaslV7rUhQ7DbEQCadyVRk/Vjp/1pR8kDqRW7IeofAPtxLcAhhdZVtqu20caXOaukYYeF4o1bPUu0IT2xGC7DZT95h3iG4TpUt8djTEdExMq7WJnA0NqWp2ggX5wawljzq47JFCNZSJMHYAF5Jii/Wbkiu7KcZVaN3AqwYF/5lqFB5WDOEq/HoHTQuqXpAm4PWCQEZgudgOWVcuk9nVQkHAS8ZL0WikX9bzJyou0xeIdBpUQ9V0WTBJIA0LiILylfH4YUBNAVNRF5YgBsyh0Lv4keFDKXcfFEVY675AhuCBy0cHqbr1vxOFHMhaiDjg2KqALqej3xJ1c2LreTsxzn6qgE31eKuirUEL5OrdX46cykC1whbKDEoPLz8myuAdeICKR3iKhc6mgUS1RnPM/fMcJDk6vtJ92imcBYso26gFHOgT52ZVrRarEjp+j0MIyR4TT1ZoWI/IY7sJhUtE45JDVNsDoAy05FDYc1Vn6WaiQtTxk2ih00guSb9rOsh125IdMtBk0lPHCmTqIEyOw3aoB9Cv5EX3muHbCEOh86/DyBMJn/8jpwyRDVAUqcQny6D7dN5XSq6KtXSUdwfFZ1hh+DsmVVsZM0cNu1pLXRkws7z6lHlaDQ+FPAA1yOGJzKPg1vPgErAGCv08Ej1ptV7H2b65l/c6PBOohfn1/riVaPjS3bpGwdiUiQBFKQZJ6TScrm0VH6I9I0PbxwJ8Ztff6lXt5EuQ651SJTzvKA9oEDHfMGO307J1HwYRt/wSPicKGpxdbAQm+fO73q9q/X82bWe1Kuud6s215W++vKon/zwa/36Z4zInzvAtt4n+vCbtT76pNLd4yv94qe/Uz6X+uAb39D+atX+rU7vfbRTvSl19/qir1/3+snnjS6vySipNd9tNF245BipTLqMFyeL77tSx0vnTC06Yyz+/A5MW4Ef2nlb4WKhIGOtS8YSmAMK18VTn2UtDMsDpMg7jW4CfUqKjQ7gHtb9KlFXRsrzQW89HfTnf3mtt54n+vSfX+lXv2h0Pl5p7AiJPdl9dlwRLjfuenHzwkE78PyjV5gb634ycqeAZDL9AJ/hMybofLoodSzPEqNDgkpNpIlU7cmRoogZvGK4yuHxrHrRn7X2hL4mStFHMMmywzbWROwI20hCpj3lYXLOm4yLa/YagskaLlzI/xFW5xIHL1N04lEWTRhbYN9FhVeEROwyeM0iIlaCHmXFyFIiPu7UT531dBDSM9iE5AQCx2R6Hk3Gt6C9zM+LygcuSs4vQn9X7YpSTcw0ePT3hGMRWGSbSc3Ymyf0h3iPQ146PoP3e8lwSq7qH05ae2cF+fyk8aETQAxPkVQiP2CFNCFrWAxlJFS4zHNPtDEXkfuGnq6Dys9lP0n7KdEOdxQNHHdFWpsUjyCyWEfto1VVkdgl+MhkDREAoet3YbJOIcrv/BhdtObomWKv+OJ2COaZmHcOCj7qSFawrHGJipKzGlnzs6JC64Ob0QEe4AFA58SrKdc4LuH4IUI+MaWyOzS2JhO2E1og1vds+yhGOfYDCRutjyE45vSdWB1PFBiZEhpGT8LgIiZ6yKT7sdN87rT12YakAXZApGlfakSakOfaZJDlOVIHrUxYz62xG2hpi5Sfl3cVPQTtMLdioXlBQwSiANYfQwf++cX6YqZcCWYf5CmYHHDHQQaypjYgZSjsPLGKQzwIK8IMIwVA52XWmXc8LZ1lGnlSOgSzUNdZm7fNK7sHOfcGpo9u5DuVzeSBxj3A0mXWE1S0kOcTnPuYkANLjDMJAC+pHtF7yf+9cvFB1HbYIl2JnUngzFnDTHYllGOhilRSoidgyQDkWxuPYjcqtHfeTOvwwDN2PdZDcB08PAtCbsaWJKXPiIIrdpXhBzLgakBjtHj0SObTxfj8jTtr9t9x1yifOpWavLLiIaIEW5JKJ3aiPE4ZYYCM6Pj5oZ3G2r7B1UNQxhzNL+4LK4qtWShtwg3QR4okdDHooEZbY/nzCg0UFeiJytXW26jtlWCJdmkUm9GSMAGgGINDxPKOkTskcrpapl9I+on5YEU1RbosqffQaAnYyTBImrH88rDNFHxQVhOL38AgQOiGkQHUjATpAaulCahcikRiYPeFajeoAmFgpgpd7BDsxWmFd11dluk0MkWBpwO4hRe2gQTpQx0qtgXgFUnrtfZU1f2gh6ELzq5p1A6BpSmxk9qMFSCrTdgsQVTJyPbQ8cBl1gthg0YbVAKbQ+vBBC3LNRWp7qHProk2zaIrBPkI4fNIt3V43WpCQy+TwzaPXEyR9AyGzrY0PJMCYIswFt1jwnQhdXaa2U7DFJg6jBrH0SteukK7TTaVpxJLOyvBHgzTaZPoXr3uSWwnG4ouiq6fZ45+G7fbApaCIgnnJnTwIYDgAMxt9taHUZAhmF0r+vnWBTDF6iaX3vnGom//i61uPsh0mnt99vqsl6/5fEpV2dZuIASTw5ucuKRfnYWIRnDdzvrGt96ykPV3v/pKL75e1IE1GANC4WoZVfl5CLEWoCQc5OuMQfQBuT8/GwwICmUK0uP8QARb2yVz9Qxo5aOe7DK9/+7b5oT86hdf6Zf/9V7deau6vtIn3/0j7Z9K96+/0Jcvvlb97EZXbx+IpNY7u0xvHw46XVb9+Ncv9E9fd3psWKlvlTaloYmsopybRq+HK7OhUOWdWPWAHV6RamdoIZ6mY4lVZZVOEevwWU/WUlsMHdGoI0GtNA1c/EOueswCNZr3g26cUT1ZZyvT11knGFkbdLKztuWg5+9Jf/7XT7S9ifTz37zQD/7xqONDjTrCo/YeAS3FDXwW3J8layFWEuAqWh4nB4dOuEOpnufUehYmWkAIjewYZo1p67gPr2QIsC2hmC9KQBzAo4GADoSX5jTbquxSzfedC2/eFcT/Q8TFjVMX/RKWyUHLcPH6kFDSmeR0ZaoQ8k+8K5MaXrotUS6ZmsukY9Ora1ftqr3zyCgaaHDIvIyrUjFYjYRvYNQwnRxrgdEDNk8+JtqJXCt+v0Sn8eKtApBf3jfy8LB8s6oE+PmEtVhOvMVk+3bZEbSamBX0QHGVrMaBkBAAamRuKYgSzZvSQdbz+aLsxFRhUrQl2h4ECOeCLxKLwC15oJAYsGsjhPdRZhdTluOInHXgIvUzN6sHWIlUggw8jEIr+jPE37k6UM0VGh1WoujYALVSWJFLFKtpWptrCLglSBkhfs/7ihW/G7SeO38HwBNJRCDiiPeOz3ZFW1dwRsdq0OSSFeiJUXi+TMTmIudnMqXfX4z1VBSMvu8casxlP9nNxnaEdRaYkd6aILTDheULTFvXGZ0r3TUi7twOr9PxZD0a1utXc++hB3dFjn4sHr2+hfDd56lafg90cNyjNfKX2K7H5kjBzzhwVZmuxn7gqvWK1fpOEi0YDMRKt+TcRRoujc9A6kHukaIMSR3Ia4YkcAYxWhUpt3quHlcyG5QtOx9kMqzqMA513rLQ4NpEYzI2m6TJ6KKmb6xhRbjOMswxL3HuidgpHrx6ZA1nDfaIWSeYJm6zUVEW6TqvtQ6zLg1yjNnPUPRh9H8wz/c4kAOVVRdj+x6qdTGbk0IlnLZUy5UFkkycEKH1Sa8z+1WcTcuiG4QzM+JuMP6IC7E1mojhXT1uLC6+joPKECsS5UkVxsEWxIz5PDpg9IH1ELt3G/6AuIEd/0ORhGYmCPmgU44IxbEK5osS2jKmPBcpJ9QRQSMvKflsrnP5ckHIR6rXyBOlOcl0SiLbHuPaHhqDtYRaHpsxGXJofnardhwf90eDrRhXl3AagILxeyJsHvi9gdhhJAgOOVY9FISIMyN3tWTbFOriwBth8sP+nxEXLpUtRQPfw5bVGmNKKtfZxRgPGesoRpfYJLtodKFCEYiwGHfipsfBQq3FFT0qJycoytwZHNEE2XmYq0SNjBV3bJWChyfG4dQFzVWB7ZrPiUHWqEsBIXf1vr9mFQLPKIfJQrs82OHBhKhHtJzl2p9nT47WLFPPHh2NGsXMSNyNxQU+aM/kKCwgFYCuFS7ouiTWS4SqSaYdn83l5Ny2gSDEWdp0o8pNqWWbe6UERI9LAjowrIsOS/4UtBJM2RKCMLkI6JYjKMKFBfNDGvQrFEl2Dqaz6cKIdRmL58miHQcaAFAKDhg2rAfRDXnpEAIQWeHa11ftDWnzFAM7cE2nevI4GOHp9b7Qd75b68PvLZo3rYGRX76igKuUThsX02vSm4I7Loki4IRDRMau8HZlT1M9+9YTIwx+9sPf6fYrqRv3FlZT/VzRAdOG8Vy9iRZiZc7hi8ONwt6jRsbi/Im4VSn0R2nlUgYcd5B2N4uuctYlJ10/SfXs6Vt6uIv1g3/4XK9fNfrmdz7S2+9XmmaiWUKn39sWzrq11Ol21Muver18MagfAMLiequVRpW7vmZoTKJG80W3z5S4XqXzmuiW5431U4FT5826KMp1XVyrJXi36xxn4wIL4S7rcT5rzgn0eWOqYqGrRHMXeX0VraWKpNYMGTpqVW7pV5hsD8qqiz74Vqk/+Zu3FNWp/uGHX+rv/u5eU/tcSRdrz/IA48CEg3ZRtMOuTPM3ab9M2sCzKaTzY+dMy3kgYmPjwhnKsANMkeckIcKnoPFjIr4MuoZ6/eZ35I3wqrjCqVcqPq1q7hvdj4PiotY2rpT3FF5kpgHYi9S1R409cVCzV0MDup+o0BVrExw76tTHnV2NFdbnx84ryd7un8LxD3WH+6zTI2fFHpgeTqdIFS5CJrnEJrlDR1yXKE9wvPFArerbs+UDtKM01b0lCDszkVitH1hp5J0uGY3hqphcIYq7HPcZzdLoVdPOl2pwSRVF6QDeFsnE+aJtC+OOKT+XNigUDnQMEET/xI73oCvgvfUlO7BuothIPKnmO/c9g3EGT+kwWSNFIwjpv5xGZedBTT/qTFO635idtwLURO7AlGbJnA5wbFvb4OG65azJONccy8Jko9d5Giy+xwCFRhPNFvcUWwimukxVmPKebbmKtCdiCZOYnYhoaqFuhUSCCy5iUiOSzPmArEFpsCkYVzOXaLozNTnFATofCOJQqBO7EDE1xWxf7GqFdpQ4q/D1w6OKqLIC/sQzUsTGBeQTrMJG2zRyvBMrLYJjWWemJAm8yftrhlFdR1HM6hVoLxOxwZlqYCLQ+9DqwtPSoVJ6vXURNx8vSmmUDft8E3pbsV2JNBjwyCCKadxqEjksSTYwFYUUN6cxPTR7/P6wsJgkVz6zkilyAYjAv6FuAeeDKw2R/Rxrh+QlTvSYwlBCoxLCd+dzqxpXKkMQROsYQKrMDRxTL6al1ETRk+R/WzOs9XaDWUZs3gNFx4zNtUC8tLiTr+ZK1ZwHCuraufI8ZbEeSaBeJu1i/nsQ/Wh5AkGbKo6HCkFuARwS5wSuALNqEqvT6QkCSwlhH5V5piMaIQMtAWoBLsPOSlYcxQGukMnCXCZNkLl7DpiIMN7EUSnYuMqVyULoILu1szZqBAYHNZdxJ646fmsua0IPk9FETh7crBucaRRRXKS5ReaXbDTETEOvtkeTFQoCkAN0jThgyrF0Z87LwBfiCAv2rRSOrpTzAMk0ywOx6+SfHXI4Vfx+XnVtJ98o7fcuKBaLpBNPMjgT6Ez4nKGQN2mvM2uLBf3DpHqOjZY/YEVGLMhlgPaLCQ3XK10IHd5uF5AHjLPn0dZebMs7ok+YfZKDh74IsR0On03kzDUKA1DuGVobErXpVrmUcMTVhQtsDgl238Wb/BQe6BJPyJqrW1Ydl95IB7QDdM9mBqWsC5nYwbCK9YirY01Us37jAGel53HboopMuiSxLgWhIp0wBVxa1e7cu3PriRrUVsTp5NMNuPhwGU6xapWqU9bHwUpqfIJjNChaJ8VlpJ4YiXR2GDKTPRPc37BNqGvJb7J7CUfXyOpFKuqtX0CEodjm4wItQaMigpXV6ZOPDvrunx10eGfQbf+gX3/xoNMl0wKnZ9k47HaYOgt7KTj43HjR0TSg8apvcn303ee2xf/4x/+szz/lsrjSxMXA74WrL+FQDvFBuMWgkmM8SGCqgJLwiLywwBSbLN8nhzETHvhhUzIpKRdd1at2NdO0s966rvT06plOj5O+/PJWh6dXun62VTd1OrcXfz8dNN8m0tRu9emvH3W85YjbKSLPbMyVzJUm1sVFrLuhcX6Xw/iaTvlUjBHsAAAgAElEQVQ66YaCZl71QPm82dhi7k6T9SeTHCjGkP7JbSwrW+pxuPF8IErk2cJzRHwKaxQWEAjtHy+Nmxx4NZCMgTDsiXhgG5q3ijJcQr2efaPSv/jXH7ko+H/+3x/rq89rLZdCWdurVGlYng4ITZk7kzaQa7f0OlCI4PzsJ7VjooZGBlcu6106YUvBomDF5/fISB8I5xdJ7TnPBo19Mhu5wfNDHiBBz0vD1j1EaKAzYt1OocLZwYXbtxdNAyu/P6zjpG1V6QZI6tTpOBKwzPycFSVTCPQfic4Li35pk1cquYxaCkAZ2Dog9KfAmRZdYawhFsOYD4lyCMgwTSZRIeQ1RlP484/5qHv+1CHXPtppQ3E4t2qyVpecgohnNEQTwbxDGG5BNYX5Gpo4ih0X7gwcM2JXRq2XwSskJu5sKWbcaWlg0hl70IH8wIkVHJgEjsdzamSJAcZJ0BeBlEBf2bASyxKLuhG0wy1KTr0molnQXG4Kr3/snAPnkeVu1vg+KZLYZNldqERXGToeROKsHXtPOouodCFHThmBrjHRKayVityYnXZEP0OxGZhvFLNw50yVn/mJA6CUxRU1Bz5ezhoaUbSVDAD4RjzhyML7RIA1shSAqAi+N1VIwliWxlxDdFJZXLopfA3T6jRo6pDW8P1m2rFSQ6Ff9crXENDNJB1351iwFo48neVnPfkITlwPeFPEzz+1SsFQUIC4Aff1oWwHnLTyM0jMDPyvEK1CQRQ715HkhPrJxutsXOx852xacASzZdpcGruE2V4BxeT3446JMHWx4SOGhH0OGxb0cSRIYOigcbJznYIWGCoOdJz2iYqitoarfTxKkLc5c96I+0mp6DEMMImz9ndVtM3+1xURKj04xZIt+ORy2dHBvt1mf8YXyuZC5ZQHDc2KwXsyrfqeSpGXzs44uuvRaYFMehAawyWiw2dMyW4Y9hBaDWzaW44z/l6spUYwIdZ6k3rvg4UuZXH+CkJYOBN0niEwghcLcVsWCiCEjHShdPneOdNf4oAJNGbWWwATH3A4kEC/LDJQ2EwHUtSBLAaHBUF55HoF1xtgNy7vkagzW+0vQ+OOC2ElY1xiPLZpqeulNtGU+A2/yLaZIi59U51i14fDwDeMGH2F7LmY6cGhecVahkA+JOnZxiwnJq8uNMHXc5lgBWWlBdvIRdKsy4KId3DoI4neO9aATKbySEuRmU1FBs51VCipoCCDse/9nZOEPnWt0mTUFSV9y2dJwwbiPlGMQB6wFhob9GBEkFBMLei+Rp2zxUUK+2sXlogDq8RRFLzcADzzGKozmh9IxBxUkJkLj+XXtjOagYEZKztE+bhQmCEyouazQKuA3oGLkkufAhcWElmBjKpdlBIdwDifrpdOjnDWhNga4gh6TyzXEU5Irt1YqqbwNLyUFXDQ7MAUQei67nOteaSua7zORBiOVgZnL0fZnh90RejNdCykW2d5rGpfa7AQkbDSSUXca5uPevdJpO9+e6/3/6h2Pt8/ffZan319UZYfnEHYcGh0CA9jO1iqjC3TG1REFNtKvd/m+s733jGU7Yc//VK//BVi0U3govAZ9/BHgLKiTwmAU9UURIhLF9Xr4He0Qo+CxoCDj7WBBY9MZGKtJNPzv68b3RwSPdlTkPaqMzAaIP4phGOV9VZFUejh8U4v7+7c0Z3Pk/pzpOPLUdOJDnSjY8PKp9Z8olOu9Bhl+uLcGIbKBHZ44D1KtYN3hXUY7cV2awQInzkOmdPUBFMFWgre2wJRfORIFyRxTNniCRdg6uKvx5gxpRofBpPZ0Vium1jlJvNE+kBYLRyU+GzxOPE4SbboL//mmb7750/0+39+ob/7z5/r8bZUf041EFBcxcoOhFcTdcQ/j6KrVT6TSB6pGWadZuIuMGQwn6NB5Lnng6bYnjx5cYBmFlZcnInoUjYll/GkssCskum2nXQiG+2NmcHgf+JwilJ9h+ONWA6Alq2nQBQPaM9ocSucguRQLpMuXZA/YPADj8A6lff0YWHqE1yjZRe5sULL1zIR5B2YZpVTryqeVW4zQ2UvCHJxFjFd6Fev9KBgTx1BYJGOxagHrvZm0fVa6Jknqr2anADeANyc2tHaGNbATNmxss/OACP5HaMExR8OVM5P6RH9SxscfgZHkiKPiLyovBVgKlnOE0Q1tSnnuyVeGoH8ZpXvG14B0hi4XJnKoMuyS8XpEqEpmRsQLzRJQIuBUxK3EjSfTOF5FvkOun7UBd4OUykCxmmMLfNwIo2jYFYEJkybaajgbWFnJ8qDwg4kAE594lw8kQjaIf4uwmcmwMMpq7UxIC6sM4wsQjYXwi5gCiS0qswUKKQIZp81J0SGsLal4MlVAL5NR43pqOgya+kW3Q2DtTxMw/ijliL1hAuh+J6Ypw2TLxqXQQkHNTgDNgGgQ3AZj5MuMUgXolEYMlATzNZxUSThfGYbQrg6Pw8T7WyTGIHgrYoBkauTKuI3WX852aab3Jo7CvULhpoRVACTqkS7FtZWpxEnNg5NRjsZWxgwLJPqNdEhYarPnQzWelZaUfY4MdjZoUiC0G+1uG+z0g3Hrqo1j6265iEkR9gEgsGJuwc+F0UiIvNF0VX071Y6LFZCOR8+393K5Z5qHAB5zaakki/TXBjjVRbuxQvVK3ksfcivQkeAqpyHirYaABp3DlMS6w+wbBaasMY76HE2eIu1jdUz/KLsKnkoXBBk/sB6wF78UBBJoe32rcQoER6EyaVojRB6YzcffWjixcGqz59LqKNXKezY30AJgdBRbEAIRVqXEzjJPIvql0iLNLdAjzXXPHEwB54HByoPERfQyaG+rMBg5PDPlE66vzJ9mJ+HCw4BYGpXwjJ1XkM2JrbTTUYqiXKhhF4iNYgQGflRwWpQX8y6rgjbzDU6Jy64Z5jRsXJAEH+NTD2d9bgOFq/yWSNyK1n3sfJBeFcXJgbfXkZb4bkgqqzQXOfef7NanLreHc+mYFIXOyahgd3E1IYxrgN0pQ1dRc/qKiQ58wUzsbhAO+VA5dClk4Mvg+sNUSDfF4VWVmlJ6NJyixRZRPIAIqrOoKEyDXIA5WQB/CYNK4Yom9SmnXomh6Su+2zjJUJyutoWTVe1HWERMdladZmZG8HfCZODYgEYh46u8hRxaiNlZ7hOnFGQxpk28cJjI4fSGyvHbXOz0am/+CJgGohtno4YXcTVQMYVWYLEnKAd8BDA3Q6WcJAKRBKkSau334v17T+70vsfFdY6vPj6qC8/m/T4OvNLO8cnHYlzsdMu1w4nJQcCuCAy9SgAp1T7barv/unb1t795Ccv9Kufj5rayvo1dGBcXIDYxmTUygi7xEzAeyftcvSYg2ndV1Wufuw8ASK4l7VCUQe4Kzlt1a5QccBSO6sC3BlPfjY2tbTDep+XGt9Mni7HVvcvj7o63BhE2M5nFyApa6eu1u1Dp8/ASZwjrV2hr+4GfXZ70f19r/4Bqz/vUXAAeeILwTMBqgq2YWPthL/FJNPjnKiPAUU2FmXfoJnjmbS1mPVtaS0XeshyLqTjovbc6jK3yvYcxomqZXBoLoUh4mGLwiHQl7Peep7qm9+q9fHH7+gf//7n+uHfv1I/va3bcdRlQ6yG9I0x1jdKOt9Vt+p06htPLSFFc04gNAWCijMX/Z0BiUxf6Ow1GtKHlsdCetb9pLaXsTbwpYrEK6ehBV2C2Ds3TRwNSl1vVGw2aslPm0NMCAnuxCYA6+OM5M/jLCsT4pl4Ni5uVNFlMPngFqAha3BMWVqxatNRQKd6sjm4WT33vSnesMJQHWKQYNrgDLqidqYhAcjgPnAfNe1J/QQTDYE0Zlko/ZGuuQdq6Zw2TjWg+Idfk8EeYrpi/hmTIZyBTE4r65FCFhsAzVWXC4wzJiggWGNTmtMI0TgKaMpQituQwYlL8jINjnwaoNRv98oLoq9AdRCUhaYsFNlMjfDJgLqhYuDnR0COxhANXEaYblA2eFvACotV+Nihm2FVxFSfzUjAA/C8esiHvsZXH8DFYBxgO8BZR9PMBIkZp40crL/fBCSDzuD+ZEoASy/GjRfNwbnL85P84T4KzSCFG6JpnJb7pdJlHHQEUJpKV1VlUwPPRxv1zmJFT4bkGHwBJAfrl8iq3NbW6jCwAJGjzeSNwDTMik+zUREU0l7XY+5BkE+WWpR74gOAMu57pWiFiZkizxA0AxNsTUHbzEQnzx1IjqYPZzkrUO7m7Vy5meUsp1xEi0WE1KUf1VhkHmufZtbFNUtnBhyuc5xfFDzw3nZMdYfgfL9Eo3o+3grsSXAUO3V2XtT2g3l/SVYa38LWglUpCQ24ZJlgUgXQfJPz1gxtQHuA23me/fsVWx5dJcAvxFVMaeo0N10ZkVQGCt7cDurm2qItRmAlWH6o26Dj1yDgdufEpUrmCX8BDw82UqyvcAySWo89lSFlU8hzsyKKig39DiYvfjFWLqw+sNFbuxkmPxQRaIyM3h9jJfwsdAgle2SiIUaPYPmF4YZsZtBf/L9D8jQhrw+svugAVl7aIDpGgM0HxJ6b6Rn/DWj1dcHWG9wDjOVx1o0ZcRlU5HxWwb3AuDNHMDkzxs210M0BleRFAXg4D2qjSSfcgwCxSNBuQB9QqHEJ0KWhNMONEmvZxD7QWYJy8BQOp8ShF/nzY9SzI0/KQEOchqMnIbySsCqYfkBbRSQHV6UjO4mDhgOTiq/KFUGQ5c+/tIpyxOWTX97j2DuMEAcD3XA/s+5M9SSrvRunM8I5aAAaHQKZbHTvdLwA5pgc2v46aRobAycdBMzMPIMMzVpk0skMpMTaMMbTTYPZOoSkYlVmNMsDsYIsQhjOfp0Ru21DQ6AYb8rAQFpwxEBmD/lqFG0YEmI4IKwUcTfN5C4V5umkXayCcE9NOsatf0ZeOB5YX7KsYp/sfKkR7gmMjmeOFdUVxfBltGgQ4JvdNhkFHPlR4bvGUUzPUew6feevnujjP92qulr0+Vcv9OLrSZfHrfrLxlOUeT2qM4SQtVisckbginB5tTYQyzR24cM+1ief7I32/y9//4V++RO6uCfasE6AiLzEaimS2N1z51SJ6goC+OB/druPdLhOtNuh38IuHyknvoCVMXq6iQs52NfH8eLJnQNyc+nAFGU36+oKhgvam1V37ar7x1Evf/dSEfqiOpd2BJfCKku1SYIIco7JySKTrfIlcexnNd2ky4npSqTLZdTa92bBsE5jdX//cDbE9nKJ1F7gNUV69djo1A12riCWJqtru6l9iQ9cfm4iYmoWJQ14pELtGa7bpBEHTrpqz8EKg43pFBdHTuQEHI1ZVRnpnefS3/7tew4J/o//38/1z1+kulvJeyocu/LuIL2T4jhb9DIefZbgRM0pkHgQMEZDdn8Dx0tAgVwYu45eZTJFoqk4dZglIu3ryvBRinkmfoD1sibSQmBsVpgSDWi0KipV9SYgEDgmEDYD9sXRCECSIuRNjE6e5qpibM2d9T24i+mKmZgNnqTkzn7kWcZtxuqec5+GLGLljVsopZFsrG3DokKjs67w0Fhqov2iSFnVz53aqQuTmHYxl4yPk8mE6kXDBl0i9vRYxcDKlJXeqnM5qFk7r7uzMdYurlXhSINSXcfmA10eWoduO+2dNT+ka1ZZa2rdJjBQJjhRLd1nvQGYmfWCcNoQ3ieOyXGGpS8Rrib4VMBtcW6HBpqWCtQNDTZuuJWXl/Ob/7SGFeOFhz5Kcfiy8mCmhWYFTauxNTRITD5Z4aE5GVSlwHxzX+5MMlYE5BhhODe528ywSj1JHrDnx5l5g8hZ2BWZ5eSCPuhseV7saGZShF6Um21IjDOx6JxAZxplNj1M5XERouWhgaC7BnJJLiDEbUORgTyGAQD74CHrdWLbwj/vYjezXoxiNFqJPBr9zy1R7ngbaPFxjzuZXDTCvyefO3CjMLQ0yHDQ18WFdVU1VnmI8zFNNfBpmmOuPFcCjurCWc7adACpwM9BMchGHXE7+jEaECb13jRE2hCZgitzXNSkUNzJeqPuIDsWVx3YBnIO+ZYZ9mT+nqiP7TQ3gDPEnCC0T0hPIIybSSVOTUxVb6f/3j3DmZ0iScbkA/mSCg8H+27WMHQhbOd70qphByAcdpL06peE+d3hjRiUCgzeAcNRqm70ThYz81olpY5GzLPeSAzG4n9vwif5ZCOao4AxBxuASLBgl006sHNbFnUxO2A+Ubp1Cq9Ca505Ky2Br9D2TjPnV63WIPx2M0cgL5ODJewvKZ4o6hC1IsTmOWO/ieCXo4QcG0cxIoJ2kcSIEdgl6zpU8ozvcl2SxaGu/PwHr5YKpWXNe+QLOh0RNq/uqPjfOu7T1mQgi1CdqSvI2EITsqi4xolGFk/roMmyjbQbMhdKOFzu0RSwv3fpxkcfYGRRgrsjvHyM55nptoy0ezgfWwM4ES3yNMJj4jPfJ6mu6S5sBm6dan5hJ46D0PHj7HLJzyPhHrskYvJVfQERdtDI78bEyRM5SN1BnzUMiA2R3mPVJMxXOjNFY41CBh5TOi4Xr3t443BjcPCjngqRNBw2zryDDZXhbnN2tLYNCeUhwwmAJBlsO4+zJ11YNVWIrJkejcq7OcRbsA4bcut3ZsJICUhd+L0HnedG09RrjzsuCwBTh1+i0UjY3ZM+H2lAN5WWuklLVZeLL5wR3RAjJJ4Vonz64CrZ1ITBznrng1zf/ou3dPNuqrvzrX732a3Ol0JtV4hNBaNfwi/RAzGR5MJjX24GLe8Bky0ckVWkq+tY3/veExdJP/4hAEScPzv4odpnK+w3/IaaqkXJPtbTtzY6bGK76qqaNYI054OyHatOFuyM+dFvpLqsqU507sdZ44lwYJqdRUUda3+d6foZ7pbeq5AKd+C66NSlunSJbl/e68svHvT6Yda5Y51c6q3DQQfHLLQatoknrjiYrrZk16HFI0aH9dibkENDXWcihW0ltoSVyRbGjiHW3K26f3XRmWwzm0cStaSG27KeuPskdmOeU03HVJeXrdYLI+ucRB5jHzhs4c+QMZ9ND2q6RX221cCK0enliHFnfedbW/3Fnz/V+XSr//CffqpPXya6PeeGW95EmW7yWnldm+NFuPdMh0keZIutmNicwiYCH7z96DDOZj16wsfzCjX45DXZpKvdxpEYCO65elkXLve9Iqb2253zuR6nXkVVOraEv2ft4cUxNWcdE8I+QZaglwGpkm1q1epVLI3Bm+d4MIWf/iXvE9vZO9YeeaGKSdw06sLU91A53JRGqYgma1qAwbAeY1o72jySWddHviXNEWvsy3Rx5lU6BKevBbpM6HaRzlRMgBMNM8x0olCrZk0l0wPwJRSzsK8CksNB0ptg6uhPvbozur7AdSJ/rITnNKN2Q4wtTawv81kPIGlmsiHBR6RqrR0CJEyqfKTdJkSiQAcn44zCIUz++LvCJAIX6cLdQeZXHYJ9XW04UDNoEjMuX1y2mIGi2cUck3dyHuGtIXL25G6V6iwx9BbNI/y/pDDG0YgXpvMMRdAVsXhtO+C/kydmlNgUYjSGbHX498ifwZmQxNoWhen+3BsOL38TFByZ+cS/Q9wL60cm8zi6YamlIB+60XcCq8eSgHQCdWmwtpXSEnI5z9usBhH1Cuqi1Ib1+9KrStAEpToPFFKxeq/c6ItIGVgU1YvGavV52ToYPLKRpcwq2/nBBZAlCGKC6iiaQItIUwvKIbEmEzc4RRs6Ldyg5OSFUjUwtRhmmBXs2gl5D1sj7qfgkgNJ44QPRFTAl6lhKODRjyDwZmLNWhUHJzrnPNwzaKwY/vRLp5layOOJAM+MruJ/t8InYCzGRITJDQp0RGVUBxza6CNyBKnGzwBADPthLjgesosfAkRrQYOE1ZiOp+0gygZhFV88ARlQSC9RgPmZIEPxADDsjR3UAcHYqsnpYQiJMIsXb2ZygviOKc7g/Xm6ZsonQicLFxh+U6feTjv+TDooHiYLuIog6p3gdLDawT3AipGJGUUGEEqPO8MuGY0Mgi+/rOzjzWwo3cH47OeGpVBKVx2LRXcFFsLEqfbpxISmVL5kGh4bj9Sxapo+zfx7pQMIFl2YIkwxvD9lTQGcs8BKi81nEEvs/VK4SGJkcY5iPcCAYmrkvCD26bykc2AkOaGb4EgjYR18u5JVtFyZxnz2i5Z6JNkDC50mben2GVuzPkQHg/ZoxkKPEDDVhTH9EpuRsuXi4rKtErWUoVCBYXXw5PLf0yWyNjuFRGuAnSkHLjl24OEpmMuDixSwESMwsxWFBGGMdEyE5sLNmNWsi+q+cEQJ4oJzAcV70jVBqkwP+d8XANli7TmEKArpJoqA1ccFsXL4rKvXmUkfaT0F3hHDqHRX2xAwnk+28O5LS0C9n8gJsUUnhxMHbhN79wy3JN9sWDf0LZMyQH9BTOsLesYH0Giz7/TkrUZ/9S8/0vOPDp6I/dPnL/XiFTbV0gdMj3MJDV7Hzp9JQFA8JuzHMGE4yJl3CBchxG3pr//2HRXVrB/+6DP9+pd0cDfaFlihez27TrS9TnT93l7FdaqqhO4+emXKhXDuZ70+NiE489KpYzUxxzpzOMSFuh5mGY3Gqv0yaruT3vlwr+vnOLpWU3Ivl7N2daH9rlB7YTrHKz7reBz0218c9fKzWK++IkpkZ41NvS3UItgktT1PVWMXx35Up3ocB71idVZUOuwKXdVkyQV7fVLMWtPR60kI5ukKlK40Dffh/uIDmI6fySGVPN81q2Z0DA9fnvTw5UXNrfRwD5sl18Bn8CZLjyl5OjY6tr36dKuGT7qsfNYRK/PkMOhf/qtrvfuNVb/9zW/1n77/hS7NE424EBPcX5lqXFi8Z+QkTqke21ZHzjsO1m7WodjYmHBqLmFsX4YVMGcj61wWQLjzNjVFfuLpOSsUptbd67OWy2KL8wUNEaLVqrDTcb/myjrifXhMR5+rczsqXkIWJdqhGZxF3KiusEJjd7bPzROJ3cSKBBQKZzmIlNCkNmgOr2jOckcfpWgUWe6jjwRQmYfGBj0J0S/W/BHzgfISlNvU+rNLWd9NZDs6cEwv54uBwXV28HTiHqFsOutQQ0dmMsDfj04xNjrmsoyqs1AIcAQSKUREDAR+dDU1/DWm+3YDYqjgc4p13sJjG1UzsWIdiXCQCzaedNiVurmhwBx1uVzsVMM92lP8xGwO4rCl4N3lBc5zu2VJYuXMhLuWcsYxK4jQOEaCCnBGsL3Muj9fbArZVVu76Fh5QlNnkoTcgpBx1nRmqSVMlsBHjCoRWKepY1su7WQHISHwmBHQxbKuheQO58ia2QxZChQTIIrcUwGMyTmNvIQsupy4KS5RhuKwuvhzaUaSTHPbqWU75DgX4L6L+XVMv5JNYe1Zu6CHlR6YvAxwBDNdF2lY16cBmnruF7U0BqiCp0Ub35u9kgopChsbpsHoh1btq1xlyb0vPZ7v/Z9Mf/nezqArWlhWTOBpMJmojUoQzjPpYftD0dT12saZXddMwbyDYkJEDBPwUeQIlnRwdwawJo7GqQUjwMAj/LkMWvi+mTxzT0JCoPhyYTPw/iUaDyCOILMTSExEDeLy+N+uhK06q8RjV1BQWFxDRg+GIsiuJmsyVeI/mQDQ7RN3QfAp1SpRIJDWQCWABOAm/UOhRb3FSgbuTYzanaKMMSVTByRr0kRlB9+AURhpDG94TZBXeSlw9zDFoRsYHHrKiiMzsZmE64x/znk6lISM7Bhx4oYJ05682BmkRthiB82anwdtlXHENuxan4Imib+LQotVCCszXkY6tHzd2yXCmoLkbYMY0kVNMaspQmfAXp8ox6gFzAgozPtGd2d2R6EXIJKklx7Xi44JGFymbcy1QjwHS80tIbp8lj48+ZmAXMY6JtIto1THyJCfNinhUMOmiWWVLoKCjBdxGMwEoSAx4IuJDH8WGqciBPBS7BEUzIiSZG0mX7BDWIOyipthRljDEDvhfI/jDOvrVeECbzy2FslSMHfZqEs5mHIaNRtrrspxVDr1SpLFHVqL4I51m12PRL44rEfr0quAMcVoFQEe3Qh06DZRDHyQQFumVHCRitJrAejbCxPEdbVV+JrQyjdTsgFH2xxyzBD+Nym6hSAWzmh8KWo2MLhmVede10yuxtkX1xhjZl60wwSwq9RflXpgXdfMyhEHE1TM9zKRZcQahw6FcXFpHEaUHvX+x7E++bb04Z9cS9tYn9691ovHWU27UXsqTNKma4WSSwAyGhceFbRPOEItUDR0jvgfHJ6D9vtI//J/+FC760g//vnv9eUL6cmTt/XkhuINpgfPKXZmKsDc2ojzw9Er4W4gQ2sRoFqtB4+5KfI49Milck6RdR9MbUdd1Wf98SdP9PS9Smsx6/540Vdfn83a2W5Kvf/+Uynp1LYPGs+NntXXquadPv3VUf/4oxf69H7VKd0qK250Mx7cLE3tWTcb1nWjtTS33dkdPxq2NBqUo0nMWccinMUR2mqaL3ryBD5T4maA9QTuIqYTU7qovi5UbWLt80hvbSD8AwA8h9y3ftXp8WLn3cO5191dq+60KgYMeI8OBTJwqbuGzpUiibMOy/Wgj7+56i//6lpZPur7P/q1/vn3vS7na43LIaw8YKxhaplwYU161V50dq8fdJVQf0FooE2Ea0bmx2QtBut4qOoUeYtSXJk0nLynNKdJaUX90hDDNGmsUt2hBykzc8Y2Dc844nVKNIoMnFTE74z/jaIN72jMceqyACD4GfQBAd/oQLDnpxr7oE9hKgdVGjBkXlWqSqKkyAdrNfdnF6dDDOsmty7HMEUuZq9mkRzgOuIOOPvCYu1YkYfFJ5EuOiboUlhRbRTHlUX0iMIPnEgZU+pZLZPYstLKd8b6LUPMzCRoVIdQGpcBGqgxYGTUsmoP63dcU7CWxieVp/kQsVl8IJCqBmk3gKaQygO7b7hxsyfAPPt06UxUrD1C6+NGBS0gjmnkG6ndaP0wuhkvyQRLmZ+yYp8AACAASURBVJjE6rNFZ0FHXxwfgywDjQysNwYIZt1lrI9DPAevM3oY+Easz5n08N15SjTCOQqOMoLkCfzFCEJxyH/SQCGd4GMAx0JTnTuehPN88JlWs+52FtpqeQLf99pMyml8yOYjJJZmH63SgtOXFThbYKZMkSecpxzQJRO+1WYhYmwOSaHrusBzY3QPa65+oDFgLU+lyqS0V57M2uwBTPEZxxo7EA2znt1UKnepm+fT2KgnXoZ/kcSx8ufh5C40jCFQnKKGChezEC5db0yAIePO5O9kiMLKjH46IdpmMMUbbAbOtArHM3BXsC04GZmUOcWB1SguZlZErhTexJQRgRKQDDCakgPRP8gAOt+frJGjOv43K8AofGC84Iz8rXxn1B8GwI7w4DLJ8lSo0am8sDmiMeJ5hA/R8gHn0I1TlROZKklI9KUEIg4BsjMCccE14hxgwsPYPoyZgzMAiWYQQtNtIZqiuqdn40VkNOgKe4UlMSvawQYq/PI4s4cJEoIxlg4jacOLqhwsQKEk3fgCwzFAIWF5tMMlQ44NwYGO+SDnzUAyclzY19pI766r0s5wTAf4OYuHsRxWQWCOFEdB48LeeQE0MTBGxuI9ulvhQWdahyuPn7lJRp1zuks+M9YtXN7osBZdL7E2dpNMwS7NZ50kuuSpTggE6XwY67Ke6okoiENyOnwQClA+Vf579s8UJra1FqrX0pcH7mscjFzM2JrpLhiTb/hunXsHNZj/EYgCDjMjPZ0vVZCBtss8Dh2OvZKejqlySO05b9Svs/P+GBjAhUInhgUaR9KYpDri6MMpVhCoueqQQDKmmOJzosMNUSaUzy3fGQ+wNR7B4bZkcQjszGONZAtxZ14mHS7kB8IgyjXUFJWznXN0vEAIb2uep0TpOZBUWaHBkrpZE13xvJJDxZh67nzIbIrMPCZdbZzK3j+ywsBeiuOP58vhNC7yAuN8y3Jfef6o7/3FRn/2F5l1SC8uJ312f9Kxr9Reas2XUutp0XKmSKJIxYGI35eLhWcvXMC8yjjmdjel6msOgkHvf7DT4Wmh18deX91KLSnzHJp+d6XHh06vATje8RKzPkTEyDvd++JxpAR0MCCu9AVcOoyuHWHCaH9QWcV6/6NSH3x84yy7u+NRX3991u1rpq105Vu99fZOkx50uTw4aX0bl7oiOiWvdHs76Ac//Vo//91F6/JM1fjEDlCymOCwVMRMAIJEUAuGAd3O6Rg0i9XOpGJ+F8Nn2fmCJSiYnvNMEvzLe8t3OmjzVqm8XlRno57iamGKuU3FtvnpVab9flW5YYJLlhmBq1zEuY6f3+vh9qxzt+p0jvVwR6zOlZlVcLSKutW3v3fQH//JXl/cfa5//M+/0P2LjZS+G3QqmB3GSOcL9yHd96y1gjTM6gZGG9O0QmPJJBYNCjrCydNv9JtGDaWTXXXxCCuK/2T8v1Ge1eoaph4NOxs/53lZ2FFaUuRiBOEyYlGDJYeV8hEnKacxK1JWeovWisku6/HQTaPjwljhlRsDSia5Ra5Tgblm0H7NtE8rC7AvUa9l6ZQ7SuKN5ZylBucO+rW2d+o6Fx4N3Gnp1FIQcKSMg3ascGgii9SGBFheUVbrUrDKHrXF3eyoplFTWdiIkw+rNma0sXYLpiDE9aykq7hSOlAozRqYBtFc8/4S61QWmp9unfNIsUgUkPVIc6SnJAgwmdylijYh/7HrRnVHrN8h9oW7CGuRbyIcYvwsOLgQFTNo4NyhoKLJgN9UEqmIfowzKjDTaLpomK4HQogTn7ms5pjucE+gt4HgD+eKbEmmzziqWKMBuITThK6sLgksj2xcOI6DNymbJNDl2TvRnK8UkSQu8ILMndbHQXmDxqgKU66SXcIUXGoNwF20nbnSCuQKK1JglLzL3MF/iJnBNd2ru6CyDOkFbGhA9OyyTHO66BR1QafF6HAiQJlpC9NTYklwwtMCMDsgUgFe06rNJlJSRy6S0MUxvGMcFjLkB60Yk+Jcl45JGigPipWQcY0jnR8d3VPmNZYs2EbfxX0aIyIrGS0wWMDFjoMxDbpockqb3o0Ddy4XC+9EhBvG2agUoIgIQ64fAvWiqFzY92OjEbo3TRDrtuvif/b0GwYHEwf4LjgZWIAYTuGcs8AkicHeg2/HSg0Fmm6azhskOA8NO8MBO3Jq9goVMCOzhPwYBswuFY0os24FRx18jBnbH/8tAEEqfYLp0tQHgIWPXqYzfwvYAK4mBLV9NSnioZpj3fS8ZIwWF90xXh4mVYyT07AyYrxKhUslzYolgq7tsXdYFW2xEo+RwW+uL4yXz6xlcjWJiJlcF5xrpC7zkmJ/NA8qTHH2jGaTWWfGpz3To9JTI1wgJQ95keiIkBkXCl8qPJ6EqBU6nmApZ3zLvwCNJYjQWJ8Bz0I2B2gRB0CZ+cvjZ+WgYN1BcYo4jhkIice8JOi7djx0PDPlrLgotZ9rxT1TFkIJoUhzUPJMoaVZ3kyvgsjdI0keJqZSb8T0cU5XAQU4TKHG86iKZcFCITaqSxp/vvHAGJ2JFofzascWZFfWsI9r7OnUtAX2NenZHGtDgeK1BNqi1cI9OlcAbyccOxwgAwVBrM55XojqQz6cA3+7QOYmBXu8KnQqIIj3SgegHKDweQZjpQ3aCca5hDBiKwdimTtk2V0qKeUXAH1SvmUEndqZgeJ2bIGBAuYj4qV1XiO77QAKZIK0dyzGN57O+pu/3uqdD1edhqM+f/Go85CraSstY614LDSfBzOqSorXeHSERLnj78ysC8NFxirmsMm0P2RaNkiSpbrmcIx1d1r14i7Tp1886vH2rOmMK2VVc2Rkv1WEyYLP/aZStqPpgRwzmwdC90ncDgLMlPUNUQYUmjm5c7GevnvQ/l2DUXR/d3a8yN3r3vqeqsz1/PleT59Vejy+1suvXnvCWuU7RfGg62e53n7rRssl029+8LV+8o8v1a/vaS5LHZuLmSzo1PhXy2E9rlrPg9IjerhMSb1RnLHyYSrB980PFhylRPJEKJ8ZMzMNZcy/R+fYOfwIGj/C+dd0nAvIhERX14n2T2Ntn0TaXlP0pnp6c21Rc9cOaptFXbPqdDvp/utVD6+hQ8/mP+W7Vd/7m/f08R9f6/a3v9cv/ssXum+3Gpfak+K4TdUSrrtATIbQzHfJuUfWGULsyLwfRP8YCbjw0j52ccEaK9sm+BhsemDFyZFb7Q4WJp+aTo99q7iCHJ17vQw93ALxImRccdlRlUzHzuG0lgkgkt8hd0Csvmrel54SuxPFocVuayC6gkkolxcW79VaQGKBNti0GBAw2aeA4+9IMrVdqxIjwLbwhOfx9gFwkmo8nANYlV4XNHz+u0Ztll7baFSWMcVkUkIRXmtkAgxjDnkG/Daa04wZV+JikSkx5HxiVpp00GXprAPcoD7FUYFxZGwDRw4GEo1MWWrclv68plNv5xVyDLQqT1mH0/2C9aABQaiNS60HEhq2D7MRL77WLFvYK9OGhcQZjRm8wCBdyKFQ56tOTMfgzyE9YPvCfUR8ybzqivOFrQ6htOglt9yeuLRx89GlhAAwpAG0VeiVWgqitndANJ8J/xwN4i0pE3Nk1Elm+zoN8BwcmRV7N4LOe7V3ndYT+Wg7ZeRTbinCZ639rOk0uOBGN5ltc2svGQE5wgPWlgcrCMZjZaeQW8mdHh1qrVXlImqD0YUNzjyQt+1UAZpNJtUU19x5BtQOuBDBszAtxsXMa4r2MGBbQtQp7y3aQfRXmGwytdDb0Y2iA4UfRR1gzTKbrcHaXSaXxPKgx730vcHDdZk4d9Shu4RR8+4BWl0iXR4vGpvB9xKTec7MqeJOTsPq1tFVpBMwRJDqTa2S4O8ZhlsbYsg2GyOIonfLf7NaYDix5qJISoPGiA8DMiXK/TEozRm5xk5QDRwQXD+xCeeofSgwyAXi7w5GR/amVGBc9qxTgPslUR24RvydXHxv5Mc4O5hUoQk6Y3OnSGJ8SDUIRZNDyBojepfYOpalongqNDek+b5h5oC8p2/rBtVjrBu4F1CyKShApRMkKDLHFsVmyNCJDc7eKSf4F7hk+BkATzEyJ/wxrODImmOc63W3H3JcWVS2OEBWPSGaAhjcOOoIOh2AGatLChUqlTrV3cTfzrQmWK+ZaxKqeE0KszKdIJJHYS9dbJlTzBofz9aI8dIj9AMC1pmUzUGCoB6dUQgEblDyj0Gsto2lHWs5QhVLEAiZNjNJ9eSxzT6Y6dyw1rMjf5w6d8CutB25jVAyuLUoMPg3I+gE4Jzt5biOsKnmwaEHd2I521VFcCy4B9ARFsijTZpxDCTqwDsgWEw6PZlW3ZxnJXzPeeIpwJExLAcmUQHoFCCbJ4UqhKE8d1VhsSF6KFYVPJ9odzAb7K4PWq4Q00Ot7jX2Fw3Zor6Uri+pdAydaVqW1hSwzuCCY4VRsIpDnNrTfUYaCphmb0JG11TjlKgnjBmHCiHPrFfp2IteCesguuB11l98Z6/vfidVcr3o85d3erhdNVxKzS29K5BIqWtPdv9dXZU6HBLd3BR68rxWdcjd/efb2gLF/vGs/nwKI/JZevf5EzcAP/3ZS/32nxZdzpWWCRjl3k4jpAusBgCe4h2I6l7FnsshABZpduaU6J5cPZELY2bkBmqsd9651lvv3ai4yfU4Perzz7/W3atOy4BomcNn0aaS3n670ltv1Xq4f9DD616XBzQOOyUUrsVFeTXp4+fv6Ul2o9/89KW+/9NHvcZ1FNfaJaUpyX3XvtFyJF4XUORyMHl9yh6GiQSwwq5z4Oq8Tz15ZNIVNdIho5gANxE6Tng4QElpKBRvDIAkRw1A3erO/6I1O6ver/rjT97V/mnIS+SgZ2oIMzRddnq6vTZ64dXjvX73+eeq9qU+/OBanzy50sOnr/X3P/pML2+p2K6VDKTCz+rs4IzM0PHK3F0yTRYFkhRVgQ0UtZMSxip0zP6OU2uGEOgjcyDCIi2ZtecaxlnHge9u64vaob3mpXGmLi6euEi5/+dz7zBYXFRJHStHqU/jSpFUl3amMrX3mgnnIrIFd/Ox0gytlulDdqxBxS8BVyJmX3nvZ7VtEBLnJXZuptSYQUaRnxtfIjdKJ5AKG5xrkeJi0VWx6oqLjjigjtU/NoHSmiZoNk5lZw25RtpmtYs/xPzoOnBJI3Foi9mTm221sWstakK4qteWyWzwb8TIkAk+0xlwJede7UCRFMKPMSGRuWeoI4G3DF+YUiN4xyjSdV5D475dEPuusw5LrCc4ilt+bqZhhRLuijx1Dt2jAbUE6Mam8UNWJ5iWacRhiD1dwVpvBAuaJDLpMBiYncWfQ7wXrisCxPnuZw0TwOPFdy5TI8wNcH9gEXGuMeUOes03U6Qy6DO5SyBgz5hqmMBigCCrGws82WMEP1Mc45wnwHVEpzOa90ZDzr/zotAhyrQ7Y9holQL73OMyzC2nqZdM+yVRPExOpcCRnA0higZIM0BhRkgMK2oKJEQxTLmKVCuFEv8aASCwdUfXZAiCajYKJF2A6PHyIjKLjSnSOLShQBonbRyjQgpCoiMyDHhSK9KcVfUGnTIQ6sgFeFRW6tpR5/uT1TCYLVilsVadEflTZ78xDHFWmqEIvb3IbWJYp0bLAhx38HfBQCP6o/h/WrnMSSbuWI/xJUDaphJn3dP26tAFxYW2U2a3GC//CfsrhI6KQgN4o5R38C9wAbAKokIbKZzD3BzxGxY7p7elOlGMUOWBZxCOOvDgZMXEOoFlp8OwFonhNq9lZ5Egwmc8MB7b4Vxg2kNliE16xy6elTUhs7jHpBSOg6nCiaFzKMfuGPUXiJsjY8tB89NBAXlkdIp4DSeTf+43gnT2zVjpcUtxe5nsYJr3ohNWXFKp0Qh5tsQDPIfLl6gNfi+E7+miy9R44jYDMhzfJBZPRKSEQ4spm0WmFCM11tPOsRxYHREtwolwTC5hneug3inlTJgmjYypKXYHRJ50eezFmeRNFmnjclBUal1wi6DdLnypMwnjYRkZfUeJDw0HLM6d9thnKdSiVI0ja/idMlWHjaY60xnbfb9oZ1EnZOQwDjYXdmQ6k5iFgu4cjginFIHBJ7TY66RndK8NFtPI0ScPWUgMRwtRm7pss60t41PPBG6jNakNE4OwDn9mw9vXt16VbbaVclZwVBS4GBHhIPLPIcUvGgBXst5jNYLbEHYmq93zqvqSaDMi4gQOCgCP/T+HSGqdQmznm/34TpVf11ZlBpU6aNmydNVb7xb65LvXuno26vZyp/vjqO4BXVVujlZZSdmWEXirQ13peper2IzaPalVHiDH//88veePJdmZ3vmEd9ekqeqq7qpms5tutHIjjUZmsNiPC2illbC7/7I+LEYaT3Jo27Jducy8LnyE8HtOUjMgaEBWZd4bcc77PnbW3XnQ28Oqd2+lu7fS4X5Qez6oqRb9+7/4sXNh/vavvtLvfgUsf21nXZo3atcH63acbg46lE7K60HlBp3HojwFjSR0r9eEeJvKgTnWdRTr4/dv9MGLa+XXmV6dHvTNt4NeffvgdN5kLQPiA6G4ifXDj/Z6/l6jh8Odvv/+Tl3Lc1eYwqxBPthix143u53eu3mmb7496G9+80bfveKZ3ClHDzV23h6TbKNkTNUeTt7sBEoKLUBhdTdp62LlTpeb0MqOZgFxdr0ivjYgY2oOnc+5g/SStmVjbchMDcP56E5GziU0b1X5mCIdH7UvoDcSTZtYwz6z0+WnT670bEPnFOW7R71598bBhR/c3ujl9kpf/fI7/d3fvtU330H+3phqmrqLS49PIKcE2jLUs72aUl7VFWhoUuUtuUQEBhqUM5qAeJYFzM0y6WrEyLEQl0UzVGpZa8iJpZgtfqeHcORipiaizpyrQ3xC37fe6uuycN9iknVunSdaogUOd6EtoaQMkTAAocbIYhNOHVLKQZZ5/lFS0k2ZTGoJzV1wJ3GqQY+Qno0GJfUww22LXq1dM3W+KRelxClUVPNM/t2AaHrCMREroH/hBEtgD0AZQGZr01sMhqDIvjJY3NAgOhan8BkPe7EOZKTRAjAr2cEo4EBarO1DAU48CQgbiBE0NnllBKCymNglCkpd4GIaVaMVfXdWf1m1INJmuYvRv4y6RnrRo7mCNy3V0uPW1CEJnDMO4SxZcudeEwO+NaG5rhyXstiowj2IgQYhM/ltdHEytCHMQIeEXrThO4V5oBpm6ZU1pfbNRhn5gOPFiH9QzOLIW92MUDFgDSwv5GSVLpPnfEUnBYDTlLnjYVIXxzNM003HHdla+ze6XSHX4dTrNI/KykQNBi0E4MvgEFwH+0JFZpXdqs58mwkUpu6JgM9VS0833EVrCjrNII8cI3ddCJsGg2LaEDfR6TKezRgRwQDaDlpKnldfZqGmiqorHHVEgPCeE3sBsoRqgM+ACAVyxJDuoFeKkdLwWbLIMzAlOma0M0RKWswwlLuvfqYYDqqsCTrctVc/nS3zKDPCNJG0ACrgO8K1HwZpzh8GOuvBnkT/52o7NLZtNwezGQMEUhdBzDz8aWG+E3cFDzPBjg9L66wgoHG/VAjrSE/mC0BsOpFvgdCSRFLvz87KIHzvvPLiApPT9USnV68aJxOCOcrCNdilgdq8iAptK7pXFvX9JaS0ujCX1mA2JLz9nJK87zg5Jg1YZnHC2S5L1gSQNkV9/J6Jm+kfkqB6QUDmFGKWmjUxz0qIJKQeAxMDIWl8iO8KaDO+ZC5u3AVom1a60EYnfmP7hEbjQwaupjQXHhrEjKEDqmOBQyapGVszOTSIyhGgu9F5VT7zaZLlI3U4YkDgZhLGQyCcgy5pgk7YCAdvhky7/pZ5kRhi18zhdtRQlPHsOPl5ZvgL0DIhW05ZZ1tMF3UlIsjwkA+knSLeR881tNpGbA6rbdQnYgAm9CeZ0m2jocp0eAwKRXDJ5E+1AqBZdQEWZ/PHUTfqXKEzI8OD2ZZm9EWNYyNIT07UF7HeppMQXNfrqt0wa2M6iy2PAM1Rc0txfGkXWcfDm6eq6IpLGIyPxrgrcnNIaiagjEMOHUheeCugRoeXACssh/xSJTqTJsxldl5UtLG2flkQNBMq1jsgkm0lq1MngUMDIzYmyRjSo24IJqOwdNbt01IffXylqycgfXe6O9BdlrkcEwTlvV2p2/cyNe9lmtbWdnQsrAhwz22v02XR3XHWH74+6+5tpIe3iaZxozwtta6vdH0r/cX//onqbaL//pef6ed/32tcbj1QLxQ9JmTm8HMhKJ6N4BbVqu0OvdqkBhgdZGDq1BGQSrVGlemD60ovnm613VR6GEf96rNv9PbtYts9Pzt9jQwirGZVvejlD/Z6+WKr+4eDvn11UNtluvS0v6+qa7JuQt0Dh/imrPXDF8+cvfKrX3yth69jHe8KdXPhLDFs2qALa9/Z3OEt307b1fT5DuoqX3SsRr2NyEjLtU+og0iVT6tyBn8OUhJ7ccl2aOQiJw9zUR4Hgm5XYQDB4k3iABUHkB4lvXPRrHGbqNuTJp7oZpWuy1VPf3Cl7VXiwRStZZJ3+vCmVtxO+sMXR/3hD5MOb1K179DlTXp9oLIhV4cug+wVnHgpGUWd2uikbrlVNGdqolZ1wuLGAZyEswRUPAEFTFXMIIiRA2TRNkZUGPWBbrDWAqHvIl/UBKBicXeqMw7daTQ180GKdmrUUZ2dSh3ayjTT8UhC96hmvw1FtmzK5A7NmD96Zf2ics4c8ULQ15Qh9MUUgqQBNgCkJ5hscJ5VC8g6n/uq45rojAkhGlUUq6oGkw90ByjCats4aeQMLVcuPx8dQEmtBkMItTjUOTkCmNw5R/cQD8J5RHoaDuHMCDjaMnR29IqasmUg4n0GjcH0QT5aFFnIm9eZ5kcjy/l0cgk4+WqYOXBLbTBfvAldYI4TyKhoYniZlKFeZghfodlKvSPziO8XtAM+fpzVnzu1Z7R1q00H9Ceiq8QF53pjfi6GXhzOMUs/7Q8seBiAAAloASBId9C7oVWSJ7rd7iyTIMrm2Pc6k+TuihXuCepiMieQRz0ZhbEOoHVFrBWNbpPaVUrkDqnZBbqJhaVu1SVpgzsPzdSQaT0tOjLgXJOXFOmKEuN41rC0jjcYCP7F0DDTCRp7GAHlmvrOwmhE8yjj5iho4QjppHKL2ACCqRdoQ9/JAUlCRG3h+pqGewgjGM8EtCBCa9RFBaG9AHqDe0I3poUXG60i3H1ILezig6VZPUxx4VIF9eDwarKxYkVk/2HicTwWbsBMa5XontAXTDDUyhCGSdtEHrrmkq51ltiS87Oh8WQCoG4r+Y+rBdRMuDycdiGHdnomdBxZpAy7L8hibUpnqQqx9cobE+hSyYdI3oOw3OKO4obrHxWMQYyKWtgcPoc4mODjQ+OCS3J2HqsfTgRUok9hAoxqVbRgo5nxw796snS9RbkJ0B2Q5QKVNyombZifjUybkhSl1HHyM8MeKAtZKlA+COp4mBKcZTjdFg3YIwlDw+GyZHZ+oPHhkEH6eMO85Mk+9Np58MF1RX9ZxKwfaRcXFhIDg462/uehhbgfYduU0i0DBj+WOsSLLlUaKAYcUtBkWGyBTkG9qMsgNC4LkQYI1pmd2bhjNp6mNKLkiReqaOZhh+cH0SfQkMLJSWM7alyykIib8JkmKhF027Yfa9plOhEARg0AVNOMQ4eBsPdhwbqOnO+SZWqWUjt6zxgY+DPQluWF4+C9GQINwgGAEmCy6qERZs0bDMWTB1YcC+d41a6P1FDkCoVYpbp7dOE0JMmSVgyPX9AZF2yqUChQLe0ZMXlm9LDO6B7CRnu2I4WLxZ1nM7o5qkk4YLl0Fx+CdZZ66+TwGotMlwwoHKvsbMqZ6o6akDsoR3jzKtV2m6thi1wiHS6zk4CJssjrWM1+Ub276PZ5rGcf5Npfpw5ixLXZt+T85B4cnl5X2tdS0chOUAai8zsGPzQSs968PujwMBmVocstInixX5275FqUrNfNk0h/9u9f6upJob/668/0D3/faYmfBB0amVAe61GYxtw5jkEABds3DLaDroHhEX86KwyLVqGnzxo9fwKi2Npe//3bRZ9/c9K7+1YFCJW70AJlzVu/uUr0/sta77/Y6Phw0Dff3OtE6CM1AwwhBNplBOBNdmyCVN5sYz1/71ZlVOndd7N+/vN7ffYq0n1f2Tqd9CAgFFIOWh8dJa4ggH7iIIWCjXq9uXAgltqg7UCvqEhb/7qRiyk5s/p3R/XnQJNqA+KMI3FVeVmsbUCzeCp49gkwTO06paX+SOxGmrkVHOExiAlBubhzdi83ynedPnxR6pMf1KrK0cnml3edjt8N+uoXZ/36t+90mhuNOLiYvZKN4ngXniOGAWgdPsMM7SAak0k5f0fRq0xG7UGK5hD6ykWCAm0uKhVJqeQ8SaaRepe2jrgRQZCo24jJnsHBhG67U96Nuh0TP+ecS5xDZOXgLGWIRbgKlVtsaw3QLi1Wfxa0UTFFz2tuV1VcFloqYhrOOo70bHLOk8BMNxpU6KLsghRjtVvrwTKARDVnJAaEelLGMIpcw3lklIQTlppoZ5MGSdyTh6Qe5xbGCQZD11iFYu0dwmIuY9KS6UKDDuFddsht8qjRiWzXR9vZo6kwrRPKaYum1OZmY1dVSysEv6u1X8RvoEuR9sVW3XFRmlAjRNda7+gMdIKg4tbHQvJHtfpTiD1gUUVEYG8s6PQEwsIgyvLeOZaBxd+DcBwCDHm3HHoMPQtqmCNQZzDPrY+5TIMt8QAMDTUhhD06HHZ0KS9DGB4ozuzbmpT94MYDTLinXBf0G71iGZkujqfRrrBiYSkubfppce3CFtnhjIaX323WXMD8TLqBfSFrD5qWBZoaGxxsJHYsUGxQZYP1ulCD3YT4m0DlyXS368uIU+BOheLcNdZzsfBQQDud0SRnbl6ga5Q7k4WVUF/uEehX6+iIb7EDb9K+R0bDcwEqJ2Y9IAAAIABJREFUh0YX291jxx9SGSQnkl6jdeX84N6fV1UT5dP87iG2CCZgLhe9my7WCu4WqqkYnmKlu1RlEysbLl7m4qq2i7Zr2yAwr+L/C+zKQxIZDwQ28iUjmFywsC6z7rGBuuE5VItw0y3z4NRPtBzQQPTVAN+euBChKIDE1pZB1C3UC1bOFlgRASYfCGp0LNTkm0z+0vk74cahUThcQD9w00CDsXHhvuEScIgZQ1Jc2innTJkodJ5hhQZ9aKPREyEOpH7A9jnZ+u6sJv4nWIxxiaHKRyRPOBclmPBQFqCFxnhSiFmoGYECc0hfWaDbSJ8m+BJw7Yzlkk4vflbgc6M9vByQfK7b9Es4zxetYMhro+NKFw4PZOINAjCICynlwR4jbezEw57PorV4C+O/M3Skn06qgTIzBJyLE48Lp9bm3sjRb3FZcrggdDO0bi12qC5BcoTbBZpCQOuEoEFtgP44soHvZVSMK9H1GEGwXsyFNinFpWwAi7a4dXC/lVQQTKFQleGMC5v56oJrY9VcETNBlxmJyKMOUIEUEJuClTuTGDz52clrol2ad2ChtshOQv4zuFTSXEEiQ2t4SVcRz6HzMoj9p6vnUfvDYc5z9EcXA2WMMHPIhuvChzYOH8wGjliA26MMkmdyEymtaW0HRgebSTUz5PP7TDwbtYpm0eZJr+ZJqw9/Uuvp+6Ut12y0uP0KDhrr4chtyTScBr0+HPXm0vkduPv+oF1Om1Wq9jyrv7Co1MqSyt/DpSXVijyVTNum0PVNpJ/8Sa0n7xX65S+/0e9/O2sYt4aLz8PoYD5YgLRK7Vzk3eUd25SZdtmoW1AvuzQSRU2tZFNqy+S0nnV5eNDYJ7p0jY4XYOkhhHk+UlpYkXGo1nvpR3/yTM/eb3R481bffPVah5ZNrtbonj/g8d6ZOYR8lgTqNSHHZVeU2m8a3Z1m/eOnrX796azDu0IxoTNJr4TBCnEzCDYHHgYLdE4VxbGDgyTXA2hDovG61lAmyllq0PBtqEuKVNwPOl8ia2N0xXM92bpdoQW60OM261Khb0D3GqouKN1eSloeqTiAAgvpzDjwsga1/Ki4HHS1l/75P7vWj36MsPyVxnOrq/KJUes3Xw+6+052Fn75+Vvd3TPEXClxN9+sQys9sHfnc/g+LAZe1SUjDKNuHuuE+N6GfnayOBRdU26ct3Y+nXU3dRYkTxOZU6UvAbJ4CIw8TGc99GcnRjNgVGh8OHPR95YgqakDZkGuLVUAUSERP2J8CS5iBOXRCIU7aS2DM48yaoKGmyi3JKGOcqN48+Fi9xRxI+h0jpREL3JvHEG4Uz1TsaVmogUBsS6mEmjSVDsCSYtFUzaZjcBmjxUcNKC3Voc7JdYVP+v5rHN7tvCYIYk7iPMZ+USVo3pPHL1wt3SmcPNh1B7EBaQ/Q8uIvR2XMk6si8o0M4pz1086XSYtLKXJRtuaXCvOlqNpqXyXWldzATbGJTrnFnI7ARo5wsyCVjjHB1s8OQOXddR92qqMMDvhPCSqCUSds5ZFa6ekrsx8UAJPJAtBiyAeRBNQMcWgQfiyESc2SpAskqmHgLLhECYSJMYMAMqeg9Anvp/Ri/L+EYMB4sSAyULIUI3mys7EJdaFslcPXCwzoypYEip6wKBBt0BSQN6562BOXMMi669ySn5xWLNgRtDDiTYzuiEW2tWaJehOqC4YKET4SCkYdJlvsqVQHlF2DTMxqeVsZqjh3gMZ4g6oYiO+gAHpgQGd3sFgZOo85DjMzsgrWYYPs/StIh1Ar5FCrYt2wpBDRx4OQmzgLOKrpqGz7IKhjP9nmCZnCzkC8A3IdlaUKus6vAfcrZvoPzqTmsh9rhar/Q1GhkECkdSZKznmgsYplQeKjJBIQAPuYpwyoEiIvn09kz0A9D8oq6PQ/cbBZySJB4dUTabWQJdFDkVjOmQwGr39gcAghJ35s/3nMyGjdxoMxWHjxz0VUnlpI8ahNqv25brqsHY6gDythSkfHkIQM7AlPnSmDfJkL9hDgV0J20c0h0qfS92NzAjoQBRAQ6AHg/ODpF1EhtkwuUiWdFAiAdgynCdlxxUPLGk62CHpiGG7nNRNRz8ga9z4oQQqhv8nxp3RAkg1IUKgn3XNy8igAJX4COEDnTEk4RhAvDgg0GQKX60y9mXEpwV8ytbI9ohoMKW2Bei7BwIHDsamyndK0mnIioDmcvAiKAjhmvDqOKH4B7QAMfsTKVC0sDOABuE9bixo2gEkj04kNA8c5iCR0IYWYYbgryvC1LrBzwkCRpqtgdQJ0QTBdhwD/95Fy1CbDB1ApGymqam6cU30Dm0GjrmsUIUwfoVHDwjlSgs7BwCDLX/OyEaw6GZic0h0If27THRHD127Okm8qSq1GX1e8GxSs1202/Nsj1rbSQPV7AwNWaztptQ+T3X7fqIXP8m0f3/W1TM0OavRnyyigDTxZvvd66NevZ50ukvUnmKHchKmepk6IyUMeAzf84huA/i2cMo0WV6IjqE3cKzQ+LHbTfrpz0o9f5rrN7/8g373i15JfGudHd8beqmiRJ8UOzaC3i8O8KpMta1n7ZpRVT5os6uUbiqLOckS6y+9xgtVKSCUWy1RoZaqlmkyJYELyk7CZFaxkd7/cKsPPtzr/PagL3//ndqRoawOgmCa44mAIO22n7WpS5Vbli4O/E5Vueq9Z7cOFvn004t+9Y+93t1Vpl+Jm8jayXldnAkTtv1yVb7bmGbv33XKSKLOct3f1HoFPkEgHmn+Ve5Q0ffGXAmus3TRVEPRd6bI0EtyuVromq5qSzK3UGuQOZQqqwoVbO+95zXD8AvLXUmIyUlpMqgoJn3wItM//xdPlEQHvf7utfL8SvVVribbOS8snXtdDu/05vVR33zdqz3RFVXo6+8TtVHu1G360Oq0cpv6BeFsGmlPSjBxH4iC49QOLXQrVbnxpX7ftR5EWAyyKXNiOj2ZxI7gCkVrBiVx4Z9ZFaiYAg0uclfQ8P2R0eayT4u3MVqxKNL8HocKoANCWfJ4KUxNvRShwVkaYlHInSLEkkoMhqSTxKZdxjrE6DzGYN8uqHkJhdgsqyRgF3OqJOX5SN0E3/Cfuz4h9DdyiTm93ugukATuu1kNVHTf6jJcPFzEZe7+SRAJl+ISAErQbTJbTD3Ova5IVCeBnLuAFOkOKzeJ8wQRsrQXNoK8m1Y9HAa17y6qmp1qLO+gc6SpEmRaU8IRqTszWJShIJilFQXX4CROn6Gcb8gTygIF6KJTfFZCLhwBujkBl5MuOLT7SLvttfLtxhfEuUN2EatJStdZgXiQ7h8Tsgl1vPQ6cp4iph+gpB/dWOTgwYBsCrczLOiHrIWDzkO6wahP5tai5dL5nRrIWcMkRA5Tz7mK9CCUhbOEJQuD9eygX34fJChVSdAuZc3UVeFonDS1rW4c9JzoPuWuR9eaaSNADnpeJp2T0aDEghTU1Scg+6Heg8/LJA8/K/U0FHtD74GUc/fBCGE+qELMjMOaWtgKK17cWdmOF/dNkqERLam1RminHiJS8Q864kqNpOssde8bdwvOwxFDVRFrp0gVoAFntYNWLVbzUoeulPsTPS39fc5T7AZF2/w/rTnBWwsx78Gce4Etxg0ADAqnTYw7kxdDkkIkPHUWpTXqsV+4Dms87iq6zexuY4sFtubDC4WSTMMgOvyvuKCd04AsmIoTMlJAchCWgiZZZ0NUQGJ9DrHvXJIR1k/oPBTd6AkYNKgCYIvBKfFYGng/d3pwZw5SFfIhHJVnqLt25hIK/9EXI/8dNiS2F/Q2/D0XrJnw4XxojrFnIAPzCJc+gxycNWW6TPccTMDfTtug1BA7oq2tuREVf9HoB+bw2Q5OXmUIC1Hr2Ds51BCosYKBGNXTGGo7XJ+Sq2IAQDOFKgtXVQbETAULEwz0F7RS4gvDbc7oUvgc2TTYOBhAgYE5PJnOCeVisB2YwKG+EMwuOiHYpJMtQjLI1sT3CbVIxVXocCKhmdLa3EMdFwmZP7PKDut2pHMWskqStDR0C9KEhqqBhTXtEelk1CGglhn1CPD42OLJCYLYz3F28HBd3CVHqjqxDJc50ltomZzuJfJQ5Hb2IWarZCPFsUZ9TOSYfmpCuEieTIWaojRi1GWpDlywI4dfpAKrNmmx5plJfT7qdptoQ1rtadX5/mzXw3sMCC93en6T6OUnlZ79MFF9yxAtHR+k19906k6z7t8+WNfz9rDo1CI2ZQsmv4YeMBJuRhc28/shTmTlnxhGDF4H3dOZqgsOLvLC4l67zaB/++dP9fw21e9/8Qd99otOmnZB6wCKCxKbQ53h2potth6J8Giwyg5qtqNu9qludxQHxzoNvS7Qh3ez3BvjsmWWo1VtNjjzp0qo1wghqQv0Xb3q+YuN3v9gp8Obo778nBLYXMNShBRzh2EC5wOxL4az42xQRss9eSnLRU+vCr1/u1WRbfXl16P++h/v9ek3ncYTOrjEokvQv5lyzorVMLO2r5jpNQsavLdNrrf0HPZcxokG26FnPR0y7S+ZTQ1RnVo8O7Xoo8K54/Z0VGCAuXzsvCNZ7IPXBaroGezNiKxBA00oo05p1Jkeu3kv0Y9+dKUffHSt16/f6NMvvtfxAro7q6li/eTHe73/fqzdNtU6JDrfjTo+dPrHX73Rm7dcmNBvjaL0SiijBnJ85lHbIrWgG4oUreIfae+yrHWaZx15dykm5YKxQpF7gjaENKAGbe9FlCGpTVeNVeb8NbRZHJUMSRScYjpgQeVfI5K1VRzjFE6uh9ZtC5FFrzAZCGkLxTeV/y4GcQTLbkw/X1QwJGnQkAymTrgvMKqg24ESAVEG8aGuB4E490h36ZXDQrCcpoTH0kmZaOkm99ZRvG1MfsSAsLo4h8OQ6hmom8PlopZUZugfku83taYi1gO6Lo26LqjR4PvjT0F3RFYd4cBjKBrPEp0ykKRZp7vWmWlQmCx1pVsWFmV1ooUU735U13J9NarJ4MEa7p42npzQMA+yNXe8sQjuQS0eXGPLkBPva3WcfdSBXKCkKLimWDxTywIc53ZUG70kdgGUl9wf4hsQGBf8/rHpzbkLwZLo7HAjF9sqBAdDW47o0hiEGZQyFVB4I1QqBC/8Z9Ds8XMWCOgJUHa7BugV2jAiNB4lyAjKI3SFhIriEMTcwKI/WWNYrp2lFq4yQidX5jauFPmiAnRwJskf1C6xVBga0wwRFKuLuhFEozOjdgtEjJ8v1lriAiRYs/PgTzYTWUgOl5zRUVFmzP46eXDjzuY8dSyP7/dYd8eD2hnhOcW4ia6Lyqjf/aW1VORNkjjE9GadnPq+lCytxNj0vvv2KUwAFXfjY+cpA/ykaLv9ryvuJETVFbZ0kJiY2HHaxOmPCZsHp4vFc7O0V6q9EnOnvHD015xAIEBePEiEhuiMbY7sHMuswyDDb+dL32Wsjs0M4kHEZBZE0V68+s8E+UBwBdpBxHpJqAjizgWVPt1p4Ddc4440C703HOYRXXQMe4vdWKHrHn1XKKMF6cgdUY6rATV9mORrHGEIVYmsJ6MHLj0m/It5AwLwMfEbrIzvlpfP1s6wYdT8rNgZ2Y7YSpwCnpkHr0lkdejV6m6xVysTd0joBQ3h8oYDxZ6Ibd7IGZMtymGgy5kwS5KYQzlfv1xCPgUPl7VMvERsCblmuHscXe4uA01b1SaZNw8gfn5m9D4gTmS4nBw8V6i5wJlPLkakhJE+OGBfRIKgTAkPDxxvWigudkrKTeB3EMHPF1d7lB0hnJEOFWI9qNvS8OWIRoTD73yxq48U4oeE7SL2IMiBDlpkqhMBcJ4rL0tVoIpzZ/E3aENHSzrODC4GRO+UHI6LbjhOMwwFUK1kd7kgwtAzkDJdg9AEVFK4rJi2eNw+DN9s5PQKRRQ1E8mFBZoOvFZ5TD1Jqn2d6/33t/ro42tdP61cl7EmDxqiN0ZKj4dFr79ddfddpMuR9nkKGbeaolJnCqAdEp1aK/OwhFZy9AUB+n1sq3ZJZkixb5fEBgdYIoJRd9msJ9fSX/yH9/XkOtJXv/5ev/zre6UrlnUSqnMdU1BDTtsFB7iD1CIC14pRV88y7Z+AlI7WehD5cGYr7zMtbaFlQIPHu9RZa/V2otwUsTDqC3zsLEut9telPvzo2inf797e6dtv7tT2XLql3ZN0MYJGAxzx2kNPMKiCZhQVlECnOh+0S1c9u94r3271h7sH/d2vTvr6t/fKukJTG+nhdApp7A5HrBVXjemwDchnO+sd1ULWpVRa8swONoTM6XnQ/hSpBX1k6HauAG466NiA9BIcS/cYixeGOsT+2OBJh7MBhBwsL+7BjXvFBZrhDuoVF52aZtCf/umHevai1u8+/Uyf/sNRX39Hl1epfBvr6fNIHzyPdbVZ9fQq0/NnoAeTHt5c9OXvDvrNb456fQTh3imdCgfBYsYA2YJ2vvDu2S1V+syDMscijpMKWgwkhPOFGom0DGJgHLop2Vsc+nmiA+4vMncso8h8OfULsH/qtHKMJ2S75SCW06oD9u6us7EhIS15iCz6xXlGT+OUx9ZxMkuDPtRdrz1aMoaRbNa7ZNAdLfCc45zVUPok/ENpF6WWtAyBgY58ZyqjFirSPi51DQUzrD73T7gB6VyJMJ4E6gQ5BlolQnxJvsf5DFW/R2ReZk4jvxD3AYKTrto2RI2H7KccRJmYlXnUkw3nFct8pLfnVt2bi6qzNGywqsNGrEaeQRbRVrYT8QeE+0IbcQd1mjAG8DuC1HHXsF+0o9ERUJV5fXBW1QkLe10q2+8tmj+fW80Mfj7PSY1nYCejLNaGJc2fyuB09Ag0kVw3OiOJ33k8F1x2DloHoMBACVUVcR9ytIbqIVBlnLwXNHNQXGnqYlnuEiiwCtkWou8MsTvaxE7nGYoQ2BBdG6Ly0mWwpsFgDxJ63xwAo77obIRZ+lgtMTJNaZqtahI1pMf3gzpkNTOZTtBZuT/XxrUvgAR07DHMoz3KtMHllqe61JEeSH7vztYFXlMdlODGJUm+txi+NErOIk9FEvoxQIiQe8TVAXI/M+3RX6dFe6LW51X3iN+zwkXV9B3epqsqIiQMVq0eQHHu07uKkQkTFoYAnjdcblFV/WfSMsJkPsmXIRkEZGQAg1ExgWuEy5FRbuWDW8KghJ2RwQPNzpkQWi4BcoyWSBVTJqgKZbTTxUp+3FlO3QR6cyIrKATOncz0AAJVHnL/gFzKHASEWPLlY+FH4ES2yYJUlaLLs51ii/+cPLyUyxRCr7gIH22/HEIciOQzUXDLSMXPHkIqE81VSOQlICsbESaGfjWoKv7RgWKwEcObclFbJfPoKCMhmw0qTdzrxkMcEqODN5kLsIq4zB/jDPhMm1hvQFrcapJom1UOyRzOrV1JzqDiN4RfLggyhIenpZr+GnJ2Qm0AGVTrNqT8JmxXtMJEhY5sN7R7R5SKzi70dEoxQyGuFUR9vCjoH5IlaImyWE97bMKThhitAiQ0MQwLFUwqHjVKCEbZCuv6ieaiUcvm07Cztd7+EMYzcIIs0U9GmznPBIJVhIb5aVDewZPHujSzh6GETYtqG9BHWudtiwUhYLuelNUMlpk36nOPEyQ8czgtmlVqhlnNGHlIOvA7gUjaIcNnzwOM9FJqiKsg/8p1JbMuZy6+whdTmTJEXZSyZZSFrt5rlG8nPXuR68WLWrfXhTYNK9mi43nQ4cTPTD5Oq3EYdDkt6o6p2mNu2soyKCgbrMNePBDcr6Iygs8clR+wPOgHiKIdRQzAYlBN/Dv2tLVHibubdlmvJzer/s2fP9Gzp5m+/fJe//BX95rGrdFHMsygckAMVrY4cmW4ZLbS7mmq62eF6m2s7nzSdJy90U/ojUiwHoNxg2A+qkAYGEA6gcPZ5Pyzo+0opOubQh++3GlbS29fvdb33z5omgv1Y2a6j2HXYQFYhEHGCMiLQMtYIKh0GFVuFpdlXoF0NKuiZtXxUundl72++s1bF+VeSIO+dF4wKESOdqxlGA5kG3iPHRwfaFH5uVmqTCUBePThncOCdCCMEepmzWzKQPSJdq2AhieziP0djU3VhHoktkuGAKzE7gsbLRoFTTTSSK0Ftva10/u3if7lv3pPm/2q3/3ytX7+27Pejle6a0fttuivBm3yQU9uc90+K3X1ZNXz20oNKOubk35HJMI3i47vcnUd+g8GGXouM7V8/gzVBCvybLClLZEufeczzeGPaCVYKlmSGCRZPk+DI0KobDriYsqDjmgbFXb9kQeDBTqvcxV10IuR1v0wzC41JSmfN5fgQhoACIkktQnnJHfBXKUay9WIb34+qzidLbmg6/GQzzpmCJgZkBI3BqCtabNYHc8VGsJDZ0GxUXPvTCFbj/44HIsgQgd0Shx56E/Ri/J79CTdcxzFXsYpyq6WXDdraYTEKPREGWrr36+ATq6IhhmVtWgiicDABp76dz8TSLjMag8XRcfRNSAECdK9ydDF302vJkGYoC/kbfEVHPn8z73dW2VeOvwR6Qg2c7Q3BK0uycmxCcSegEY2m72UlzpN0GvBXJH0Gf0V6gAZGNJZgLlfGY6o50lnyyXO9I9iPCF9n/uNwaUnRHhxfhJHcZeOPuus0fGSHvSdpGcfOt4M4k8SlXnQg+0XlrBRo+nQWfftwf2ZTZyp51xcEWsj3QBZxfuQqsQwROwCIcsN1U0gS0hE6OEsLRZH07P0reUSa0beH8ACYAia0dSZZxniLAcTr5rpVktTNdS9PIZ0PhAC3bfOLNwyiGFcx8xDmXMUh75Egj+H2YXAWUwyf2TU1QJWWAR610DgotmzDOfh/TjoHRqvuVThXjfiUNCfDk4Ur6mSQgcE6mzUkuc9iI7IS4oa/aeVrKENAmnWKmMzbFOh8NbaBtrV19FUAdRWMS3aQl05O4OARpxTlO8F6guBNDqRkGZKYFUXxF/oQRi4JmDaMCSlSaWFCc72Qiyts/9Om/DhqRAXQkMxx0ZkNAUhFFmhDXZ/uGzyXnDLQQ9S1rsMboQG+t2jq4AuoH05yfTA5QuisALW+sm0mp6+FtKg4TrR1RSG3XloQ9VJcIY1vtAva+dpc8QRxgvYlL6wC2eeGOs1Igd8j0ycvCeGSQ44Bi4U/DRUroiGu9U9TyRKMyBh9WTKRjtqeZqtklAh8KsI5BnEQmM6A6Vbjwns5Pdls5lyZ9ZYk5OtqjZSzUmGENSUYeZYfjtYiBUAdgXhYupHAxPzkIRuIf8IwI30B6EJCnGSgNwqsisd0lznbaKxhlaZlNMHBHwOzQXyMzCIzDpD+6Spgzk3GB7pQMoSxdXiTKKxJbeHnI/EIY/oFhJ0JLZPDopvEmnb6AHB97l3gi9WJnKUrvhnQtMmHC6RO9pWu2AYSkh/p/U8VEXwPM0FAvQwbM0daF3lzTFfz9rHrZqrTk9/utHLD9/X7Xu1bp5GKmo6hga9uZv17XfS518eKMvSyxfP1DSVTg/3OtwdNHW0bOOUizSQ6k0FDyMDy+OEKH5SWlU+IBwk7RXQwcXWoBF8hqUa+Ji8DzKrSEnHHbKJO13tRv3pn93qg5e1vvzirf76f4DiNM61gkapIw581iPKZ8lIynTzrND7H20VpRdd2ns93J00z40GmrcHtn0cR9xXi5EW/g3ZNf1aOXmaAZC0WijcOeocJ/DjT2705KbQ/bd3+vzXrzTPpZa10sz7SRAeCe/o0TgB0Ezyc5GdBp1UrEq2UOe9bhoMF/Q0IUaV8rHW229n/ebze/3my1cq1lK7hYwmIiJqh+WxTLBcoIdLo8z0PQM2lBnbMa8w2sATqAQXDNqIIXJZaFJgC+dZaS3gpLexyDfKoRT5DHzABp0Clx/OLQqrjU4nvbpy0pSn2maNivGsj96P9ef/9oWW8xv9/LcH/eqLRW/foWFJdZ3yfg8ys9Gsql6uaq5WPbuq9cHTnWnIw12rV9+ddbgjC2vR3atOUVeZKmY5dQgktmz3A+Z6Gw1qyUZaKZVmAZNdfROak2H0UMeFObABE0ZLgzuaICgWeqxGlrtBRY12LSBvB35X6OA2hMuCMrv00yXhRKAUmmyQQdCKbQr6fVR+uqjsBtfZdPmqUzzqgObSC0em2yVWnSUu6LVzlqTvQ6cmDnlyyADO86pDh8uv1M1u73sOdJyLjvcUazZnWEpQbLdqOY+BusrQxZbuASV8nXsmOfe+9EDX3IVZ5pZ4DGPvpYRMKWhWv2/TqI6+ThYtGiL4GegERMiPVIFU61ALb1QcdBeq8NTJ5cLNiiMaNC62GwotHu8fP0e+HByfw++bkjk1p1rtrIpCAKZNNYW6ojbtRzsDFvcaBAutFmc2FzX5e4A7E1lN1BQVqtNSywW4h/wpfi6yw5DCkLkEdckdG1oAqLM6ox+CEMXJX6S6mjOHZIIEDjFho5NedQd16OJcwTFo6JGiVMrW0rKJXRG0WlB9JPjjokTWwG2AVpj2AcTb3EcDNUOghCVu49FUeLLATkUaWFhocIBCY6kjkJJYIBDN0qEr6qfeNTMMMgm6I4I488H1IZAgjpdeWPR41rlfMd7AdpGpFcKZia1YSjTNoWqMNO77edRphSWqzDZxHl+QE82zbudUt0jMpk4PaaAnGey4j6DuWCyivf7rCjoBfMdFgMoHPRFt7/ChbJOtVh2NFYSLdaPIuh6gMAuwo8IIB7Aam0RQslB9wcPm9rbQnwKk7OZ5pjaEtlzwFNelKrBQQTWg98kyf+mbadTWB+6ks10MXj6M5mwiEC0GOOzHCPWg62JFCAkpZ8yYnktdXUCiJo05DfQIxydrBUi1dUEC3HxQWhu9cSqqeeyQgxMeqcmhYFA7OK9m2otxqoAUgFFQ2LqpbO2sh1HFsdNVRPdN7nRka1xYnZLYnyGOlhGRMJTLsOj5kmqH3XOlyw1bJ2gb9M+k/UoiMg8RUGCty7i6yoWhhs38El1cZum2M2ixuVAFhI8DpViysXsVAAAgAElEQVTUY8XNYl0htmaQGFZHIiAU53IkQwn/HXM4qN/SxJq21ClQu0LmzGwLMiJcnoiJnrAY8XatB7QzaBZWhKehsBa2NaVrSxcng2PbRnOYZcFXCPxPdAIvc01E6On0mI+R+WBHMAd+HA+davh3aK0m05RVursMdv2AcCFuZDMEt+BPXk54E6ArgmsJPhxYlgufIYmyS8TvDKr8PSPaJlA7Lu3kqJvmon/y8UY//CTT048SVRuQlFRtX+m714O++e6gwz39X4U1a89+tOrqydbD5t2rB3X3vebTomWEwgmoCjnWbJR0BoHy0EcFYudARGpQ6JHjAGZQBH5mJuWlRHuHsgHqci2Uo2VIB93upX/9L6/17Pmqr799q7//+UX3p8ZoJwJWB8JBb4S0ITVVpJt9pae3ex27o/7w/be6J3OneaKF9HKs4nHp5F8CZNEcEbkAlcPA4/oGEtXJGMvJ/ZFun5d68jLTkw8K65E+/+1R0VAZ+WNA79NGl4pU5d4ZRluWA7JzeC4eKUeS9cn3idNOVbOorqEQQDbRJCZKllx/+///g77//qzjsFG3bJVn19qkjVP7ycFh+KqTyo5Zlg00WWgZgTaqYrRL6tiNWo6j8uOogouF/KVN6EJr11OoSDHd1mhK+e9TqYM2LVVLo/g86/pCx1jjDRP9BlouzkpyhZ7vY/3rf/2Brl+sOp06/eV/+1Svvlw1ndn6uZQZHAt4ecXZRScdFD/JtbnN9eyq0POrSrttSEk+PDzo/rujlkOph3Ost8dFly7SeAzN8G6DR71aVyoRwEPTAu4XpNITY7DqDo0mtulBuoorywyIDiGLa3OZNM+DXvGZXzUhpDWW3mWjuuOo8hwrv5guCJSjFz1yWRCXhxwulwpzzmCeGc6ONOFsJXoA4PQANFlRhhurSlddb4h5CZUcJJqzuHCZFmdcmauQwtE6uMtq7apKBamwuJLTwQWnVEfxTLq762FS/9BqcEjqow4lTt1lCcOBQDtroYJgsZBPwBgEOzlK3hgUjJLradTDqbXD9yarvGChBepT3LIstdRLhTJlCrxJ7caK7/R76DhCgAfwaMwqUdDgAgygbZwiXSeTxhSjSiiyJf+HjC6T1o8UJELjvix0wfADtTr1SJG04f11HRlsDIaiURNaIvoXc26f0BOIQLyLZz3wuUM59YuahXYF2JrQ/0nURcf9yjmZxGpA8dE+gTAzPFIM20R6pbPeTAjaSxVDqvTYhRqQLLdpqoxKldyXDOSO6ZqNUC15qYnw5JLFZVXNogNVNZxNo3HPzLQTwHxYazualiNpncgGd5iyAGSgybX/XEwWltjgPGeIQXCP/qkj3oWvOVFF0PIhpL27ag9kUWgo6WclePSxyBZtkj8PdFUBsYvPGIESL9IPoKF1pgLKuOdykBFMkC4GRvvojQZScJv+3yvp1AUPBm3w5A0R7MhGqiBswuo3MDTgxkGLRP8KNBqOrmXVluwcHi/33hEWFVrW/zgkmUuFciEZ2ugKLmRC41YjMvCJhuOTVJcUESxfJv1lszagYuRwxHDJcKup+dFy6LWJwwfERhKahR+LH7NQpge9sSWDgb6zXP67TAG0i8qVyEabDj3oTc5/YgTk4sKCSQgjKngGdwP6/oJ22GsZnJJIHQp/CgvX1O4BdDYMUVU/O13ZVmVrRXFfBUsj8QZuc15mHddBeZzqhjRtb95r+HPYEtjcNGjjrBmaqVL1aamW7yopHanPRXPMep0SuqMC+laOseo+03XO5s3Uz9NEOSPwMBsGYXQMryFzyk4IT+icJZMdFkvDBM8yCddOYNdkuoIcItJhq4mXp9YxyXWCAlnhlhF0jz6g0lJKahk1PI1sYxT6UpcBTMwYimiRgwMOfFBMWCiuGDQ0Acyws45+OJBNBNgkBnftahQMdM9wHy8En28GGhIZoYF6XVpCRDmQ0RsFJCOb0QPUrkhgV/aOtV1V3M66eTbrww8y/fDlXttNonN31N2bs775w1mvXiG8LtQR/kkAYRW7u+zDjxvr0u6PrY73uMPkfwxDwGJx2kHzYqmlAHlMBs1OIg99eThacBKxeKHlCaLYyAnuPIahfJK8p9woU5aNen5b6t/8+VNdPx31xdff6R9/Peh02dgyjjCdBmw+vN3NzsnBWR4ZsSBH6+Fy1kN7Nm0A1BMv8POZdYh+H8kNA8Xlc4WG4WIcF02Upo5YjzMVdWbh+pMPU22erPr9Z1/rq887rWOtBKF1l2lINjoWg9qlMzp6RS8U9xi1NKwgIMxGlUNlUVqMDh6s0KHQFRaP2qaJqqXQV1896H/88js9nBuV0TNl696IMD10C9lqpGofV7UnmpTZPhNVNXTt5O3x1dCFMsxxVu3MGDckO+SVN7qCSuBnwWjhonnQtBAESzgf9H1+QfxbOWpiXQltZCEJaf9kYr34qNLHP651c1Xr17/4Qr/5h9e6f5Or7UvNce5OP4aka+erdeq25Im1Pg+u8lLPnl/p+Yd7NTvQg4OOh7d6eL1oPO50vi+MMpHLxe9BBQeIQLG01gdy9trcwna9SvdYwpde19OqZ/NGyxjpNcnwZaKnuLO06u18NtXWoPmoc32rs/rzqOIUKT5Q1wGCxSCIZknum2zTygXPBDFCVY/DSXkGuhWQdCQOC8MGrjhkFTjqcmgUJBN/fN8ogeWcn5SeQVpWvSFyBHdqs1XVFEosVJ6UJ4sqespwH89dqHU6r5raRUdE0nGpPCvMbPT0/NFoQPfX6WiEDIs8QyC6KIIHqfsjRoXzH53ORO8oBhfOGQZ3jn2QJNxcA9lO0JkI0qmr6URQLrUp5Gg1UenQXQwuyBe8LBPo28sDe6lB9VWt2cXbbGqTNV6MzaAn/D0HNDik3xMfw2I+Dhapb8l/YqHj7wIRKklip0QSYTku5N6aM8wEGHFOOOeofOlGNfT75SwZaJQY3LgfYhWgbsRE8HexrzO8oNXifUuDy/YCUpczMOaK2oudX22V6CEip4n7rnCnKud2NVMIfdaF47dq1JS1NgncQqBGh+6kNc9FtNdwIgMs1FKtEc5MGpoTRXWhbuI0XVUynFH3hRge9GlkCIdmHNSOaPDIbqTTjrYCHJsg4KGNI6VGbZp1P46+h4osxJ0YFMHVChvidAZmE2pvzp4T7AbmuKmQT4yKCMX0fzGEtbL0k5vK+0NwadTU/2VF9OtCWnrA5s5VHFzxIDskG/dcVrhk+sVaJCZTajAe2B9G6ZohCViWnAcSYX3howOyNNsIEiFavcXUICCJ/wwoB9d38EI+iq/PBG2RiDyMKtmCcK/haoCqMqyXekMtpwHQUiw/kHeITu09w8Jf4m4BMZq1mfl7wtQPygV0SVszlwM8p8v+gC1JXSahm8M2Ymgk4Ar5WtBQ8XshHtyvwUboribgVog/IvWZyWhSx3ZIjgdFvFlmoS5Os2KajKDBv8Krjj0VJVjr+Xs4iNkgQjWJ7bl8zkDfcayBUlcudvrDoDuJFuDwj1a9K85qi9CdY50CTeJjoidFox2uKNCVJdHpkjqgk8sBAbdbjfmM0Mk8BoXu+DigvRFn88Ux0PChArGmIGCTmjlXDmIyJU6hpZyQ4M2aV4E/N4U2ZXCJ/fv5kmK960NiOVk2wNlcMjGWXzYtH8iI8KAcV9MvTsoVIr+zD2IyoOiIw2TAWgCzDW3JxkRUAA4uPCbUtEwtKe65thRVui5ktMOK3wXDAAP61dNCzz7ZaP8yV7HH7EGP06KH+5O+/PyNvv3yrLvvZ419qqLe2v3UXMW6/SDSi4821iAQ639/6NW1saYuVneiMxCElBqa3Nuw86r4Z/K7oIOIfCB+gWGdqhW6rHAWscVSnYKFnlfPzb04K9nEcFgNenKd61/9u2e6eX/RZ998o7/7+UF9u7XYPZ56i03XPNGHH3/sA5gk4O7Uqb+QdsslTLozlnGGVHoJOZygStm2kL1wAONIzJWPJD3PDgyF9+d9zqpYty9qPf2QC/as779+o3evGFzRKqJJy8GgdYo7XebW+pg9mSPovrkcCT7k70cFyRLGv+e7g/7ZxkpqRKsXC/cJLW3qaz20s/7HX/1O7T3D73uKphtndznWIUk9YDrvhme9DrlB1OMchk7vxs63IDUhaNegqFaXRFHqzMjG80CUxaqSPi2eewpQOVxdS0SJJ0ppljVoJJxnSzgTidjYSlnd6ZMPN/rZT144PPFXP/9cv/y7O13O146oWLLe/5st2iiCY/fUb/RKz6s3W2h6+uT2N9L1B7luf7BRzSZ7mdQfI719PesP31x0f0CbkofSb8SmBCxa8wl1RSP7qiNBmVOnclx1O9VYZfQ6G3WORj1bU92koE6j6rp0uwHnwMPaerhJz5EW0Cs6J3H0lbkF9yMZaXFl3RwaFQI/x/6ksoA+wl7NKCM7l5nUzt2gzWaj/bZ2+WoIJwRBp3NrUMI/SGZeYp0uOMD2Kp5ca4VamdAskfC9qslZqgkVbsMQf1ns3j2RuURdFWcrk1AUaEXO2DMdegxmMZrZzGg+SBsUHsPWZe5tByceASG75pBQ3/A8prnWrNAFTo0wUe6ynCgEEHTS2ll6iMOIHUyMNIJhOTAn6Aa5UBlQOm2aykMaSCQDOmJ7d+QVRSiVhXKH3mLhm1cLsVlycAevl44EAlPcfY12J7JYGXPL3IVuQs7UqUjt0MSxzKBAthEIDEj0zL3BPUbqNncJTl8PCWioggN7U+Ue1ON2dH5YBeLJ2Yt7vIp1V0qvnbVG1Qj1Rbw7vfboXofRNGG53fscJI2dHjUyqehcK+rKz9GF75fnE/oMx+WIsB79bm6dJe8YZ56FHY8ZdrAIVMvgkET/6lR9J1+H6IxuQt7OGVkpWYNzHFCByiwE+ps0dnuGjfzECwBv8B7nkboiLNw4dlngcKdjDnDu4kzgMrEAvFOrw4WHFpcwmsnyP6NO9kGYVaUfJGxJJEuHlp1EY8ngIBXt5CEJvU2bjDrHOKqk7ZIbtocq818E7QLCwAfIl7vOFpL1vtrYNrHcJ344ETnPZSjxq2agMN41clYIIRsNWrMpnJ1izRYKNYfTCz1La6cH+Q48sU5T4nLPoA5DYBSKdccY4F6hUsIqfbbEx4txuTx61oLonCGHS9tdRuiN2OBAUx5TRkkG5/hhcwViHiJKAIOQGOHwmlD0OvvhpzgwysMkTAJrMrRqsDO7/iRWj4gb2jHCag1dQp4Uk36IPGBwBJq8sFWQdAssxZCERRO4MpKOW8ocKYRFN/P44NGhJSo2Fm35WSYygchpCW3q7ijGHTiAAlD/kiqnQJYBM0vs6iAbis2Rb4xSS6DS80ruRmRYFjTrkmQ6TJOqojEFAfLjEEpyjoSVEvEIw2vk5wlxYsnaxsHp9FScJ/RF4WDjwYaaiTyQuBhy6XUQNMWk3ENSFko+GYbRtuH+8L4JdIptP6QVtx3PTqKrNVg+Y5Jmm0XNVaQffvRUL95v9PxFreI6dhfQm/tOX31x0PdfnXS873Q8jDq+S9S1IJdY2EfVu0gvP9noBz+ttblZdD5n+va7Bx3vEXaWmi6xhjOC8KDTyBBxVqR541RheaFHimcBwSWRGJF7tPp2UX9efPA0ZelqELKt6ZlCZ8LhW+SVNtGk612mP/sPL/XeR7G+ev29/vbndzreB4szL3tJPwsFoVe36nrpdBzVHUb1pz5kCUGZYIE3wc+zHtBjUD0GFqD8xQhySvKhvw+oPy4iUGGGvetnmX7wo6369ZVOr08632U69ywYZ8UTQ1fjKg5qFpj22BIZXLhKSLV32CUOHAY0XHb8uVQCbEAtTsrSTk+bvbKeZWKyk5DB8hd/86m+/k2q/t2t0oUCWOmMDCBbdXSIaaacmIAo1Xj/YFEr1TQcsEYRbUgJmyHPdlsu/u45xLHVXxVbUyp2Y0Hbg0JgGiHxm2wXClHXTiNQJ0n/RakIeigjs2fUy5d7/fRne7Wne/3lf/udXn9NbhZRC3yHnBCI9nP4A4cHpsdJxcDngrWey2NWvc1Q8eq9F41+/NMn2lSUiE46HQd9//1R9+96zUOs0z1J7Fjiaw2coThiZ8quJZ9mM/Q9CvTVFU+nsdUT3gUup4Sg09zIA+Jkwv+o/ImOhG36KlBMLlfJOchAyHJLHhEuY6hNBtRLqJ5B9ocmxJrAgFIgYiZIFZQuRXBbUBy7Omy3XYiV8GinLdrKjnTjRst+F8rDJ5y4s88SgI6F7KM4OO50HHQBSUbgvVLBg8MMYCL3gIsOlRoWljlolv2cqhn51EGluXDRk0XqQfG5Uybo4FGl5RaoiCJTgqAHDqLkfEp6FXXqUFi6EOOZQS7SiEuvw0kIZYmDL/WiDn1PplyVpNrGLNRS4Qb7xaXNfYWgGXEwGshcMboyqmia2gt2bzS2DVpfjFCcu+h4MD7gCOe7JutrGNVjCHGgJCMaDt5QdsxSjS7N5aw4NAfELwxp6Komd9ZxttLvVqDFue803rUWn/B3EsuwVpHu00V3oNtUjPi+JYAYU8TZd+FhGP3dRSmOWcJ1Q86Qw4CL3OcXjlK2LwwGvPcgRUv/qFUiLb+qfV8zL1Cpw3Dn3jReXjYrMzPR/woL5j44o1vKSy1x6VBfJDMEldJPSGp8zvcKC8QZ6jihSVGVu7y4t84tVZEW2lJgfLyowg1NSCsoMsNUSrJ3iKrA3OPzepv+lxUxFHxs3NQOa2KqbeB+HW3JEMLGF6vAys7BadcbRZkhrA49ECoVS4DRgzDksHk6mGnxRYEwy18e9maL90Kz8IwVOSOMCpcDzoxID2wba6RtnKmGC2VAonTWpdGR6QNP3po9PPGA5jxs3r6DEw9oM3atSR6ygHA/RLH1MYx/4vKyTJqOOd8cznTAxQYcGdEsDn0FZcMHtXDMc+5gcw2Bk2xXa5x7kn0A9+BDhr4gLnQMYWM4OcjxwoaOmwltBtMyqAe/K8gNDxdJ1FBGwNaEqXHHQEce89nwP6GN2y4x1WWomXRi2qVrcoMGBzQSfTBkHCQc7ugSUu16Rv/Qu0ZgAjks3IPOseoGDxO4BPK8UlpD8M2GORlsGRbpLwNlAO7kO0Q4CdSUE36ILRcouCz83VCKXJJZxHeMW+ixbygixIzvyAFsTPgcGvziYRPiKeM7QIxIkaW3erj6FevmrAOieg5GKCIQEG8eJNqyPyLcQ5hJGjCBcXSTIZdetE0ivVdIV5tFty+3aq5Tbfepnj/bqmgyHdtJn3991pefnfTwatF8YvDMdT51Opx55kCEFhWbXrubQZ/8LNBsS9Trq68uunvXaxlKJVOj4UyWCZvHYCcUdSAr6JZZ68iVMg69IH0WqNlI/KyuJ8WbnrRB26r0P0D4qCeAbyefDOFoGU96frvVX/wfn+i9l9Ln3/5Bf//LN2q7Uk1ZeGDe4fSh6LFddH8c9XAGCQsLBBoMMsKg//g/Z7JnIZ17BjHlu+a5ZEBnAx8QTM9eGiK2YBYCRwBE+mf/8gNF6YO++/KtXn1L4WSjdj5YCG9e20XUsw9+NlgsxH571sEoI3EADCforjBeoOtKylJF0ylLL9anNFmjaD1oszvphpyepdY3vxv06d8cdPo+Ud/udMkK3dez7lKMFJHqZK9NUjtVfDqdNN2f7SbDncOWyYCEvb9sduoKsoRiXxzQmehJODOgUHAHkVptLYzff74DFsBzQC8S2h4L6yn47Hj/q0b66ONMP/hBrc8/+0K//sVbnQ4liY2mjqH6XHjLmcD4Sa7R0CnhMsOYEZfKOF/TWX0jFbeZ3nsS6YMb6Wobql7glt++OunLLx50+H7StFxrpvpkSdX3VFMMjr9ALMuShEWcs8NhfQR1cpDSQzgT6op9PtH9VjpcWkUPk4qeUNowxNYgrlQ1xZz1lSUQKIjWaNK5DTZ3Bn2qfEjI5hnBlYxBrkoKoxRU50Lj4gi8oIExgjyrTfm8V9VEPxMOWzVay9pSCpY0Yjd82lAPFPd20HHuUZVzP7K4U+CKayrkHs2I9tEdgRYgEJ5ROqE1WFSCOBFpw4CLhKAIBeEYRkiPRpMyXxGdkuhyQF6AnjNWAZK49spy0pi584hpKNT2PEcswQwgUIl8PjAKkYvG0dQgdt7gDAO1GgfLFfgZB5x1aGuoj5pia5TyolafpWHZh/qZRjMAZF8hieCMs/RjpvAbmiU47ajlIlF/KjDVABhwnLKEMSSFuwotGM8cNBz/CRQWKAkaVf9OuAXvL7ocBtVZE6pE3CXFmUrBN6LwkKfHkoDOLM8JdBz05uGgFdH2Zu8zDdABBJCfhfMOHTH/0lIJZgtQalCwtg/3cl55GLV1Bdqy79Rzdlalsk3l3CQAhKgd1WSxyhKU6uJEbcKCiSogOCElOJjgXvLkQLHwDSLKJ06DAQnmAglL34d8KGacafTzV9EB6HDZ2RE47qHl3p4WtaTV83uRVF7l/98KReOwyDy3y4tcCvqzENnyS1IhwVRKUz2kSC9eRnIEuOSccW+4DkiaoDfSXzkWedm4bBmSuHyhYKopsgAbbnCHITKadagZaUfVhCESSAk1NUfaoGmI0U1gq+/VoglwJAGPJu44kBYcBrwUIEzhRWYYI3kU/XxwqsyG6UgFJ8UbbpzWmsd+5FAy6YHG+bUap0A58jrBRSNKt4ydBzDkZBvC5KKj98svCMMVkzQUIwOm0HyEgE7GY4IZGcwYEtACIVo/8cCmqcM54cfROZ1GvmAKg2MdkkWXAnSHjqpYV22wy/L7gcoBqVBCyAubAmHTNu302c4uHRKIKYnNKAjMQIKm8ODxM4yj7dV0NcGnZeVW0Q5h+EVde1BTkx2ExqYzIlDVG7s/SMddT53qPgSMLlWhvkh1Nlog7YdYW4JS89GUjwtMORDRtPigCcMfE3tR8JIAcz62drvLD60AAzaw7kUdBxzp6gjO21EZGhcSkrOgQSHA7jR25u+xcgKhkKS61qtunhT6kx9e67bpVRa8gJUrAk5HSpBrffrlUd9930tDqXpOlba9Ldi2+BM3gDi+SbV7MunjHyf60Y9rNRvpzZt73b+S2hOAXK2xy3U54gSbHVkBtY3GJq0Jd+SZC1SoCWHS29GGAX2vHDgMSqTZDtqVpXZ15S0XLQTfcwQNyVaerdpVqf7i332oj39U6otvv9Df/vKVRm1VNo0tzE5LbmdTgG/uOnUjC0WiIiaLBys+iw+9TovdGxT8LtaVcBxyYTEolO6bG6dMFzJh3JQdiiB5LzabWf/snz/X9W2kL377Wp//vtOabzVEFw97+VQrxRlEjAS/ew5xHCBtwpsQd7piAIQODyT6DkCntdKmHlXVnaF56o/yrFNZPKgkh6V8oiSpdb7v9eXf3esPvx3Vr1sLd1ukBOTUzJVuyDxIW1Fmej5cfMAbTyDEjttlzVQ3e+tTLLxl2xx6mwSgw9aS9HeWI2l+6EUAM5MDdG7eUIuAngatGG5gFCW4XGtF6ainH6T66Ce5yl2nv//lr/TZ77kC3jMtRVEnkgwE0Pz/+nCUQJfRWZCSTMyB63FWDdtV1U2pK1xa5D0ND9rcJvr4k1vd7EGARh2/etDbr3vnM53OpeahFMwJcS0sJLzfnJJDmarfEO1B0Te5WYk2i1wuzav/sFmNHCMySTuQIfJnpIa6BnK3OOPjTaBI+UzQsPQn/07+WC/8fZhWVncsEuqDpoZQXpyIWK0plu5TTBVoSVY9JBhHJm3aWOtlVVrupXprB+yyyVUlhBaSJI3NZbAjrGiDNuue7s851raPdEWTwrbUct146UIrSrGpy61hE9DkgLak0mlpNayjBzGiCchfWvuTheTrU2I6GIpTzUwfg4y0FejmiKOh+44lgjUHByf2TUIXeWUYVkBWqAaizkiI1gPlU3Jhs7TPg9kRXIdEofB+8XnS27ampNsH53XXDyqGQU/I8cPVTVgq95BRoqDnA+5hCILF4CaiaIEMuD8OSQwsPneta4ZGx/UFxdb7Lu8H2lWXgNSzpKCHHJPgdLV+dFHOZQQj5CJvyroH7feN9rtCygdH7Lx79+D/fVk0Pt+JJECbxF3DUH6CjXKxLAW+huiMFpENmOSl0rJWl/KTUELLcknd06wNdUnUOQEAuNWCvEXcefzqNEaARLG88zlkmrnPoWb5nt33Rswl+ijmA6kpiL+OHyNPWFphjEAFFy0tQSEgYrnqslYDOoUxhI5EzDDMA5aH7P6fNemwI5NwGdruyXJAYMvByZcLzQUvSU8XB95RvQ5RZz6WzQFLPV6KWw510m8fk0Hhzy1GnntDrWwJDBtHjhbKRIHKklndNmRiNCMPB44zEldDNgNNvZWHTTKtQUJAjhjqYA5ilypyxDMA467DjQZlY1cT24RxPr5zYG10MiaQbLF8fExM/zB582FyQLhMzzG1j5wuTcSe1AOlx3CF0L3j5YhiHXHt8eKRzszvjogsJiGYIC22cLapUNdi+z4/QbKo4zadVu2wM+MO0ewwxDKpVc6FTgBSRs0npRTkMjgi8YvozQkOB4shl9S2VA5H9A+XjOh4EsEXNRQPk6uU9u6qa4mXf6TE4Kxx3vkbB0lqdurbi4qIzUIioomDxcFftq4HhCw9d8rbRVVeawVarQq9Q7w5RbrtU10RDBefPbETq+Btgq2KELSKPB9ojUVFxmtmJXHYUoHZ68Yp3vPxpPV8tg205fMdEZCHoZLIei73EQdJEfliQPPVkOQbddo9b9R80Kh5r9Kz20bV0qm7e6P7c6e+r/T9d4vu7gq9uUdPs2qfb7QD/j8AO0vn/uzBr68LrWWk93+Q6qf/JNfTZ0HQ+emnr3U5Vlr7XNFIBg3da4vpM8boIllUg0ZsZmeI8BnQ8YT2Cw4dfZBddpF0GgedutYo2rZAIAzPgFC+N9UVZ6XRzaiIdNVk+rN/8UQ/+5ONvnv7jf7mF99qLZ4qqxrTy4e7WeeHUf1lMdVGMt6fbXgAACAASURBVDr+DvRrQNEbawGhkucQtlnz/tEbxQEKOsqhylBWaMkandrW5wGoD5cLPs+mmfWznz3R7dNU33911qe/vqjr0QBeNM4M95Ua2t+j/n9ZuZ2tBSWQhoDZHJ2e+x+DvmShzgO7cYXQd1SU56YkmjpSU16UEbCXgVZ2DrPcR7f63d+90u9/d9DrA9lojQqqI6ZQhjlkoYTzcKbCKAyFUBssVU42p5YHWt8VHoSSosMKFEtSUtichIoKhOsI9vtR25p29VltT/4XvWihJdwaspyQwllpMej5h9LLTxiOO/3937zW6+8z0+fpUqkfQq6cIx6Pk7vS1oQKhETbhk41kqPJcmsdXsqC2B0vetMd1ReL3nt/pw/f2+jDT2J9vC8Ut62++sNb/fY3d+rv9moPDEucobjh0B+SyZar2xHCi0ts9DCNc5czxUHYnCO8gZRB90HwyxmSuitSIck82Smn9xLKCUR+oI6EwF1casgX0DrN6vie3LEYaZfif00dwjiiLcRAkqGjjPRu7R2Qul8rNX2hnAiJOFdbESqIMWVQjW0fWp4Xpu+VPAympi/oT9pwN+yLmoRBxw6Qmt00patSZs4NTAKgsgUxH5jm2CAC9WTTAEqiP4rPcQCDdnaR2iNDM5EAmYNnicCAhiG3ypEoVKysKfuuYjSkZOosiw7tYDEyy3oek0At67Y4MhlZzpezA0HzonItCMs7AnmvJ8VGSb51Zl56OmmD2417ERfhQtwLvCb5gAGlMcLM+0S3HfcDzydOM04fakgY6hI0rGhEMbWAirRGVNDAcg9ZzOz/fuRMNTSy1hInoSYnmzG/cHcjc5l19WSj7SZXnLPQrmrbXgPvVFGq78h/Ckg+WYssgMwNDG4guITGhb5VgJVESb0hBExHwAjft4/moLZVTtwISFKeOMZng8EqJV4ICULn+IN0gCXCpIJ0J3bJO/fdHztlAUCc75eF75AS3POxVWv2A6djrpKfY+yD0YoWDup2lOphvegwtY6/4OxFVxhVP/h/1+VhkI5c/uBEztc1pQH2Qsswym/yQrY03GvV/dqpQ/gL7eVUMD6iSFfMliniWYgZ+rfg9h0tZ1sinCPrSEeu0gItxTg2hP6gTabtnKluHaTuBwFOEKEn+A4VfnCzECnObMX9FZPyDUqDRRF7eYAb3T32mOG0izI1OSBcsHBelOiEQp6fDRqRiX2FKw9OLiZf7OVpBQqGQJnDkpeMS454vyBSQ1wJsvIOlxqDGOm/aA3wGqLjWAkzIymH8s7cbgSgTl74Ets96bXQaw4To0IjVoeDD8H3UqgmAC4ZwvQ8d5rpRvKVh86rdK0HeT8dgBKfm7v3Qgs7ECwPFS3QDb1keaKlmfyiU4TqUmGCH20npewTuBLR+MZQ855Gdcf6k5YetGdjkXk780vLttmvapqNsrR0OeU54vCanGB7tUSaSdzGguoBiXwQ0kFwWyTOsgIqwk7NtsTwy1MSKNMQYtZ1rQdoccjz3MxQtaHygpcYLn7gs+HPiaT9PGm/mbXfDnr5yV5XL/Z2CrboGF73uvvyrdN6h7nU+SHT5ZSrGxlggzARa6yOfMb0pXWa81xtMmj/LNX/9k+v9OIlMP9Fh3bWF9+cdPdAOXOqpQUhoBKAEmaGafrOoE1IrxwVQ7nhEumoWciUGQqdLEzkX7Z0fRGgho6DQdVJ4dBeFDVDR0duAgcZvN3X+nf/9n398Ce5zuNBP//tG527Wud21vH+ouWcayAQZOYSB63iRqDkdXHW1TbPtC3QQmCjDzoJfwfk+TxSyN4881IrKcm8uWxcTsoNDeDbfaw/+afv6eo21mdf3utXPz9ougSbO0F06wQVMiiPWq0gC6RsI9CG/oZh5fvi77KfGcdODKCiRGejF/DPUbZRS5J6nWhf9mqqQdU+1xlKb77oyX6nq/pWX39z1n//62/UHmsV65XSnmyi2eW2vEdtv2o6DYpPnSobHjK7hSiUzshuo5cS3RfOXi6NOFbJgelaIAJtiWOge4zU4UW5e6l6tQMCUr5XLgk5awkdGtT9qgdtr1r9iz99aeTz68/v9c3XRym61qBKEynfl0XLabZpAmtztc21qVO/R0f8UfFJVTRr1+c63a16x6fTxKp2k57vVl01iz5spBfPEtVXvJOxHr7o9dkv3+nrr4+a6cVaK40xQuFU6ZPr0AHG0Ged4KKJBSNdHAw8QHuwlFLxAv6AvsSmkdUdeAPUJ2cZriJCNqH3s1A8HUJbQ/0LMosoGY1A08ZQ00EJ8kw+Fr1bK4GKADVBE+cWyDZx/AAr77BN3fEIzeYlo8BxRoZTr/i+dSTGkhVBywdN74sOiUOursm0bnO76cpxCtVGoIyFtAU9ugxE19sNC/XlJZJ7NiYpvVOdZIpb7pzBzmMGKRzepEsDEix2ZE3q7jslI9UsRehLdMRN7AVu4jCO0NqtjrXACcsghlxhIg2aGIqIyBoQ/VkrbjQy3RDkLZXqrDKChtY2ni5S3wVNDLrgMaAw1hQ+hn7mdaFzDZ0+a8OSxVnG97kMrtXiSLMRgyiB6ez7Ly5L8b+rqsK5WOtl1nKe1F4GXfh5QPuQA5FI34JEs4ROaprMyx+/D/2QLLSc2iBjjs5hqABJd6UNKfu5pQfd+ejrkFaCMzlMmFrgpuleu/TOMXJpA8wM7+PlqOZma00SbAmgCbS28xK7zmXkCOgTsl68REK3EpJMnpQ3UMVkCBoFRBLFQYzGqNOKULPItTYMe5QoL6qHwQAEAyJi+v9J1Hv+2pKdZ35P5aqdTri5M7tJiiIpWhpIHo0HBgyPYc8HBxjG/Lu2AX+asT2URFHsJjvd0H3zCTtUDsbvWYfwCAI1JPvec/auWut9n8jghXmIDk/IOJazqPro3y00uy8nBK8MrHDwqfNDPKjgPFpolbbQR000qca6bp7YnlrViCUpuwuIvVEVLgwGJMR+oDsBzxldhkdAWbuwLXIl9Vo2ixLg7HbR9hirwPGGXRP42G44NpDJ1nzU+VQvBJIPiSjcWaYNPTj8OIRA4aTg314S7dAq2Loa+uAInqpdVgswClRJGFiQ/0JFmHxybxibJrBwCJ90wSNVIDHW+UlnWWHRIIfxETqI33UIOhis3FRnkDgNNDvxQGWhoDepWyNjhJe5bBJIE8Gsfd8IX7nEoOqgnQKqR8Cm+954XRytHiLx0U+cKJ+d2GA45BFJ0q7tqc5C+POI4EfQroP7gjrSp9nCSDBlq4AKzWONGajIznQX7it0X2yUDtok2dvJdZQH41wLlCVFLSv24qnw53qgGqGJxGA6FeyPIbkbipGBDHFxVWTm2p3oXXFp2C7hAlqeOygr51Ow/aFZWjMMsrEXKrAtsyHQso02DG6Zw7aIdPko1sWHpXaXi7Yb0olrvd+Pevmm1/HNrHiPJovnAI4yU4eGaCaroPASsPS14rE1Vcb6F+FCLA764meJfv3LSlW16NmPV3r2lgNup6HLLNQ+7Rmw6R2CBoFZpdpg1sat5ZNpAA4R4g0ItuQZT1DH8m6hu7Da8s8dR7hccFNi7w4OUVBVXrO4iPXg4Zn+zb/9WI8/lw7jrX7/p/d683rS3Kfqbga9eX8y7ZRDrylX3fSmmsuidK4WCAMbFtQLAz7vgEWVOHEclEXqPT1mhTVCnDIIyr22OIZhcoL3Zz+/0Nn9SN89u9K3X9ZKmo2XoBOdAEuhXdxrnbRKM0wZiKoD9I85BBH2n0P9ohnqotQ8sWJBq3BYpsGin/CedTrPRl1sI63vkTSPtghh6KLdGd1VhX582erbr/Z698Os4Rqxd6VxRWo1SG+i4TQoPnYWaBImeSoWHbNZF8RuGJVgSUtc5cPnzmVzXla2W7ORcxlSip27M7JWN/SqB+ISCqc6MyRV6c6UQdMelJepynWsn/zsXI8+ivXixVM9+7ZR02/VThSFZop6zoFOESLUZXQ0Rc6HRFBiOerER8/rcUq1NGTppGo3iLlm0s60nUc9prZnNUu7Vuf3pE/OCm/E75tB37y60r/800lzd+n04K6CzuMZSNX2lJnOXmB59gi8RHM6oc/oGQQR4UIV4WxdXAZ8ihh+Y2UEpNIoEM+67Q7qcNJlhAmi5UCKBuI3OqySP4PARVBT0OAJ8TbOadKpB1yUuOuIM8i0njJT0u2a6IVJU91qDb+SUUUSBPhkK40dzrvQ+kCPGM3yOF7HfKVjnihZ59qQO4sHgEGcYFP62uBzyVcDweWOQMOEOy9flCJ4Khi2Fi37k1FXZzMRP0Ntxman/TjpSIUHn0kXK4HuIfJAXKbktnFHZhopiZ5wcpHVheGCiqbeejI+N0w5c8d/h3y/xYhJlPOspZrqTCmFrWWkCnfQwqBEHlhksKDrBt99IJclmiLn0SFr4H6gmJV+R97lxX2eUEY2zMBuJHeSF+Id0lRZSeks02pAMyME9zhtEYOviciQP4+ogxKsPMhTOD3Xe59DGFAYp4sN5bKRWnTJmDFIaWeOw0QVpUbDuV+KbebPG+clv/ucsoTEqiionAggpv6GpovRwbz3Ht2zCezQIbcIsh3LBKADfTEgPwjtCcwERhszWJ/QEIEuirww0GTmA36v0OWFlIXvJ7Z7elUmyvtWOUN3T4fdopz2gCOfNd2G6J1wy1/+dwsXMs4EbiaEyK5JAJbGDoodk1+Ah8dKnpBzQ2HgJtSf6miNTAipgoJy71hMuCQ0EuMMU1nQ4tx33QipsCAnOFTQLiC8y5X20nZA6Mx0PzhjB5GWc1Xc1EvDBB88Ry7IROdpuUNg5Y6i4BbhZ0Agyc+2clyZ7yFPn+PsJA5TViFEkg+TbvDgpGMoARLm5uhI3HSuD6m7BFkxJBIk2aosOSDZJqwPVH3qrA1aIVYF0styxwIwrCEYxxFAy3HWDf6z0gJIEfqPB3qwzRtBH2WKKJr4FM/IPnIScMgYAd6M49wTMj87lzsxbnwnplV4yN0kjVA4lECu4rWHs6lofei3fH596+AyLoq0GTyosGFMDGiINLG54twg7BLFaYrDjecMldakmJoBtDv16FTkc7zQuD463ESxs2eOy8m6D8S7s52Co9YlWiKeFSy2QSwfj/D2wPveYXXqeVlja41cGp0F8SgD0oYOr2VUtQxaz43W6EAebXTvg7XOHpJszJDO4NLq22/e6c37RXVfKmpLrQYKWAOf74G5A0UslbAlg+o0e0W0jbtKJNN6G+vyg0Y//40cMFlf13r6zUlvrnPVpEA3UDGL9TQDxgdoSzQHLmIk9wc7PydyCDqlrgUIG8oD/SoIIgMQSA7fD9B9aBQfwtBs4WFwwxV5oXy70r3Ha/38ry5070Pp3c0bff3tO71/J/VdpqaZdbVvTCuTRM2Q1J3Y1GajVASA8nyyxHOoYgfm/2vklK4jb6hQntBHwCPQpPRDhZRcmKoeM8NK+uTTtR49TvTi5a2eft0rbrcaut76Bkhf0/UZm/7g7kaWIBAH9BsgvWx78OULYSUk/Ud4VYNOAJcMH9BACfDcapXRnp5qtQHNIbMFsTnfUa9iHdyH0Vjo7fNaX/72ufbXi6bVQw3FpU5drmHfKSUzZe6MnjTrQsdE2k2d+wsJWI2LynUxiEoxilysKk19owbkYqY2B9QV+/XRGUONc61AOsjr4WJbm67fn/YhAXzo9ODJSn/xry613k16/eM7/fB00P7I+UNadK64qzV26MYIh11rPZXWQQ1Zq3oN4pU5ir1ccjXNYPfsjPAeKiuadbat3FY/J/RYHl1b8+jRSpefXCiqIr34/krPvt3r/W2iw8zYEH7WhZA9LkuL0tCogRdDm7EQDh6meeXpt1yqzAF7RtowPdezn1FCUfGcIojeFoXKOVNJ2kLbud8urwJaCNkLEgGUYuQU99qdZf1Elk+ambIvk9JVIKdi0ERWUod4HC0TeiBeMKqAM+50u/lodMjJHnLeERb/TETScnmTsbV1AWypeM2TOOh4e2tXVY47DXQRdqAkwoRW9FS7zVopouLDLV3KzhCCR+HOI4sHyumaEvASuUniZPwWRAHnFu8b92UzqTu2OjIgpMRF4ODk+SHWIiSYMyAuvtPIOYqlDYaZtfKx1ExSv63/9BwiD2nVJfRVojOcVYDykTm1kvJdQUWy+/r47jwx/RmhN0KLo25wyjr2fGfeod+0m5yvPRQ9gyCTZg36SlxOGRdaqHRy8TNltOjz+AwRh/PdUZ4cio8xn5xfXhqBhZXh14PWYNEJ+XChuB7EJtmmqtU5k6nreg8qzDUkyfN/Y8ZxETOVX6e9ijJT03d+Zo4rtMCJ1izvpO3fgTXQaCzM3C3otojSALGCIsaMcRo6nznMAnUyKypLjeSBTYlWWakEQT7aQ3oPQUfrTkdE/FzmOI8hLwzQpIo21f9E6HCIo2fgGBBeQYPwSwYXV4UFkpeGbBcueRE2CYY0Oe134DaDv4WQgMKZE8fGky2B44yL9UhLc7zoPr8saBIq+Xhwx0ufrgwRJ0OkDQWkZWj/JnODwaCMQr8XfxZ8OInXVZ6qmibH9+9x5ZA1hObFSd+Ds7LniKwhNhooOWAjNpZCI9scgw9bCWjR0nuo4CIHEwtKKj6kkNDJQIJLAlIR/UuDkqGK/eARv044GWlr5pTpi4MiZMiCriTbgQ2a+Am0R+6oSxXBTZeEkYVt0jRMw1EW8k1womzGk0sley4tvHxAoDj1SLqKyO7gQebn56Xi9+VnHrU733jxRysL4cfnsZS9qxu6qPMgxWR+Ruk0bzW1HWgV3MRc6dRT6ssQRq4TtFvjfxaIFcSHmpRmTlUPDJprlQtFtJGSplUFckRv1tjqQC9ZmfufRYuyojJAwMCz0rJw+W7ES+POPnKOQhq2uwKBWi3IC/UsPJ9bbMnJqLNtoouzSPcfJto9zlSehwZ49DjvXzZ6/aLRzTXZUOhBaBl3za7dfzODqZNdceYkdjwwGKDopsg3msnTmrS7bPWr/7LST34p5atWN29HPft+1Lv3RO6nGqh5oD+MxQKVGgMF/Ljt9XQa0UfRW1RJ4SeUHgMJEAG5Jr6kJlyTfKfQUIiYpzAwG3TtrQtBH1NWhUteL56U+skvL3X5MNerl6/0zVevdDymOvWpbqmawf/g8DVOsrsSV4ZQ6i3SwpVB/GVEJQDf435iKCnQxTCv8I4T/FmUtkujaaLzb3EA6qC0jLVexfrJx2t98jjSDy9v9Icv94q6s7vOUvoUsf/SH4VNCqEg2idwb/48Tt8QSssFFC5q3kV0agxxo8uMc9ADXCe4fXBWlpE2VawdDnlAXhrQMY6lbOmDs7DWyUb7t42+/uNLff+SZ+wj3d5CE5Gz0tmVVfPucKHlxG20SogfMSQKDVwE3SFhiAy7bL0DRcMgrLUDKsG1VxtStGOHkkYTFAT0NxROon3DAoLhY1Zcjjr/KNdnX2y0zjo9/epGL37oNednpqiDQHTUHmH4nOo8K3ReslhBIUP/papNjdN/CPIIbRqaDFjQ0i1nee3csQLbOmjgetFmO+ijJ7nu3YPlL/T81aTff3WjYSw9mzKp+kygyBu5w4nwYDbnxgYIBmyKtKkWAVU4rkIWUAzacQji9yUjQb5WlE/B/TtnqgZ6L0OvZhJPRjxwu9IZR3K7STl0bdFgbSQLsoXQFICTUcR7GbeuIlnPVExRD9YrwgRE2jiGi4lLHqYhU36YtOLw56SGLgyFBkaWcWKnu5Wys0pFMmo81dKhVUyUVzurpsoKs0mGOyw0xoNy42helZHyMnKqu+8/zuKIbsJRM8GUaEotp6C2hsBhEA6n4lq/NOR04hXOsmLoZnlgHcGab90f15A71yI1eaoyrXQBVrmkuqGag3ce1GnsdUp73YByd4suW6Qgo47rQdN5qvMo070jeqSQbQaNzH2D+oUy2wTJC6Yb3ilrergD7xzJd32SDD8InBGjcL/GRFKMiZwChMPaPFgQ66+LSJt1oVuCJicyhDqtV2uttlsvWxSzo92jDcJfCb+DLf3Eziw6zp1jGogByEET77Ky+OLiKLdRg3+wpwycbLscyCJWQ6iwS89DNhZmF+hGWKOK4Z2vgjMFSoZexRUoNIaY0WgWCG9f0CsbaaoHTbgbuNsITOUcWOTA6cxdjVSoMb0hw4DGtv1M0WX0Py9YNVd3HV6cGSe+RDd1hGJL9DMlAl3bJxAtI4ZDr4OwDEwn0G1cEGbgcDak7qxXaY6vcy0CL80FcCRSPnIzQIuwPi6FFiyw1F1A9dG7sk4dS1CTO8M41hKIF1rjueygxHImYWy7UxCHuzvHwXixhzc21/O58FR7YvsBiowzTbjHJiykmTNmeGqhAHKiyrGbT50TVSknhTokI4YHjWwQaDccGtw32CRPwHojuQyhfHYNejthqV7UpbP2oHxkwjRUNFTe4uw+4CJzEnMIRcRdwRC6VqnNXKgcZq3GTnUi1QUFmGi9WMVT1d7GiE0AKQsiTaBfp/tacE6acKYCMf6ch4Ttbcgnwr2Ge4jIAb5L5xThrqEMEzh+SXWICvVEuTu24KRkDII6uF3qY3h4TjMZeyBcZCYV2qTQEmRIBciTQwVX2lil6hY0L0QW8PKEgkNcGufOSQqBlj4+iN7Hoks1AZdYzL8yRPDzdnp0VujeLtP6XqHyfqnqXumUXg6nZ08Puv6y1uE7RIAhv4Ofn41lmPhzd0rPoI8nHerWsLdddCldWT4JtKEyBxdYKX3261K/+E2i+xe16tNeL96P+ublrB/ecT6WPhhxIFKgyjAxZ5lrD1ywaJstw0go4IPCYqvB6cnmw5qSj9jMKVkmaJL6gFwtNCM6Mi6ekebrUeU209n9nS7JFCk6Pf7JTpuLUj/88FbfffVaQ1toGFOdgONNz0VKxkgp3ys6MCcXEyAK/URuE1tkoYXKjrbzu+3QSz5nEqaTwvQP4YwRid9Gi9G4IXSVUZ0vPtvokyex3rzZ6z//9pXGGo1BQAyTtLJGkAEJTRKfBUMy4lNntiTB8eeLjcXgtCidM5cSWxdITIC7KkP44IwdPJtVFmgFqR9ZtD3LtT1nZaIeg9oH6XJ9rovNhd+F77//Tr/73UFXV+fK8o0/X3S7He6lvldGmTXvM2cTw+WxdSAjyF1e5Lblk3xOwCydUIQccvEzaPE50fnmKhRqHjhIKUtlIZoGh4JyTnWqtbkf65NPtvq7/+ILdddH/cd/+EpXHQjjfaV9Zq0j7zT6Gi7RbVHa1ev/AYVuezebg1gQnElQYI/Gp1grW3F9D35nKeXm3IZOLNNGW510Vo168uGF7j+4UD2NenPT6OsX7/X6fa88P3dqdYf2Ais8P3dz9PbcUfIdQ9GjQew1VFDGlZY6UVTHvpRdrp40JEhaQ8dyaw0mvAEmgJn+rdAy74w5YhYwDyBUNi3LsEj+VqiLoPJmdYbbCQdzq/OlcmYPidcgMZgaQJFuKavlTsFlfZyVtLiKQau5j0J4ohPAeZ9YMjdrrWcoFLKykD4EV+mBxZIka54nzhYPJYi1GTBwfiXKMJiga4VrAoF2HdXoDCBTxizopzqgTS6ohuYadCCnrKqUg0Yca4d+YoOjhLdakzYkNafBFN6QxFolpc7p5aSzk8xd7hh+SwJiZxovrJzQ2pbsXvu8U12MWseJdnWkuAkaE5B3qEmGS9CoCOdYTJ0WurNMU0c0DLILqXEKOQvapGrCyT4ZpeEs5yIiRJHvJskAFEItQBFN2lSpWlLA+cyHSetyrRVdm+7JDNQ8Zi30PcSJ4P6Etm64xxYCIoPekjsXLRw0F8gQmjKqERhcqB4JujhOnliLY2qowkLYlOpAXyugAvQiOW8MST6r6K9jgA2xAu5dpEUD2pwKsGRS36GRar3sz0VqlIvg2m1LePWssaPzMdTAAI4QVkmcT3Rf/8vCRcvBzB3LYMByAwpA7oU7oQjqww4Kr8sl4m0LpIJtlO2BmPbQcUbPFActUxPBj6AwUAd0t/BcroAU3QBELAA6GwSQ+PtKp3eSvcEGnSRYpO+aqREH+tIGXluc00BIpfue7HVE74B9kT8c+ITLKSQb70YINzn8EtiNAXAghXvKjS4w9IT/AR1bVKUMGRQpkutBbkqwW5LDUaxmneEYIv3WxXqReWogPWDXVZxrtYSkcC6eaRXrWCCKTtXfTtouFX+jnXlUWlAUyZbel+EFQf+VoSOaS60a6j8YoBLVQM8zW1Sg8YATmdy5g9d3ziHMsujF4hVVHLHWaKY4uBoe1EnxpjLXzgEO1826j8vNLdqrym4ObJzotdp85VZyROjZgFCRB2v2YUthaE72FMJmClAJKSS8Em0CpYWuMQFSTu046TAXgEKACNENyGYFJJuSiE34F9tYohkHYV5qKKSuRKfWKV7TOzXpomJwbvWThzvdW6FloKZGTvveX5803I7av4w1fz9K7xMlu52aHJi79xZy7HPVxVbxJeQkJbTEIkxibkRYv6AHmSdti04X60gPn1T64m9KXX7Yap73end10rO3vZ6/k97fZmpqXiC2kEwZUVtAs3mqcYUQMyAvAQDjOUYMyKA4qyWIDxoUkGWgpym3bgMU1OnM6IQ4rHFcxJN220yr81zlJrPYP6tmffD5fVXbSj/+8F5f/u6Fpg67Qth0SWV3rQ7LEJw63zWpyWTdmNqWDgxl2crdcTiEEMGP2PWBUZCP4CZNsPGzmhR3BcvsPQwJgy7OS/30840+fhLp9qbRP/7Da91eg/4RK0Cy+coHHttAzA/CtUDflaMgZmsaVNEByOMwK6tjlUPmqAcKMkGZ/wybB5cOzleGzsjWYBaLar3o4pziTCJdUl8AjDgX5xs9uL9VutR6/f1ef/r9ld7vCx2aQscjuhPCSKk9aD2UtVA+1O2Q38UZwNCc57blOzKk7bVGj4i2xQXYf5YNxN6YiyVXRBnzIt1OrRq/98HcQHRuul0cPfFXP/1Qv/r80ag9qgAAIABJREFUgb598VS/f/pOXX+m6XatZITKWFTjBIxnrZPSIYg2mIBKEELIZYLc4a42BsH9GGMG4XydVYHADamrkcYEeqhXNTfaJL3W+aTzTaaHj9faPlrpZq713cu3uroiG2plPRjht9CcIAPc55RHM/SD7OJWq2OCSNEjpVrNqzAQcS9knF0M8kgUYtVieaOomed70jrLVbHwgMg4rybQvNA05JqhjaGhHWSqYkgipqAkGmVUsseZObnk1qXlIy5UQhQdcucBhPcOZ9aJzkFfrFzluGpZbnkjEl1GubY9esDOydm+4Ah/ZFmh6QAtEsXKPVgwkQexWizyzPhkv9l8dIeMOMAWd2ZwQIOoH/d7PzumHaAtF2lv7SznL3RQcIiD6nNfVZghxlH7ayIBkkC3EWkCCEKO0JrvsVfcISbmSIKehYbmsaeHbrBzuUlZOBOX8wKgBMoPzWzI3ItAPckDySh15l9yjUfOH94nAhN5jwJDQmCytU9o6pzenmpyMjKQAywQlSCYUvi9MNxwtocezCrDTdh7GOEd6Bg+LXDkZ5gs5AZYadpOA/q2BeddZ7nNGqMEWXDca9j4nWRJpU3IcrP+FJF73XgQBfFAyA2gEJMufmcus0SA75JFwll0gfpD3F2Rbdi37lyso15zM7sqxeBHmdoMA5iBBAa5C8sdrlq4EDsX6dZkkX2g/21xmiciPpT6aRKQJL502t8ZNnI+3EHJmnyDzBuq6g5uTj29Xtjr3c8GksCgAIIRut+cOJxFpk4o8iO63c4Wvhz/M/y6waERsplDgCMUDDomF946CTrAbaeWl3kwHEeEOmI4gvIsBo3pgyMDpzUkyoSfzIjUgkaH/5yEVJJVkTqT1AlNBaaPXmhN8nUckoHpOTvO0Hlw41zgsXZnIFOpkveNeXH+M14KB9BNs3vtoIVW2IJJeV/HqsvUPHV7RXN3ENSGyt9B5YijMESh486oqU6ZpF28VtYwtAU9iD8zkq75XBFDMrhxsDlfCFQKaoJSw8ECObrqKB6s6LaiWuIurI9DdCbF3FkT6K3YZkAXqe+wN04tRaEFhZ6IKiNVfe+yWWiAAzH+iPN4KbYrHSK0Y9yD5IJkuohpHWejoyspuBNwb8UZWgZCOwkSzEFcrUfaDCdFPfZUJ1IpXW/VU46a18ovRp09znW2WfTgLFOaTTrjBeIgryP98LrVfh/rx++vNVPOiauqJVVZ6jaxjmXYJhk6+znRHodJVmtiUI03IuB5NzEAgvRQsNjr4qzTT76o9ODJoocfAIu1ennLkAQ1UurN+0Fv9rGOXaF4iPz7rkZiMNBXLBrWCIBD1Q0JuBwxDEkJfXLOL8FJid6IrQcVGSMz9FQIR0V0iU2e5OzVOtduV7oPD/ssnYoM6X/5q4+13VV6/vS1/vTla439ytZ7UpMd7MqQRNWBw5nYYj2ROsulm8gFwpGSh3fDQbDk0djPHBxoPKFJZR0VmqGZkNUsEmg4Q+flRamffLrSo4ej9retvv36pPfvoxDWmvSak8LlmEqgd0NHFoc070e44aBRwrvNZ1AOuTLTu+iDOr97ofw2dK0SH2ADLfo2UsurWKtCOtuwqBGKRxEnaGisvERDMOrRxU47lql3tb7/ptEffn9Uc7PRjEaJy5T3k5iKtnEAI/HOWZEFxGOcQuEmH9+pdewGAmD+fn6OISTkmdIEAQHSJ3DyNLQ6dU0oMeWzdFF1raycdb5K9K9/86EePC71h+++09dfX6l5u9XSbE0pDOmojgiUJNfZGOtA1x4lpF70Ui+liHULHLd8bnPsZGlQYYa1aiqBXUwDNhSMkv+zSZ1nAzIKNf3pF6U+/cutis2sV69u9OYHOgcztdNGDcXXdmdFilrqckAheJ7x6tVaoNJGIgfYvHObTkCRqDxnmaXqB0R/cAguly7oCqf/4iwztn2GH8NjDOl+zlmM6AYk3433OziKudRJh2eN5jlhUOG8HkfE0lMIYER8QKZeG5ZTXG6cwW/jQUcMMkmqD7KNLhCs1q1awonRh7geh6snoM/cS0Q+IFuwIR4R8ji4TinfrW2f510l2JXoEdAjNokVwZn1we0C7CUWCbtmI1HNPTVN2iDmJoIlz1WSfXZHcRFS2F/zWRTKzjiFGIKw84MGha7KHGqvA6hIrQuOQHpAGAhUzIIIm/uNd+YWAXiUa0cMT7e4+gkKDah7jjBoYN4AHVo0HBttssq6S0IWM3dmEiuMUSoI0wG6GSaigWBR0KUpCNsrkPBBJSAG+uEit2g/OnXSieUGtX/mzsMp6xQlnRdB+uygW7k/+LkZmU0J0ieHSQWpClOXZxDy0/hjqFjhdx/UprQohJDOUJvEnRgK6N3UAFKI4o7hw+nnidPI0cJFThufdJpPOszooXAXo5nNlBCwyWdqZH9UlGQOlMSlh2YVLaglC3xVj/UfFqYpBG4hxyBSyyEeZWZugMaAtdus13JWKFpnSuEvrxul7WRxMpSQQ7IIKRsTXSyVtjEprQi5B/emYOcmybkO7ZBh+HICd5jKvQtYjExoJQLmzF8kFvQO7cAdrPZn0Rg/MYmwtN2j9wjYFBs5dRVoRZg+ub8ZppjEQw+cg+24vuLS2w8kndt5QMg0aBUhMg70D0MQQEFPBlKVa5322o6LyhO6osR1GddL70GOL23LNhKFSP+0ilXTb8dhE+XqbkYlfElJqWFsVMadkR7TLUwP28L1I8TAL2OmuR11uaLBOVV7e3TzdOGGdIYU6MnEiatsUmRQOfwSaoN8CpwGUCcETd4VDXOz0PfjjCQeAg6iu0ZphmQuA+ipjtLI9UbNEmlDxw29TggyuaiN8IXCVLImEEsSs99gGS5Xymmk7mfnlzD6Dj3YBhQmbpRGlXlm0LDKeTHTsPdFjiaBwMQFeHK1KF73Wl9Ouv+41Ibku6hxYOL+1Krez2reRBrfZupuUh33cgjdmHamBaEg0HNAG+Ki9JDCgR5RDkmmzk5pcuaqil3UhOLHpHAY4vn9Vl/8KtHDj6nl4eWW3r2fdGqIX+n1/tTp3VDoOK5UNaFFfINOBDcahZbrTD10m4NIecrhv2E5My8DpmK8cZEdAtsNbcPngF6LYZXC11FPPnukmBj9cdTtzV41FugqU5ae9Pd/+7ke31/r6bfP9PXX79R0ax2aTAeKGHmhB/JuQG3prAsIBNA5hxEaGk8eOdub4yMdWZCyDOEKsfe3csM3aEZHaSewu+tUcHrNOt9l+vSzlT79PNeLp6/19DvqIlahhxB6zeYIGCLElAju6UjkuwDJJxqQ74JEe6hxupeoowgCWIvV6U1D7OqCXmI2ghcOtgHInu1/k6XaFbFKLpVo9EKy2ZVehNqx0fZ8rU8v7ukc1PW219tnjX77fz3X1atcx/hM12iYnHXUGelsktFuF4ctopmgKJjfmfOMAR6tGFlWlnQF63Ox22pgGCKfZozVdq36Y62snRycGsS5k6Z8VJEt+vzzC/3Vbx6q79/pH//f3+ntc6ybH6hvEQaPHiZ4ZqjjQH/D4NIwqOYgGjSjR45wcMcjA0k+6TCejM5VU6aBDKGO0EMMBa1iFPY41cjsKkftVq0e3V/06WdbPfpgp25u9OrmpH96ftDrKyigreZ9qqpPFHW16VVdgO7Qlxjr+P6k6QSNH5KxWXwYlNCHhqwonqfFS1TUmRnyz0YYKc7HfJUrQZ9J3IqDRe80rj0fNf1robw3yVmooWt6Yac5DfRbItmQ2gPnZuLLlMGiGGNVQ3BM3uaRXsSdWoIco0xP8o3yBnS9C51jBcMdC/KoursrZt9uVFKHwgCOS3jEFTV52K22G1XUhWC9bxoH3rJ04apDDzvBZqADGig9DmWtLK5ZubEuih4zfmgGZgaaLC1cH9PVncYpNDXwvkHbu4rK5eagJKROhWiYo18aznaABujU1GgmQ5ljdUCHE+ms2upsTFU0k892IACGUudTzY0O/aga3SnnPNQp9TJatCoKC/V597kXYCKCoSQycufvCLR9RWxAqro56iIq/X4wvEIREwkxH2pXGhUXWw0Vz36jdDg6myzpQzI5adpEwrjfFAnAQo8cIZJojgEPQIVHU+oZmjAqVIZBGUp1mB+HB8eW6WB2Ydo1MUcDLzIbcsag6N3AEDSZ+aHXDgnDcNJx6fVemTbZWus4v2seCJIhsqVcblwUmrn/0A17VmBlTBV9Gv+HZV56t1uj1yC7h6LXKqtUEQeAyBTbPwFtK1Ja4UF7Dwpr9C5xpD1uFISquCW60OW2iXBKxaFZu5BdYc4daUCMwmUJpEqzNhepDeX+UtDZVPbIIOBqEVDOvC7/P/cI7IlSImSO8tX7avSWxd9Htgk2cg9KLjsOLg4mTtsErbUq1E4EotFpllpfRDcNKak8pFle2troOpRldnbSxvbbyPAo/w+d083SWXODPmiXUP679gXFBH/0/5KFUmquEdMhHEfnQWJK4/8bmS588pwztTOlrzUvpd2G90tpW+Y6Hk9+yFhvcY9lCJi4+CRdzThfepfx4r5jEGQrCloSqAp0N6nRnz4lnTxkQjhjhAwV+rUQx5MEHQ9qOaTRbVEASEglGxbUg3NjxvCQ0gZNkjG8Ow47pnc0DBUulVDjULagVZ3dL7iFeNm5/Jwtglc+pdts0jTWLCAOXoupp7nMdPnhWtXFomKLQG5QdxuybF4eGr2/mTRdJSpvC+kUIP5TleiI02eptcsibeLUUDzfbW035WhnFBUK47KVSEjG4TfXjpaIofPOJn34k1QffNFpdXFS1+S6fhXp+iUN57GOfa0DB4lw/1WqRgSkHGheYBTlCPlj11agPQIeJoPFWoaJbChotZDv5RyRJdN8xCiQK6EUuRh19iDTw0crrVd0k4168fqt3t42vjD5Ox6cR/qv/tXH+uB+oWdPn+n753vtm5Vu6kz7BoEyobCL02v57+clg9nkIUxGASrFc6KhIIgUvXCsKktVErLnzrlMY1mpYROzmzJ0N2YZujOG80WrctFPf36mDz6N9cPzt/r2T7Wadu3cJQwQPSf3kmhVUZ8TXD1oPYDbh4RuuJA67xRshLgjVP7KtD5LlQs76fxyDmxAsydgcGWqeVuKSOs51c6UBjR8r5y0dRYKaBeqEy6g4oLea5Ulht2PL2s9/VOtP76Qvn4fa76dAgoFJcSSArJ9p2lAGM7Py7RX+hJH58UgyeFpjbp7Gvs883JQ9iHuRHWv5YZIhHBpTutYQzYY4covU33x051+9mmh/fuX+uffvVZ3fKCxOVO7J7CTjqtJCbbxXuprqhrIAVhZZAwdhwAY1xTRBWnJZ9J6QKe0d992OkChz0FMTSQKAnI7AdW72uFylWq7HnT/w0RPfrbVUtW6rff68ssbXb9cqXlTKWoKD8bUmSwV+qxC0/u9qRzE14z+zt3i/3R8RUD9mqJXn7FcpCrGTDnaJlyy5ObwM2HUWOdG11zwi4ibig0uY9BKZxIlDorNcyzvJ1+UzvlZbZz7VV8fXRyewyJALcL+tCHr7VDE2pcgWgHJpvuTJZukb+qrNqDYMA6gZv2stFhps905W6eZT35XnOlH8ODpaOIaa/pZtVZ3OOrQ1I5xofeOoYXPHYaIBwKayfnm/N2rs4CEEMtidg/6/e685t0k/gDNG9RjQ9L+4IgZ9zgwWPE73aVrc7YS/5IiASGygCGDJYicuru6jTHL3Iyx6mkcCMYDBjp6CaHQQWyJfmkdM8NgiyTSUL4XcOJaOPsJAKXDzMAAWYf8LnkRGEo0uZiy9rfWwK23CCUYs6ApyYmDGh4VbystK0TYRNX0Olxda2p6d/FxFzNIcfdYYe8Krslout1wdIVCreezTV0dYAdltKdCSw+oQaVQZABEBTlXgeWMOkJiYxUFtTiD9tRhlWRASbtOugASbk6+o6kvK2KKm9Go0uPaauphxJg9Muc3taCERr1Dybj7Kz9P/9eFJEt4Y9s0oXIYH+1Mw9AbahX6hIuK3PzRNuYC2ApXCoKzaAyR68aoQ+UI6hsuS9TtwJpjFiLINw1dMNWd2JrVl8cD6NbtbuYm84Tepjv4GwoQJML4D/QUkCtfDjA8+UQ48cJDRp+Zu9WgVnDPuDssODqMKhncpj8sCFQJACTxlxwShhk0QqQvYPNMUnAlBNXAw4joRnfxbFBqmC/Emj67Dw1hGn/mOi4MZ4KcAE0y3AFhjrY8hgAsXIPUcURjrdr1EFhYLa7wYJckpZKY/vpC9xOyL0hl5s8ZvDlw9MU1ZZuBWz5MrQdcHCpotJh+cWjxXTAksY3DGeMEIWOEfqEj/DaR+MCbrhEAzk80ItKEWkTjAS9Npo9RAATviMN7tfHoS3OHUB0tkcWfDMJUOtBTRRot7gPqWQh0I/I9D7SRM51Cpw9cf1oBu/eKklrVVrr8YKNyl+v8ATTEoLY+aHgfqX4nneZFV/3kTrKkzVXUpJvzQkttleiG2P+o1jqddZ9KBSzZ06K3aLeU6yJemZbt4NyxyNNftXTaIEguep09ln7x60ud3280xke92eMgm1W/xxFDaOcYhNUjURAkGIfgf3OIaOOggjgcEdlDHYGOInC085IjhiEguLZ4z3M27gY6KlO2KVXsUl083mqzIs9o0c37G71+f6v9vOjA+zZN+uAy0d/9zUd69KDQd98/04tXhFtWOtQ5rIIvDUwV9m6ynIg6nlZdOyofsQ1vjKbtbWIIgle2YhweocYC4SjDdOr09hnBJyM3+j8OLLr5slk//+V9XTwe9fKH16bbxv4s5DkxgKMtiwoVUF+UKCPiRfIF1QvKFpF/RDVOKHIeCeYjcZgCUDs17U83/c87hxjUtHhS6gTinc5aE8CKezvLVJFLVFGPMGsDugRds4aaIx17NKUH00LFB4Fy//LlSX/8U6TrN3xHLiV0iKMFJXQMFpniTaEj5gHQZRygaPwoLeZ8wY2J8DMlC6x0Mi80OC3vIALNm1tN+866iakChW6VMfhcIDaXfv7pSh99vNP3z37Ui28aHV/lyqdzjWPirsI8o5CadtPFIEJSrNTnQbC655xEkNzHbnHH2MCZNXStruujQ3YRrJ4nmGB6paE8zboWLgZAxZjC2Oqkh5+u9PBJqp99EBLIv//qjZ79/ka3b0sNuq8m3arcnTuLSPujdVFoiVh0OXeZkhjI0IKkILdVpyYHzQ3ZaSvsh6dR3b6+07fFofalQqNDOj0ISWSnLKnddY2hJNLubO2y6omEUWCNHO1IpRFt0W1rKo8lGNrCHADaULRI3D8MOixpWeEUexxv1pLmvlcDPdPPrh6BRkaBzhKMwLnk/EJAD/tRH91ZSSrzOcGHPBclIZ/Boba/vVLXtdYonZ3tTB02bWtdbrzaWPRO1AJhlgwlLfEC/Nzo26LcnYFuue/J1mIQzJ3pA80Dt0iyOR2phLguBFAVo4diTAVDO9hFhnsMM9GQl0aPVgRokn/Fd+wgRpAaBlR0SzxbIdIFJAq00Y0T86w1dHFP0CyZQKNux96uO45/QItNVtiRPTVHD0mwJOcX594M3YGHfGKkz69WSu/aqgri7b7Xm7c/+r7l/PdDdoccJRimoGx70vQBV7Czcs/S+ThaMpKsoOwTTQckKCBLraUBBJyi5IG9wFxF2wQSH+QDzdy5OjJCFqREZxOSjsWmBMJD5zIxRV7XjSl37vYIFxwJ7lOmOC01kiBugw1fb5gVok+K/3EZO6DkObS+p5m6KPP0iUKdvhheMvqyci5I4FJ0Khz8FLwCTFncDt2TqkNDg5WY++Mulpzm96wiA38O/Ww4qAhwIvuInBNs9xza5BshgkVLg7YC1OSu1oJGX0YhRNFrw9KJDwUufAS8nHOIXejKAY3jBQbyNqrDBO/BIWQ2wXiHiRLrZSlCim+BNBcoN69ItgCyMbK5kmy+DL1KrIjQgbwsWAXd+caXE3q40qhwGjeQOV8mTg7+M6ZU4pW5OLu7Fxf6Cq4d+g34cQF3tROo0jQVmvvEFn2SvRHZteQFJTjHmEpBdhhcY7UkVJFjxD+/ED6GowQKZwmlseSVDIt1C3DX5EfdMlwTsMmwKF6E3HB/nXfakl3SEL44GjYnjI7y2i6FxgSWZJAjA4vEadw2QYiZ3TWLrwkjZGPj7xpD2SxTO5cbW74TqWPoVKZ/YORG68tI2we5qgsqMXKRPt9c9bp9eaN4WqsfmO5DOelwGjXWOFXQu01BKA2kz3Afw4UHNIln8nYedUtdS7zWpdaumaj5DnBXRLHux9JFPujsYtS9D2Z9+vlaRT7q9tDr6ctWV7fsE5XaEzqizMnQQO/kPZXoVMpYXQY10hkVJQaf4EYPVBbY8qKxVaVOpkfzwhZhKuzOFUMv1Pr+Thf3zlSWuaam1fXb92qOjRNl921jwek2nnX/LNbf/d3n2l2U+uN3z/T8Va3DKVdzxP3pvcaLAC3iK7auuVU9N3b05NEqCIXRaLEAgNqErGCXHePQAuUieT0pKw8W9LjNURmqh8ZJ6zTVKo/0s1/e18dfEOT4Sn/8lyvNw7l1b2gInGTEUEPr+tiG8FHoLGsNyL4a1BNDYWQkCPZxU6Wr3EGNhsBAlQf7tU3hLwRERqWajPNlVDWjjQgDphgIVqW2zruZtVuhaUIY2zoBXi0J2uhCOhUUGY6Fnn151LMvB725JpdnYxRuaalJclul17U9uUhAAXYpjlrhHKOhHl0Mzsa0ct8hDjGE4w63Iaj25qSh7j0wTznankZFMt11wpFvFOnnf/VEaTnr+Zc/6Pgs0lJf6Oa02FHlOg50UOhwkDVUKxtObjRqHw1uM7iccg+HDEklcobDUW3bunWdrfs8WwtYITvDyQslSC5cGhAPsqc2udOgVxgBnkR68vmZHj4odBnHun1x0FdfXeu3f7hRVn2iuS201PRtJXae1VNn7Q0I/tCi+QD9KTUXg7q4cSvAOisdjUD2TLuvrT3ivnBSc4n2lVTk4GCyS5hzn7M7J0gxd3UK0SBLz98V6HSExGii+Fy8vOKCxL7O4ezzncJmTEcsgOixuI8QY7PwLq4HmftWc02kQAiVJZDXWzQOP2zyboXA2UxvYghpXJeVnbBVSoQCdyRIWqgNOh4PdtUha7DGifO0XGuz23iowShDjEWDdrdhuccmUmrw8Gr5kYckN0hAobLQdaO25ALxnfWLrqdrNclB2/OVP+fmRKwIaJPN6dLZPd+Fm5mQUAxNSE4Qn3BWjQ7g7NvsLiMuDCBAXMhfiB8hWzDHYZhlOrCMt4jcU9vhoe7PisoxITjU27b2ELlerbRareyKpjqJhPK6Q8QPDYljjXDzQbf1lapNblAAndafq07KuLJbPopujSyRX8fPa4SLu4R+wWrtBZPYh848N0nkk0EMkLIbMps67uPUOrmY7zQalWwobkbIQEI8KfJkbXXqSD7fFdqUay/+t81Jx/bk0OZigC3hLAGwCBpfkC7OUuewPS7//TK1kAgM7XTKxGqTVDdwscwUjvXOzAWn3QmywVOspUXkDtEWfzdWlBTO5ojXcMwwKfeeUndORU4Ulag0Fh0ZkBiGMNRQt8EL4jqGyFsd1AQHKIgUL5uLZcmN4YLF9oriHpGcEt0ClwI9YkWdOm2JB0joKMMSDXKE/Zg/Iw3TKvwx3KsTZQstE1NzyFSyQ8CAOvRIbDE03UplRXJsp5Im7Xlxka9dAca2+J1CuzfJ2ikCdyA/Cv18UQaRJ24oHia+CwTNbN7pkqlkUOOwYEsEkUBfw6g8ZXa50QeHQButC5w+m2zokYxV86NW3BPUAYRuGxJ1GZIKtk3oIAT4vgBxUhVGUW6d03Fnc5zJyUlVrHJN5J6Ms86nXNNh8AFr+JULLb1zD+LeYZN3BYXtFOHCmylopauO4SzVkFL7AbqzaKDoFNFpNHq4yBk4uYQ3jR48LPXk0VYlMOu8aH816Pk3NxqPhdJ5bbQDZ0LdNNoR/HgaFE109sU6ckHYyQhiRtkcBZ7gJ4OzPLjweZYQxII+xGNh3p1KAAI9L6JIl5ten/5FrgcfUTGBuE96+UOvDiqvA6kkaJIcjdID9WlsbI2uENWvi6BpQdCOaSHLnbeD7oH4io54DNfGkJMURIJEIUxjo/Wqsn023+TKzksNh07UW5F8vN8fgxbnLlMJvdkmHXR5Hutv//4vVOxyfffDO7141ehwSNUdZ1cenFzgGdtBGiLgQvAp6AzOUSMUc6FpYc2ACWOj5DkmtwmBOAWsAaH0YkA+WbIxLTITNCjpYlfoo0/W+uxnG729utJXv38tNWc+C2hXDM8uG3PI7EIADHpEttoa5JLOPS57qEi+H4T+oNbeuilAjjXyJfQUkwyKyTKLyfXJjHJ1EbrBwVEdUHVDslGrROuzQtvNpHtnOGeILetdXzHz3XFx70isrlXlk4u6m+el/vDVlZ5etboZSrVNrnJauY6BEDyWgX6Tas8NAgVvYx39dyCt6BY5T/iQQCBYJlJNcabjsfVFBqhOfANMcwXlQ8wHVTN5pN0HmT772dZ9g69/d613TyPTpujAqohoj0BlH/pW4zpzh2PNUw2FOxHIS2oym3DnM2+4ubFxIiBzAaFINrSaIz8Li6b5S9A6FouR558XcFGzmpQ8KPX4o1y/+SDSrx/HTvX+z799oX/87ajbV+eKhq2HPvoNRi6ivHBxMoGsJE+7XYHJkZR0KMgMowKibJZpmExo9eA6i/hyTEcjegbdDk5ftHPMKwzT2yj3MErwJK+NF3ZQNZqMMd3EnNfQUOR74ZIKdnOouSbHfMLdwu8InpAaJYf6JiG8c1Areig+G/4zHNX+IdUMtfbtjaqzVUjCRwaBcHsIQxLnLmgTNnNMGWiY9vuDCoY66LmiCC32RWYNq2mvGQ0UfXAsRyyqheLCjcxedqcadD241HD+IQXBeEM5OpUrx+So6+lG1a7UqqqcjE0zgXs3+Z2LrR2OlTrFD8BPAAAgAElEQVQVxKysWBr52VPVp0HtoVdb47PC5ToqXUPtIzPBFkDPJIHDQbe7JwF+YLEYVeBnWIgJoAC5Vr4tvPAw+KJ93Ky3KikMBx0CLIDZcfYZRqvwvDqkmRyzFRU1iZJu0rgntLnUml696MpAyZE/g8H2rhKnXGJ30aHBPcSxlwTc1bAqZBACmGAiYvlziVpLTlhh5yHPBYcPyfEJ2iIMENGs49jovFzpotp5sL66ubbmiSE/XpCXZG6dQGdH5AhmJi+16BQ/yv97EpwMp3uLQn/ERRIlpiaAutkc+CYL8gp4HIykEJFvw503Lx4SCwqxUU7kskCiEQ43maYqsbFXifYzyAv2S3CxRW198hSLVgiXENDdQpQ6uhJLGrA2MsBAmnDgMZJ0WpjSHeAXHGrp2GmNNmhB9LnosEQ6MPwQjAZa4gi1ED4G33nAeWXKznI2u+Cg8Ri0+e9wsfCl4RiBvyMNdA11QLAkY6FLBhlt0PKEFmngCw6lAcu8s5dCBg5UjC8kxxyFbBBeMBN7dw4ZOH9CL3FMOEE0ybRL1yJHbo/LDkIxYZvHsUWNBi92YqHf+mxl0X2HPonvr2t0NkZ6QNgdnXAUeQI9JYWmtNQJt1VON1dISccRxu/Fb7yaU+WcMmMY/GqsmzGt2hDes0PLsEWWB2kbr8wTOzQQF5u79RR63rhV7gSnIBRxjpAfjh0Ur1dVTTp/nOjRvZVT0edDp/p9p/qQ6rCP1TZopiprChhMlo5pP3Weh7dCWscncDRKORn0cqftCvQkmtQQ7MiwCPVjNICiX8JD4c+hKWKt81gPP+j0N/92q829Vm076NWrRc9/gKrBskoGF8mw0roJFJmHZ4pQ84C8Mgjj/oBOoqaCpQc3Q0RhaIumJlDYoBJY5KO4U5VFWiWRHl3e0+7iTIehUXPVqL2ufSBjBPBgysBCO/cca5v0urwn/e2/+UK7i0rffv9Kf/r2WnWb61iPti6DMmySSiXw+oilF7qYxWJWRuM8NIfx2PMQNool16aDSCuylXB8MdyxBVdQC/BkhQMigcfnudX5eayPP9rowycbPb96r2ff3qhqtpqSUtcZCcGDqjbWZoIOCpoQLiw7nQBmELLyXnhZQa8XQlCd+u97KbNyeRk6pyLXeRhUMw6xIeTVgKqBoLBWDUmpozVuoSurKmeVGxJ2mdtw+tgUpDNQjLHRbheoXyiN/pToy+8O+v2zXm/3a0XDSiWhsIhjWUo25MQghI9Dajq9YOVCnJcGkuE7RMOVHXtcpgxHzQk9DflUUIGgGNDJndYFl+daLRUR6Xt99vNMv/jsnuoXtV78U6f3LwrnOMHvMdDyzvQxsSW80zzjfGGpshlrOygCyDGtYr0ON9fWFkJjcK5A/bUMLgi37xZKFlT6sHAo70+1XV5871zK+02pMRn18WbQT89b/eovLvTwowd69s2V/u///Uu9eX9hjR73D98j9Bpo/5ys1M+x2qFWxoCUsoDwzEW+ZNB2F1wyM6HAtVP2B/fiBVkGCzP2fUw5aD5Z6BikzbSwaFJzQm4NOro+hp2xPZ1cNrKroHOhaRmsGcSwv5OzgxuaHgLuqQVNGRqfItZh6txfyedLjAC9oFy+juDh50Dl1bV20bkvjQsfuQXxDKuNTu/22hKo6gqMyZKRkw8IqGKy/XKjdIRZYkxxr12WmUpE+wRlabSFPz1JjdQwOBA5RdYVcyO6GorLoQGTOVe2Kvwudjw3XaOMgQ10Gk2T3fZr3wXUeiQJMSFoXDmrU90eAv1Nf56dYXlsjSo1L1BJfB+OJ3BKNn93J1glkujLNgwgjgJyCnnkoGCGiq4ZLFfZlBtnIZLczX0HOkYXJ9FBLLE1g1hOYTE5jMSuIA/iO8VxnijDIMCdj2wlXdSWQbsIyn8vyrXiDCUjy89NrIXhdBkVTZ3QUfNnB/djqCshuZt/tVGLWilYmztdIyg3qBhLJNlJZLbZiYmInhWOgFcCZXnvHSzNecWCNyr6Ivl3qHtD1AOHGbY8Fzvm6pPCoYEtDwrhhfStmOMe7VDgsEOU5YTPO7EZ3DDwKfwqtj++hJJ8CZAXsiLwkKFfAGniv2sRYIhJZ/vq2J6MrDBYYFEO2Q1sgwxoaYwVEB1O76C3KKX7KTI6sVk6rWh7o119ibRX5MoUfjbHuKM1gh5biNXnRQJQ4+UAxHMqjPUcfGwufL6DgvlZQMvOgW/tClq8IXBBhzzV4MojaoA2eYLdoR5d8Mp/bn1ICLfkM8BmyPaASD3F1UEBIw8NqE1zsrOjxC22ZBqGSDUZOBHhfJNfQrvvjr3KMTfSRBcPOTNHqAy2eSihJQytzvnqOwsepxzKolSdlZq8DUa2+a8nOnfYzE/K2NyHYP92AfHoCmIHhQ5lpJFEWiWqjgzJhaZsVrwORY6Ufxo65/UqVpqJRS1DYup2KpQ3wOyDqkex8geJazbgsJqrvQ5vjpqOFOue6QDNRY2GB1tZ/NfOsagyQJAYFVyEXNqjNx1gzXyIza/HuGEQ2GJH5Xth8ycdkkMENytDDVYZNtfdpJ/+OtPPfo4dtteb215v3i16+6ZX24IEkf8Tfl8uTww/fGcsAIhjDfOzESKsTSclVeJKAkSDJNiSwsuhiO2V0FDC8uJNpMdPLnWxWmk5dhqvJ037XNfQEguDHaggNG54PltOwiTTWbno/LLXb/72iZ58stOz5y9tJb+5wlkV6VTXpuXwFaIXZBA3tejDFoF4oDkWNrpkbS0JhxPPL3z+akqDLZ4Gb+db4XRhQCv9PTNgUhdUbAY9+slWF08qvT/WevH1tdID4X+V9lHv6hIcUruF3DPcKGSpDXb5Qu85cYP3g3eBF/XOJUPSP8YFLg9XUoJQV3SwQVnzPmaugSHRgCEpg/ZhHk0KN8MjhI2x0Zek4w++sIoN+S6BgsfdtCkSbYlVoNS060XTwNwv+t0fXukfvjrodNppS9Aj5wHdjiwAaDRIjEYPiPMoZaPlXKKfrFIUlWpBh+vOtRSUsPb0YY2hqYCheEl79ZtE3aowLa+50ecfFPr7Xz7SvSTWt7/9Qe++XrRv1roiqwYRF0J36rv53GD2GTpZWtn2SZFuDyoWXFtQI41OTauRstEyU03wJcgLukBmo7IwUocwH4o9W61sIgChn3CRIfHpJ11OkR4waF5O+tXff6jPPil0+PE7/cffvdYf/uGkqL3nizuCdke7ppWR6Y7ehLF3i7r71XB5QacUwdINLRbRJcawxxfIch1Tg0R3Z2xdl89GhvU813Y7qsrR8IQTGqd1XVNZIbVH8r9Akhkea7snC9AkAARrhkJkA5owaKXDdLSeheEJlITOsHVehf8+7AnPY5ErrQq1fau6rbW/PakmcJZFPY+VrotgzKnhDXDJNiZYZs4VKmmyXNfHvcpVobOi8PNOnh/DG6gazwrLKI8TYmXOdOouGDYZdvi7qJsCbVvQBlIEy/eMbgaKenXXFtCBHE5exPldqYHaxefO82HoIXQX9wY6OMxGNd1o3GqwWNy1DBqOkEBLhHicfYTWA/RMtEIQ50NUy2IhdU/PHIhggfmH4YVFG4E7WUqjVnGldUqwLm67yYsrFKMH+oQ+TzZ/iBnoK5yvi52FDn/GFDETnAtU2AUdMZFUVepBjgBQqmJsE8pzxdjzQSIR/Q/oxbhzA0gB0k3Ui5sGuEdpj1inOrZHD6fMDsQ+xNbMEnbZq+sYCJlh+J9S9Ehy4R8iqFZE96BROBOl6PPN/wAJYHEZ7y9KcSYxNhI73dhmLb7BkUPRLNoeSj57P4yo6ckRZYCCPtoTikjXDqJezpiAt3qjIMsgt44p1sQQARIUxepHso0IvkOPgBAYu3nItPBh5F8DITjpwHyRJwtS0QQkcMUDKNeo9QySxNVIgge0YaIjTwiaDH5+6kBIrHbnGRwo+Umhfy5cyARUBsE5Yyj0GP1tPPBVlOrhEkSsfPlQGycU/3YK8JkFjhiNj2MNfGjDc1NyyO8SviguUYRqTlFn4+DzofzVWwaFtyBGUKKU71FVQaM5fUm8BMD+2OlDT1xJgjdBiMQRJJNuuZ1pah+IR5A60qiZjLsxaMHiXANqztWZ05mpfCFqgBRwyhxLbPQctNArJApjvZ3msN1AUWYk/852+O1aAttiNcWo6T7bjtS3rd0G0CAiiZUW7HLx4ML2s8szVXDG50hDRhVkydzuVR86Hd4P6k+lquSBN0Zvm5p0Lyo07Fsdskj7fNEtWTz5oF2VaTUg4o1VUJ2BRmoJFl9faOvM8RG8ZHkKUphphUaL3ZuYfRCRn6/05ItJ23u9rm5v9eqHVsc6V9twenBw43pMLDZHX4c+D8cFF8zaWRohmI7OXNz1UDTO/+CFHMOhsSkyJXWtPBq0e7DW7uMzLTsCQSfdXO1187zV7YvYw0m2XoeiSLs3g56pBTBAw5XPevRRpL/8mzPd+zDT85c/6un3B715jQi2sP5gWxYuaC06HCmx6pHnE6oDTQbvG5bsxPQDTh50SWQDegmBpsEyTYZMVVi7QFaYE47TlVZklw2NilWvz379QOcfr/Tu6qCnX73XciJXCREzzsnO2rcVgZSO9LAH2IsQlwaDbYCxQ+0PblQG2IjGesqNuVz475ohYnmbHcPRsEARsDrH2qBtw2wCFZKWTrSnQqEbGh+e5xzy9hQjuGWxi+1yu3+xMdpRbDLroua21cP1WlWV67tnb/Sf/tNLvfgmVZV/qnS9CyYPYjYIAQXuTynL5h6anTwNwibKVcvcn2V9OGqg5gNXYNM7T4c6Byik4SxSvaKrMdZ0GvQwXvSrzyr9+peXunn/Vn/6hxe6ebdSrccuxx6dmIyeZ1QycKiGMN0pajWWrF6dZpaaaAgZW2RccZ4iPCY8EToGrV6eOEy0LFBcYecP7QDFaqu0XOk01BpmEIpBqybSpthqXkvFo0E/+aTXrz7JlZ6t9M+/faXnf+h0fJ+oaxEU8zPyv5zls6Zjp6Q1dm50ChG2i8nJGgIVmhDwowNiYME1tzFa2/UIc2O1RB6ArGSxPriIdL7mHOXZYdHIdDrN2t9QAZVax9anndq8MfWUZ0XoJbP7fdEqAoWn0HdRne3VpoPPNQTY5MZBI0OPchZzp6FNikCgxl6319cWlDOYNmyyoG+70r10F5TsjrXGubbMYPv4oaJyrVuLSzPHBbAcsYDkRaCQQfjcYYfb15zaopazGMkGgY7QTIS9csUySHFWuvSVf2/QEWZg7KwbcpId94ozhHqEP9rEWyUMWCwcTHwBvvPAB5qckVt2DMwDQCV/H1eO7ybYnbH3kLSeElU9DEyn0VT74sGbJStboxMDlas1cthREjtGXp6gnqssZP81CCPt8GURAS3ineed7jTFFpkY9Wc8BRxZKrKkFun6YBOGkSjcwbYFhnuRu52lAZ2kzxCiF4ZQ0sx3TRsGvYI0GIAQunlpnWnexmrwHBLDwBXN7w/QQsbTXQkw1DPfGyJ+XL+mcmkNoOqH78cL3Kzo3uq/ZX9zhxLPhMXalOVxiMJPOpGasSb8L/8g/3+0HWwtBKmtERjfiZBpS+57tgo4c+4aRrDZrdL8K/oaC+ZwCBFwogBVwmcyJABxQQ+FJIhgIMKGt3JtCWgMtAIJRYzHlbK8snMtn0C6sPCHv8/mLOcckcmCKy6U7lESeWL4scOX343rCNoQpCqzoBtkhxUI+oJANnQb8LOPKbukXZzSRGEH5+8JqeRcNBYs2/IZ7I62BWtxlw+ID/cBn5ctn7ao8lmODmQL5a8MKCH8D6tqdiIVGO0RjkN+j7s0byN0Id9pRFAc0VcDRNtqPU96AK2UjDqhz8m4K3CbBbs1n3eUrh0wxhAAgcy/yxCK9Zbti+8HNAZRHWgf9BV5Ja5OUKod7gt0D/DOpTTeK9TzYJOLUoeaEeLrcULQ1xbFrWsUyh06CUTM6BkmJS18ee0gxGksNNTops61dLG6GjPBpA31Ce3gos1mm+h4F2y6JQkemyc/fz/ruqMqGYqn0IpNpFh0omTX2/xK6VDoXkp2DOLtW92zm22n3QMQyU4vXx6cu9T1pQ5HYurDZwP9xMYFzcP36YJcoGPynRKGpPCfu7A3Qf/GgDeZnp3KQasiUTkC9cZ6+OGFNo/OfHH9+PpKT797qbEvdXsTsruqCjgYnQ6aF8SODGtoWkqVWaSHnyT69d8/0OaR9M2LZ/ryj+/07m2k+ggdIW2z1O5LaEGS69G4cPjC3bMcEAKXYGbg7TK3HzyjVHIQjjl0uOGovci1gkJA/OmaH9xKhBb2Wq9HffiLM937Yqvvv/tB33z5VlF0T/HENoY7jV7Gwls4yboVtQ/uUQoLFQcbnyM01pG2cjYK8nHQBWB9Z1NzyabjXn2J0R12gIVrRn/nVCTw7DnBjTRz6i3SVKem8eL6ICoswVnQF8AlI/Tm8394oSSdLCaNs1b7mxsvNJ9+cmnk4s2LRr//fw764cdUjQpVq42Rk2vEtdawxDorMJT0GvvBScEMaTfo9HAU9Y36Y+MFcanRTqU6Y1CyQGnUIRl14ziGWPfnVE8upU9+s9HFR6Ve//ijnv/hWv3xsW6HUg2/11grRgfZZ4oHQjNJNG6NzsT5om48alwQDeAWxN7O4BYcpbg3OUFvo0m3y6B8vdGu2KkcUy01eUelnWUtdERKoGtnJBEzC593o4Pub0d9ehHr0eeZHj94oLdPb/T8T+91/Z7LLidTXFMWHH6uS8FhdUfdg1p2oP5uoAGRpPwburu1pgikDlu/611ilpFIewrFk0X3VpHurelcvItlIGeuXXQ4oPUMl3QXteoyuubQu1amtA+mkRbt4lyXEEF0f+pWKecOpdwtqCD6zkwNcg/ynbis+1aYi/i/j9fXbk7gc0BHhCZyQhveN8oZfKvc/XTtCGq6qNpd6FBz/TKVB9dfXiGMT7XdrW14QgM2dyT9W3VuDSyXu+tHQJuKwn8WSHxBlyIyBZAV2IFp0P6w9xmH06xcrU0x4tTEmQWSBqwVkYNnfRfUWogoAE5m4U/3fpFt/CGihYueQQCQg1XUbnVQ2n7WAbos5w4eLEuYiW9gSFqn1uVOUJ53QvYCSIAFDCoeF/bSaSkSjXnBraaCqBPOHnpbyWGcUQ/ikiUnL1a7YnjpFTWdqcioStRnQQ4zkKU1IwzIVBWVdZK+A0Gj286fNncxixUFwCX9nNYyT+rzUe16CQJ5kCUctMhHoOTIOWT46nv/PW0OlcfyD2dODyKACPKfkHOFXjM6S/8buC8VCa1bmasnKPID4SBkCWQEu73Bcsr9POxwOCU6wSMncIeRPxCQh4H5hymPTJ2cTZE2etCK0VkFBuY8+IT2byzGwOz8cq66BEpEz0Swobd0biDsaktI1Zwb9kq/ePwTf6a60DyBVnGAWuuEYA44zqWid/w7cjt+d/8MQaQNlULh7MhFQcaQxapspojbiHcPUCXw4wYIm+917tWQCcP8zETOlm0GFxTAr4p1GMxIbtaxLRW9CvboIFTlQmDChg7YrMkvKb3ZHJvaXDaoSHrCpYE2iAckpHRTFEtuBUgLAsQTNQZcrITvDb3uKdJWiK1760EQRDqxwNA6Pxx0KSLPADMWE51r7JiJNRAdfXKgIrh72tY2U/QxxBDwmZ8tpasa+FqomuEbpQeHf4NhNkbIicBqMzu/ZneeaHOeanXOUJypOy5qr2adrki7pix3UQ1aFyUa2lhRHwIGp5asHC7w4ProeHkqmfIzVYY7bkn8QHM4n9oDn44vNYpqq4znr1dTQpkVivrC+V3bXaztg1GXH816+CkTZK/Dodfrl/QwrdRPqU7HSWsupj7ScehVg3J6BrJt0Zko2Pvh+UPqRWzUh0+gdCbVYqHvUtaqdpnOt2vXNzD0VTlmgVg/PHuv+kBY3uJQThaPalX5YsMVyJCDg7AYE4dzrpNJxe6kv/6vP9bFRys9e/1O//wvVIKkOtzgLAv2YTRoDOLYkq0LpGiZB3GJtC4qD+qEIxL14BcDStuJ36BxPK8IR8mFR5M46QSySTp6lGujWZcPcj3+xVb3//JMT5/+oD/+4Y2aAedg4bR5Jm5Sh0mr5087T1OdTTisQKD5vu8qJNAtAuWzwEEVkAlHqjLINRQSDlR3S6FbiZ2FRVntzrmpHLbomSIjfQ1ocJJZIMvhdhmt/J6kzh2CZuT7o14hs9OGCoxtycd1sig1KxY92FR6vL0UdsV3V5P++PS9bvaLuqbSu6tY9YlDeKVtyed00BAPGopChynSkZ9lBZI5uokgYwNrQIdpH0i0ATXOZx3TyRqPhMLSgTbyRdUnhS6/qPTwg1Lt1Y3+9C/v9Pxdrno609AtDqgtOzb31BKHbmF5SKy3GtRoSkHdJy81XMacn1w4WMJBYRDjtsmizf37yovStSJxO6uYQt8YFAwVDS3ULJVBPB+gpXPvMM5zXu3VlR7ez/Tp43N99OSejvuTvvzjKz39ERRqp34sdcLSnixGsUus68uoIz8hmreYiohEOblITuHHUhDS2JEEuGg8i3Q7tmriURdFrh3W87uWqWQp7EaD9kSzSoUHIZEshux1G6h9nKDQVAwZlJ9za59q10xRdcHz3oKsDrAMUE/oMin0ZsFudIZ+jD62272lDNTzgEwg3kZqsDDwORySeAJcmNLhWLssGlE5d2iZgZ6XzoNCA5Wv0ZySf0U446iuCa5wlgDeQWpL+EzQ45FKDQVU8M/mfE6D4xZgdJyLxDrdDlpVK+UFydBkKqGf4/peFG0JRybWYrCWi2Myj2aVnMunSDOUPAs/jAlLxTD4PXeQc0/d1GA2CTkq/+v0eFy4uKO5Q6o4iNmPRAfEWpUrh0SG/KzYIZED+kH6K82cRO5DK0fuTKw0DJa8t5RUl2ZeBmKBxmA2ISASi/6EpIMhCYOS5OeJOhfC048jwxYtBnzW3Kep2mZQX+Ocgymgd5Chf1C/JrsLTTH9oLBcoPepkrrXugVdGpxw3uWxF4UkJWwUxweUPtrgOdDGsDofpP+e08bcJZZ+DsYQHY5anYMmVeUomDAkoe+BBmP4IHSOvZSDnGA9NAf+ENAUJaM6Uhd5SDsKRWs12Cr5Z0jQRFI4o9eAlw7pv9BdbBt8wehyjtgnefkYOyZ0IGQzIcXmg5JqwqlsZSZAjYiCoCfyNLlANYw6uXsH4WfQFTmpZmGCB2qN/cHSfA59y3bNRYduw5Zyx7vjuGNix2qICDB8sWx1xKyHSMtQj1DlK604gLjwZ+yfjBD8/GR7QPVZkOEyyIknCZFL1Gu75Z8NjgdelJi2YxKUOy5ffEEhtDMloK+K1Z4Oijp440QNVRMI6pZZ9+dYZ94reyePFyWJyww5k0546ox0sQmBVqQqlpXKsdKGeACEsUmkY05DNjUrwOet0SvqThicbZVtU0WEIxIqynB0R4kixHQ4GJsLeU1nkzYfJjr/KFGxBhUpVL+WuqtEx6tRNcF7KCZtqzSXZdNLRvxBs6hBE4Ary08Y7pnFfx+p3MREnLzJR0rhn6G4ukYOiY3yEM1PTkw1+6VdjJOttYtL3b9YdP/jQWefSON21u1x0PF60dVVr+XOkTccBq0G8msIHCPx/c+FqAyjkToL+oKgEwcLQzwx/nTQ8fwW6awVHXrnjarLQpvzcws/9y/fqn+z13KQ6ttJ3Ui8AqWTtbl7glqh9qyxgtodgH0zrctCZdloddbor/71xzp/vNbb9yf94z/8qBPVEid2ktn2Zo/6UBwZA8TdJWhdCAGDmQ+ME9+fBySi/VmEQFQZjEl2BgGKSeoPCbkEqdLnRtP7POv8Ua6P//q+zn+x0o/PX+rpN9e6OqZaOupFwiVyIJjOBghyTCa/Y9AZHi5znj90GaGeCCMD9m26uHBl9TSV855Qqu2qIDQrox1e5Hl5SDLFzWBASB5oJ5sryAtxG7hicC3Fpihx0/Fs9XQQ8u8VidbrUhf5Skteq4321j4WS6nLVa7zs1m7Ta6rt0d9+82tvnvaq9nf13i8tLC7Ig042qvJBrVF6jgFNI5s/RG6SHrAjqMWdDMeTvkdEsUc/uvUIuxi7LVrESmT/SQl92b96q8f6cG9SX/67iv99p/3Oh7vK53OVfaJ1mMcClORJVhvlzuBuZ8bDfS+eesfjW4xpKMbJUcDMS9dgKRClyRIX+xC6N/I74sQunURtECDmO+otuH05J2JZlW4v0BPddBmM+rjD1L9+leX+stfPtHb64P+z//jS333ba9oeWCtIzQJtmv6GNHl2Nk1Db5MWWhI1W7gAEBZCaTNQI6DZhQINt6WFuu70oR8m9Ng5AIoJ00Lo2VNfasYqrRKXS4+3Z4cnFmsiqANs9cALoEohUln5HGCliIdUaTTQGI1Mw68aaq5yuw+TBggaBU41W6UgDZlECg3KzUgINRq9aP6prUWyA+vKTKQ42B02ZD3BSXEErdBhI97z+V7Rmyhv/ibsbLbqMSv/f8R9Z5PlmTneeeT3lxTVW1negwGYzCwBEiQ4FLihiiJsbF/9n6SKJIgPAYY3z22XVXduiZ9puL3nMKKEYggh5juqnszz3nfx4IWN7Pmhhb6URF8LuXuCLWHRtOhNViRVIWjhhzrgrayKI2O0YXJv9NmC800fq9hDuhjpbi4sBAKpI/7kgGK8lyClf9SxUMAaAjm5LtBBM1/eD+LPNGKIlhCppNZDbEBLZqm4Nh2YC7sE/UfDC1VGGagVxlioPH4/5MtRU4Rom4Q5LHpNRBIjYs2jhwHQN1ZWhNGHMT01pYZDAgUPKAHSBj9l7z7ZV6oTEqfGdBG2e0MggGJ2aNNaQlBAxfitspioy6pNOyOivdHn0uWtSD8h3plYAcsiXNLHzqqwLh7QNteif7fhZ4uLPmG3i0KC9wcKnUoswpn2a1Ogs+cy5yBCFVKmlKUGKTOiDRBjc4Qd2FbzUKcetycLNAlMV5orgcAACAASURBVJe28yzOzdHixnB+kelFvthcm7hwxQevJmWFCMcw6vFQkzaN+6xggOPytrMJXGjxtuKUmNuOF+a+dhrscGPw4aJlpLOI+rY7CA0RCJHrKjwohoK8rCwt/KVkkn9iEIduNmg7O7nJ3MdqPjlp2MGBaKYSbMTAiUXInJn4QkOnjMsdsRbDz3P15xtThuQjFXmks81K/enoQQ5HR0OxH31MSakG1wpOFR5YcLC2tcMMngcHBrUFZA/dRVxLuBybj+2xCGdpQO7VxFSLIJildBjakBRsThUMmbVW6dqOFISyjFkpCMLY6Zg0OpaTcmuAJi03DEPA5Wj4wHdxcCFkD7qqlRat80jr13PdebtQfKdzPsvpZaarJ5Hm49oieUR1tnYjhMwGb/juvRpTdRyOfPJloF14UQxN240X2+V0JEoefc22DpbcttWBrA5s9Wi97Lhhiwk5MWlSqlgGvfP+Sg/fjZWfT3p5JCtn0YubWVdoSaCJ+kXDflTegwzmflb4HwJCjXCaamZ5cI6+bcWme4XNFY3YpNUq0r37lR59b605ZxDr9eKbneZdr3Q3ebMbu0TtnDrGAV3XUPLn9tagrIZU27HUdEAwnCjb5krOG5VnR/3T//MTvfr6hR5/9q1++8uv1OwKnXZ0IA2Gy3l2GHZBOLFjI/z0gDsOqgZqN1LdcFiACpP5BWL1l/QwP8cgS1BciZ0m0ONcULgEcRaX5ajv/c1Dvf6Dcz3/5mt98uG32p1KRX2pnAqbCcosBLwCWxENATJp/R2p94gw7V4OXUwMvQw71YmhjYWJ6opQYkl4HHob2PkR99q4aDvj2oIqHp1C7yJaPK9L5jqPOCUlGH0ChZyTdW8uZ2Yzhm50dQ+VDGsVm1j5egquzCMpxrO2F9LdzaQ379Q6XI369PNBn/3hqNPLraZubRPAfjm6MFsrXDG5kRryg7Jx0V2em13vDLQrfkaGoiiyrZgYjDGZdKcutWV/7DMdh1hXzaXuP8r1139zR3fuNkYIP/m4U7+/0HwMJchEniDU4pzmfY8SPlveaWouQo1C07Q+RxFqUyRaFXRVTY4t4U7PVqWXR76LEhF3z4XHApFooV5Ci6UI7h9MgyaDygoWrSw/qa52undv0t/83Vs6v5freOr163/7St98FutqH6tYbX0Ok/huU4NrPkbLL+z85TtlEeCfcbkjsSB7q6qDNZ8LCeqDuBguxkNvlCCCSilqD5xjt1eCCIUIGNNYQ7DxF6mz3OjBRBzOM7NKM90H9YDywX04TTr2k+8r3NKATVy8IBeGWImVIJupH1XnIcuHeqCbfu9oD6zGp/3JqA/CdNgOZ1eT1qxCd1YX2hifnSxaZ9tnfvLVwvJhh+iimEGMd86W9VQjWi7f/RwkdJ+R5YYD62B6CARpJivPLtFIF/XGEgmWRP6CBjH8We7jnD+f/EneFWf25bERmJsxIEUsciV1LmkQQmPCouCYe/00HNXtOg2EFcex1qtKFaGwy2gUCkOA6T3+blBL5+VhrCHcMlZZrvwrdOjIaF/Aucazicg6xrU+hYwpgkQdfAtUwtAYDGCwLSSf+7OdQnq8ka3bbjm+L7oJ7YSESZio0Ilc9IumMkhn+PQHLQhtc9BN6fJ6p5i4n6gKf7djHAJ6xbvAd7tKSbAK8hbi1Qij9ixEntdK/7wEjRCXJ7ZIfvkgKHbWDK61KVdubdJkyqCg6oICP+tbch3ou4Eai1GLSxVcJA9gQdJ2SLVkYyVcsUd/wLTXtM7nISG1veWSMRRubdQPgU7ehPnZSN/G2nfrMiOxldGJMlvyOPzxoBWx0DTkLaH0h9cE9A81olSCgKZRycBkixOCvIxgA8RCbp6Wg5kpEbrCocrkAqHZmLQFImaAdDLobI60n5g4eUXwdnDIB1dcACGD3seRm94q0RIhX8s0Jdj7cf0QnsXfzwfWa41Izcm5hHkBfebap7mmsjT6RehFRP6INUZBYBeKl/m7CJLE9hw66lzISYQ7NRT9taa292WeJ5C1RQitxOKNBC+FSkCX1ruPh6h6tFjP8lZXq1F1meqinVTduM9CJ+eOcNAFkTnp42SlnJWxHtwr9foP72h9nmt/utHVVauXz6SrlxQPrqzrwWHAtshlR4gcvz9VBhxEbCYLFnTEd3ZMgdWFvBu0K2PP7x7SxDNqFzASEJzWt8p4gXCEDL0F6UQG8KUV5yvde5Dq1XcTnT+Camm1e57oxXWil92kPdw4ycljqohwQRTNcUgl56Jm+2NIOrA8IEiFZMuJf8DSSqUNHUprndepzu7Euvuw1KuvrHVzOOmrp3t9/fWN+/vmPXZ8j9QWmx/SRS9Xkysd+qh3KeOmzXUx1Yq74PBMVqm254vu3B/1n/7Ld/XwtVqPP/9Gv/3VV9pfVzrcYGsNQkfQSvQePAFoPXCRAoOzJaMNwglyneUeanFUnkWhfBY61wm0HF5Qb8DnzpTiGeVgDEGLedrrpz97Ve//8K52V0/16199pMOp0jSUtvjm0DjGesM27wDSKliWbb6xfZ37bnJeGFQu2r/qFAT2RHp0AKxcINC83cH/bgXCPE62B/M7+s8m/wv3Jd1XoLMzQy3DBKGlvZIZeoIzCtcgQwVMR0hjx06sKnMnFSnnGRde31mIXxeTHp1HeuOVu9Jc6quPLvXxH6HfCu3QrNn1uKjiz0ZCDexPNgvIy3FW9/SgYz9rx7KdBLB0nbNogC6FLbhiWaFPj6EQq3sivfVurR/9VSjp/cNvP9fjjyMd91tWoFABwuBC+TCL0thobimzbUOgb1bouqPxfFGyLjW0bWhMIEiTdHD+DruO2fJzrSvE9rH6A24qClSBG2Odhs7OK+gH/tyQBspZcKUs26uqIt1/uNajN3K9/Q65+4k++I9v9ftfv9A4rIymA65ynzhQ1d81ycVo26CuqNbgOYQNILi0UJRnTsh2EK4laiFKA0oIqp3+zTyrQ2IzyyMVMeimrC0dTZuB1nDhsfkT/MvhCIJ0byC41punUbiWsm9fmLdLK7pSaCKjHITCckNOWlMQnhc6dUfVq8KD3dTisAMFGcLzaQ1QpIW7I10ZSTrHFMGzSR4V2wBJ/PyH5wOtHdlP3DmgfETmgOCcBqfis2zR0UcNCffQ3DV+X9oWjCfoQ/m5z9ZrDzaI1jkL+c6Xi1S7kUG2Vg69NEAb8TlR1N44HJX7jLYA3K8AFWjPiF/gmSCmoetvNF/1WqjQygtnIyXUogBU8KXmmQqYCUI5weeL0i7OAiG3B0/ONGnfc57RLoHiNkQsLONR8dJ7fuC9pVoGlHo4tUayqLkCzanqUhHdcK4Dm9RioGKg5DtMabPinLAN3vU/SQutB5I0qydsNkWeMiovAmqc54n2h71amJk2IOh2pLvXntRyzknow8r3a9eEsGvYJv45QZ1Rrv9G/aYDpZxfwmPNL8WAAr6HANTxjQwpOA0IcgxiTKzjaEleLpP727jsOMDYKOEieXgb3FXoNLBQ098CnOaCT15uQtsIfoS0p5iwUE1IIfZnggJBysOseUu6oOIn6h+qqwsp04xFbJ4O6wvaoPDPXHLiA9F/AvCg7aZR4G4Nl3IB8t8GPuQA4l9lymWr5AOutWCnZjJXqjPmA6bhAgBmspam6Vs/IETxkygaxNwmM3xJ8dRwSIDqsJlYyzMl2rdBmMeLhMsh4aEnJj5J/AIQaIeLYYhz9VmtscA+HDqNYDHrKTQaU/mCXZociMb9d5HuLZk2C4LWRUc22HRUPrjj2Z8z4vUpgtcmQWqlaAzKszwPwlvg2DXwZRzrMu61W4f+oO1p0J0TQvFEX5W9DsT5j4s2OAvIjqk7bd/c6JW3a92/R4pxoWefHzXsMu1edGpPWDYTtXC+aa6MfKFb0Sl6k6InvjpYWaMNf15IbabM0pcahwzdd1HpOhSXrro+gmGV4Zpur8Whpe6COk4qKHfTqAdv3dfDH5fa3j1qHq913M+6uVzr5grXIUMkbdmZKybQVKBRG3kg/H0EDpvDbodgnwNvpN18UL5Gw8MQ0uvudq03X7/Q6gx4vFfbdNo9b/T8yV7zKVc6rXQ6DWp7Y4geRKDY+rj1nyVMDlCOY6akBznNHMFQV6XW1IecHfSP//wdvfW9c33+5Zf64KOX+vppoqcvGBTSUFTLTJhWymf0J67Ydc6JqxfcIzfppWdRaLZM2zjk1pAEz3/IDtmmhXNjsJtzqFvqPeBAS5Vkg372t2/one9tdWou9ctf/Un7ZqXdDSgrURYI2siCITuMCXpQDf1qbQYJ8MEIwjBvRNrpxYOHUyVVoM7QMKH9yqj96R10STAqAmiycILaCdp89oVLQ/xEyevEwct3BqKNQm0yVWk3EBcwUSdoDWgMqGKXQ4NynW1KPSgZWhrtT0dTUJu61Htv39P9O6ET76svX+iDT3Z6fFXo6lQ7hf2MQxSBaV/YfTlRR9EuOr446qYZ1GTojlLdWQi7nJTQ1UkQLyWy6EChvoa9dZAoCZPzRa/+Vav336/tvPvtv17pyy9KHbvSqAVnEuXWxdKo7w/WBLLMQmGSP3M6ddbNcQHxz3YdukQpRe+YpEa5M1yQUWoqjX6tviPROde43mpA29gPZg5ARdmqoT+nYad52XvgXK9rbTaVpuhS77xd6ic/uCtItE9/fa3f/NtLXXVkqlVKSf22zo0zDl8QbyeoSKjlqUAUCZmtQa8HHTuCPnMl46J6AeUeNE2cphhnCJrk0AWJHkxRgQLs415HdEQs9nmhFcMfbe6UqYIwDpNqtIWIshHcu1Q7tC/4oqRAFWS4jl1nQcntMDTuaqsVa1PSdThqjd5nIIaETJhIPTqYrg0/v1GiXHl55p8R5LKAUgY04H2Mg5sUQ1K8EIQ7qSnQYJH5Fpyl0Fu7wzFkFpGcPfH8zrreH5RVPL/8+wGRQsNX1JWitjMNS74alstjiQli0sXFhUtcaRDb31zbvTbyf/AZRCA/uYco/jCyOekuBEyYp1Z9+1LZDUYfil5zx70QRMGdxDBM4vdZkelwvDEFbtTPjnC+t1hDg4txsfZnzNY6QdSOjZIMOq9TviCQ53PuvDxAHSJAx9ABmmNnb5EH05aTzRfnY5E8z2DFXVducue1zU3ngmPQpAwEe561X+W6KQOyC8mxxV3IUtuedDyc3BtLDAZyBAwsoFeAI3zwDu91712uvg+5hhQA47qL7uqfnEKEWJlvYgKqzJeQGH1ikg06DHiziQ04hguEW+NLRcAc6cAERp5ERZhiYZFYTsw+7g86mJJZ24ntm5wbRONk8tB5ERJ50e6gAyIVGzolQvxFFpPFyciB0dHjbsuNjmDLJycpI8sFBx3bgf9bvPiMAgxIBIHRcRaErMCrDC2hlCSE2TnfiS9iyRwcyIWNyKzmQ+azcDwBgxR/OwcLoBYCtUW7qXWqN/HtHCorhgw2M1pD4sg6BXRCHOkIsimfXdH6jCh1TNSycSJ79ucDpIxQLVBK/Lw0PERJaWs0OiI0F0CQGT1acNLwzkCOearT2Go/j9qzKc60vmXaxJWpvDFFHH5SxcOK/gpXCVM+VRkz7kI6iXDH8SIsSrtJWYtbIHFz/TGdtKxwfpxUDq0PqBODJoGDEaF8nWrEkiQev1HqlXdrrTaL5iHVl59e69kXZDTd0XBM1B+hzeg1YtFMNK6CRZ28K+Nx1GkQ+oV2LUJPNLujixyOm3hWA9eJS6uobmPwA7+fArWiiYkj5dtIcx2qUjgbymFx7sqb7291770QSfDi5VFXl7NurqAZci10ORFc1vOyQuW06oHQc7KqYlW49hCbRrMuQVeSRfew76IWKxJl1aT6IlV9J9P9u1sLMb998o2a/azDgRqfoEMjVqHtBudeWdcEF18gyGXLG0LOC7Q2+npiBKinwGpb1qo4AF+Rfvp39/TjHz/U06df69//+ERfXmZ6fplq2NNbFToReQceVGtlw2wOH5gcGKXoJjuYblIQMWoX0FGQcRTEiyD+DKsbMmyI1R0Wpxlv+Tmj8GfxyLzzV2/olfe22r281FefPNduN+rU8J7Qo5SZIoAAQiOC42XNZ8WhhIOTIEIPc9TahBURJyf8FAaIoDggP+x2wbh9J+00QXNI3k2CPTt0ZxGtgWh2WlKderb2TBmZPKCyUayKlneoCga2ArtvcN/yLrWHRnfPLmweyNYMda6bthuVzfL83lYPH22UD5e6s4l1aBp9/MlLPf7wRs+/nRUXd6yNq8dM+6bXwjIzhPqaUxOUlhXZcMSKFIOGdDSCze5J7hQnDqINlihSS1n6Lt6a9ca7K731+rluvj7p1//+jb56nmooLhwEiol0PQ9KukiNNVyDSs7rY6N2oBwUI0PnyBLQ2mVTqENjFJdKyVpqQtlrykU1NpZD4BxykS4ZedRKcAZtzvQSXRFb9mlQOZx0XsY6X9W+TBgq0nWvN99M9ZMfnOmBen3++8f6X3+61LeHldL0XCnUo0ulR+scqcjh+ULsXK/OvPA6Q4xwwKn3Z4WgYJ2v7T6yQB/KBA32MOh403iRKodQQTGtWQLlRGYYibVSnVPKDhUPEoGAnPyvPNFxaPzZD0Za+RwR8TZKDo1aQmA3pS9vZBy43dBKQUmRIcZUjsaK2pghTrUH+Wk6I9X8nGldKDs7U8+AVMY6Swql3W0ZLaLmCWAhU0ZfJinjoCucKQN3D71zJDzMKvNE436ndnfl86DLE4dJIv7OyzIwI1CMuEWdMxQr349KNpXaPNCidZxqXdWWixxH0vbRhZEJwtm+uGLGSwzxDTi7GLRH3GKjpubazswyLv0ZOZ09WlTlpZ9hkFKQLipYeI8QZyMCx2QDk0NUDJE4DXdpVns4ptONd5+MrLk/6axO3aMHsEH8gxsiMOhkIVOryDPrlJAPQNftkeaAsIEMYqAiYLY/WSdM0vg6Ahnjd+p0k6e6QrNqtDrSRUk9zqK2OzjHqm1JdCjcjAAVi+Ocvwu9mVErHLfRyrErItsvz7UG6XwY/fcFJxWUm+PFKb+L4emJeieIjkE5bIbTEES7PEBphACv0wGBNDw0iGc1eVIl5bPqYveqkNHBO3iO3oROpHTWieZdl7myEULDdSHfgDJVaCTPr0GEiasBsgwvFlMr8qCEfIsCsRV6FzZRcK7EA48jCFHHL4OD7UJTMURY7LwNpkZoIkYlfg8u1m6hnZr6g5CBskK0mKGNwN3Djxp+ghKHUkr9CJBiY4oCFIrjjrJX4G0Sma+wiEKtAUlSLJkiCqOvy+d5yGeayMZpHb5FdkuKNomHgO4sRKg90Dj9NtCEONIAvlKHE1LUiPCML5EJuoUvTqQDP+tEynStGkh5aYUiNiKbZDwqN32UOXyPrJCctOCo0DGJ7VS0HbTpVRBLi1WbPh8O2jwIoalMwLJLOzzbHRtTkU4qzwbde6fU5lGs83uFuutGN18sevnVSUNTqz3lGlHy9iRN50bJ2CRUB+FjzGCNbguEculVOPeFvrjYNRFQnYcq0TGFEgoORbQevMDomLC8Z0f0apHKNUWXVBRw/5Dl0euN76T6zvdKvfqosED/028OevpycufZ0qRa+NnGEMDI4IzeAzSBoZoxkiA8P6lprAO77bLoHmLqdNRms+jsXqI7jzZK60yn46irb456+vhSnY0QCLyhiAIUzeHatUGjAfee5pmarrEYFHgXSB7HCsMSWxmt4atypW0Zqb7T6Xs/3OgXP39Lu+uX+h//8ZGevIzVtBcu4qWjCZSQKZSIBPrNcIkdrZ8LHX7MCm0BlRbyx9bgrMwoDEFsu2PkomboZLKX0KqcrwsVBeguCEym195/qEfvnOnm+ZUef/C12j3UdijDNZ07hGGewQRdIyiqXaIkZRcggSxKiw5HUtqhgyrTgbxNbI8cuFBC6HAYIMa5szPWcoCE7jliHPrbbZAhdzLKQLQGAaloOLDC8z6x7KQ4uLjr+P4wpvB44yZ6ttM5WoQ8VX5Ras5YaCLXP+R17aHm7E6u83jR3U2qu3dLDc1Rzz5/oT/8+iu9OHBunGnuV0YMGIKbAyKNwu4cbPXOtYkzv0O4bojARIjKQV2VhRHSoW8ttsWVuV1FOnst14M3K12sM337+EoffXzQdbfVaaYaAgdpr+To/EZNU6tsPqmeY6foHyKpbfcqJ5zHWOXRs0BF4UbijGTRJQz4RuPcWhMGakceDWdPyqadFy7Avh56u8byBgF+7xgLi8JZXMtacTmp3Bz16muJHj0Ydf9Oqa+/Pejf/uMLXV9DzTywlX7oOtNH6DExskCZo4Gk76/pWDZbu2RTMsWITIhrL+ekWnOGgqIdul5NM2hqJyOksBnVNtVYZzrGqFBmrZPcwnHannFdIciFVoY2ds2MaTCWjkorHHFdo/54tAgZvVRP5ZBF8J11XQwBXEwuDEfGsKIQN3Yn4EKY4hjbqAEIeqoSdYTJlpHuxqWqdlJ/Ypkn6aYMHWe4wrNE6TCpaiYvuwwLfRk5z24cG3WHnYcWlgRMKUmRK68DJbk73PizxOoOzTUcGy+19d0z3cwhRPneeuPviMYc3hnkIC7JYDGlFuQUip2bGJoOqhD6Eedeq6E/qQKJhD7jMoTGhQVKqW7BJcb4jBSGrEiMXouTq5EIQKea1uadR/eFjhm3mPcgBqJGbXvUhngEBxxT18KQPFu/Rf0X8wCF2w7qJZR0GHVd5kFHR+HwPGtrU8Jo5GeAWbB2EZegVaz+frnITaOhx4zoF210OB21TLkdiNz5SH04Y/jfOXdtxFkW7aNKJ740TBAgTUTWnOm/Gu+wwNhEVbD7B9FSaJT3VDmhMnBjp6dH+oDIejiak+eXpCjz4NJJrOk14VROYw0pu+cMMbF0HfPAN/6zCYvr5lYdtRPOPeAXJqyRjKVwaYMs/QVLSglDpB8GmLtEcNwbUeCfsVEG3QowHrQh1lgz4rdaKyDbEGbARD7MnQWrfEikqxyoYFBkB9uGCZkkVGchgWqhHOADY3giFToIT4GPGbf4/EyTMOSRFzEQPuc5wxeRN0n+f3z2qPu54HEORQgM4T4RxC3uNbN9G6E24X4tYlfs0Ezck9K89AUCzMQBUqVc4kH4OvBceXMiU4rGe8IQW+fFkB/ZjZyq7kVxvgsjK7ZIBkCGpLEu/Jn0x5NjHyysq1chywYPYjq6ZiEihZOKDv+3IpUXkV75QaGz73SugzjuBn32+xeangHB1hr7SkdmDPBKnCbo0dAo1FhsI2+2FuCRWwV9muKwinw42NjS81lFOqGb5IW+DeB0ABvDFJ9HP6tYUlW8ZEW4EDkxsmXQW49y/fBHa63vd3YZkar92ctWL490nmUSGSINn3Niio1/l+eU2hCyiag+QDsW2sLRi/BeBOvyvXuR3ng9070HdDUVur4e9PjxtZ5+e3A1BciTc0lwd+Esg75wpkoId3SnHk4gNHkj4Zq4HOkMGjwAMIgSB1DkhYfR7b1RP/qre/rR+w91Ou712w++1mffztpdFzo8nzSdgKsrzegaQERwM0L/ckGYQgcnAQnj/c5VQi82hH3y8KJPYNCgfiCzTsiDOqH9NfTG7I2PierVN8/17vfvqd0d9OSPX2puUp2GVJ3rhLCrj7Zwg0oQO8HnRjgiGrcVbhI+8nnWrmVzB8Eko8S12z7oy4RSWowQoV/sOFCsGnKpMBcsRRTQZ0u26VLD0YOYMxSA7nat8qoQWlsWNABIi02zTFdjrxbEkbvjpjHqZbQpm7XaYGgIIYzxdqV4sygtO221cvfUg4e1svha63jW9Tc3evLlSb/7aKeb/r6iZeV0cqpoQCWhEB2jQjYNtDqIjXPeaDRgGE9Ddx9lok1jO3gxRKrYYs8XrV6P9PYPLnRWl3ry4Ut99PFR112t45w5kyg5hYooX73NXtVE1lCpvYeKxrU4xLO4WJrkZnReLIJclhnURe9YAnLg2Jp5N0MwHWhrqTgv1NC9mYOm+NOzDojFoxgz55etVlxSBw3FUcWdQfcfSj/67n1dv3ihP/z5hV70W83ZubpDp2jfepGcZnLNSPrnjJu1x9CDvpFnD5owzkLCu8sDZ3UUrvKOOBQ1BBWT5Ycg+d7GqlgP+CzfIIZZOyk9YYFc7JQjBoW7qViVTrOOfFZkRveJmgWRXHvBjR3ACPKCLo0ONowBHhRAzhZiB8ITN+DwOo26k5ZGJIgI6epU06b0sLOlS5CjjCgXh22iIgvoLRqbpJ9dIr4iY4g/E6kC2r0eE8htNxxaRFT6UEMV4Zexdmhr2k5nmyCQP+4POh73qi+2WgqaF8g3y90fwQQNJoCmL3zehbWesC4YKxiCFwq10VWmg673LzXwWaRBLxd66pgGMB0EZ6FzX1nWoaDWpTVhbdOoYuDA4cvQBJrEUBxlbm+wPtiB1LP2h53ddtCPxE3gzLZbE2jJ6SoUzHMHR47OQPd8nUy6pmqqb6yNelDU2npOiJwBdsUPlKZednC/EmdAZALmhrjMLOAnumFsMBMweAbJDgO0s5kQ9dMTyBCMFCWtDLoQK8OMw3MS1fF/ZeqwTT74wII93gOT9TohPA/UCA1ITjgcaZpLrmZY3H9mfYXIaOmUZ4g2I1UT6EniMCxgu60dVZH22CnTYAdls9i3O00IsC04Rs6aq4W3d+giXWp0tiWG1syjohcBTgOdQc8wg2jxAfPfD/QWA0SKrgXnAlOytQscwJY2+2Cg+4UXA/j6qExtXqsq1sqHSHkbUKb93LjrBx0TH9h6EyyrQ8NmhJgRnp3hhMiEgHLxkABJ2G6fEZlfqkI7tATXjgc6aEBsp64oIYcG6DAEpjq8E8TH+T/EzYfpuKcolafeiaXcHaEvj8GR7ZvPEh48xKwH6tECbsSFCX18ozl4dyFB5RhWhWrJdQJdY6uYidO3P9auFELaGOyw8kJFZBV0ZqT4OKkayZfqdfe9Sj/4h4daX0zaPd/ryw8PxdlD/gAAIABJREFUunmWajylOrbSgfOKriXonnjRisoAggKLXOWcKjsRic/5TF/gYM2XXS/8O2TgzJE1QOOK7p5QCcFwxeZpNEkyhcVhtAVuJmoBL2QqbepWP/3RVu/+YK0xPermctLjb4/66gahNqWyqZKbRSnRWwRroiVAX7SMWseTXXpo6Oj5O7Kg8AJTb5Mkujgv9J3v1P4PbpvrZyd98figL78++PLP1oUrNhiO6ZuKiQhAOwM07LqB23Rb1JQN4ZGLNmSssNUwRILscZhwMxgNmXT3Yaxf/OJNvfnaVjfXN/r1777Q469mNadax8tJAx1CSWadgR8OxP/QerzocOTojHCZkJ81Z0qHXPFp1owrEIQH9I3DGTRmSZwp4wwWqmXygKJCFrz++lY/+9lrOl5deUjiuz509PwRrggaNWpDMTUoOA3fEaWjaBYZ4BnEQK2YT8mEAuGSSmgRnusMgSv6wJDuD3rUoQchTyVLTC8T+cG2zwYJnR4syZRtI3SGBik9TDPRU6GBE5U/Q3mlw4TrdDEtmDKAkzS9rlwYS18Yuq7V+db9g9oSgIpbCPUWixmI76UuykF3GMJU6YMPv9G//v5Kh92F5vauZqg/6A1QOboSee9IUooTVVnloYhOPrLhHC6LFI0tGA1NOykDEdvGyh9Jr3x/pVdfKRQ1sz7587UeP031zU0o1mWfSHgnk07zca/khPlto5n4kGGvhaJe4GcPlIMXKVA7zo+ySpTkiPwJFR0cB0DwJRchVRgEM7IYExFABlFtZxWIdUSgv9ZjrvsEnJLBlfU6FZOWmiiTxgnd7799pq9eXup//ukrHXVX3SnXvB+VHQaVLqllUYrUJpGu1emE2LwobNxIiSAiN48MLD/C4T7iubSZhTkdAXsB4hk5EgJjxvWaSJrFg292DDcSWiNtcOaFXB3EvgxJoECcvejkmoGBEq3QrQbXf0GIpIHyIpkaQT9huqAvSVGHAEzMjUusAuSTxWlVhY6xAiQs1Qq0Bf1tSEmxmwc2poFew2HVDar5/jE2UVxOlUwXkrVx/FEOnI4M2ESDoKnKtW9PHtxYmlhQh37QaWpN4VVnG1U8txPLIKFCN9rUuQ7DQcthcWr70TTz7FqU9epMWV3qOJ80V/RUtmp2O7cFVJbU8KyEvRoXXQAxEp0jASEiJ0vVjL3vFIYkqFIL7XGUj/Qu5lqgE9veYZD8+1S+gNSjPWOm4PNkAXL+EgYmFlPu/G50aDGRJWRt3VAjlIIEYtxIdAfnoZ1ok24cB5Ia/YaJcCLT2BoRhk4DPYtPk89eHLewASyMaKEtS4a6ZEmwsRBjUUDbncOXl3ZwR1n8n12owX+A2JA3u5YD2ApqhAkb7joiTPBkJwjN9e2JWgvcXJZfW9TNR8EHSYVGZcdYFoYkLVrFtygI0BkokWkTdB6d+2JcS2K8Bn4QdU5wjvCh8NBlVshBX6D3CXkQwKsMKlwk5DTgesPhhEDOsUNcbjE4CNlGxnt8d1hWTREn8fEMOTRa57WK+kzpnFktj1No3x8CpQPPCy+7ye2muNrdBDs9vwdDO39cnho1I8gL8SDJ2REOCezTLAgzoYEh5bh0N07nS9RZNfhX0Jta1B2UUQyJM6Jtb1FcFqHR2rQiA6GTvTlsyDziB0Apz++NONZJj0Y8gBXJc0Jkzc/0l/9fSaqsP2coUXQeYapmaoTDxn5JiSGDK79rAyXKD7n07sHD6v/gUaaH79cqt5KOiZ787lrXT6HjCvPdB6ebB08iwyixSiBbVD0ghl2psnsDGfNhaTU5n2lW0czKB9rVeQKgB2cds8Eh7TXivSwyxN3niU5kVdGzU5aqgF2Z8bC+1p3e+16uH3y/Un2e6LLp9OmTVl89b/WSQMsOpKtU1khRM4UNE/oD6DvpVfHsWVidqSHNGY3cMuqsTPXo3kqvvJpb6L50jcbDpMOLWVfPR+37WaeoUbwhGwoUsdaMGL3loApcO0W4RP+fYkSVHHYhWXiFdg3kie8Bp1kOtQt1OKuoEz18mOsnP3mgVx9u9Pgx3W1XunyZa79P1ezJWQmJ4PzMIJm4pvge0QE5a8lODiiP1vpCTSX6WPUczjmOFxKlgovwiBzX2iJoVy7UyQtQXeZ67dFK3//hXS19oz//5lNdPyf4rtYBLVXO740gFoqRnsagGWIo5LLiO2JrG7hgyZ6B1kUDNzGkRUaJZnRwTlAjLyokuXNB4lwsSnKVKPSFzoLCy9TjhmQ7dvFn0BqAIqJwovR2TEddHm9CXO0CVUG/XqI6L31YGmWjHNQC8WDiOLLQFNL6Xh3y16AKy0RnGwamk86rUY/uULTa68svGv3uN3t99kmkU7vSSOI2/w7fBe+lgqB6k6EtoxiW52m2lTw69NqWK0cyhBBRsuQmaTVq9XqhB2/keuPVM1ey/Nuvn+uTr9F7bpVh4U57ZThkpk7DrtcI5z4xDLVeSP0ppiGNHrqX9xAWgHfR/VwFcQ2tt++as4ULJI8VrSq70+hzgxJCvNoR2zFFriQhff1uXjhiA5rniI4vHlVno+5tOv3w/VpvvlXri6ff6vEXrZ4/JUE/d57NZsi9MJJxt08XvYgaZ/zgJNv0iYqT4SyjNics39jTyc9jSMWpjy4HTRahoBW0HQaQwpclzryJQEYPfLGdmQhJQaZDHnZIeu/QLE2jFxJWWxZtzmUvj5yzLDb0mHVN6J5DNR0nfh8ovWJJj3EyQtsACNAdx2AHvY4sw4GeoWDZcUwI1XF/zYmzvK4ikGnE2eh/5W42dz4eelWdnJ9FbMqxbyyQdpo/zkNoWbRNDNrEsThcMAno6u13186dmA3PkQRsaz27earpFKs7zDoihkd4MsZa07uWF77j4jPkMjhvT/8/kMAuDvjA2RpbTwUtTf8mJqFQjgvCR1wCkg8WGnuj0kg7DE28tg0ieyhvx98b+SUGBMQGJOdAETGdpI5KQCM5aZ3FdrHWzi6jcHvxz02kieNYQJMt8wCaXQxYQL/CYJ1Wi05VKIJfL9KakOsTQnQkCYOlPz3HkWNBQjYcQA66S+5hd5OTDXkr6OaddXNGkfwn3Ji2cduie2uzp6QDayPQHBZsxY3yrNV2xYsYqT3yB+TWyrCpEaV+5soG3F0MTIlKOnfQLHF5kdKMzoPfkzudMRXrIg6W8agTwjrgPQ5Fm2Z5mWluDzkuCbSbLc2kw4IQz1qnK0N6WAmZ+jk8QUMYOkJtwahr7Pr2k94mg/Jg8oXiiIj4uZiQcyGbnshYwSJpUTMVDUAMaJQybbNSeZ1rH416bj0Sola2YMSjIHlBg3FbneMBBl0Sl8VZDKoQa4dIDjoBKyYvpIckqEJEuyBMgZog/4PQ3q5GsB2ygXjBaEKnBZxD3IcYTgBWDcS62D1RGILK8eCBqg3Al4HbJo+aQwQKgGeZgy7j9wQ75FC5bVCmZoUgM+zgrmlxhQrxlJQCsxVE2uSTXn1YaPtASjeRli5V902m6y9GN0+rKJyJdcRpQKJsu+gciDSZHfGPc6peUq0mNopF83mqfdbrhgwMpyrjhpRpBQhFDpbr6GQ7+XlFL1hI3fZGYPEhlGWuYoy0xlGYHPXqd0f99OdrPXw10k276M+PGz39Ep0deVQ4VGL1iEh5ZtFetCcfuNpk2mfog0KCNk4IDigfZlmvt777QA8f1IqjGw2nQU8/vVRztWhuczXN6CiEqZg1ZtgDQP7CAoIWgA2WQwMNDNQTQkuLVxmUEeVP1M6gFUK4j81YSmtQoEjLJtG9+5n+7m+/o/MLEIwn+v3vnqk/btQ1mY4Nzz0/MTgdZcCTqAiCamP4XkeRzrHZxrNaEe7KUFyo7RaNZChRnxIbePD/XMc4qtDIISTvTVlxeTCoQC/+6K8f2Db84e8/18tnZLCUTssGdSCrC5zziA5jTrVxaRTyi0ErslGMVIBahJKjsWEARewZO9m3i4KA9i9Dkrvw2Lr5KkjQjtli6XDk7sq1u9ornbicQoxHspmVZywJvYqK0NNIN81Bx0OvTcUilGugeoZy7NtE+XaCDlpU8uKRlcKK5twW3p9ZZZ2qQghaVh688myvu5tW9zeJqqHW06c3+uCDl/rgj41eXlZSsiJFzYiJltrBrjhtCObkDCO3huEO3aYTkKG8+YxAtjg/iUrZFtq+Fuu1dzLVm1mfPLnWB386aflqq2nMRXXcErceqmJiObBvD/zO6DtuQ3VRpd2ioLiP6rTyEHk6nkyfLmvQrFnbJNcJfc6qVLKqwhDW9MqoaYASZHlF7nAbCYBA2Yh8kWnvuBI0QcQpSA/uD3r33USPXsn0zdcv9OnnJ339DCt77sUIrBtLNuj1TuhaWzs469sMHxxoLMPHcfK7bSaB3B8G15ZGglH1tvL9QUVHVtYaSMa/OXgZBtlBk2I9Ku8ZAyEUPtE1aK0OB/X0fxHyOIf7gSGJodUuOsspRiNI63XlqAeW3OOxDeL4lFyugPZ6KeU8zSun3ndDGuz5yBxqDAiUr86qbZGPLYk4JgRtdr4HabJ3QjV6yMPsjDToQBDc63GvdiDw87aonPiIguiG2woaFkwyr3J0S5XRFuz+fFtZ2+h8lev6eK1hzxIWKmhYqosl12bGJSndNDfSNlY3N9oWlRLiGAYQKu6R4DoDPDnbnDkXqT90ut7fqKFDDSMS7yZl0e5m5IyMHZB6cN1LoHwdEQPfS+RDnhkdRm+EUSehz68Oi8wc9SqzRZuMCAMuAEplQgQPtSkYpPhuyUyj5cH7F5VmLVRZrlM1a15FWmWJU7WLQ2+jCmHRN31nNgP0hBBOFhgyEsHkGIjRreE4bB1DwbJamC6lSiZaRf+wEHxo3YRCqBOHEkc8+yDMN/1ITGerelaejGqOrbouUZauw/CxjCqwGPPAobUhkp0kgWmxZomtDFQDbnKNDZGLgPwZ1/D0OkwHNVMXAsXgNv2jh3JArMJs2Vz2TLTwKAjg+MzLuVSRkvMS4HeXK4KNgMqgIQFBQWycwIWHrAV0ID637D4LEQFlREEifU0hQZxrjauGX87xCNhBTYFJ+2zRNSF70BgUyZLRwNAHdUZ3F8jJbT4ICA4fNIcHmx1VJuhrXIKLUNipq2FoAQlCn8S0zPbkNOoz2sATjYgV6fDCuQbU7pyl1Id4i62ZeZOBAjcCBcBRY36ZCbnGmZcWOpE5w2eRUvTLkITLIDcEDyyaonSm3wfBcJk43wIhM4nPHBgRtSBQqsWiV14pde+1THNGr5C0expp3AWUBHGvk1HnWAcQySnRWRPrLu4uiAemyHVpYfnmGvpCHpIOxWB3BIhC1RPgybMDL5xqGNi+Wo3JrDt5ri0PuLXWQe/GDtCfSJKVc4o291v9/X9/qNe+i/ZsryffTPrwc2l3Hauca00HDlvXKGksQC9C5QvJMEVBejOkNTQmfPOgdR1pu5XWdyLdf+NMaRnr+OKgl0/2Oj6b1R+gp0LB48TnSxkjPzcR+a5oiFysidgy8mYV7PGI10EEudix/iIQ553BicnDmtI6v4qVsZhUkV65n+lvf/5drS9W+s0Hj/W73zzT8YbQtsJoKmhACaU3ckhNuioiHRFw9iedZ6nu5pkb0Rn0KxLFe5yozC+gZsHdSLJJH0e6RujL2wAFNfVeJngncUw9eqvWT37xquah0eNPnunrL09qulJZVmqFU2Vo7VK7ZphZUp0TT+AWhZA/z7vANgxCy+aOPf+Io4W7gIvb34BdCH5/mNuAvWc7wQiRoIyUwTjEgxx3Rzsc7ciMZuXno4qzzJZ7eCmcNaBBZNyglwwIeRb6tEh9RItAthLv0MDBSwk2jrAQg8ENxmDPs5Gva+XnWLtOKuK9ztJRD+szbWsos04f/uFSf/ztQfvDSruGhYe/a+1Lkwvbi55wW4GAxn4HvWSxLLBIUOA748xLTZOO9UGv/SDVK99F/D7p8cc7ff2rUccjWWe82zTcDa4z4rYFez3MeyVUPky9t/+RyAMWujlRVdDbiN0ZN2CrvMQ5RAF46CdE3B6jSeIH5sBrR61GIi6kAYkEoY2I0PNFDYNsUVosz3l/Ua5U4o1ZbnR+1ur9H9Z68KjQs6uT/vzJSV9+QQxF5fBEzlsuL5Yxzn70ZtbqLZSt53YIgh7iAKOgm4gUmIIlQ0PD5Up0B80H6MbCzxtR6Mrz36E2WpRUmeKpMU3Pcrgm2oHlsA305pBFOkYhGwtyYWDYgzLG4cfSivAfiQEC4Blau7fezDpZKOFV4eBeQjp5Vjin02ucxwEtwfnqFnkW2NsQUBokunoyakotU3ATxoqnRMuOQFJMSbWpLGhxq4KcnZTqwHDXtF6KoUEJEk7XK4cME5kzV5HauFdd53bIEexc0el2zcARe/AxAxuXdj/jVjv1ew0FkSUBkAD3pIrIjjLS/hOiRBgmuMMSneJFl+1Ju761HABklEy9rA/xBuh8dpp1FVK23DUH20TaN7lMaBbhuUCIL9DfokstGLgRjh9Uc8ZXuenKpe/0zDmKs7+zFVEz9FKShcS5lkdqCE5G64qrFWccUTsMyTjwQJlskCmMqhM27Ds6ByCITLfTjQi62Ge4caF40TuFiAzcg7w30V393waEUaXzsNhGzVGJE8e0T67ZVnTseQwGJ4tNEWY5xZJIcm9IkFitAyDHPDVMC6dKdxTcs4GjstR64aJnumZjgw4gWh8rPLAnPwNcIW8aUDUvbuiVwrJpBAhokTA5qK4WuowQwnDQW9PAWULAImoqtEFMiEyErlLhoie7oTXixZTv7poJFI0E0tz9UcS1gV45Hh2xLocIojD+HFxX/E70wt0muYby31AhQdgbVkI+TyB0tEsMAn/RmjBEuvaWOHcmaSz9BFuCgpFJ44cIe32kZB1cZMOJjS7WVrVK2/YLi2TbNNE+C913OLycc5X2ilfAyidNu4PqIdYmrRy9cCR+JAcRmMNnhigfbcMQaxUVKjqGSYT4DIEE+gW3Ce6ipED8mOrBo0rnD/hng3a7XtfPEvVNaVs1rUg5f36a6TBKe1IB2ZT5TOHx/eYlGniJp0V3Dgx+i9I1XH4oMjXdOYcqiiabFCPc7EftKg40DvNFF2g7+JjgoDkcGNTb1ILIsmj103+4p5/947nyzU7Pn19at/PkqdTuExUzSdaLKKzmEuLvZZuOQrWcnzO+5GFki+h096zQaw8LvfnmVvU21WFsdblrdPnkpP2XjZY9nxmBjZOalPJO0Ltc1VLd5mDxXUPDTq4OYVHoZii5xRoGHHnnHHa4HLG149SMaNBmC02UVouKNanZsx7eTfW3P39bq/tb/fKPT/Sb3z5Xe6zVEnKnXpsl16pjyQm09I1f/KAX3FBpk+PKPFo0vR4yFTSqT2FIq9F5uNR4cBfgMUGPBuqDxq8PItQJrHLUq29V+unfv2IXzhcfvtCTT26EioCm7thFqY1NC21cqYXW5f31sDipjQlrhfZJ3AEIXge1wjnxF8E9VAiLhoNp2TwD027NGmQhusGo4eKJAmU2hjoca5iMqJ60FIuSs8zfK+gyglY+fzKqENMDu6OZcrwuaKJDAGMNB4JJofBDZAjvFDeoa4nSVPEqU1dLQz4GI8fY625NHtKgB3fQKc16/u1eH3940J//3OrUnash8yqrQn9jlhu15ULmfCPDycO4B3L0LxT7Siu+LAbFfFB5Mej190rdf0gqfadvPjrq868INlybSuFwxeKODont/XrYG7XlbFsYnqFJGXoGqlxoIgAlC5TOKgmVFHR14Laz0hFXGN8JQ3KS6ZxwVYaE2/LToU611LlD/xy9xvdLFhDHNq7bLFO5tFoVe73+WqzXv/NAx37Rxx++0P7FqBsiN5Kt2in5P3Svh+GQZXWAau8jpfQ34pxC/I9mkZaFWw0PBcw8U26Bvw2rti7VuU6IaYK0IFlF6vOQYE0swgY9joX+DFzBes+fAVLEZYmusyUDCWp3VZou42ZzFjBibJy0kHSwF2WkqaaaBgSF5ytSdYIpYM0HREBbh46LOIPBCxkGFHL2WAAsNHXkTegMm3eNETmQ/wPBuEXuqBo0UrQ1mB24rYFCM+O7sSgUAwGns479zrTx+b0zLzPNfq+CwMrL1kyOncEsX5S4exhQCOOlNBwGAroSaz5O2wnNV6ltUikiW4qzC4qsiL1w07/HAsisQE4RPW2AGbhX98ukA0wLFTmbteU3yG5wxTE6UeLNUwvCzefIAoLGdjwdVXMeFlRL0fgw6ArXNuyPDR5QwGhb2aboZZ3V0dGYcX6BwJE9xaKE/nd2uvumKrRJEzW7Gz3H0coKxuc4zi6zxbjBHQzKdmK5J709znVGVACFt7gb39A/L259joPSnw2OwwZEZ8DCD4fOgIB4GSCfi99BLghcyXIJLzWHHkJpxFTYpBHjVvwbxMeTcM16mwEtA/PFylGUo8txUkbvy8VuMR5W/n6eI7tzQA2oMmAUgaLioUIMitMBnhp9DLolIDTU9aRwgxCBmEQWivLVeKjJEjVZpP3SWWDKEATvHA0MSZUPqWJiwqXMEgqd6TfohIJ2CM0Gzj4658KwRNwZdAXt1xsut3Sjq2l0Ng0NysHjzmcXpmeg3Y6j3nUqdL5hRUws2mN9QtjJhgxPTss1FwpID26QLbA9MDuXD/B4mmpHculEdxloHcvlpPyMP3eUrvYq94NWtGini25WkRoEmzNdShxo5PDwXQBng/7xvTMcL25/XwpCxSg2HFStoVnWevVNRMSjLp/O2n05qb0ELcEZBSogd22RH0IxbEPWRVlowGVAtALQPbqGJNFNvKhoF3PPm9rTiVouOXP6XI8EjXJADs7neZbNuuH8niJt7OAjAwfhO2Jz/tuENU66fz/S3//zq3r9fTRvN/r0o2/15NteT3dM/bSpAxmzVefm8lNCBDeJok0YmAimnFr+sxh+fuf1O3rrTWjdTjenRs9etnr6tNXxaaf4JlZ0RFCeqCknNRVbaae8W7SFSiSzhlwsoHsOCW/DiWtcSOQBL6GU+QwND4f/QggepzF5PpGyMnPvXV6jKY/04DzSz/76LdUPzvW//vBYv/rNM0cskBG0Gw8OV1u1hIwGiBo0By6A7T5fRRorsmo6Z9Vkbfju6QTEDcclyqXDewpt5rxiKHisyTNPOZEdlbfWOw+l7//szHqML//0XE+fNBqXcw0485JOydQqRpw7ouELEbVn0LlJpBdLYx0ZqM8diodFKGBwe/L+o1WiasQVJqCwWKChS1i+COhjqWFTZ9FC4Eq+VIKll4uJ2Aeop9HfK7UQHT1OIKArcnDQbQ02YTTtje6uN0aRoUC84TNAXPUaeVaGXGlWhX4n6B0P8JPmItGe/rYq0dm2Uk3YYN5ZJ0dn33Yzqa4Csvmrf/lGH/7+qNN+pbi4y1ptWi3ls2hDlYiFelCQuEkZBrhMcyzjICJ7X7DVaq16K33nLent7yxqjgf9j1891bdPa839Vj3DTzSGeoaGMD/StaEgQDhxxbJRgFq0oRW9XGuOCzWcOVNjZHPpB53Va9fKgCBxBlOZQ83P+oQ3aVBLF+IqiJMndDi3VnQoPvRs1bpwewJDBCBePZE3dNAb72z1yrsbxdmibz866fHTo677XC3VO22s+USLA+nTIWXZFVFUf3S39GwRDAFk0x0QWifUamR0aCs5cY4Sa5H6bIfeobwXCzlUTIQ4aJ2pKxDs974cuTPmY2uDD/pFF397mQ36JTZYEBjOb7SyCDWg8cbTrHVWa7NaGwneR72pMyo7qE1x3dYwOCcN1IXLmmctpqaFTs4iUsfQDk2ERgbkKistTxiOrfLToBy60KXUDHbBmg5F9ZeEedyndjg7Qgf6O7U5iWWqa3cqcml1sXI10fHmSNeIhuvG8zYuNZBbFiP0pu6zG6EvexVnRIKGbCIQb2o+thEhtrXnuQa6oi60g0nic/Egha40MfCxdISZHpUUqfac2c5hi+0SpGKoG1FzRUY+mRVw87o+hogBfj9qaJo2fAecW+PgZ3jKKPBFKJ2bWsdFviC0H3ufReia0xxKWCr6VEmbaIq4G0E+J9cTreFFjo0OhBBXpVoy75rWg50zrTxUBTTpYB9Apou0tICceSB6NfrnBWSGqawZTv7BgreNQQWIm7wd3jH0G7SbE0R4e8kjCtUcRHW3vW99hHALBjsy/O/KWdARchn4qiOs+8BYfGgccIiZO1/ccIHIt10sywhxm0PkIEsOlNsHBGiaL6Fl2waepr4Um72dM3zRxJ8TykgdAGm8g6m8Pol1yqCBRsW3L0F3OoWQtbkwxUOLemHxJkngXXAXcMzPg+3rW7RVuBSg7vLM2iGcYJQ2QMkR0niJfdqIUHiYicp3Pw6ZOXRVcWBxITF4WeuBlonqCzrBEhcNI7iFKkA3AP/Nm5VFtYp46y6jkUAwDjI2wgV9SWS+PS74mBAv9soPB6270Zbq3TJrlwFPhs/VomQOfdwM5EfgvrLbJQjS+eeU/M7bUsNZrM3DSg8ebHR+1qndHfX8U2n/daLpyEMVWyAKlYjigIePqHsexqnO1a3RYSxaT7EuOqBraYc2CgQlXpSvOQQnHYbW2wJDHaFmjmucRu2nTlcpjeKBzsQgUCToK4IIkdyVJu51sY30d3/3mt75aa14c9Tl/kqfPbnWl98cdbWHciAbJfPBTDULBY7QO2xi2TZRvkGgOxlBAql889EreuPVrRIKaMdBL7466IvPj7q+5pAblVFhQo1UUXhb7ZNOAxcDNOeSaMpLdy6RV2IBpqlVDghyshJ1PQProFVGfQbUZ9i0yAcj7Z5+obJi85pV54u++2ilX/zdO4rXqf6/f/+j/vX3TzVMd2ygaEYSeDOVLaLk0EljETfkTjoRZm2nD5cp9nGCNmeGZwLsElyHqVY87FAARpKp3gg6GWjVBPE2/XTlShf3Er33443O00RfMCQ9XXTTFiidrI+BACIIEwc3jdKWAAAgAElEQVT1aeRdnXROaAQ0nnCMjloxJEW1OC8ucSyy9IBkMSyxtYKOcglwaE4Ep+J6cjmDEQLnzpCYjVMyNhtpVI5Ti86/JI3UdydrHjnbwDldPgrn3o26fvG13n7jdW22G+cmNfxsh07dzah+Nyq2nGDliIKUPCyoG1ajIlNDzlQO/Yb5YdKW4YEYE5aJ1ajzbaK761rDTaTHf9rpw98/181pqyE+t2YFroCoACPQaPQQzTPUGG0LNnEWhDjujdTjVUUDdP/OpF/87UNd3Gv124+/0b/+8rmOh3O1LRlcZOcnyjFOdbh5GMiRQ2UaEobLTjPtAJzISaklr6096aZWZxTNgi4WpS93aEiUNk2LsWDxQsIUl92pXSB71Z0UJaARsU01LCcRJbqrwlo4BjxqInJQUVxb6VFvvLvRez94xRrSX3/wqT794kb9caWsqf0eUSlyNY96QdURtUjDovOEFO3MgZltMesA4c/fBcA2L1ph8gA1YhHfFDpSRZGVKpn9do3GLrAc8zrTsg5dawwuToVuGt9pbvxEi0aHHN2YOHz7xrUt3AcYC+AlEAij0WK4qApYB4qiGx0I6SX7p6pC4bKbAAjGDWYbhjbOMfo+kawsJRIO6OKQFM7QLHS1IBvdpKIZNJKbBgIU1wGQ4IzKabeACoYqDMXfyFGOp5Of99WqUBmhsx103e/cK8jPH+8HD88EthItMye5jkR+OLdv1tQdleazqotaV0ursaMmq7KTmky7bVJ4qUJn1K8rNXOjjpoU69VmrWYAilxj1zutnkocKFvkBkQ0McGWSBi6RlkUFk+GJChg6E6WIoZerkqcbjjhQS2ZPwyW0OSBwx33mpfnRIfrncGP++cbDdTz8AyTa0UMCag6mulsUVIzRJKz16jd7TXMhdLVyigyyxZzyBpHJYXGAAP5rU4V0IUU9W50/li0jv8JFYoPcIBF0npDkklAcRhwHCEVhu0QOnmbWo2+oF6YJhmIiPmGQsi0Y0pk4HArWGx+j4MfsTP2fvJ9NLeaMsTAnfr2FITeUWGtDXsrsHm5cEBAEeEc4wlJ/PBxVPLfQdrJYMUgxqNo1wYUGVkTICHAagSi0LpMMSoOM/fBRM4CMWTZDMpm8KESNYaj3x1q52YTBobwZxKbvMJRCkQs8huA/0NasMt3OWiweZLpw389w/6bGj4l6CoIYnmhSaAle4nhPij6k4Um5sGbM0/L4IwjdFBMUJP2w1E9vHhaK07PtXSZ3V/rhKoSKMDUKaNolExZTJ2zXFZzq3xoTFc8J5CRwDnnI7k9zonZOBMd7qZcdQ0EykZK3UgIQDxuIqXvnKm8h1MvVdwMuvrqoBdfDhq6M1eawGUv+aA2D6GFiD1Leuei0XUEU535QqujXOfQQf2s/TzojA8ZymyTqqv4TtnuGNoy1WOtmK2gj3QzNDrQbQZtSYBmClIwqIR/7qC2CAK81Ftv5fr7f3hN56/Guh4O+uzplZ48Pen6evLL03e5onGlaAgZPGkV6hJ4JTerWPfvQZmO2m42qh+dq1rnLkm9vLzU6flJzbeDrp+NOgxx6KUiC2ekDJODk2RYco8IikQommgi2Zw7GYEFmheeYaIolsRZHE3LstGqWi1aVysfKNAFcO4Mh9C0RngcsjbrrUeV/st/fs/5Nv/yhw/1rx+80FW3UddmdpJsevQW6PXIk0LYz/BJCjOCxeBQs1EGHwbUGWik0YbQc3VOkaqTmklCHx1e2OP0yToVJS4WOTbi/sON3v/xXW3TRX/8zWM9foquZGWxeTLSDxhSpRmASJ5n8aEKw4n7C5LoKVh8VVizdI2g1tjhGPSCOGbon4KGQOy5LFp5wOT9hB9ONKQsPMRvjLZhkzSMqHzOcc2Rn4WxA00jIXtoYBgecMSF4EQCSx/cP7chgaXs0OOBDb2AQzdp6Ph9C1XR2nq1rGSYjjSl4UDl8+XSQUOzrbEXdxoThgdErJNeuTizRof+xReEbn416oM/7tTsttLwQBPmBCixiL7BsJgUoPagjs5461WwXMyd3VzrmsaDo955+4F+8fMLLUmr3/7hS/3h9ztdPlspjS40dq3dvaCRRLAgT0C3wRkbE99ikSvVPZVUrzXSJcTFpUjrLNHVcWdUY+pAW1L/d9nwoXpZJigtNcURTbo+3thWz4K8RccKDYSWEeQRoT8sgPNjFzsSN0Wq775+odfeqy04/9MHn+nLDy6ly0J1vFWfF/o2XvSCgfk0aTMkOo8rD3vY3Nty9JAEJQZKeU7vIPq3baUebQpyDwekQitGmuwYxSGFKzf2u0CputCgcA/Y6YULjbMAxAdJBNKLzsXePDAt/WDFSj06GNgSN52HxGkbCfj9xk7FplRyXhsEmDqowkExC2CUKs0rTVDsZPblkzKExWj7ZmJZQJARXpd+X+jy659fa3995cDHIrvjgugI2D8N4b5ok3xGQhEd9romRjrJtC3XfodxdHZ5pxmKnuGvkfrLvdkIzBF9mttZCWhRp4jJe+dmUaKNbojOSgT6hAtTFH4vynQ2ZmrTTDckk6M5PZ1cFUS+GmG/DBuwggR3ZpuVaTn+ihbHbUtkS0pNopK51ypnTQSEQK84ao9YC7ZmbnWkboQoDg+VsU6g7ji2u1k1ukbigYC1hOQi1xqaE00SZw7DbwIaBgvCOzo4EgAE2s40DFYz6XGWZ7k3kneOgZqcLMqv6X2bMLLYVEW8Q6SS0vAi/W+LXWG3QW724jAYcYnzgjgU9C+1scHOjV4GV5LzbnB/xZEDGLcTdFaql9BNQN72qd3G8uOQIBsDN5lLkWeHaAH/AwOjkeGf86DxJTKiMXyxXaNXYHBAO+QIQwuvZ6vdyRNigCJDwXmupCVHYbjhIQGfI6jNIqxb8Zzt9c584dsh74iEYY5wh3Tc/vmc2qEmBCjY7eFUcBBoJlmcRtYLTgPnecN/45DgX2M9LFcWiFKwmuNYMbUVLNX8ji2QK0+WfSOjqz0sjvUQivspNWy7oNfiK8X9gh1fuCgKFfFKq7RW4hZeLm36t7B/Q5Gw8EJJnDS1N6YkbrwV4bChOmL2xgGNxssLckUAJQW3VTFqbPeuw2Dqnu5HWr1VqyAf5GWu7utR+5edrk6Tbjg8/OeRm4H9MjTQQ9ucob0CMkZLYCs7/G6iGifCwGeOHTgcNPQqLXWCI93icCaL6BRZM4PF62budLU0sGWqVqE7SiBloG/NoNUy6PyVg37003t67wdbtfNBX16e9OmXrfaUr+LC7GfdYIeaS8UM21yJFT1XOA/pVxr1nTdq3d9mOjtbKzovnEly/Xyvr7+81vFlp+gYxPpXS689QX0ISvvRKGaJU4shic/TLg+oVaDfMLRw6Dpag0Rg6IxpseWb57OyW4pyYbcFW2TKc8+gD1qGmQKK841HuYekehPrl3/6VP/+h+e6PBQa21yL62QQg4bOI5M51HDAQXEXErbHADwvWi84TkIZLAjLuLBhY+Mltp/nJwtt8zN0GbQgAsjB7xEJw6+/ca4f/uSBs5h++R+f6aNPDsry+06OZkEBCAYpw+rO+QElj8i+n3FiQV0FxLFYCiVTaboYuh99iLvI2CX491mIbKVHO8BGSb5YsAHTDt64nDMsIV7EcDwi74jR2qTaYjiBUmINBCQjpZcBJ8t0Fx0EQvI80/XhqCPOwzxcM5SRYnxAm5ZOld1UcRG7E5BKFBM8bJjkO9GEbnFTrzSfVKDdKxZVpXTvfKuti2Sly36vP398pa8+yfTkz7Pq9K7imGGOgmSo6jq4WKNBN8cbLVBHdakMDRTJ+aSMdzvV5aKff+++vvfOWl1z0O9/+1wffURW2F3n70Rz44UsalnlYvfxMfxQ9IkswkM3dB40D4GEzZG0PW3OVrph2y9qdafe5eVc9AOluTwbUBtIAAj1rAtTKPwPyykUuAtrcUjWqQXsLIRQuWznq3XtJfpOEuu8kt54+77pw+vnz/WnX32u075SF9/VS0mXUaO6zVSQx4Sov4UsRSpBhi2fM/dEogvEv9GkYx1pQG+Hs47OrR1tB1JT5TrEszYEQ3IZOkfPX5vrpFjiGXCRKaD75DtP6BhEJkH9Dq5swk7JiyKmgnoi6mrWK+33ey0tn1HIlsvPKi3bXB1f9AkxHpc26pJMcVpYisA5yOBLtziaRYa9hsAAUsxrzvRZL7954e+NP8aLN4XN0Mmu7eC5pNB2DO8oQ9bhRjFxDYiWaXaABQCt2iBqpvprUkmH29VRI6nhExrDkqPTGjuG8B29fCTNE8I7dnaMR2mpazII+1bnS6K7EfpKlhkQZvofg2aQgRNRPcgQAwdnfFKHOhLouOOe2i6GJAY+mIrJESKuF/JgNTsDiaGbbKMm6pTUjLkMtG7itPg8O/XKCcRMQ2QHGspinlUhBGfJASEkeZtmkAS2KvRgMvhap0fEywTggzsemUxAtzHUpGjfOtQehVIjrIAOwUDFM0O+Y5RG/2TlT4iLMthvVfpfAliZM4C4HSYFUGg+B640OIJ4qYnPcQHlmGrPS8nLhHCLIclTOod87lBGflh4dgYdDFWMAPyiDMs4vHgJeaCARek7Q8jMgEToIXY+tEYc5owLK89u2CUzb/bA+CMfOi479Em4x0AMRt0iXqlti/TlcIQw5jmSPyps+UV7sdDfxMNgFIkwwJAaihYrJQOJsRBK0Q3pPNC3kK1B2b/8PLmieqWkruzQSGl2R+LWEfCGvXXUKcHe+n/0UxWiZMcRhHRm6I7g9BtUxNAYaDIIdUOAt1KcrJXElbKJPT3oguxccCr3rKrgi8eNcVQ7trrh8+GhsGOBcEx0YFZHWRSXzKnttFHOuNmo2tQ6e3Sh9D5oRKfxKtb09UrDE4oMF8Pfl1Tqkn47gGDFatAeVYWqdNE2B6FD/Em3UtDfOAaCDX0kKG0wLQSv7d74MuiD0OwTkkY7eblwwCR2xN2E/Vo5Aloam7NEeUKOy173N53++udrvfFurWI76OvLl/ri6ahvn+fq2q36BvqPKAo+09wbBWJZOpHWm1r1KtfFWaQ3X6/04E6pcep13aG7Ourlk6OO14vGw6wCeD+PtEt7PeMF5XlEaGu9HnZ0BhwuZDY1Mmp4aTicY7tiyDXEJQIk61wW7PVJ7AwjQP2OMLbbYZ/fDwoAYSR0UpIveuNRpn/8x7e1PU/1qw8+069ppt8xrGWaT53cQiNCWsk4CdQumhcODoS8/J+IV9cTTU0hWNVZX4TeZdSu0HnF8wDFVxpZQSPoxOOOsFiEkJHee/eu3v/RA122vX7526/1+ccHlcmFtYA9qOcAjes8e9t9uXyOrAZLq3u0mJt+x81WKpoqxX2mFpdRHoYZLMcUZhIBAWKEiBY6hwbxnA2XtH/Q5JR5erZBw5eguxWDDoeL0XSPzRHUJTjvxMsUsEAWQ4MHOcDN7mShMPZ8hl10WP10smA16cmgiZzebOoqQ1NIbMKimS2aWAW22b5VRVhqnajaJIrLUatNQIsoJ45Am+ZU7XWuJ3866OkXrYZTpq7FTcVphvUcm/rk1nLnZKWxY0eyFRgal3+jce71+t2Nfv7jlS5WR52uR/3L/7zU85dbDV1mPdiaBOr2oIPb5jNdXu+03m603eA+I1olIPI+i2bpSP5Olt2GCJZG0U4dg5nUNgeHY1ZF5m4xPmMGJhgGll4uc5QBXBDrs7WymnaAg3rykxhu8tTi+rMx1pbfH5R7K33/hxe6c2fSN199qadfDXr+otS+x7J+0LxDTpZrhfWeRHA6ND20BzcrAx8N76Dw6MwsrUhzD/dXx6OuQYlWlahQL7pBZ2OkM55FIjfKEHDMM4Y+kuRsdFB0pLk2BaddDhAQtKQMJqemdaktLffr9caD43xqXfzKMN0zmJwRyuvyHwcU0jPm6pmitJaGhajrrGC1c9at9tmkZAOKkerq6Ut3PLIn8fnXaL7ciSZXpFCWTecd7yHlyzxzx+ONhdt297EQUCVGMv4Kl1v4dxccna0lXq4LycdU6zHVnc1WYyHHDOQrvtdg8Fgn3B8spqPDHwEFYE/6ftaVzyccacF1zgAL0kf/I6J5y2oyZCCchamGblFzIn07NGTQrOGw2BIzGEv9YtOGRU9D6O9jGMR4AlU3s3zOo5HKGEpsCJlROctf22rN703UjitKOCc4f1mD8KmHWhGG4OkIfZxr9LtL8HAIkqTNgY7UviW3sNC22DqChIXdAZ1Jago72uifULT4yLQ47HYkYkixM92uMFCa8Bcls9vRPNhEWGNJ0s1AJoibZ1gBeg9bjKdpDkPszjU5Kin+QkNf1jzxkzrhm5RLiFMeayi2cHgzwDDIUBfhpikXQ0KrsY07CCD0ujHt4Yhy3ubo5nDcGWgk+FLhNBFWI44MXpDwHzAghiBCcNhR5pjNYfDw5uwdNq44N8dPZ8451kDSiBZpTzccFnVrIYKCi1+HjAs29JYiziI3HcBBvU5LZT2TMcnAt8WODHKQe4jQiFHgQoRiiBC6cdFBjQ2qQMOICLArp1AbwQ0XLubNS/JggImBx4NVs6Z5GtfKhGCv02lprQECMWLgQ1vGxkTiLt8hAm4ooAkkKJ+UrKV7b57pwRsXFsa9+GavF58N6p9Xio/UL8Rask6HovX3nTSgArU7n+DO44yH/WTx/kJDeYq5HiY+c/ZIPDZaQc0MFGrSp8RFRkw8DkKgZS5QLvjCTjBiCYIihpccRIG6hVzZelK1utbrr3b6z//XI23uJrpqL/XV1Y2evpy1uynVHqAPsN4Dn6MF4PIPmT5cPndeqXXxINP9h5nu3kvUt0c9e3HQ86tZx28XjS8pzw2i2gKoP5Zu0kmXGCExHyC+dIo6wkiEn2jHyHaROiyedm6kGg9DsKk7rA7Ld1gIeBZW1crIGqWruB95rjgIoAQZnKnIieJWr7+e6u//4U1Va+k/fvuxfv/nGx33K9eCzFjZufG4/NwXlyiucmto0PpgvyfTZUW5qAudQ/4o1SVcfpQYHzOEqp2RHFeF3LqGcChSWm1NwXbR939wT+99/64+/vaFfvmbb3X1NVUPa9c/9HGrY8ffh40nDEkDtG5C6v6sRwSRDoPR4av/zdObPtl2ned9z56HM3T3HTGDFwMJgoNESrFKlukklThxJfmDEyf5kMQJZcukSIESiYkAeHEB3KmHM+1579TvWS0VzSoZBC66z9l7rfd9xpTzolQy10pBkqiA4aBEEzhSe0SuVqa4AjKCiuu9MFBiigD3lC86lpwCDEkEVXJChQJRKDVgftuFceJwErBagnQxgNThoHY/F8MOA/kOTRyXAKa3ky3aRGgQfMeLzqA0ldSvcEphHOFSRLvHcznrPM1VsfXXkebVpHyNroolkhqajaqq1JqqlGnRiyetfvt33+n5N7nm6b7aLtOJcDzMCtAWFIvSlJ5OqjdY3FMdu0YNwZmJ9MMfpPrw+9K9s0Kf/OFa//lvL3X9PHdIJjTEMx1dUcL52HVYwVceuNBq8Z0XnC+7VklR6doUWqRVUinvYhsX2u7kJnWop3Y4aEVeFAMpqcdl6XojF+yC0Kel6hUDEmJ5KlkO6tCBoE+qatVZpe2SqwKox6QytSpwvn0v0sO3Cj2/vNJXX5x09bzQ6SZTcxU5biHmwuez5j1TGag/BOplbOSDBRXUBsSLxSmuS9fOPD0e7RzFlg9asemkC4TKVaYmX3R9OhjNRk/DCgxKyHc4MFyBIKxqIz0syoiKm6ZR2wyqM84+GT1OSGEF5SkTHedO2VnlWh+iaaD5iGNhoK/QMLCI23BHECO9gtxZkepVovQOQ8Ws0/MbvXxx47idBZoHU4ft7bMjXo77Niy41UqrmodoVNMfbfAAGcWVx/DK75KuU5td6D7sd0dFR/55BNdEXsD8FLq/PQup/iyaBEOSowcCSmQxTQfUPlFtgr3fPXSddi3RPwC5LKjoUkKZtoNzUjpGYxfPQrslWRi2hh5tZerzjGoREs6TMlVR8wwFOzr9mxguIoT1nI0zInsWGzR2rWtWGPhoBUhDxoSTvnG38v7S39a5wog/j5udDCZo/8hnbjqmHjC7ojeaTWcfdxOUMHKCA+czxckgd4ThnpHAX2hNdRN02x39NwtfmD0oC0MFHxfCrtuCu4VunID38HYGcgnVEiJu3hUqOXA3kE2Q29XIw8USzdVIoikXXJ9lGhBbwhfjukV0TYEoJxIibpJfnVUTYgig+EBciIUkEoCwQAYn/lw+AFAftnUuzGIpTSMBkTLMtWQK0yJvuhAxbkipRqzlALRbyBaoGOIlMM4IyLAnk13gFl1nqXC5A7eSp1K6bDeEDDaU6HpII3PI5S1GELA7I5jFnk8iNFA13CWOr3xM5EB13ABz0FV4AAANmsmaCpZbW8rZnBw0R4gW0CGXBM3xlU5zpmu0E1jNcwYkUJs00JHuMOPzAk7sNE2N07JR+zuIEkg/REg6w4O6GZyFoDhltWh1t1B5L/GARNng7rujvvl0p5fPYu1PDGaFnSsbqk6KUTdQSgfQCfqtMuVke0SN5hTYP9ZSlmrtqqg1knxKIWcyaDsHWJmXiKcbbY+LkxkIqEHIEv/MnS87Bscg2CaNFbi4Z4a6GPX6O7Pe/36kd9+pDaH+8bvnIhbk5rToRGjkPlI0QEfhRMvVdzxlqV+Gs1dyvf5urXuvZDq/U5mevbxs9ccvr/T8etSyI5E7bN4VS5Jtr5N2yaw9WTE4PJzXQwyAMxVUEGRGcjYIaB4GbvQ/pG6TuI0ei88eqy4HBgcnmgTSjp0LSqg55wA6HVBQDqF50nkd6Uc/vtC/+us3NEZH/T+//J1+9/uD2tO5pi63DiJ0+gU9HQgCrjsKSqn0QMTJxs0yQxxFSwxRtxiOr3mR60xNhrt0smATtGbh0PLzXmohERuK9HzROz9Y670f3tGL64N+/auvdfVkUhGfibWhiRpr8saRIM3ctSzYsRWNKmME7b0Hf/RzezJx+kxFurWom6T3/XDyW0llzQIdyKtZcTrhDjxolUx6sBReeI75ohtiSUg1Ztgj18s4eKDaoVHYCLn42B5BWH2xcZahA2HjxfmHo6kb1e+xQcfBPMKAipgXxyt0zDj6oEaUTA8b/070EkD96O3IS9t4u5osGF02kfKzVOt1KmZVdC2k9zIkvXZ3ZT3I5dOT6bKvPo+1v7mjXmc6LaAIPGudY9KiidTnSGlRa9/MjqYAutlenPTuB9KPfnph9+Rvfv1c//Dbg7p2o7abdDUjWocKy1QmtdIyRFKAdiIQB0UhHiwpY12nk3YkUJPDNqADHHVsQQTJguKSnvxcY/bg87t3B7PA4gBTZSt85B5UT8NBdx9uVFB1QnRHg92ukMWO9Hgxo4LgcZV0e23WJ735bqZ7DxOd9q2+/bTXk49Hte02OCydpg9tD03EmcbiPAa0AEraPZTEE4SiawcA4pZsW6f0DzbJ8Blg9Ihd19Mns7rjyYg2/ZZxmVsZQZaYI1nQ/eSFgz656w43Bz8H6Ip4nzb0vJEJNAxmLSIiAFjeqsyL2MwDiw4VBgUKL4tdqM79wjnmVgnuMnDagvBD7kfyUnqdjr2e7vd2n50zUK9Rji7aHeE5MiNNDIN8Lj2p+eqNZHL+uCKSKo51+S8DJDKRqWt0etmp2RGYSEUNZoFcF/VGpZ1+fB/Er8zaVZw3ADuDHait4RwqlTD7BHblVkDkeiCGKbY8C8nJMITmPHH7ws6Q37do6Fkn6H9DXxjeGS5NnLtJTs0LqPZtBQwDOPlp6Jc5oOiA5aykbxGpy7a21tOFEqDbUCeu6+L9RkuEWSRIFvg8+N7mrreJxGfBCjPLoKg7qaITE9kQGUrEiAD+gCnktZZVqFHBjJWeCJPUv17gFN3uDOQ/9bY0GjmKQhswo5NRJY9+IDm5t1I2fw6vdjx6+8un3PoguGi3cLt7LQix4BdR7B9JW+UUZ+AB8gQqdfr1pJIgPveqTbbJH5eQ3AtSRDouinkgfYvGCDJzmipZHUFjAV9qFxH/ccIvXDKPGTbt3D8XSb1sJLxMXGToJYzmuJuGL5swSuA+3mTGCS7oxA8Io1+gKAKk6J8OUSUDIQ4Zbm8cCzgT0tQvKfZqqLpkGEPpLzfgwAGQqwdxcm4D6BnFwWyeaFP4a8hbU19oOYF+iKD5gqtSQ1JoDyqyUGY4eNLO+AzI8CCsE1vo3GuKenUMSWQmgW7M7JUMLLcHDlxX1GnOes3ZqPv3Mr3+aK3qgqk80e67Vu23vY7PRt00hV52hYY41znagnnWIR70ghZsNFJ9rg0oAfUOuHJw53BA4DIC6VtWGka28ElJPqpaOl80zlgZYy0Ngf48FoTF4baM1DpUM/cBT/Ai21lG8SAYYtzrzfdK/eBHud54naTNk4ejx88H3fSxDg3FsYuGE/KlUuorrY6lOrYhhvrtond+eFfvf3ChLa6vIdWXn17q6dNJL3bkenA4pH5x+Lxskx5akczc1JF2Mc3Us3v5eJZwOHIJAdW7yZqL10VUQV9gC1U7a24Q9oJWgEaEnjyX2eJqomAT8WiZmwpEeGt3JMWO61g/+9l9/dXfvOGAzP/7P36k//Lrl9rvtprQWXnRwaDgwkXbfUFqOyjP2wwY/roTqaG5WVTG1IM/1TUgXiCvnIPQI/xZLC+8uyk6hhjdXqR8PemVt2J98JML/2+/+/UTffsnwgDPdPJAfgodSZ4kCG3LlHVobTi8oDaQEXchRZhk4Y53jGbuRC09eXbYLg5O5VJxCnUWyi+xdKwjIi0ypVmsFsEuz9Nteq4TjEGf7XJlwJgtpmf5g7rieQRDRsfUM7jy/JWzcoYRyniPs9o9yFBpgStIE6XToIhpz3sWDl9XoKVkocEXM4yhyY2VkP/T3drOV6mWCls8ziMGhEDNk7fmwNNq0nadqT1KH//TSZ/+ftDVy1LDWHkwBu/cllwGiME5v21R80gAACAASURBVGq1Y65Ts9jJV20mlXeu9ejDXG+8Vev6stVvfnWpPz2OdLmLdaDbjstpzLTK1sqr2kOTUdquU9IvWkO9xZP2LJ2WRhRanHQ/ao8GMOkdgknhKP/M3TvnmobewwDI/syihwQAvQeoRzFpc6dWDj23a1SRaF+UWta1ji6kpig7oAaEdOb5qHxz0MPvxbr7SqX95aTf/PKx+peVlrHwMwoqmaZlqO1wWPDg5TwtoD6T0K3JXQXLgOYGgTIt9Ph8MLOQSQVSwwifhL5LaFj0rLhxsX1HSWtWIrRiUquEaaJwv2V34p4h8mUBGLW5gXMOtyvoKEJ2BkRCFEEhuwZ9FhT57ZKT4Zhq7BqnDw29Db1nc7qoWiWaq1mH404p2ihSW3bHYCxIYteu8MvyO4LMQF+xizHAoiPiWImHQQ8uzsMCYAE0xpDFrsAywaF40KmbddyD0iSaSAsHUc5KbSeK6PnHSL+PtENaYyduHwwNIEK3FR15nlkecur7IHZHjN406m2GIGakdBYcBhJ0bYAbHeeZq7AQnJMPFmQ6ONrTOnMcAs82kQI0bmDW2vL3wgqhQ1oyo7PsWZfNLoAQlu+AgAXdNKg3Tuc8G9R2DHJ8KGi+cPWGHk7uQ3L8qDOjTJcO2sTABLUwmZJq7ec57ojA2SiqNj7rcKTP+wYJyL9e+DCBqy220+wpkiHAegV4fYYYLH2G08jfSJ1TwT0ADwo6g1Msmymkm9UifKShfZwMgddOds6siTm65I+hJFgQyY3lkmebQ8uSdnS5jTpGvKidP4wau3Zcao6hoXqNAxM0mxDVDZXaOfTqWFBO9gUDBzooYDxP3YsG/v1xzj3l7RjVu3tASQLliCCPgkEtCqGQiSH9UPnLfxm1TjgKbkPfgBIZPIguuIBahIZhukfEyYBEnIE5GC4ZBG6tM4GcpDtmasbSbeSt86DYhBiSQgN6oEzYgEPcgNOHY6gYNnB+TwR9haYx9UMAElilVahuoTcKdAorK31tuAdJTmTkWhASVpqy0oMhmqVVPiorOq3v53rlrTM9fCXTfvdSL5/1un4qTVfBddFOha76Wg2hltRPzNCaow5kAS2loiEkk58h4ifrK1/UlrN29MD1saIRJCnXQHosAYkFeonFCFtCISWwOS85Al/nZHF5Zu6vW0rymgIKgB0cxDWtT/qzn9/Rj35YaVMf9Pz0Us/30sum1K5N1XSTJrJoBvRAiJtTlftRadpr82qq19+70AcfviXy4o5XN/rmq6OefNHp5UvErrl2uC+9MfJCVuElR3MTHZ0OTt4Gre3UCHDhdMOoxm4+LN2Jn2cGWx4BtBLovjhAZoorcZCCElE9kUMn03Teq21OpooonsSG5sx3YiGWWQ+rRH/x8/v6m1+8qWnZ6z/+vx/p7/7upY7Hc/UTafCUdoa0d+hlZ3kRezGRrhw6o9hNfEkxHM+gwVQO0JEXEodd7ogeiXebHKvb9H0nXrNds/DU0mvfo5bkzAvOJx891aefHzXHW52GkzV9CIIhHHmGI4awvlRKsebY6rCc1GejtQdkps0DcQchToygQIqYoSMRl6/S0pQ7NTvomkroNnAeyjRLBvAQz4EpA+qWehcQINBZfnZs7aQAM0A66cdZJmzKs3YsyWWkZEXhK83jUnSY1V1THVRqTHPv6ty+hJsmIJogvVQaFBht0TZwgd/GDvSLRnJuqCACNWeBg06pSWcm9PJWI7EkRpFWxaxVuejenQuddtLnH7/QZ7+/0vUzBNM4AdFHkYk2h+y5gdyyMy8aCcg7sRHngy4ejHrvB2farFM9/vKlPv3DSc+fZjoC5zEpQJOyHKGNISwyAZ0dLQCmImcL0D2O1meVRalT24eOL6SnZPokk5KuMZp05/5dJ0SP/eSYAFyxdkxhk09mFRe5U5+5hLJDY2QNPUpU5Y6ZAG0NbDoXUOhES8pOqwej7r2daX231pNvnutPv/1Gp5eEuZZq2lxZtbnVTg7uFjzLS6MEoMlEMRCUy0JfcLleHzWe6Mq7dWUz669z7TM+x97fMzEuAANIMnjjQGSgaGwWWlUeUmiVKLPKSDe1VcHlHZZd7iujkU77h0lhob6lujmTGcBhUxBHg4Ky3JopYNHCtBNpKiPV56X1QLuba+szp1Ov7tB42GAQxcwxVwSYlsqqWjPZY8OiU9u4FBaKEMfdnVUVqq0YqCiCnglYXlw1xKXy3W6vqx2OtFnVequiXplVOAN8QP8DY8NSfOrVx104a6HOO86qRFVJXQnl8p2uujZoQtGJkf5tt9/oIYkSWYdtJqXzsk7dyYtJnIaARneMwiAARpSpmx2WadFpmfxni3sdip2gzygEHNOlmNbovULRN4eFa83QIXWBUlsVi3PsBjoiQbw5t8gXhGQfWxUUhlrXVnhghhnDXcItg0OzStlGQNax5K0UJSt3sYK8q+lJFv+FI90Q2bo7DD6etGhGVidqQnNw6PPiLzrRps2m4wvc0mcfPLxk/HWGJDJH4EgpawTqtFMiRl8SLn82VjebMySZ05y8Wdu7xYFNt1E0arc0/lwIaSTEa4xSnRCPjYhImT9CP1Y/A0vSP8ZTi/KeaMGQwEu0+2kc1PFCqwoll850giZBqIpnYjA0ukIHQngUItsJyyFzP1Zf8hrocGXTJeEZuipwsKAfd7F6LotuEkRqo+IEdxA5S1RPoG2alWL1JpeYP2vKtO8Qq1LCyAvOhbGo4CHGyszX500nEJZ8xGMyaiKrBpEKYxuhkj0HBQ85nwKHJ+hcEipfeBjGk3rSxZMgB+ZQG6JCQ1Va4LrJR52Xrbbnox5+71zruyslTaev//CNLp/TVl0DJjgMLV5KtQNZIJVyckIoSsUVAaTb8J1wr+MwoVwx1liMulwPFuxmXaK4w8FBFyButlk02qzy0J8zNp2Fz4TeuZbFL0mhNF9bcEin15T1gfx0IjW5K5n+/K/u6O23sCvc6OsnN3p6M+q64zmjKiGBr7RTrm8W9c2k+7n05vcqvf1n93XnjXPz6y+/2evLj7/W11/cqMxfVdeHIb7hM7fFK1ZRrLxBuweqmNUWDEPkQUl1H3JlQL7M42N/JsCRgcLVBrGtu1wWTt3uh/D7skmTwIytPGuBDAIKxPrA1naL3zIoQVfdy1P9xZ/f1b/9r9/QMt/o7375T/rtb26036/V0Dyf0NGFwYGFh2cB9o1sFtCYRI2RaajnYHXOo9LOUOD3ljqUefYyQ4UNolI2PiNpHU3zkzNwGjQARaZHH2z1878619Ic9bt/+FZ/+OKkIT4LwYXEWXAykLOE6BvNSos4OyTKk3nDc8OGhUmBIW2i9iKOtCMPx0WX0tmS6iylXJaOSD4fFjGoSS7WzNogkn8ZklweigBzmOw4Be7nbILC82XmpQErMCn8pFqPukGzyCZbLUZLttQQkF3UEBfBMBzofgZHwuXIjaH6gtBLBgKQobJwQUoo7rTDJVR045YkONNbK22jZawV2UFRMJ2A2hOPAo3KPfbqgwvlyaInj5/ro199o+dPGkXTuTThFILOkU5G4knJ5ridhKlps6WKYdHDN1Z68x2E3zv94e+/1vMvSh0PqTo4e7MbqQdfrgUaA8BNGobnYdGdKdOK4F8oJSpN3BQ/qCwRPoyasKlDrbeNi5NJDM9AnJpR8UjZdB20kmhEN4malCd39Pcdsppi1Wvqo0DtR4vxLZKfQ0FsqlZ53Wn1cNH9dysVd6SrFy/09afX+u6LSd1pq6Q+t1Zy6I+u3VkTGsizBYmwLqw/YhHhnuqvD36/fErCFIyLjlWimzw8Vw6ipQiAoZ1Xi/BSX3XoDSfdu0sO3aS+J3qBu5WRCESJLD8QkFxNf9JwOrqHEI0sGi2HEeIQpytsSGBdHcSZ1eSQdXZz+1wngoCVtc4Ur1IVpOLTmQfudwpuXdgNSnhJ0k/PV1pWGFoyDafRxidXgaF1RCfGtNme7PyEkUDHZ9F7hIRgrZvpoKsjGrFJJ9yPC0xQpm2xVg1CB0wzI7WJnIvW5oN6zDtkBB46B0LTF8dyjhN674qgzALy7tgYsa6rtaUeUOTEi/T7TsfDUUM8qtjCArCwoc1m+AuFzOilMBmxh9ArerAWeTJowmxvhKeTMtLKqaDZVNZ3DfuTdZrMHG17UtQj9cFZiXuOvClMI6PbBTiH51vKEDPUlFTBtEXsTALDQ/hxqk2UWxPLGb4cSMPnXaNahnN0VlTr35pQg38D3gdmY4MiupuJ3xoGTk1QJIc4snXyhQPThXA8S6BDNK3zi6CQ+H/wm0x6hjBDM48nfl4jNAKIwsg4Qaw7IQ6fGutOqGVAsU4RJ/+Oek5td6dviMEjQHgcVoOHrziq/OIhxOIQAvmiAoFerH0cBITzwrFUG7sPLxCHaa8h6vxyFGTSkAZqrzA8K9REuNyYtMO+EXROQHNhtIMymHV2O0juYvI1SPRlICPFk0OJ33VQAawfdc5+4iVqOop6+VzQ4YDMJYb0EVVCQ3J8gBhRDcKFfJzoLhuV18CouaYT2pxES06VAI7BUEmwqmpTKsNAXgpDGw4h8ih6xaQso/LPM2dvbOpeD+4uevPdlaq71IEU2n1yoxdftDo2hS6pfuD7pxMLR9iQ4XvTVK/c9xPlkyqg6ROhBgg8cuUN2owgWn627g3ZV2RcNIXisXK0wVRMGmuEjVxAIROoyFILMLkFEJrG6crJqe6mK3CZzNrkqYfoOxej3vlpodfejbQ673V4ea2rb2K93A+6PGFp57jEXk7sAuLHURfnG73/1lpvv7/S5nVQgki/++iFPvr1NzrdsMSQJL52xgexFP1SOY8KHVFdFqLsDYgWaoxuQp5XBHgwamgIKGttsQ9DCbIc2MEWDpSkIC2W92RxBtByC50Ac+MoGLOTtURUJdhEQV4HlCP0t7fvSOdxop/95I7+zS9elcYr/eo/faw/fjZotyt1wk2GTop3rqi0xnCAE4SWbp7DKbiYXIZsIThocOHgUxxIA1voNGkTZ67v8OUB59+GS6AuZkUM2lCfFRfySj/+GenCrX79myf67MmoZtkYDQKj9Ds/897wryONl88vpM+zkIwxNzeLCmcLJZmxi3gP6aQGvck8OnzyjNwmoHW7SPkwF8UF9SqZxlQekkjnJmE5G6DMELjfitJB5Gj75vcDfWYihh6dMxfhtnWitggXLdU2DLVkexGCiPWZLiwckK4vdWlyoYTlAE9v3/AW6d5mbXRzjLB3I78p1GEbx1UG5QfyX1FQTPJw5YsBtBoqhXJpW7aGTuebRPfvFSrLSE+fX+nrzw/602edjrtKbZdrikFSkSkwxnAyQMv3qguSuck8ivTKDxK9/SjW5Z+e66tfN9pdZ2qgcBhSOa2Nzs42ROwJMmT4zgo/i/eXVK9Xa4v/D6ejGlxLSayrZq+BwtEyV16VLt7Gbp64fzNVCe1pb7RsOGiiwaGwHJ7onvj0EeOTI4Q7jsu/2SOcTVWiI8VVp071OlJ5Z9HmbWn92uRzaXy56LO/v9a334K6XKgjz2zsVXWxK3X4+No6VHjYB4TcAyjat/Go7tQoQneyxGooTSZY8PY7RrQOpUZoKc8oWV2Weo1HrVdk3vHcQtlBGfHHcaGGvjbMApfd0RUe95NC9bhoXdYuch8xbrAM8c/0QfuDkYWwRmIisLMz7LuzrsgdecL9tr++dsdechpUNWilFiO/RwZ/vrpVpups6/5HXk5LKpgCLKUdFDskFMF0p5ORllhnVa2LOxvthr2uLi+9WJ8APnAykw2Ur0y/saDz93PG9Gh4zhON5Whx83x5VI1ODd0OSzEIagm6Nqm5ORpVXNUbi6KhJsnWolutvzpoJJCXaYbaE7RhCLG70NjBMw99ipSCTsabeNSee5hsMxY9xOLQmkvumAsQpwn3c57bcQqy7vdr6JVgTyMiiJoaKPyh19gi6gH4QLYM4snCypDEmScHeBIBhMC+pDgXI1KZ6Vhwb1LoDijCLJGGAvt39e8WHmQOZLYnNq4gZIb1YePjXxK6xpg2QU+CNJIvg50tpGuzXQBYHubRgU4gLSgbSK9mXGTMYNAihA23SejaRUgMipL6hyJMsEFwaCcdfwZJ1jhWSlMe/YRTJgxU5FMA10ZZbZcX4oUaPYXTUzH6EE41uFzXHT4gR9BvZraJAWBAAZADtQgf/HYhYt1XlwfFwXoDotu7EFbpq5fPhgMh0cEuNcI0U2flIKhrk96bOEMFaa1OMQIxIUgsHpRR0InLbaxtaTWfzlaQxLaIuirEtu/KSAPUHTTnoYMCjVSWNNAnhhppLyZLo47JYuG7G5y5wRfWtScLM4lVb3LpSdVpOc7On0HPkRcnPXw4661Hle6+trI99PJ3R41fDzrOla6S3C/DpiGpNVbDYTRF2oFeZYWdMlxeUdvdNnRDKyah4wcAJ5H2+aBT2gWbdIujJmyiTTHplKEtiFQXFBQzGDLQyFZbhJpkx3T94NwKNDq470g9fvBw0js/jPTOh6XiqtGL62tdXnXaHRLdHCY1baqpK5TNldHRZDrpwf1S7773UG+9f6bze6l2h52eftPoH3/7Us++GXU6hn4/uHT0Aidjr6S5Q32EnwudzDgwUJN+C8RP/cPgEEM3Sd+WOyN7geJBUxeT8MpF4hJidAu8KWHTIZKAMx10sM/5/y/OSFmzYZO5BJ2UzeqmzojsmXL99CcP9Nf/5nXt9k/1t3/7mb7+U6xTyzAyaB4jB0OSU0JmDBeyU+zR3zST2gMuSmBv3JdEdHBYFJrZ8J2RxPsxWstA4i2J4ux1iGOLrFcat9appeu13v3huX78k8LC8//0q6/01eNWbb+xRg5EGFCZ4drcDgGNfL8WgHqFt70a5Ig4Dr57pklQODQjTtjFSo8h4jYBn60Z55B1AiwTOeXBk903PdBKtxitXM2lt2Qyl4KVItJCnIedsF0o6yUdn/dnDfV7uy2ZpuehDZUMkWMqQm8jERQIXom4yNMgGBfIGxEk69L5OnbGRouO7cEUp7N80HLYsBAKt6NtprwGARmdneRBGdG/I03Qq0hn54mq7QAwoD9+cqPPPznq+iUN91tlOQWDOPOgnKFJIzfSj1CSd0rpfK8PPtzoYZXp+Sff6ZNPXujQ5ep7UpYr9yLydVB3xLPsWBbOReJC5kxnfNenQc3VTrvDXmOROTCXz2m7yrViGRtAdobgXC5y0/oIukua44+dGlruWeRA/8fJQbbRmgElltaVTTvjZa/peApO4wHaOfP5mG8XbV5ZdPEw0vcexnq9LPT1P/1Jnz++0R930nE8Uz6uvTDjyC3P6eVjIEl1YjHivnChLH9mpOurGzWHgx7klS95VPc8D3T34VweyGq7bY1iuXHMBB2V0aBlarxEI1rjnanSrZ/9/XzU3v1evO+kMS+qEOr3yAdq56JRn2JUbp5cFLvk8CiR1gCKKYtG45DShcEsI+h1UdsePdDp0Pj3wzhxahodhk7bLfQYZp1ZV21jScm2XmuFMPrYhQEA7W0U6MTddNLZwzOX3J6Tfk3wYz/p6nKnfYveN2GPd5egz7wyDxEXvP9FrvQcqn/W/HKv/GZURQBjlmiHM6xalBZEIEzaXx/83eVlrZ4oCd4Z0tdJqD/1ik6NpQegXdCRUH3E4cwDdFtI5FaKG5rEcQwQCOc7I3w0EtjN7iw3WYeEBprCeMxOI0wWuYy4NAlfpSboojDAkZKJdCTouPeSQhgnBd0sgNFc6yhpD9PFnwm4wXBNvlo26ki4tSlkoJ/UgbYs7dEH0b9fGAb2U29nhdOQoHl8gQcFPYWQKKGx2UProEDHPTVMjadXDhNQGMKtqQuB52UDKz3ehKGjR+aM44fdwY2kfBDBwsffUWSZuqjVaeGfDtUZuYWOjPhA2NBtDCLeDe1sAyokQ2kg2G2KLMTO51AWiuuE/ht+I/p5rAGBfkOQzVAGOgKFCAXAsBeHWH8+NHYjsjPobmN3Y/ulrZvmer4IDpmGShDiEdxRx4MN/TbplPahXwpLPhcshxOoA4dHypaNCwmhde0hit+HC4PfmY2X6R7BeRYV/kw95QMjc9nx5aY8dNjKWWn5Dsh8iFSRyQH8u6TutQL+Z+gduKfyWc241wGdzpy5K+31N2e9+8NY5/eAfVJ9+3Gj5581Sne5Dkml53TCRbHO2sWXLum8DFhoe/gOW4JA0WUwcvLQOouKmpBgWW3TRVdpawccl1p0oHk+0SqvQqlkPqtmoEPPgN4D4haBMdTe7TCNHmchjA2Yejjq3r1FP/ig1Ic/P9Pm3qxD1+jbZ0e9uMZOT3v4pMOh19SDpBRGQF+7V+nRo7XeerTV6jzX/njU42+v9PEnL/X8WazejZMcYAz69JhlboAfW+i94LTg4uTMJE0bhJIp4LCM/mx5vnH6O23bF96tewwkFgFnChIA9TVYx0cRI/ZO6GiiMQZ0ZlUYRHkhsZwaiUGrhDWZQRRdUhrphz+6q7/+N6/pZv9Uv/zlp/r6caqGfhyeqSUgk1QK2I2X43zEJDCaPjodRqNlzt5yajQcPehZ4dgCaG36kDAtgApPiOnTM6NhDEg1Ne88Sttabz5a68MPS52mg/7LR1/om6/RU604ES0Kx8iCDojD2PoMpNkgWDyzTuOHGmSpBb1ONNNlZ4cNxw+Bfpg+ZtV8lgTo8dHwX6oZHEpHtQbgQaTu1Go6jhaHr1Ub9XRytzeVf44ACDS4B0HoCJpYC+jsUFwatFugzw6Fsw6TwZdzHP2Czz+ef/qjXHSKzq639gwBsXsmOaw55G2Bw81DxSmDIucRsyKb86xVkejirHbnIK5WFoUSC/Nhp6U96N55rTuvXPjzePzlC3316VFPv0Lvcld5daGB/LSWXredF1REp2O11iE96v6b0gfvr1VHR33z8Xf65otWh32lpmOhKLxwgJzwQHKucCxxphlRQEvSk5J80I56ie1GDcOoaZ0pFCA3i8YbinRH5ataU7ooJvyvzvW86XU1UFDLQJDrYomEkmiaD6ZXk3VhFgAqnZwhuKwZOonVM81UrKX8fFCxHvR60ev9h7XOV5E++eOX+tXvn+tweqh8eeDvrqr4vVP3Ao5ktiFt4GIXFSvSeZapOZ20O3XCi+tn0cwCobucFZxb1DJRN7VY/M9zT5ToOJzUR3Sx5R5+5pYstfs6toNpNsTMJI8jo6CCCK0c7z7sAYuc+8mc7xdpP0/qolQFiBMoL8M7CLyRqUQ5YbYkTCO6BrLqR/XHzsuvXxXMSbyPGSafyJUv9LjBwJRIQvpJE9QX56Sz/+D4pHuv3RNJMo6V8XBW6Kuvnuhqf9Lq4o5pWBYUV6JRIYLmL0uVlitVK8RoOABbxcfJERh1Xes6afVMJzsZmQPa/ckLva3/vENkOpm2zZ3vNHeh0gvEAkrcsgwGJO5jC+o5azmLggQAcbuF3jAThKs6oBmHYKwtBc2Yoait6Ym0weRVWHJDwjzdjeerlelcbFiXzd49m5zf27TQGgSK36kn2mNSBDPAPYoeGoMM9Bt6Un6BJdc8Io3AVYxAPVP0uv7bBTcWCbbOFbKwOVxYEylUjAkeq9mCgHqB4MP2SRJvhzOCTZRpmawdVxFANhFaWPqCdUv1BISNBRBdUCju4+Hl0HFcAkIqYrcJtENDQK+VbeFwsKxi6GAYksBxQggf0QDunsV6aYdYSAE32m/eMgSOwUtydjln2ZlLRA+E5M9h7GwLRajF5YBdkC2NQakbWm+2WD1JGSWVGmgOWq+zJhKhWKAUK/5ZUpY3FDcOWlzqxoQfBH9kfihqLbADTuRwME1DoNltPIEDOhEIup6CMRiCkIgDLhqpQXSJWt7ZOxjTEKWH8sXztHQpH0FcDICkb5PlhLiV4s2UUEkakpNUb7220vsfptrc32uKOj17POq7jyd1L2OtmlpNVOgZXD3bLcnftuNGigllXAp1SepG9pbUa2BOu2gQ0CJ2D/01uNiatFe0Sr2F5qdZeRtQylM2aaxizUUoHWWLCtEO/jJ9cXA48HJNiGgR4uc7PXqU6P0PKj14LeSBPH56racvB6XFuU40PAOhO9iOgyTSWZXrB99/RW+8SQ7RTp9//FjfPGv09HpWM6PlyUx9Il5coRUBjYvpZEI3Rq5QaKtmSKFNnUGH0kwSn3tC03BaIKHrwiHFasCLWUD58J1jNycnzANwyFNCjItWhj+PRzsqsaYyt8dahkERxZs8KnSRUH7KkgAduYr14U/u6M//8o6ev/hK/+mXn+vFs1pNe9vPhqQZyhvkh34pX9LQLSTkLrbGtj1xEzyLi8WULAuRHZzOmfYhxsBNeznpwGQKT0vmmo0q7TwA5etSj969ox99sNHhdKW///vP9fRJL41n3ryTZHYYo3vbAeQslizF44/Qm+8YFyrUtYcP6GReFd41tD5A5Oj4oCw5Y9F7oIXkkLuNNAjOodsli0cGiqKPVZJBxhBGLYMPZrKeoC5CLYzfahaUiDwjlhE0MqM6nEpYyV0LFFksz2qCtotnGxQGPY7dtVysI/jvbPoFKt7ZSyzGDHHOTyKoEkcuQYt87+ixgjEGOme1yVxzEjYdinyJfeuUtpPOs1pzNUnVoPOzSsWU66vfv9DnHx91fdhIxas2fSTjXkl/sFB8jmv1nAv1jR69m+rdR7Xm016f/e47/fEPnfruwgnbcZk52LA9LepOLDdy6OxcEocQu2F9JsgVhymJ1eiKWERLOjZjqiRNMduo6JzUWDUlzGhO+kHtsfG8XqWF8pxBIVThLDnveqKO8FxE4XyXuAmbxb1tGPdLAvxqAsk6XSSd3nqj1PndUettrseP9/r2T4kun5PSHCvLJ38nPJ+8cUOe6lSgVexUHw7KDxghWNaRCPANcprPykoW48BrsKTwczDMEEqKUxW6le9z2WZ2bqXHXnc393ScYR24/wiGXXQ8oaDpFVexMs4xlDwzFwAAIABJREFU6FaseOiBoW9wf5VUZNAgAIocSr/rqnTkAlpB3lpKmaHwU7aJvlPrHCKeLZZrBm2excDugGiuLy5CVMip1XJzcm9eW1HVAaVMofqiuixVlom6bu8kf+5FzhBiIXCRxVWN9TUsPOxit8KRAmMGdVAMD/Os/fHkYWGVrux2bZJB18bHuSczDW0bgmLdRhGr2R+s/7q7pXaHhQzJAkMxyd3cebO2q5XPVBzGaIBZhCLuklsHLgZgv1moAjgDslhb4goALzBmjZOe7g+Matb9OlIAnSifTUnv4OhIG+qwjodGSUOiNnU/xJwTlsxUwv6ZODajmQcNGd/5pE1RagVoAlpKzhs6R94tQIg39N8tbqbHUssPiavKpxb8IR6tAB8Ho+BtnpC7kEA9sDBzEIfQK2I0oOMYHJgGnVvBAECGxujCCWlehfQknGHwivzH29ZiTj5aOv+gXPz8G3HV4VrhsCbzgsHH/TX8QhyQfAEo5qE3GI5uO3ywYbrJh3JH+o9crRJ0UXxURYq8NHSyLdg0s5AKzQaKRmJNACID1NyojXv1UI8jkD6eIGpSbgtgsbDTXZdmKutc4/nKOR3jqQ/uKmgGZA0Z+TWMobfqLBLhJobRXFlKdwTuHJArNoJbPUuyUhVnykGk3IM0a0RngWOOvzAgMCSrJ9JZUqtyIACllgQ4Ui7KwAhwuChFcD5Im7NI731Y65U3uRR63bwc9cnHV9rfxEpOpc4bNE0r3cSRDoTkgbAUuAonOmTsZmFAJGAUyoPfGaqMnxEhM9sX6NlQRe5xyovEjr7sOCpC4C3pSEs6hyJt9/y5I68eiFWskt/NUi+TGEZ2cMNd3Gv0/vuZ3v7eyp1q373Y6cmzo/YtB2CphTYT9/OFS/benVzff+++7t8neqDVbnfQH//puR4/JgJgG3rsMtxcZIVk2kxse9Aqi4dDssmCXRyNDNvi7GeSuH2e8YXSRmIwWBw4XKlwQNg5A+MitgUFG42ykRbLo4aeDWuenwfqTPjcqkRNNdmOzvGNe4bnnk2LKhqeR8SDdKf97OcP9Wc/3+rpd3/Uf/7bz7W7uau+J/GPtaNwmCcibd5V1wo5RDJsuhyUIHwcCOjwSAKui5XfEUcl8PndooCgVn3aaN/z3FXaVhgniM5oVawzvfPeff30h/fVdQf95ref6duvTlK3dd8SBDbZaQEZhVxEAAwiypIL+guagQ7KX5Q1Lu6JBIlD+0eWj0vrAz0ZUyJtfSLJGaG2xEnkt31hIyGaDCVs5lADDGB5gPQ5ewzQDVRbMHLHPvhxK2054zjICfgDcWVpY3DKwsbKTMPiU2Br5jLA7MA2iyaSbjySgRmSPAgzGDJ4shDRETcohZoDgR17JwmnI/TWrT6FGpoVegz0PandSCCwWNPT8RZRK2ZtzyLd2zCsZaaH/+F3N3p6SZHwPZ9BadOpmIIVnyTiMT3o/iuJ3nl04fflu++e6KNffafLpyyEDEq18rISQE5zJI08Up5P6telBio00LwQ7TH3zihjJead5l0kXA+datP3Rr8dXxXHblHnvYHWGJpWxZgoyxJRebeUi1oMDxTnVtBtrbITix3/jlHjcTYCuEL3woJZdErO+Jland+Jtbkjbc8TXWy3+uqTp/ri0xdq20JxstJoIxE5RKXaFGqawN5I9bHX+HxvPRaKJ5yCII/ILYqCs8zllhq83I8WQOOepVQXlIyfd15lXhSIMIAy3WNIonBahZ/rliLW7mgDxKaCjsahyTCAno0M3Nyp0tDD6Gi5dCcCPUF5y8ILHuhRwmcDZXy4cSYZT2hzW67NfZqTcwWCyVmDRgbXKywFvXTHlmlc2q5FCUzDe+C7iUgPwjhZwBZFVeTE8IHEavSuJV1yt2af9DbNH40xi92RiAHcoLF21wcnspertUXNyAkY0KhZ4WZl2TLlypDZdx58YDPQQoGQHhtECyDVpVGmpRtdog3VPPWd9YwgxWyK6KiIKgExxljA1YiWK6/yMCzinkOG0Y06UnfiDCsMMcEUgdvubLO1K++m2RlFzCkI7GO1GDFgAqBiYS9AOp0BOavDkODU9kWbtHArBhUpDUGhDMSwXtT7PNK/WxAyod9xc31e2L4HTMwjYYiaLxv6jU0biIsbCeiQD+62ysQ+E2YY+yJBY+wLs42OLdvJS+6EC7lDIZ0oDF8sVGzX8PLWOTkSO9A86+2ZYfnn+71OwIvQcxysFoBjISfzgpc2iJQd986GPFPGl6vIudhH6xegArmC8I/ZMsrL49HoVkPJOkiWBRfduGiT45xrdDXurA8ZcGqwES9x0FVBsXHREXOQJQ67aorUQxI5D2M7ePNwjgs/Ms3EKMsZuBCX2xpP03luDQMbLzQfVSoI97J47ZEOzplLAfehK2TZACo0AYs5Xv4cckWcS7PKFa/5QBd39SROPgaxGx1T8Mrbme6/R2lfr/3zSE//uOjls9Y1BqQmb4+ZVtFap4jGdpwFi106UKRO9KY/zpojLvZFaZXa2Zhxq5Cv0EyGh+d10JHwPOIojdl+WrJFIrUVhYlSOdLR0/t3QIdzvq79TLEUExpC/UBcR1qqo95+J9Jf/OVDejl1edXoy8d7Pb0kDTjkZWzjtaaJz7DX3YeFfvDDO3r0vTNH93/22VN9+eW1Dk9BiM7Ua+XMkyk9evsoKTIdK1OpLjAtOa4wCPTO2whuX2NdGlpeKtgt2slJmsapE4TOXKAcUikiRYwBJS5LKT1SlhprrgodUqjc0dbWu3xfeaTrrPHLySRhm3mCnBWNARETcUDp4lZ/+Zev6b/6qzt6+vRz/X//8WPdXF1oRP3JJR1R1QLlSxYYh3qgBaEZOJRAp6Dh+DXGfAgDaZwbdSJKwrpmMmbcFo5WivA5XB91yLRZqEUYVW4Svfn2uf78R69pSXv99nef6ss/XKrfl4qcVza72d4ZTUbkAhrnLCgvRv4YA4IMdc1S4hR73inOFUrdQ2cjSAVUK+/tgrMsI3W+DwMSh6QrU0IuVPjz7Pu0ENcrHdQ7YFw8e/jtptlZKpwAr46Je93IQmIwosoIvQ5twsTh8deIGUkaMEEuF5BsaihmpwpD3fBfMlhw0XoKJvOKjDJn8QbanCGJ3yK4gUHRqGbgEki9DaO7KGnzIophbDRMeyVxrTRhGOi0PZ90715pgSyLzO/+4Rt9+yJR3JeaD1Rg5D4rkpp4k4OKKtZmlev1R4Pu3Z919azRP/7mWx13WyXxHXVQiz1nXqGSrqq4U1PiTouVky4MirAMuoFGGhZt+tDLBf3EuwAKyM/OJu6GAaPv0JWz5m7RebQyULGscTH2NpKwNJy6xk5btGNNsgTDAH15x1nnUaGzulCfDYrWkbIVydQHL81n9zOdXXA3jPrm0290fZnqpt1oSSufpwxLlBPzDWzz0nEQ+8tGgFojjitiQ7yMI3dgRyGQEnp38JLHX4xykMlE3aFX0/Q22yA0H4+oaxEFpxYGu5CaHkCWunFQNY7apqlWdeUF6YiDDBbGLsDQbI9hg9BZnnJoZeikJE917+6Z5u6kbn9lVBQnFunez589N8BQEP+AQSnHrUttCmgf4Yy9kfcLwlCbRsm6cin8gdoSd56Nuqhr5D4a0DpSUdI2RuvaEz5JXJrBZRzlqdE1JAS8i+1Vp8Op1Xq1CmnWLi4nGuAgnVrdK1cqVmsPFdyziPkZ7Xank7qh17beuIqFxaEn+oX3mnOHA4GqFfSbuNJO+9uAF+pQeGlCyOR4WyeGjpAvFKH2iJOVZaALrmAvOrCKrvABvCbqoFRdb3SqAXsi9bgAWZ5H8utwCoZ+2GE6Kh4pqo9UUaHFwJyzZDDO4C5HU4f8ZroNuwb+SBiS/nt7t5hU4T1DoWXkTQ6PluE4QA+2UmfbcU2zTZOsHMK5GBT4mxiEcAGgdA/Fr6EGIzTBcViR/cP0GIryOEhNmZEJgYsGGN0hlDjjAn+e1XDf0m7otKfSIoZfDGWgfEDWLQyDAxcRNbKsx1hU58J/X279Re9SQxgwsocYovg9EIha/4AuAsSTkS/CtZE7QI2SzE6tTknv4Kub9qCSC4shgVmMGg6uTwSYTPhFbAph5kJk4ySLhGOb6HUnokp5XSgqIu3bvRuSI8pWPbUatzCKFDFk0I/XBvGp49h5KO2AYmglzJjNMVRQ+EAYVxacrVaxVjWHE1UcDEcrd4dxLN15WOnho1LRWaP9cdTTLyftvy10vBo0DAjnYm0GDu3KVOJNOmgouPSAiNEQTKpMVRBGCVJAKCAbuDkSJ4Vzz6AzQ0g+slnDO3PJdQi4Ew+8ttdnqeoRlITwt1EVDhpDgWMIG0uo6+AlaXT2hvT2u4m+936lae719GmvTz/b63BItSTI6RHx1aaD+B3fef+uHjxMVVWJvvrqmX7193/S7iZ1bc7Us9FyS7FdoI1ogluEqgAOjipWz/d4292Ebgxk005SED1sNbwjLrOdzHfDl0PHcnFYidKjB5PG6jb4lCZsEuGz3IGJ6OXg2c+sP8N52JmeJPsE5Cm1e4tcElA2ktrRe3X6+c8e6Bf/9Ws6Nc/0f/4fv9GTr0mDRzyMhghdXLCfc1zuWWo4axgCWHo6Sl+peojVFZ1WeaLaFQgMRxwmmRPREevzrKF9mHNa6cGayD+BSxhUbmM9eu+OfvyDh8pXk3770e/1h4+e3iJJtpM4/Rb7PxcZQ5Kb6XhWGUzpkWO5mUPhsctRe7JLEMNOHqZ8YRhOhN0JWq+4JCeNQRJq1pYPI1CkJBMWabcL76AydVAs7g4GoQ7mE84mEBCSr3lG72MkMDoF/o7mj8Z7Fh+o9EkTYuLb/jdrdlwtEZARzi8G0n9Bq0LHUchas9aBbC0OXzQ5fWgjh1qw5rNXhOPVZmByczj7Mt1bb5VVs9rkWhVGjBFaoguUzip2qfN5Xau/aZzU/dVnNzpco2vcqJlS022OyiBvZhn0ysNFP/zgXNtVqs8//k6Pv4jUHDe62e2tb1uVWMBr9f1JOzuWY+VdKPQ+LIOuoKS6WQWwMYLz2/gCbihSuxksENKCChplRXMW1aqnjfUnc9E4o+2s2hgJa/u99sPecosTyCCI/zSrniIvnhtKc12LxFLbKW56zX2n4jzS9o1Irz/MlR17Pfliryc3nP/h7O2Lwt+nUTjcf3mupzcnNSygXaRz+v54BzhX3PFH9ASNmJN7+KinR+xtjSDLDmhQi4AbBiByIjeVLeAiCKPzKVF2Gh0jAILmgltQsijRiSE8RwgdOu6M6ICOUPzMc9V0aveN6lWlBw/v+f7Z71/61M9IAwelO7YqUNhz3i6RdseT8lWlYlXbKIKge11VPoNBZQm3jYtcO2h6hNNKtCLDbZVrrBCZjxoOe726Old302k4DMrzlfaE33LO5KEcniExPaEJ5V6k4xQ3X6wEHRsavJuDU+UZylrcm5TWrtZul2BAI1bjrFpbE3g83ngIBRkARCd+oi4q35FT36trWU4RRtN7CGKE9rKx/hk01lEbCNKRBEBxk6EHE0LliYXd9Gguql0XhP6b4NdU31DWDKKE+PoQBPVIg3I7VVsdo1ZNc/DdckbpchWYLqqxuKuJR1CMuB1ZRfCREjsQ3dMvXDzFAAMdgPhz5jZnOAJmBRZkl1po3S2CnmLurETvFkpSEU6D9LEvcRBwWLHnsXsHcRR/FvcfYwD/HqBEphlPhYQrLol1HFw2xP+TMMz2gb4JlAuOsUEoyyHIdusKEnhuPqhMcdMqGVp3unlvjSjTJcyOBwn+mdcV+TWaE/JAOPBCmBSbb+iEBxPDEhngb5rtGW7YNrocPcSk6XRUjk6Kwxla0epRShsYKoH4EZvyxaOVgs5iJfeR6W0muORTjbm0Y6r1MEmcPR9HiDYAKaMLiZWfMEu2aAskbxGZiskcxKBINRSpD7gjqdItwupIZ0Wi87NF6xVWb9IZ+XwHbV9Z9PDRmfJ6Vrvr9d3jk757Omh/BB1JFPUhAHQdkV2RqgXNIhGWoC5ml4ZDk4OD34+0cu6rQCXgDPLBQDTBFETPjC4MxB760HhMvJwh2v8AjVSWOqP+wsjj7MGPAwf/LLotZ9CArJyPevRnZ3rr+4XS1UGXNzd6/lR69i2Jr6V1L7R2v3q21etvn+l7757rzn30XqNePj/qs88v9fgbNsvIaddQptB8aMVIcaYDkAwXBjNQJbRpU1EBZxg5QF/SExTY09/Hdh1mfoS6ZE2d15XW5vGho8gWIisFvQ3VNJ2akcwRaCY+NzoGw5ALlA4t6CodBNzQvQSw+n9PNEH7MFwQ3jouOptG/eD9lf6Hf/+OovSk//AffqVPPyWpNjPyGMeVlwuGJAwOxxHKKLZ2jxT37tD6uSbLiJjdO5vC3VBoSRjtJrRmUCuUYNrBmgUkMOESB/EMGU75Vnr/h3f04Q/uKE5H/e4fP3eg5NxtPBBxsDLWEDBIjAPopj9m0ylBCAGKFQGhgyTR3UfsQ8jJ94X2z0OSdU2modFKQudntuWSzcNnilOJ/Bh+R1+CyPWiTF2XWgC7kBPlELqQo8JSxiAfPoKgCYK+BmJFD2idGNZMB+eRy5QpH1If7K5fsEbO0fwWrDLIobWAOjFiN2FSyLXZIni/bcIkXJMzyAnYtKAnqirkApyzi4PuCLa92K51cX+l5GxxGCvhlbtdp9OcK6nO7MApolYP1pmjQj75p+/00UfP9OIKSudcPdEc5NSAIM/XKupI9x8Uevhqof3NQZ9/vNc1VN2J6gxMBLn1NhRb45ztm151hEBp0XEZXVPC+YNeD70PBmIS//kcvezRS4Y+FY1XjwzgoKmI1NxQ/SOtz4tAS2rrggdCKQ/DXvtT0KwStcGEzsLpsmscyyxjLAt8pkd89J2f1bvfP9PFnVj3oV5vOn314lp9U2g65eqTgIZi5YZKu0kmPd7v1bWRksOk7a0pgZyzlHDj2/w8XuPhtosPiYdRY5oVGLZ40nl2OJoK9IXSTXdUvc51dyxUXHf+vSmhRvOJ9ghWoSM6xsnmodHAJbfJbDE45h0cV831UUWZ6eLiTDVn+NLp0KNxCtR41M4aLg8enIl/4bmHrmTAJ5rBIugMh590fvdcV6cbD3jO8SJOZQElG3X3lfu27BOf0l1dqWpn9/JtkpWHiMumNaXqpc03omQpHOg257iXepiKxkL44QCqBtISad+cjDJtzs7dbcqAxM9bg+BaondreGIBQV4A9UgbBiW2PF+no2eEEpcmi6Gb3amaoRaM6AzMEAyaqQrKZztsJhAVgw6mr4kOCs7omHiYirs+0WHfaCGPEfTaFTugQ2T8NZrLRQcy7rCspLHWLmLPNDedh+Iww2D+guYMvX8sOjgLo7Porz3HhDwgkCQqH0JLN3lDVEEQeua8ojgP0CVQ5dQIaacHjlutkLUPHgkAlsO/yNZaziN0TNxowVcQVO63dnz+DD5kXHP0Y6Ff4KJAA4xWoGEY47Djn5szVVFlOBuEx9sbjhVeAOc6pSbQsPL1/JLWY+B36R0OF5jfkA/Bf4N1m1knQPggWKnpwlt9AaGMTNvzoLN5EioOqMhjmHut2Kotw+YilDbsst7mF2sZoAPIPULQ6zR7tlnKPAnAYmKPoNF4G6HHjBsh6TMxy6DZiUwT+oqs3DDVwGSeAfHG0otutKak6ihsjLQpCqe45utUdUW6b6pyNWv7lrTaRjpdHXX5Za/njycdWrbmyJwtfk02mgK1w5i4Qibekh6MwI4hDJsnCEnIW0mgDnmJNFhb1jedVnTJjamTWnsONDYODlIQDiIbstjDwA3fZFnqQVyYjgoDNAL7VvPchITyBF3HolffrfTezy509iDRdf9SX31zqd11pdOu1nginytSVc1upv/+h6/o/itsx42++uKZvvzioCdPep167OpsFTxXYKuh32zEwYAjMAd1J1WeiwA3FdRKGprHh8WZKuDL0Kd9i1TeHm+HGiIALiz0dSqoYuzoThCgMLZVw1bi75XvIgiYsUxDuRBq5uTYflIHzTrJURJYs4HW7VdA69dPOosivfbqpP/pf/m+yvWk//V/+y/63T81GqEZPYDXwRDg5zpVT9gfW1RRuovqendyVolDDuNOd8/Qw7Tqhk6LYzTYyCMPeQww8VA6aDEpoSuwnwTxfrqd9f0fn+mnP75jd9hH//hEv//oiTRsDfcz+DH1swelCfUSqeFy7MBg7SSMMxQgguLPtSjVHX7oGEGhQ3Go9X3IRIvc6eMIrAladWYbKc9DyJLhGSvZCHFYcmyB4na5BnrFuKR5bziI2dQR3xMZwMuEVonv/GJlpHq7WWtpm7DWRdLL3VVoF8hKV0yEAShTuipUn619gdZFoeNup4FcFgZVxKhlqYt793wQmwbFZVRAeRw1UZK9XVnntz3bKCLzCdg/Jgl+VlmRARVTVedF8XDs1WBBX921QQJHW8nDVZCzJv3x82/04sVJSXqmU1PrcADFRvx+9DM9TUfRbhqlo25uGp32ueZ2q6jDqZtptSpc2ssz3za9BcaEBbOYQZ8t7az+MOj6dliem4POykx3zmqVPPfuFgxW/iklvgXN4ZkXgfNCOj7b6avPW11dUUy6UTe12l+3RmxY9Pq2da2TETYE/1B6TiiaNZ0aC4vJVEsfVFrfy3Vvk+nuGmr4RjfPWp0uiVlBPFHaMYY4fF9IL6Hwj1K858/mGSDEcVDc9XYvQ31CI/Vlau3mTHcRAntrzhjLcSfPRmte7g9qy1wZLr6+1dlSKD+wMHYuzJ35M3BkQVuzg5FdRRkcd5obJRCvd5rg5Fl4TyG4eLvhuWLZ6u0Qv24PynBhdYt2Ty8tfoe39N2wSB3Jz1Bg1hMRaptpe/dCzYIjrLc7HGMJKw99odX5Rqe21Xq79rvR3xycY3RebE0b7gbiarjrgwSEW6ckpJlli5+fqJ6xVbu/1nlRWVfkmk1c6EOvjt8/D7q6PMu1yWsJN6G7QUONC27V4hyacNbN/vrW9ZlZI0VYJjccdLV1Vo7KCGYdgygsePyna5QDmqRkJI7aMdD3s9ZZpXpdayoAdha1h15JB2pIhhb5VJWHTuqQJmpWotbhllzSZV2FNG0y66DxMOTwrRM2msfusuSdwNDmYe11/evln7VDwHvsO1z+XIRcXOHyDzkidhsxgiT8r71FkkaOkLSZsuD2CALofx4SQH88/RqBCrJl/nSHUfJDUGLJJcJl5yoBgtjYeMPggsaCcju6wEw5TQSRkfy86EaNrcRAZuVMtgrOOyIGpB2C76JUhXAaay4hBHClFgQDH+chhZbAPQYWwqWwopN9cZvKzZBDalOTRK5e2URoX+wZ0s1ISmiIE0CXgn0UQ1IFIoR7A+2NRbOh5oQN2IOoJRTYQ9C2wH3GITYdvReXdlSxvvhSxbvB3wsKhrjewm13b9FdxaZGIWdwb8QLnVe8LJXKchsSS+tJqzuJ7r2W6e5dnBSjvv36Up9/etT+qpK62tBqDK2WdALwzBai4GvTphkXFLEEiAKnWI1iHSAMHJkwugHbyyf5K0TYD0FnhD6JuwxnA9tZWRamPbkceMldIaNEd9Gt8SCHcCEf6liGUzqd0l6vvf5A7/10pQePFtuXn7y80Z++67S/Wak7ZKaL3vvefT16d6NXHsUqVggoB12+OOjzT57p2yedXrxcdHOClqu1zWol2UlRfXLvFhcN9JltsgAKIJQjF7KNiaZmLOZ3aLObm00jMqzGOZZqLonJFQA821z4aUc+ZOZt8qrYi6YynI60NnHwmYD2pU37OM8SVClZPosNA/XIBsoLyvCAGPTk56AsU9172Ot//J/fU72d9R/+91/r7z/aK1098EBGQWNz0yhqaaSPnXmDNspUCBUbtF176op0d4X+CzQETQ55YOgeiP4oUYAqalvdWW+UbsmpOoQU+75QR9rxq6Xe+/FKH/6QMDr5c/7kD88Uj2vlSa66DHkzXErY/+myOjahvBcpIYgdGoyyyJSvK6VbKgASb6r31usg3E8Xnd/Z+sCHgqQEMy9LI5KYFUCeQb1eXO304iVBfIm2ZaltnvldIuzTIZA4U1xhEKhu9zcdgnUZEepQLCrvbVWdr7VZVaZPUmjTvtOxOejYTNrfDO7aw5lE5VC0ypVvK8dagIjNw6wGLcfhaE0FQxIXUxA604PVOggVyBPNFAGQli9RVVOUrmMA5x6m20BR+t8wjqy2Lj5mm3cCi49xNE6ThgYReO6ok3E56ma/09ffNPrTN6SEr3W6japABnE8nlRtFuUrBqVe/fUdleM9Vz6ky1GbLcLmQk0/6xp7NXlPHYWojZIusg5xHglHQZJwckvB+UWtYpPp2JLo3zu2gwEWFGa/zHr0aKMfv1Wq/eapfvXLp/r2aS3iQZt+UANySLYQNCtapqH5l/67lO84plbm6PcM8w2XeHSWK7mQ6rNJ33ut0r1q1nwa9fRPaHpAxgqdjHjRB0agJ9APlwBnPcsWeUqE6Xa24nPPoEVqq9DsQDVVhTbOQptE++Goue2c7o3Q+bgqjfrlV3sPD7iXGwIRs1hrZALkgA1BC9Py/a7PLSMhaytnCMxGjfzMC+GWiWrTl6OW09GC7ZvTzvQubAz6Hao97M4DhWYJ4OJvEdoDrqGvHXT+8K4iBmz3RMYajkfTWMW2dh9dO41qjidtiloLaNg4aB2XiodYx67XyGWFSIufCfpVs2rOa4azlNoRzkV+jsEIFijZ2Ex2fmOcgp6m4gNmoFox8HEJ9EZ4SNCfklxLtqjcsATMzu1z8Oit7pF7N55xyGG2AFml2w3kbPqXwvVgYDsqHXH8kgnXaX/CIWl/uinIZRUovebyZH0ndwzlu2hfAXtwExcg++1JN0UbPq+SGAM58NJSEAf/DtaKrUFxXcyLAQl3mxS9Ff/Nwg8KtMWE77wQ13bAjqGpmYO6nceNjpU5FHTmxPbjaLhNwyUHbIgKAAAgAElEQVR1emNrf6FmocMNNxbDTtiygez5DyVz/Bs4vRiMbP93N19ABUJXU7D1M2myUe85dCNEcoU3bQ45NAao0wlkxLZPuWF9mywLMIhEDYcJgjW2hDCUhPLcQLRxajMxItzEiohNngLVRWtccWilHHA5m6NH+1MtRJjz2QxOHr8hGwV6jv6YCK0SCULkGZEGTNggrhuoKfRRlq96+ODhOgIr8xJSUVCSSLpoaAnj4rdAmzXa/g/VSV4VocUdLxKuQYdHZuq4nPmzcbBxqXYtenojWVktVfelB+9sXB45dQedLqXvnkx69nxRf6S8FVoTCkSuD+FnoDtuUxIDGoI3xy446ABQEfdDp7legXRx8+8MbMxQU4CbW+mMKZ6aloE27t6oAIOSEUssu6dR5cI2m7rQ+CyZVECzaVI3Nxrig+68GuvP/uINvfFeqrk46vlu0fMX0u4y1unA5jrpwetr/eTP3tarb9aatiddXzf69vFOj/94qeM1VSSZTicuVKi7SitTXK3ScvD33SKodGYMwZGhV2mEWiMElGC8nqiJJNCEHYGioW2ez5e4Bx5ctmBs5yBS6JSA/tFuQa01SaPnp2st/J5cwqtSY9+oNpVIhAXICtQxFAk2XXvmVZIum3EYJUauuFjv3C/1+pulPvzRXRXVrE8/f6Kvv+O9qE1ho8kZgeoberUmw94sDEDKLeJjIgYKhrdIsImUZ1YlOT+Jn/PBNFSm6VacD5WWryLldayqLkMgKAGJlBPnJ52voPMQMfMZMz8yIG1U0oY+A4+H8NZxXNQCxDEc2gQSRMA4oKDJGBTtdGWTZ2O0roqpZjYaAwXMq8NnQQ4RiA5TeRbXpswpBYbyLZLMdShoFqFAoLMwTSCWNVeEy86XMlSB8+GtKbMxgfRZ3k6jEtj2g8POPqiOapIQ14D4G1SLC4egUyg/lh90KiAWWN7pzmI4IbST/3uYiE6Acu6MELojDwFvH5yndkqNrYXjXF4HHKQTYaCsaix9IRYTeQHFeYdm1n7XaLMudHGxco7Mcd/osJ/0xy8u9dXjRjcHkrQJlJ117CfdfaPUBz8912F3qWdfSvvv1oqnMxeFX2wztdPJQ8auheblud9raDrFXaG4j5UdE6N8JECS6xWT61VjEACdJAiV76fWujpTqr3efRTpF3/zmrrdjX7LkPQVejeGt1GXbS+ivTgPcbol/eglq0O3xVky0rzQKV3lupl7vaRxd0Vid6yHZaTvvbLSg4eVqvWsm+trPf921v4KZytRDVBRtaYuU3OJcWbUXKJFo4NxUj0tAakFDUmW28T2wYudK51Z2NC30LvGM0BkBnVUMRE2UEWYF1K+NqOc/LkgfDECRDg30CzqikrEGvwu1H3hdkscI4OmiWeaTrX+tA9mmjzSsdupPl9bD3c8NRbWE+VCXwoomDPvyCECfuZeBSGtMtWbldkIkM6xxxiPsaL2OX3dHIzIrWsKk6PgPEQuk1bW9WAMyepCA+gpxhnClNekykNlp3ZmswA4ji+NdEQP1bVOwgetBZVFb4phYHW28hAKKkPPYbfvre3VJlOy4uzP/e9YDq2XIaOdDG5ohMgKq+jiK72Zcu8YhcVvFE9a2RAQinV5fkDtGMYZVhisaBjgzV+Ogz9nQHXXiLk0M1Fdcs8EbgtEEG0yLsupacwAVAxpzAtZpPhspSQNbvm+tfJDM8PS68nfLL4UcIvdDjAcNiUR+rz49O1wWEAdAX/C+zOAkCoc0cU0Gg67wAYPdaPMG+vJup2wKduUfAsb4qII1StB6wJm4osHHQaoESGOhtygeYL6ncGMTAY/4P8Mx7rBGxEmOTtAZyHAEs1FSKnnw+bhL719wXUyIKE7AM5zQgmDIYc1mycv0nGwYNtddRQPkLadSgeU98D5M1u+2+L8Z9m2yNeKey3C7h0uei4+pnQmWe8yZIv0i/J/tocjirbThTCxQlkNUjWrORHwlltcWKT8XoXiCW6clns6gBBB54oR2ULZQ60kdag1ydj0BnfZlEWs1fmis9dnvfnhuXj+vvtqp68+PejqknDGCyVTpgSnxICbY3FkPQMSwxbAFrZ8J03jTYerZ2vl5uUCIPk3prpgrRM2cbZ9LuGeLJVE9Wqt3dLpOJ403dpQI2Bd+PV+0Xm+8vdFn9CmTFWhSWhb65P68ajifNAH/+q+3vnRRvGq02Xb6LuXg9pdqugYSmFefftMj35wX++8d0/rTaIvLh/r2bNrPf16p8PV6G2blOkZ1xBoJ2JbBj8SeXN4cC5wklknU1McCK4UJOCQglYXOrMlVVqtKxWklDNMNJ2wnedQI04bZsCldJW3EyoNjUTuUEm7KheGef6HTPce3NEajp6/3y9zor5rQn0MXDo1CdGs1aZQVREN4dQlZ+6kea8ib1VXHMwIrXm3tlqiVcjumUKRMZo30wYk4EJ5OTwQDQgFqRxubRBOO8iRFxMNA88iDBguSVDNVDlV8wiMeRbLwjZn+IQSCmk4aBkPGsdOWVkpyzca6Qmh/6zCbo74+3aAdFgqJVsgciG8kU3UHXU+x3xj+iLgPTVi52JfECOeESJBeAc4+G51P0uunBJKh7mGz57PyHqzmQOdyI/WAmYPLAsCzdr/3ogOxKU1tdRO0FlH28EZ3scGHR8oKssLnY2Tmv6oHlu4oKcJusWjwPYLuxrC5ojg4L3vQSAQaHPhjkn4fcAiqYGxbgzAePJ3DorCv4fTkXOXhWd3ao1e0qnHz+eCblO5uF2BOje62nUqItxr94yu3hx6vXx50t3NHeujvv3ymb767IV2l+R6bXR14Pxs9JOf39d77250uj7p448udbheqzuWqrO1xvjkzf844uZFP9W4t3BpMjvWEBXwvILk+3eBNq3cb2OaGMR84txSprVu9NOfVPqrX7yiYWj06//raz1FNN7kDle8WVLdgEDgEj4Oyo/oW0e1oAYg8SSeI9KsM+2SSZe4aMtCZ3Ghu+OsO+Wse2+udf5qrPWZtLuZ9Nmnz9S3DHKgjSw7ifbXOJpAExDtDv4sS8TpmHES6YYKFReUL9oOPLPUEYWy8HIg1gXH3y0N7lLk0RoktEPt2HqxZmbhKyT1faJFAVOLK0PQ2mQ2e0CJEOzqKBHK4OcuIJBTp4vzWnkR63i48gLFIvny+tqoPA0W0zEEjhIy7BuT855wXapUqCJJ+Jhq0759e1BVFcpwDjvwlrR5cqBgfVgUksBmuIKFuz5kRHE2jMeTzupSZ1toKDKiRh13aHVGdVBRWeQhltDpDblqSEeRxPCOZLFqaFuE1acuOHtZlqGmt7UpZRij5vrGZbEk7/Psk4NEZRhm97TkzMyc/L5Cc8wcgJiHdgq0sIQEg34ZFUZITu4YjBMXFZq+1AsZWkZHxziMmBoTeucy9z2axZrS2zLdk91u6yQ1sui6JLLhWCJJX+ezpg8ToTrhuw/113yk7hrjQsfphkK+IoHTUf29jpA+NNvzy5GQiWvE/DNBi/Cu0pb0TaoFlDqeHlqNbxHNRWgXDyokS7CoG0AoRggjadveMiOn6h6nXnsfScB9bHbUK4SNjVPREDwHLAcjIpN28C/CQMIHyIHqI5ihC/5xCNQdjdFMl1wcQIIMbtAUcNJA8oRErviiluBWY4Pld+CDAxUCBkzHk3LcEhE6Iz4HvhU8gEHUSAAf2gLgOrp1FgLZskj7U6O0mbUeg7jNNB4DGD8HtRzEqpO+TccZOeVAfglDGNok3Aa3dnj0S8rVnGbzyhyfOR1It14f8lqKfNFqs+jOQ+n/5+k9myy7rjPN93hzz3XpyhcKQAEkSEhUU2aknoie6en+MP+6x8RMd6slUQRFErZQKF9Z6a473kw8aydGEQxJJFiVee85e6/12ie/mitdVQYdfvNPO71+Uaob11J8ZIcwvTe4Bvg8W6ZtBq2RDp3BHnq0BjEXDH9+OCkm24gfCYuuV2msItWl61ZLQEV2uO9Cg453lrI4WqBkT5ruLNQ89LSyz98J92NQB5aw3d5yShL+vaC3fJTPfntX68extlWnbelrW7ncqY/Waz19fKZ7D+c6Ok20XiVKYwIgWyulxG7LA95UHF4Mxsx4XLjkSVETYYpzxWlorkGca1xmDEycJWxubItxPjPXHpsSVmOjv9iAcELaFM4zzffswlJtBzD9G5ffqMS85xwGXNrEZ/DuOhSOYYtLlQcPjR9bK0MSzxG0LnCgxR3xHY2xidM96gwC9FpknoCmZJLW8v2FQfMtYaHTznhDCkdxZ0T0MuEgNcExAXxY5jvLvuEvA/lCn2WVpMZkMWQQRxEril0oJDc7kQ5JhD2By54trpQQQzat5VOR4s6QxMdCmGTMEBpw0A92YYxjZpeGE5cyLJCa7c4Gm0w5dxBnA/fz3IGe+OS7lNpsb7Q77NSityDosCTvi3wXAkJdajbbP4c7dAet7SGC2IHNmvR7R18RDEcRaRSiUWAYcRcJ7qC6pQ4Iuj22593cmSDat03rnEYcGFwYPAOGrFtoqexzAXUGRaJwE2oHqsWGLtvEQaVcEbiBMalvQl5LWTbqndR/UPzILtsO2zn9gMgEDBlzOUg3B7obE2trf/rxUx3dWenNhw/6hgqSb97q7OhUv/jsrvK41dXFa33AmPFi0vmHROUh1bzw9Ve/PdKDh9L15bV++H6vy3eZ+v2J+/5JrCZviCBAo1YmeS2oIL553F7uzLPwcJCxCAoc7WdvOTeoMhdBomVY6rd/s9Kv/npp2Un/+F+e680PoLap9nQIeoWuWToHsm9ahWVtwy+RIVzoZIfR7wUNWXqD2jyVF2fW/7jA1TRVWp0kWj8MdfdJas/pq9cf9OZVpQpB0oD8IDTtE0I43gO0OsgouIihW67V6ppFD/u+H+kUkw/5bbbw0w3nGXqxByll30U7WvM+xdb1twNBG2sl1lEzGDLDOw4QfBYtbMDBZo9eru/Qybj4B6IiHIdBxIAzblgSfDhpuShsSAIdw6qPbgdNEc8OgzavCnIYeGNqm3hfBhBsWAfT74xarRY2cEADcb617V55HtjnXgIiQAsmmYFeLj5HWoS0E3SaGaVIvREZWo2qA3ouX4ey1L6vNGaBfNBnqxGLVczmtnSUNUUfIOC99apZ3hRlsRELZm73Ou/Mfr9TC5oFpWhjCFErraLC9QKyaIQtg2xkie5Vz5gEg9Op4hmhTJmKGWgLXKZkP3GEskBiACJTykgjF9viaqagb0HkXbEwoAOJ6dYpFxDXgrSGReR2+DJZDec44agI7UHvfHln+vcThw0DAwmZDANcJCmR4EhnUJRj2bf4c9K3XW0CKITJoekdAuWxyADEphRveJarwwdkzW12GNy6n+ySYcgald+iT64E16w5Fhl/M7Wq7SLxLbPILMjmtvEtWM6m4HG0i9li/0GE3A1nl4AJv2xLDVSYBCnSlhRoBIO27UTWHcRvUAbUPgSae5kyaKrbpF+ObsI16yhUY5UCuDD2hhYhqmTyImKA+gZssE6JxW3m/n74Ykr5AD0Jl8PWWQyRoVHmhEG4K35uJn4rZiHYwnp9LMDTG1VhpUWAyZBELQAYVg8K6yZdBOb8efTlcChzyMSzSsf3Bj35RaqzB2gNNnr7/U6Xf0pVHUJ1wUJVQCnkeFsQiKPHt06cvYeIHZTIWq+UeYnRYgiCGaGLIlZ6J9LqAZNSo/IKimTmCku91nhjDnZeaLNn0muFaDUB3m20xMacxDpma+KhDqAaGqMl7GLsai3zUAXEcOZZD9HhZlRfRRYkuF5l+tXju/r0o2MtTmKjg6CNECvzXJqTCY0B3VwdYlsmYPROLlYg7jNXPgzCwBbJ9wpKxvBv/z2GcRyWVkVrNBCjMk3oPHMgnWz5lktjU5GlpxrtYmGN/PugTQTCcWiErdFJUAGWWeWzpR3UN5VWq1zjRBs27xqieZf3BLJTtwfLGuHi71l7eWa0Uxw1KnKqEwYd9qAy2F1x+KH/Ke0i51mK4sQdELynRl851ATzARsVyehsq1z6/J6gNSwSrswTTRDfDxUlXPAUEIP0OAfmej3XYpkooneqk24uSp2fb7XfQzmS+4TsqdY0HRT6uBTJT3KojyVa27CAoBzzhWehe7NZblZjUBhqBvj02YpBGPgcSCMHzTlsK5WbRrubUoRoM9gBw4OccVBaOi6DHhlIXOSh0wdyUZrl2CCqxnQ1IHZ8NxzEfM88tyExEJhCbClwwZHoGEEAbFCygFF3LvF5IGbljEsIvbNwN4d08c8kcWbPBRSfFYc3B/f7ZpC2nFm31DtBzT2WdHJ0XPIzuk8oHTMLsHQMsR3eXeBpfedYjz55bKaD3/33b/Xsz9e6ejdqls/00dOlHj1Fq3GQVza6ed3o+bNGz/7cqdnF+uzTI/27v5sryne6vtnp9/96pfdvztSPvMNkBrWW9zP2sYYGATy9hb5yj4RkpA9QWtRkQpERFOsqKaBUQWlxec6iVl98OdNf/v2Jmr7UH/7bW/34da1hKrQDobhGZeIQ0xRDEIWkvHCrxL4vzl9c1YfqoLLvFGaF8mxl+qi4oltwVLEOlSxaLe5MOr6Dc6rW+Xmp8/fYw5eqq0CXlxsTB6MG5F2lOsr6LaNAm3DSLuiNzlwr0hL0g5xAcs/8QPlIGWurPaJfzl3edWjsngyu3kJox75U0FWKrXSZ3LdArR9o1qdGa1H7gevLpYBJfVNrURR2rsLQgHrs652hxkSXUHlCng+AAv/dw8Hlc3GmJYgm+awYkCx11twIphUy+q1tDBlOGDagEvtWiwXBk5UyQjazpbqKlPVWfZ6omedm4w82tWYs72QywZh4vEv8+YG6isHMU1lXKrtK4SIxDWFiZk00xqBvgfU34tBjGYjpqbvVGfPuoHW2HD/QtqHXvtwrDSPXwMAiENUW47M6ObLy3mZTK0XkyjCNDjmczFxR1/BTsQ1n0N8D6JYtIMQUgBI7Hz3PAYYi6DoLmwTNs/YuIlx6pX1qGWe4C2EGeM5suScLi4WR5QrTC3WQ5OHRp4nL7Z7+w2Rt4y79yFFhuMTgw+3gmHQIPFWWG4EmBrRgUMSU7PUmrLMG7d5yok1/wZ9jG/EtKmWMICGEBru7IYlN2v57bKokfmJ+CZj8e+2mytAbuso49EjT5Utp+SXIW2GCbgblVFZYNkmgqcWyy+wCpAl8jpU21tKGs0gbhHB22YBe4dJjGm9NwGsBlaRwU1YbYDFm4PCMgiJttWTgSiLlBA9CF4yjKsSN9P6AKAy9CsgPGwr5+TsdGHiNgsIhyM9Ptw/iaegqU5u7cE0eKtrLx1DZmGoewLGCvg3aIRAPOlXRYGF2bKhsK2xWcNZJM2o21naQTVNmYuD8tNLTv4h097FL+4V+evnVTtP7I0tPrv1YZZbY9z3UlSU/4wi0ol2rfRhVeRxcbL2FPYyERWLTnK8SPfgo08lqVNg1qvaxmjpW01Xq89GVhgbSURjpCfSRRrvEQGu4ONj6uahxuy0TusWA7hmmuAT3CkOGh8AuYVA/DlU6gjjcwiLW4wdnenyy0J2jTIt1rGYsddjv1R5KG2RIgAUCtlIJPm8/VZRQFJw6+qQ3GbZdvlAmuL6sNJyAt4gwNyi1yKhAnDfWrN3sddhvVHeNffZtTxVBbr8LOh7+jr6jA86VOhOQd315ZRUDvbczaoILnPgAbK9WaTFUOj0tFIStufhOj1dmRGBowQHY0wkVgDhQDBlr6FwY6Z2zmU5OZ6qaSi/fXNwGSRL4OCpJBqXRXAHulARhMaJDcoFcvgjpZqCvCBSJTMBxx2xHMB7oq839FEijr6E7CcqqrZ2bEkSKkMbqoPVxoUcf3VGMpbasdb1pdH1R6eKytnRay1ex/orGaFvg7oDPiEiC264s6H2Sn62/kaT6LDWEhW2QIQ4WIM8TE8biXLPBgoB5M74hkKXc2VEIhxr31LX2uJC4WKCJxtgGF2oIOK+sogiho4lF4QrIRPINxQWZxmZESrwdl1YADIqEo2+w98NqqhEQ86/bWA+Lgeg4x3xF5lBjaO3twsPqbEhpbBi5BQCaSIzIAbLEWCbMag1K5HROLKho0iyPi8Q2Ayg5Gwj7jO0/Wx0v9dHH9y3o8Kdnl/r9P5/rzUtP2w1oI0iC9PTTmZ48LrQ4YjDZqtx3+uGPez37Y6dwnOnzL070+ZdzDcGlvv/hrf7wlVQeTq1AfAprZ2wBvezI9SHlONC8Be1w8oEReplEdYqIic5A3IsQG4B2HLQqQj39cq4v/nat/eFa3/7uUu9eMAQkOrSjyg+T0zYSh4BRx1K8Sw2x50I2mbqsY84hvJbfFMwU9KH8ptM8D7Q6omC7l580Oj5LtD6lpmjUixdX2m5muroMtdv1ut7dIOuxeJkZwidE4yECb99yyaghuUOopgmReQdMLWv0i7myo8A0r+a0ggatR6vHoYjZRPn1zpqDZhQWs9AGsfop0izJlPGuH8j8dnXwtoDFfI+NPP4uhu8QYXNitFjZ7FU39JBBDyWGVJaUq/qd8pQgyL0NEllaONfoSKVWb1IJnl2GGfKF3BcBWHBQGg1aLxLdma0V1b7K672qONImDwz9m5MVVrnoAXKrdm1l5yLBjOh+0dCxuEAR8o4wn5H+zzJMCBvoLguWn3ImRooSJw1g42oOlaObCdhN4Zqk7XZrCHGWJKZT9aJBcUH5sDuDeXe5K6HPGZKYSFg6QJC92y5Uo/ksi9Ch4XGQ2J3qVg80X644PLwVgvtxqm1V2mcVDq4miJwkCsDxC9nihPzGwiuh2+RKkLmTPZfT5D3w/9OE5gfyhovJqXXQ6PkWspiGdNBMKgcOdOAoghuhypzLCXs6hA/p3JUQ3bIVMdUBBULF3SYVs+3zC4FMsC1ASQCF4egdKBP1LLsDFKL1R5VQbyBbCJEnhJ6JPeCgNiBcCKxxSPGQGCU1QEs5G7Eb0HrN6I/DRWJlnnDOvvW+WOmtiZ1BpBBh89KidRlV+JGO5ws7uN9dXmnbtVYiCHyKZofBkZWb9PHtUJvzjJUad8CKbwelPTUsrNlWmOGiBfjzGdAYFwLSOtBUEHLHF8QDSRZOGGuFW8JzfTeHLtYVxzhQZ5LaZxEgio5QcXea9ZPybmf0Jw6V4ijW2ZNQ9z7lAaxVXksvvt7r/feN4m5lqElNpxt6nMQ3G2uISND0FRSEJiaiPHitBa1ZdzpwcRJrvk6VFYGVrN5bSZtX7/XhRa9qmxuC4s9T7dmO2koLovpVK0pz9zC3nqFpaM3GPDabMR1eK0qFKQ3lBa0+6M7jRE9/A0rE4lRrvzlYls/6eK7ZemWW3MKTztaZ7j88sp6/1y9/1I8/fGcCyyRZ0vKmHnG82YpBZkG3Chv5+6p0Lz4nkNG/kTpiDbpexSw3XUCc8VxVVmLq9Y1pzbhUoX7KZlDdEjCH9fTnzwfNGb1r6NUIgyCZF5szW2RzS73xXLvMLEPZcl95BnJ1UBh2ltgLFVU1vGPmJ3DCY0SFPa4hBo9A9x+u9PCjY9vs3l3cqKJygQN5hqCaPBCshuYbtUuT9OCqqpwGzwIDXcxERQH97ZaEoJPCTD4XNAgeDrwwtS61/WZjG5/B44bYTrr/4EifPL2vJB11vv2gd1cb7TeDqirQdtuZO4dDbsQt4k2WbBuSVt87+J6BmUOIvK2YCgMTrTMnuA45Hhh0BWRm8X3M5rlmi5lrco9j+VGieZbbuYT12HJXDnudv3mji3dvTehe8/rzcaN1MrgdNNQhffauGPphJ6lpI9hmsUG7nHUqSjjDAPXIWWEr4Vx0NTlYlm2wZHDw0Q7x5+f2O/OZgVri/uVNt/okUGLiRNjS6Xvs0FkxOCcOAbV8FqnsaqPcQRx9LmEuUkMOiLTwrbro3t0jPXh0R2XT6vf/7wt9949bHd6m6mmbpiIlbuRlne4+PNaDjwOd3m8URXsrkH7+7UHf/GGnPFnriy8f6OHHkbp+p9/947mef5uqruYKGIBM9zXY94VJo9pNSuhLgyqNEZCwdHLe0OcHcz2Yk5GIliAJzdr+9Mu1nv7VQlV1ox+/utLb5712dWR5TMOOt8LJGdA9cjrzdyHgNXqbhGrrbnRDLUtmNOJETm1YXcwjFbk0y51mbDb3NFu1Wt9FUF/r2U9bPXvW6HDI7CzgciSwlsoJD7SCxdbOtl7LMdCdyVV+jNQv2ZBOVh0UGqg69VO8O55m5PrU6GUxzrXaWMxwoySNzUFGsTjPwh6NTkytbmBnKzlgDNCIlXEBgiAeGopyW5c5FWFJJ44htedtd3WjPErs3N0RKDnUyhKGpJ0tYCxiaVrY0A/KMSA4htrnd+CzI9yTTEQoe7Ho1crSXAU9qvVo2jeCQhFAI/3gHqxj3wq7gyu+GV4zetDQW0aKbOkkjwx5SGtL6cjiP7qOSugokFaKcfmzLFEcDSi1VlDkiKPpVesntSVCf0qMcwtDRnzOkkxRdFNXasrGaCer3IKRGTurhsH1S+8kA6+HAxKzCwM0heDkIeEcxgkaoSGkTqWzFO4YEbof6tBzl4KS+YYkgdQmFPla0tFoadthN5hDE4YDFJG9xrSZFPo+iP/3CRsnG74NSnaVO7fZLMIijsWut1/OYsPhU9HC3AarHaCfTF9EQW5lFyH5PVBzpjtiC+XPUKASa53P5IeDzNecTcInp8eSgOyAcqGEqeqJ7jFXI2JtvIizgLaBdQ0SHK02w8LceDDUGeeLHd/tb246NOUOIVdebHqp/SRt+S08z/IQyLKo+sqU9GSwAD2u88KqITa7nba0EzPiWE1Aau3DyGnJbSDunS+lV2WCUAe3k3WT2LBFSTCbGUPjzxApGnPfy+R7ibp4MB1W25E87WvmTxg5zB5a1636PjWtEHZ+kDTccAEqbFwFFu6JC64xp9l8Menek4XmJ7z0k169vNL+g6fDB0/dFkE4+h/PnHd1EVleUU0WSWGaEqQAACAASURBVAvkiCuAn4EAMyeUR9SIBddqV6BTi0Dr41Sf/e1DJceTfvzmud79uZEOa0vq5mJDi8VDjhCeC4ihEogXHpi/d0TEN0uM6yfr5c7gaQV61d8omVX6/K9PtXiMbuFG1X6rcAj05PFd01+QrH3YHAyxfHRnqbsPF5ofsYkf9O1Xf9DV+628aaHKeGcqYHixoWtGVQfKWxMdfOzYnmW04EAod7Wmwfn4yBlBX2T5zjzTCJYj/lk+A+i2wdLay8bp5TK2xzDQ9f5gAyCXNho6yytBEMxLSbgi1AsolvVbobVhyytVpJ3yhKHCUxoWppvBTYcuLE7cpYyY1Nrsed/SVnfuzvXoyYnZ4q+25NlQh+DcheNIpkmpclOp4rDBgdIPOjAE8Z6hUzD0NNCry0ZV2yvPCytxdQn3DKYkQRMalWjXH7Tfbyw12JLS+9Yuxfv31vr06V2t14n27U7nVzc6f0d4X6D9tlfoZ7e6LReKmeEc80tziEET8kzhKsQ9CHxnmDKSH6OfePaJ0mB5IhwwsKwWqFEOYqgSP0u1QGQ6KzTjIIxjO4QRiu9vLl2tRttpu98b+lRj+6/Y6DGiMMxCdaDbwC0HmubiOKC4aQQ3Q4adOxzULt0f6tsNSYMSkDGI9ZZcr9vwXEPIifvgFGs1TY1meWw/m5lJQCAbF5cJzcQ5Z4jUbaYcSflWmzbxnLpoFWczRxQdKIhz3b17V3fvntjK+fz5hb7752td/eiruUbP5EwVQ8Tvw+ceKptJn//ySA8fk8m0t0H1zcuDvv7jBzHL/c1ff6HVMtKbF1f69g+Drj5QWEzJe6pDc7DsHoJUpxHNlaMvzG9MRIO9F4R7dkZZoMHjM2T5YGj45MtjPfmyMO3aT19d6t2zVrvat/qQsOP5oodzssWD/CtMMZYpd4tcgAxYMChoTtOrh/ohcT31tVhFKuJRi8RllLX9jYK01Om9TMf3C+3aUv/6x5d6/hOIwT1zrpp4moEAvU0/WC0KMhFs/8SQcM3CGnBusbiLWilE1kWsTYML6rY/DJ0L5/Do69DRRk+qdKCE59CL7dnC6Ma7lpBRRnq0R6NHqa5qleAM7iftusqQs/nxQskis0BE9JtQ7/V+rxxxdjfq8nqvm+tL1wrBso8pgcBEnIEs7lYCSW4eHW8Msdyzo4U3EjsxL2IdrTJdbW809ZOqy42IWWio3mHjpoaGZH+6OckIKn2jpq2CDJ0ZYacRZx0DhWtYmKrKio75fdN45rS3FjwJYoqg2tWEgLRftZWxQeZcbwe1u52ZWdJVcZsQH9n7lBPxwd10qNTs9hrrWuHU29mTg/iic+4xUE3WMdtgHiHQGPaFwNOOahxf+3qrtq8MaV0VS6tYIgoB4xVGAFBQC+xEqpOB4AEf8ehOhpAhUAgHHK2gmFQqsQD58lbBf56wqVpTvcGCTo9hFk3rFAtdBxKvP9QO4lO2Yez9oacNfOXkacEDrtJyheiAY3IGceIvZpeHhjsQXWFQPqGLRAYA5d8iUhyCIFWIXdH6TCQjQ5skzv4KCkszN4MXwknU8d5g0zr0FHZM3HJQd7jTeGhoszZFPFP3hDYkUIkzwIhB5zhhesda3FO5MIVaxDMt4tw2foSYRO9bHgSaLXRaTOQTwZexdef0iPhUG1TcTa2avtfSo3ICxpt02c4QMKgPPgcQKNM1wO9bJFKmrs+gj134GK42HBS3MekWUWAlQJT9sT2jq4FeQyQuZQsopp3u3JGl68bFXG/OO33/zY2qK1/TnrBNz1F+jI68iLREkxZrhZSj1VngFog6XgZ+ZpwF0KuO77UC1bDR8jjRb/7qvs7uZ3r56lzPfr9TuZnrwGaOa4qyXbYmNjJlJoSnLRqYFsE/lwqbiZLYqLiFH2mZTpotK93/ONTjLwqN+UHbequy6nW0vKu7D1aaklZXm4PqTaWTKNbTeyc6Pcs0+aWOV5TbNvrm2XPdbKmNcLA+OqkgRqfkq6W2pQkMUgYx+NltibONwRNUCSQtI13VHC8WEOH+b757rN24JoPABJAMIEsvtVJRhJ11U2psa8vqgYJgoEJPIShQROAuR9S2Q57lKJiUBY3mMcMV9LF1rZqOikOHvCer30DBDwZGBMDc18lpajRj2TW62vYqm9QoNwbq/e5aA914lAjTcTiw+U2GOli2PegvWWBepGv4dg9nJfZg0E4OPc/iDsxma+m2k65vrg3/JEPIBOfhpAd31/r0kztaL2PdbG50ebnV9SX4bKoK4TSDEM/5rWaA7TxNR6uqgJbhs67NNcPGzmgCpM82jOOO4FHOHSfe5VnCOQn0Y8OLJeZ7ymKgcs82Pk65oigspDGNpOOjQuHMicP5n+vrC203W6M5y/3B0DLOtA46xOpGeCtIFqbMxVQgTv8DMuBRq4JTCWbPoXHUKPCuWB8XQYogVVxy5vBCqI6my+5O+13JdHH/ciGFFHdSefOzABxRNshSx1nHT9DgypqMBm59XyUZPotCH330WKu80PuX53r2563OX4xqD4XagUDYWvWEoH+yHLkQlL1DpxTq3r1IT3+Z6vQhDjqqfDq9fX4tvGgfP3pkv8v3397oh+8aXVwQiZK7jDuWNxyH6DihIRD+9i7zLQEFiPlnWvUhGh36C6HgOScQVBf65Mu5orHW23+71uWLQXUX291wYBqELtFoycsulRuxu0u4NwoWgbZpMEcz5vB71ZGvMpayOdqnXkdxpNUsU9se1NMrGPe6/8la87NEV1Wlf/nqld687DQPV/bMW4I1WhPE/9CbBHZC6yI2PvjalJXVRa2wo/edhf1eEfXC8+/jOA7sLsA0GdELSnq96eFIICdrjiWUvj9Xr8RviPaRu+MG40HdWDbV3E8s/DGg83KZasx8Zevc0EyE3OVuZ85yXGL1TW1DEmYGZACADYiqoa4dpIDDLjUUmLWK7wmTRZDF9vkWBSXLkw6bnRazhXWsDVB35p2a1O0bG2p4p7gXZkFmEUCERVr7A4j/MFiMABo58ocWGFBaFmi+r9CQGj/lfxOdAgrkAARouC2OW8c1amwaMwmBDiU55b8ydoRzgZwnGKDmQERAo2a/N0oy8SblaXRbZk8ae6gmCVSHzplHPl1Q9vIPk2XRMcckRCOgySQjrqfqSaqoJppFGkGuMLTU1EmRB+VmGEAFOHnLizSvmjs/mT+Q8nh58J8nFOEGD6M7us0qAgLnBeHrzixt21lwaeH2esrqAnvQrhCvKdDKtAiVttOoLb1lcMFofLDTmzDc0wHuE7cUDgLCqswmPdgg4Vq4ESly2DjbK3nMxJ6Tt4Twi6sXwZsTXE4mRjNI3BAm5xoC0WA7pEMJpicOMjuE0R3xv6GcoFdcxKVL+EQ4iA2YKpR5UCgPnHiMhxyYDO4YoXUHL9tM6ne9soALCp2F064UTPO3UK0L3XRWZuM7b6PgeIBczjgH+GTlg2NKKvFc4x6HHYnX1HLAefPgO5SjDwLtfE/1rahuzvZCJgigUiEt16M++WimYjZqV4767tlBb1+N6nZM2SwBrnwTlA0up0lA1LAid8rla8a0jMW1YyCl8wtcDr07D7FrrR+DUsUq1G/+/lSn93z9+PVr/flfNmq2JwrCmcH0DULLyPX+kRmCpgRuGfrIqq3Y5rGhmtsotFyLdD7o7ieR1Y7MT1qN/sEQivnxmU4fPFLflDrsrnWxPWhsRp1muT55cEf5PNSuutZynurBnWMddu/1+t2NPly1ujkQuOYwUbYtkETYNz5RkA1szAw/1g2GSo9vBFrEmnUBw6iocGYCo7+wwPaNacjocvOnQMWU2eXQYVFmWGex6BgSGTQ6g3gDL1ViTd5OP05gHxsKaNs69XXMZS5Xaoyzsetc6/fieK4oRYAImhIrz3Itw0SLwrf09Kvttd6+3+lm42saZmrKTvvtxi5fBJNQbaB7Ay43i6EgqLQzhDVFG9iytZOP5Gp7C9ArKKaxV8UGTQ9j3ak8YHnvLdeINwVtxP27az395K5OjnJdnl/o7esPur5GaxA7KNty1hiaXbYPn7/FLjA58E7BTiOMJbCTC57MINyvVnVxGz1iVEynnBgEbjIblFyXIycDmzVCf747+/p4rtgsE0+zWah8Huno6MjiGFrriRptcNnvdjZQWumlhYUao2OfFzSLFUizrY6hWlw29CpiA2aw5rkm1sBsRi4QkYGK/z+ZufynFg2T5ajxOyLiT4hgVteAjKCD6qz6gAEIcT2fEQ+GISkmUUAMToEqqfXoMhjMR917eKbHD+5r2Db67g/P9M1XB3X1SqNfqAoJ1d3b0kEp4ryPNCdzzVrlsaVPmq8n/eqvj3X6RErzTmM96vLltfrdoPt3TrTdb/X1Hy/16lWsG1K5SWBHwGo6QlxBZObAgNCMgNORmAkrjLHvBnSJ3DFbsL1QxZmvT75YaBGOuvx6o6vnvSqyi4xuZOB15yM2dgYAPk9zYiIgxniAjsU6HwerEuI72oa+dpmUFIEWQa/TFKqeypjY9UoGnYJZrXQdKDsudF1Wev79WwU3qZktqJihgJvhcbSLDy2fp7GsVW1HtSAJGXoiVzRcTq2qEC1oKh90BOp7kA7obeyZIQZnUoYJwe4ah+pAS+ZhpMxS8CHuW73f39i7xn82izIlOJPb1pCxIffkZZ4NaNxt9WFnCBp3ar/HAALygf5tMl0j9AhxK3VX2rnj5wv7/AjEnCWJ8jwz0wZnGNEHY18r7AlDXVje386yDV0x+kiKNg5DaGGGK8vkANDwDfnkz2WJIr+s7xrr18wiXwmUvJ/a+4O2CabDIDNkMNZHyanBIobencJY5wKkxJzmhbmFC7MckRfmcshwdkKpoQrAVDJ2rbm8o6izz5dYfKQFQxLpgJkmQMfsSYdOUzlYZIUfB5rPC/tephI2IHADXOapCt3PmfLuVS6gk5kEXwwLgYn7WRy9wbloLbDfuQm9zPvfGAtdBgYXu9XdmunQ/FojnWqkUHPQmPDTlTZii+QPP9DsDAUGzBih0+l0PTSmp2AyQ1CFVdp9TAwIhal0UqvjAJ0yf4nReK6yBPEkm2LgeF4YHJ8OM7Zw4EGaiR2VENA55rm05ILD+LbjqTTrteEFyjwXEW+2QNCo2/h20xdQhAv9BAY2dBZqmaKivx1jDIXw6Y2rrYIiQmwGLbKpTedg7hcyONQbkkavmrWNc1ndXsIp8DdwOAPXLUoHrxx5ifoEmJyXMlPcxeb2wwiOddYcO0C7A5eWrwPbT8yDyebvkl7Z5mYnje49iHSyhCMO9P33H/TmTa/9PlIDfE7YpOVGsemhPcGiH1qtSo0rYpJm6LOYyq0TD4EvexBFkOiFuMhKTXGlu49Xevrvl1rfmfTmu0t9/7tO3c2xWevRqh3G1igSYBHi+MfUU4c7gwBQXKIWIQEUnSqGJkparR7GevzrtZb3J4XZTnFc6vjOTHFR6DD4unl9pfJir10D5Rnr9GSphw9PlM19vXzzQtubvb78/HN99pC4/Ru9fPla55elyppaEYfgmeGocwnJecamD6LFSuTZxcblRNu2GdborEMsyCEyOXQDZxwuK2Bt/lm+SDYg+H+EcGT8cIPzTvAfUyy7JYOgp9oAONwFp5YV/UXQa4kWsa8V2mWfPiFoOMZ8WrljHZ0uVMxACAmbjLU7NAobEJRBx8eJtrsbPf/pnS4vueXJhgktI6uaGtPzMdlzaJdkl9hWgTKSQ4X8L3r6WABczQjfLxuipdRaOCoUNRo56L/Gwhp5lTgbGMzPTuf66MmZfQebzY1evXitQ9nYAoLLxgpQLfaDZ563DI4fePzWVj+g2eFzJCU8Mu5/INvGsrZc+ahpT6fBupnMhWJ5NOj0WpcEj1HDYg/IJiII1hWKphlaLLcdIyDFUo0mqpinWiwzoxZAZbt+1L66tnOurHvt2WDt+4Ya4VDHZJLYnxOY2B96idJPR4vY79dyCFMmnclLqOwhcwvqCe2Taw2YxkBhTIVJoqre2HkHmr3bVWYmmOU4HBlokDNMqgiuhP4dE3XkjzHgLCM9fHRHsyTXi+/e689fvdTl60x9n9ugR/p37TXaV7XllEW40YCxAsIkGYicM/X0caZ7nyd69DTX0SK0Cony6lreWGm+SPT2dalvf+j04lzatrHqPlJ5aE2jgcPV9Nxs1oaMhiZtgGEAYTQ2gBkExI1Or5NAT79YKvVbXXy/0dUrqiTc0IUGkPcF59DuUNqgyzMICmLVK7iPeK0smZ3y605lPaiismSWKikoIO+0ipwOtR8yHci3Q6QfNfJmk8J1pHtPTnT5/o3e/P6duspXMCTq9r1p5nByk4uDMwoKC2qT/ZHQQ/rfRrKVgk55kakqK3WlK7bFYXfwPe3MB8B9AyIcqqCSA4YCx+gkncwWmoexmrbSbipVU9rLe4j4rJmoo7M31HKmcAWjTfJ7+6zbw8FMSPAQnB98nphn6CUDRUKbW8wyQ88ItKV6C8SHJSdn0LHllrsh1PX2xu4sZDNY6IM01b68jUlhyPd87XZbZRTikuXUkpEFZZraIMbSwiIL8MC7jk7OugaD1FgGiw3ig/vZ9cnwyHJFuix6RKp+QABZMI25cXU7p4vC7iqifXZl6Sgx03G6RRqkjSE/yxORQcwsgDaN2YBZgYBiL0aHmWqEuq8nVWUnPxp1RAwCw+wlRbZ0nAaKTwvtp8oWrhzDRMNdB91OPqALq+Wch/lI4ZiI+ug9kz9Y8+pC/9GU2vDObFzQOL11nUlNAGUVGCWTctxZ7psTtiE0hVdGdJ2RRo07hNwh9Bgo/xkUjDpzOUQ2MHmxomlhHwSCKXIZzDliGd/uYLVNnumNXBXKPtk62LRvs49M12Fjlu1xdqCiJEHMDWRnqFFAoCVoCJkOM6cHYbIlIRVYg4OcckX4dTZ88iAIhLMEzsi1wVtMjasC2ZOWy0ViFmZsub0hCoZEWf4N/1drJY0IA02c/bPwfZIK6hIwTQ2VGuySPS8YRYhsrWwKpGgXCob4dstCQOsa4e3tA8XjoQrd9G420STQyZ2lHv1y0MldPv9YFy8Oevb1Trst7fDAw1i/DSN0AmLi33EI4RvAlo9Yb5IW9BF1LlHd4tlv7cnkv1hLsl9Laa07H6315G/myo97vfr2Un/+75388swCysgiacfK6AQe/pStOzVAWBDepuNCaxOiuaCsy9f9+6k++mKlo49TTVmpdDFqdRQonztn2w/PN7p4tVXQRea+4YU8vpvryWdrzZeeri+u9ObFpZazY/3mV4/16L60uX6md2+udXWDFiyyLKC6lLoSq22kvOCy42eo7ZCY8L6CWNqhRiAjRYugDBQhuqGa74EBy3rAbgtOxwjemg2OtnnoAsOSbEiGXmSTMkE87wpPBOgqAYMt+qBEWeypSCfjxsN8ZQdVkAUKZqBJk2VGEWZ26Cad7/fWZbWYxVpiGfYmvXt/qQ/ne02Ei/I7QJMNFE6DmLr3gOGIAEeef4Z70AAQF4tmYFOyeIxQQRrbJWEdSua8ClXtO9WsUyDHtJRjTognnRxn+vQXj7Q8m5tm6fXrd7raVSY4ZkunioGL0+gAlqoBDRZQGkMQz56l8pjWjULWDjEEwlx0bNwLnEGAbS3vaqB5BpIG4lxZGbH1sYF/9YEGNFzoZXCWcZbgVEVgPqH5c/EPaCPI9EnnqZVVZvOV9dmN7YWlxXD0VmgQsN73nvb72kIdwYlAeOxwRJQfI87mYIVAaJVbZx+i0tHiUQwvZjhCEM+/TNIUGWqBRhOWln46voO2bJSn5HvRnxeorid1HeiRC9HlM+N/B2GvRw/WyvNUFx9KffPtlV49r6SbpXXXJQUoOXlUpMtXpu8Z4lwNIjVUWDQI4F4FJSZ4N++Un/r65Olan318rDwhAe9cAYNC6enbH2705xeV3m+INinU7yZFHXIJ3FRQnw4RZQBFpIuAHcSHR6ruSZSerONsceLpyadzzWcgzq90dQ6KlloES4mGtAsU1oHKDdo9JBGTiaZBcUDjWaxDKBKra2GJDjRFNM5DB+JilYrAnTGV3Qy4rhySt/NqhWtPn35xpsyrdPnirW5edxq3qRq0FlFsiBarPR2NCOjpVaDSIiA921x2OBlxUNaqdgdX9MsZ2jFbujJUAwHIDyPxmfBIku0bhoHQolNmlMSq13baq8uco3Yqe816FnOzSJtEw9LYA6it2nRH6JoQPts7K8+ourKpDMWy1G3y/PJcc5K1q605xjJKdbG4m7Ns0Hy5MFF0Rc5UOGlWzOw7FjtMxZnllj30ek3Hwu9ruZyr3u3VsJCBBtIxmMPYuGr4w2Fn1Cj9bwz/LD+uOsyzWhJjbkBo695iLIgJiPj389jaMnDQdg05b9J8Pjd0mhfipq60pxz89p0HwsGARehtXLDcrM2+Dx2ORokBisEKVDlErG2GmMgCgb0QtAt0HBd5arVCHC/+OlFCbMnUK8JoSqsAYcoibZ4haTJ3nuWZwQaYRMe1foAye0fBf5rshbRAKqZ8DjACoRgeQERo60UczdXqMpFycnm8QAecENNgPc9FQK+XQ4XYZqseubOVEfz/tSMpE+iU2wGAhdSKMCdyihBTWpC7bW82XBFIhR8WYS9HLnY/Erdvc4HszUAfBTzYs2HycplEzEIgKW4dyJ/xoPCcY8+V58F1Ol0DkzK6BvvC0S2xOTK1sgGbo4VDgUO+N/46CjqzJI+eb1qPjqwkxLU8jH0pnzweiz8ANTIhgxXuzdhogahvUTjQhAEhNWc9OSpk0+D6s/2CYEwoQJwNTkTPRhwgNiUwDz47GbQ6ifTRp8e6+wm261btNtI3v7vQuxeD0XdcJaBvcLK2wYF0GNXl6AtEimZLZaBh22wm0HoX8AdiZ/Ujt4J5tJYL6fThSh//w1zxyUE//OmlvvnnQd1mZQFuveVF1eI9pQ8uJzDQekzR5+BKiJXPOVxLjd1WeerpF5+udPYw0NnjRMlcWqwW1qZ9udvpm5eXev6+1uayUdiTnArO1unsXqJffHmqOw9WevPuXO/fH8wx+cWjtX7xyUyLrNT7V2/0+t2l6TyglZom0mHrBmXC1WIOpb7UiNspIHAsVmsa0c4N6mYEcIWLaIrQv7BEwP3znNJ033kEFSLWZbh3sRnw5M5+CmrCCzfaC2+idg+HBggoQ1BmSGCeUjo8Uzybm9jRIxEbZ5MJJGvtb/ba1p2um1pDd9DRstDZ8ZGF1Z1/2Ov8cm+wMO8uKcU4S+zdMkbIPfP8cOitoAiNPuI9S0A5yO5BjzfZM2LBklxWt89IeehsULQwNvQI/qQsHHR8lOqzLx5rfXeu6+sb/fTTO11cE67nqy87e7dmbAQMLlblwbIBoueIZpBRDkzypCxFmPkR+jVKzaFlifkuOc88/0gAihm3M2XaDPC8R7iuoLlDSzPGHcOwwAVqf6+FYroYCFMCopFD74jTKaHbMNcibqwA2qqJUJAw8LBdDqOubq7tIDa9jH2ersLIDCk+1EOndTZXSsI3yfHWoebodUsyN7DR6R4NAYfe6RPVOzA6xL80mCd29nFOHPZA/PQOOuqNqSPMYx0dL0xrVW4bffOnN3rzstHuw6jVDUJ/yV9k2o+VZUxZkznIQ5ipBbm1ZJlJCblnXe1qWDhHqZU5kZ7++o4+/Wyms+VWKYGGg6/r97W++/NGL16M2u5nut4QdYJWlPfA4sJdzRQBuHRHWgxLZM6vid43nttFpORk0pOn0G2TXnz9StUOlDJVGyc6J/x3M6goA3k1/itfN31jC1sREzgbqMDN6+OMKl1XaJzZwlO3LhSWsNI5Dlq22cQFGZKjur/xtIVqzjp9/uszffY4p4NFr76+1rvnrfUbkt69m3xtOl+dOSwjJV6oHPkHWUTcRVT1kKXUlE53hAatKm25TmKcZ1zqgbkzvYg0fBaX0ChY0FEMJ7jDkR6Qdn7ot4bG9mWro2RhFTRoJkn9T9AmcbmAsIJsbPfK4kwVHYo5F/3e3H8sO0PVqYhyZVFiz/yh3Ns/x9CBc86QIJ7N9cqynHoagvPYtJZULo2onymS5p5hYOWZsft+0mIxMzqYIEseQQYrBOUlxiSQGwMOfMsGw4Axdm75YomcLQqLj+HeJpOIjSDonOSF4dfFGXJHtqZNjQonVu8nYg9aM24wkFDi2zetcop+b8UwRTEzJqqvyaSi8zHWdrez95S4An6qYQgI81aQjsoXkZ13pOc3ZFuhU4aCX9DjijOdz4GfkaOCQm4ONzpIfSu6ZhYhhgJKnsXAKlTm+veTj4sDTNsC4xxcTqaK8Ylcog7nseGHQ3+OVBq7o/0XRi0mzzrNDl5lDwD6InY0tlYTlVm2AkNOrBEuE5gU35qFPsETAxcGpgVidrLj0J+0IyuBnizgbiZoP7FwSbYYNj2oAecq4RVyokJGPfQ8QxCqIoqcagUeWFw3ZjclNZv+KXQCvnGZHAIuoh5e1SFBDEJAnXEYo6FV4o0qkkYR9kPM3ZYjwIbMMIcTBNcBuibCCV3CMvHvCK2Z8HlogJHzW7dgh1CPrR8uyP5hhjMsyaGJyRpv0H4g/dozy3NgZTbOfZMWjR59lhmkHc86XX+o9NPXpa5e8SImmqAx0KbQDxd0hni0lGJGiW3RrjAPqBxevZcOrVW7wN3zsFsoOhif/XsgDaHGdNTxg5V+8x+OdPyw1vPvnuv3/3Wjesukn6ttnNYnJKQN9+IYKQc56XqV5J7MM7ORRlOtRd7o7qNEdz8JtTjtdHwXcS/DyFzv3lT6/sdLvTpvtG9j6wQDh8qx/6eTjk+ljz9fanmS6N2l0yDJS3U88/TJo1y//nStobzUy5fPdbXbq6Js0Z+pH2MT4nN/p5ELdAPxIl2aYQqxakVIGZEItyWOfD+8KFhS6SvkebEhiSEoxpFJKKHbpoC+QUet184clehcqAEA1ektQmKYIpUdgumZFn41ogAAIABJREFUTk+PVdAon6J9of8NRmzUpi51s7nWVLVmiT30jo5LfDJoUp2dHCuKc11cV3r7YW+5RmRDQdvjLgIuZ/DncEd07TQyJiqzDZBLOYRqZBtE3M27aBo4giNBeyONHRZwaCzXL2d3PtbdYNSJDUn3tD7LdfFho2+/fa29ISGBdR3Nk9gQASvA5vlDsE+vHIcmz5IfqK4omUVXhO4ksFZvFIcEuoH8kITOiWN6CHrg6AtjjTfna2yLFMnb6B+Wi7lDpqgnAU5miBlYqlhSYnU8wxzvxhk6GhmELfcqS2qHlkfAbtUvuJJi17lGSN5Q1Yo74guIqCjVMojybpCEPiQqAlLYECRXaoZWo6XWo9dxeVSIV+nrAi/325lQzPJjkB1FpxRvGZD+dter6/n/Hd2ERoX29OOzY01DrBffXejNDzttPkjNRlp3eIldB6RVtRDIWtXmGuz9VEOUmVgcnVC2oqR1tPodo51s4CsVzxt9+Zcn+s3nsR48yLWc9fLrTi+/u9ZXv7vSy3exPpSFbmqnV5wzjCI/IJEbPQmRDNjAG2lOUwC/ZzToOm4V3ZF+8aszpV2tn756rmpLSF8mf7XUNVEg7zbKSOcnETsILe6Fc5rKCldSzFDba4I3wfRBjhv5UugBvUE5nYPeoDTjjG5UbTYaNtJQpqoHIgSIQZjps88XOj1ptbus9If/8aMOu0BevFSlRFsQPZ75KFDu5SoYeuhhBOmH2qMoF1ajKhUxZPZoK31lUaztzU47Mo2KmWSpzrQn09MZyosLs44jcmeubOq9mnZvQboMQnmUqjQdBOc/Szb3JGcSmYS+yl1pvXuHtrfgR75DOBEE/cMBGUNkmiCymQhZZMGzVGvLJOJi71UscqOvk2XuXF2AoVWnAf2RETd8j4MNSdZ5R68dqE/MveXMTrgcQYCqaud+7sTV9eyb2jQ7uR9rmc2UEQyZJGak2ne1LrfXtnBwE7Mu4HBGbmH7GloqUE+Wmozns8TarYhWDOjf/d6GLjRv5CcGpJijT8MlisaPUIcotDwp/gckj+FrQzQL5doZAzZDKscAAAjJ7Z2GhFy2UPMhdTVUDNsgpCP3c6QRp3eEOWAyNx2FxTQw4NA3livX3/KREOVoUKEdTlbNgPizN3spZ6rxzv5gGhMwVzZWlidi3GemPeJSrl12ElsdECjWYw8h3m3fGwMFgYgjfw6TNCnevUGF0HEMOTjlam8ykRlUF1MtbjX+DnKPrHAPgZs81WNollcr0IUrx8FAwF8AjIZ9FqF5ryCgeZscB4Y74MTW7KtGDyhWAxLJFMd0SnAh4lDoEyssCmzgoIhwmbQ2JJmFmQ84nhnC0zS1mpbiTJKbHQzJg8dQwpdFOoBlNg2+UuB04jsT94KawA5hJByDIXQWkmO9TNdBaQ9BSntzH5v2hxmmOBr04Kmvx0/dA/rqWa0//e5SwyG3iwjRHVEBXhhpXx+MEjLrbRg5SJlDfGjNOs6Lih3U7NmtQ0/gyBHc4rKBCoyw34ajlidz/eU/LPTok06XHz7ov/6XV9ozJI1LVQc+e6bw2soSZ2OsfGJg6zWkUryaW0ifQ4N8PfxFqkdfhgqLRtEMFMrTm5cbvX9V6fJ9a3UnJP/yapAii+gPJO/kLNTHT9cK0k4frq91eY2dHXTM072jWP/TXz7U47NIh907vX7/Ru9vDmrNiZbbMAs1i4YNQ5LZ3snZafEnuvgJQzUmDmqGMygpKhkwANB95MptiQUIksqqPkxLx58VuW4uSitJBLR0Xz+17xWbq+kEklxBuhABZ5RsGu2LDuhQEmCutp10ud9b9AS0DeJ35mdcHXNysDJfd04IoZx0tdnr/KpUA3wPGcCw5zG0seU54TN9hKAWdojaRgEayUUB4c3tgxWYXkLMDrdIiBc5q/xtqSyfj5kpmtZE6GdnM3362Ynma1/n76i3eK+6D9WQFXWrh8lNbE0qMz8PacagucQDUGLKQMXbC72fauxx5zltIl1NDJ44IBkyOXOcpovhhyGInz8xBHBsOTDpt3MCWZJ2kwR1YG8OU4YExPAEcSIKNeIMR0ySmLYsRkjN+QalZihhaEJvKyy1JQItD8g50Ud0AR50OGxdzYkXq+Ghngo7N6H7iPoga8d+aNMeddZ8bmndIMMNwzCoHPUKZMO4cwSDHvq5soE+7BWNrZb3FlrcXylIM716ttV3X31QdR5pKlMFo2swN4MFmzkFueXOTC2Ij0GSlOTaN4ypvfKjWNkKBB9OzFN1ubNBZDn3NV+Nmh1XevrLpT7+ONSyaKwI9scfNvqXf93qz9+P2jULi8uAzkcXxcfI+U2jAG6roPNsQ6fiCAqpzicVD2I9/WytsN7rh98/14fzTg2Z16AC7aDS8s/QfHmq0cbABtwGm5LIHILW42hEHA7qTZ4VZxGuNyuvR/ztaDYrROV8a301+8bRYSKLJ9TRnUJ3P8t0chrq7cuX+u7fLnX1gaDRO2a6MBs84auE5YpGeJfYHKYzG7YonfbbSkXggjPpHR3KxlzB9hnMUg3Q1YAMNUOer44keQTooCNNr8Pmxgb95Rz9GSXIMp0cFDZi6GEgLZt/L1EaJGorHKrUckwqY5dJReYRVBNAwcRAsK9Ny5VmmRkmWMq3+50BHCTir9cLc1qjeaJzE7Scyh4GEssgIorHuhrR9HFU8M/4SnOGWYKlnday72uNXWVVIsu8sBiBsm6N4UBTlIVohhLnXsOY1ZfGJeGOAxyxHogpsCHJooTQALIYgKqxoGDlH0blk2dGsMgbtF7mdkcPXWXvz/WBkOPU3k3Am75hIahMFwdSxXyy6we1UapkGq2PjaoVBk4KcDuPzMJKZUt8jEuuBwVEyA/aBw1JqvouHCyFfd7iurc4Z/uXJYEs/L+bOkSUBs46qMppj/A3uWhJNEdcKsDdmPoYgEzEd9sadmteVRQSKobOBrcYWI+dNSY0JqiJSbTx0MqQ1u3cbMY596aasc2Qh57tAicciBJvD9PdwphxHq1OpTqr7Gi8udFibMscHD4P9YTThawaKxKwxNIozCy11iZ8FDoBVkSCqxjOktuYOOdmAiQnBwrhneVFhJ62WD9T3yohOGDLQ622HpREuWbp3ApP23pnF+WQMqU38sgf4rfiBR6ILYitFy4xXMwVI0JNIuEnWIsAQnIdeF0TLzH9xCbjs+nltQyhHJAMOL2lXj/5Zab5aafd7qCXz2v99G2r7sAnBLWB0yS3SwJomC+BA8diLa3oEMs7Iq5RU4qlEn66U16ZjUJR5mBIhLEUN5IDQtBcNk/0278/0iefedrdXOr/+T9+0vl5qkOdq6qIzZw0T5yNm5RpYFBcQ3k8KU+wDftK1r7u/3qmh78M9fETvqvAhNbvLyudX1SqagofR91cQacwFBLgx8TN0CrNVqEePlkqn026uHivag/alhmNVUSTPn+41G9/daaT9aTL6zd6c3mlix1UAEiRE9uS9F7cbitGwVq/Wm+BY1WDM7SwzQ5Xh9FmlrTMQD1aZpBpkzJXUGuJuhYZgGXUvVhG1oFMAjeHgeazXAWN3YjDw8TygdAvNFWl/f6gsmzk04EzBto0rW14HEhsOmT2QHlnfqbTdaaH9+e0TOn9+bmubip1Pd1oHMqYDJweCuwVLR/bNvOKnYsDomiyQULVZNvcunXohwLXJZ+JFnZQOxMfg36ZHol8J/ffR7x8eoZwe6ViPujtq3d68+ZG+xrnGSJYcru4uNB1kWTNABJqaFzBZ5JycDFW8mfz3c/UtBGxNLa1Dh71KLeFpPzQ9MyRlZKBzjDocCG5Zxy0DBg+S2LF5G/xenujCc1xzFEhQbAm6BmXmolOoVYwPIBOc05ZRg/oMjIDcqScKDnExcqFRmXCaqaTRaHVjJyuC11dXmh/aFW2oZqRsNTYOrHMoeaCniznaCB1G/rGRK0u3RxknUEODQjbbFmRtEy1Q6yWjLLRFbgePzpWss51flXp3/75tV59XWrY5IqGmQXrkvnEYNF6/BykvoF5OGOKRafQXUbsgB9qlsU6ms8tI8uoXxaiqjZExM88vffOdeck0BdPZ3pwNujRA1C1UBcfRv3TP77Xd9/udXPI8TYaDZRTt9K6uAQyx0DcsW9CrYOKJ0WsU7SGT2Ya673+9NVzfbgYVE+pLZRFB76Js7HXdk/9Ds+pYwsYuujCo4iZyw10DqMO6EHAkNS0SgFDObG5xPloOTNZPkHrKUbFbICFH5Q4DbU8S3Xvo17zZaN3L/d6/l2roV9bKGmDXnMEWceVS10N1Uq9Ir6LOpLfs/h08gMiFnq1JPjzPrBY4AJl2QQgCFKn9+Q5yJyho65aJw6ueJdvaToGoixWkZPTRkK96z0j6oK7L4HCrFmcQm3pb2NJmHGG8BlRIzVafyX3D7QWrtAkzSxpG9qM72O1nNviYGaHcFQz4nJM1RE82CNcD6ziypXkMqg55xxUYZYz9FE/4+QYbG4x7lb+vMlTdagUT7ENWaCkBpQwDBFuDGrWV8pnaCS5azhDmCPoRrMqDHtvOcfJxKrG3lzWoDWwgusk1SL0NU8ZToneKbXrSt0AZGGmSjEPOFH11Hb2TCB3QE8Ec8SiCNqGpms5m6vICtN4mXMf93pXq28nVfwZuHqhV4fAqr3QZJLCTqcfFDqdFzb7WA7MKG8V//2ELXNgGr5t68bKwC/6c2ZSYiWrnH4kbfZK2Ij8SLUX6gAPaQW0THHYhMhMgDrA2ofVsLPEXrq8mO4a8hBwDwFl3SZoWwQ8eUA82Gbbjk0ESE8O2x/o0hK3mw0xdGn1GsJYh2lmmzYTpYUod9AoLhPJhZ8hFsXGTdkkH76Fl5jwFdgWERkHrcWbg4UB1VveEtZOuE461hgiKICVwowPfTAahC2IA4s+GftoeNgREkbA33zYBJgxzDPxogHBEoxrj9wpX2M7ubbmjILYwGB5o0ZaT0EFYpGomjlaETGt/fdIEZ9P+vVfPdT6DKBho5dvPpiYc3NJtvmJanhYLjVLamZIDNQFvbaAzPTHiaBLXENE7rfmSiHaoGwbFXvqByw0x3QqHLhcrMDJIKb0DP3Fv1vr008D7W+u9N/+r9c6/xDr6hDKC2kh75UHk3HKCFVrNogo0nLqtAoarU483f1yoQd/O9PxR5TnVtq87/XT9zt9eM8zQQBCqH0z6WZXGQqTR51SesLCVD1IWObp6E5uQXjt4UZdeVCAI2hIWJy0nvn69dNj/eopNSzXurw51+vLa23KzgYlNmqACWzG2Fmpv/D5/ftWm7LUtmLQSW17sl61jKh6FybIt4EmD1i7YngiyiLi7+XQcxqgnzNHQOyyeaYkDZWwpSVO3MvBZqJJ0rD3lW72B9NahA2Cw8iuO3uRrUIDjYynhmc6CLVexHryEIqn1uXlhW42tM67tnFLEY/pQHO0MgczgxJp8NB5BCjyHjDOkYrPwWg0LEGy2MVxn1HVwk/hQz1xptbm7LXDcIKKjXV8UujTT081m/V6/eKFPpxvtSlxZ7EEYfHlOb9tH+fdA67EaVi3NiBERDBADQI2xakVu9r5Ayw+gWqhrWnsZ5+R+HvrLmw6SnV5f/Jb0bClL5prjsOdUlu0TE3but4rCyQE7QE6hw4vlWahVZxYr9YE8sLZTSAhHBpoxc9ONtywrQ1Lx2drLZcznRwXOj2a2dlw/vZcr15e6OKi1KEkboI/x4W+4ioygpIICEPgb0t8KcaG4ufQIYeqGlQ1ofZVoF1DWnRgpacPzjKt7hwZuvnjj5f6t39+o907X2G7kg+lyRnnhUrzzCE3/U6jV6uf6MsbXQyBxTHEGjvcvYlOV0em2cKAkc4iHfaVkiCH49EHf2PF0w+KUMt4qydPEt1/PFOxzLXbDfqXf/pBf/wTKeGFohABcKiYs80yeib1SaCDFQ34tqjOi0Snp5HlMx32V1a+WzUzNSN5cKN8C/Z0w1qNAJd7iIHNBy3OLVmcS5pYjKp3yH0B8sqyV9fWlQbd3UWcyaMmcqWglgPiImYWt1DXRDw44wCZTsvTvT4mYmSW6OWzjV4/I4tqpoaohc6FxgYJsgtXZ5X2ieIqkI+tnNDMAgc66LvLk7MEbcqPLS6ExTwy4TjngZfgumxUHw6GDP0cnmrp8iCplvuDu5Z3lmTwG8vW4rMzt3XvqW84IzxNpneyD8vobvKO+IyIqQCVqeh64z6LQnMNM4PQp7eYpYZWIQGgvLmsCXDljuKedlUypiFiOUBz1yHHoBIpU5RnSmgeAIWqNvJ6pwVi+NwfDopb9xm48Gkb8ZRmmLEwJdSmH8wQ85skpXM6OXN4e5ZMzhduFvtp0N7uGdzGgYow1oznB4qf4S7qTONcV5M2hOTyPQOmkMmYJHZ/YaZC48SC4qxBLrwY8XgcOWerocGgPlZaMlnGHLMGrBN6OtgrLj1yA7fAFtSGGYcAiOBMWV7u/xZNF/4we9DQUPBhMmKYaNnQIDpiWmu5L8ZRxz0kVaiN52ljAkXP8naW1pztwRK4xGFgVHOb0MDsHGkttmuqPoDTg/C2JZjt8tbdxheI5mg0t6RFxjv3nado7C2Jk4ENSq31C1cMCerBRcPfYDVL7hfFvQTl4PK3Hd0AfePiBPkbW0UhzjjXbIwPzEGiXIm9KzVlFYwiu7isxoB7x1xNbM1cCug4PBWU+EydttbLM6ggyt4KRnF0ITlyUzfUBZMdiA5rpvWZ+b2iWWhFn/2hU3Pl0pqnCLiCkDIqZFrl8153H2Z6+GRlG8aHiwv99GKvww56CeQHAbVD0uBUUVeBZBBdv1On8DBpNWZaeCA0genH4JInHhJwf/jhNDJbKihXAIQZQeH51okzX6b6i7871clpq6u3H/T17w46v0q07UEnGIUpS4yUEhJYdzoY7dBrHfT65aNUTz719eV/fKDsCQ3b1/r+p/d6+c1B7WWmcFjZVo6ba9PQWg3aOCgPGmWEh8UzTXFsmVZHpzOtVpGa/Y2mpjJLfYAuwhJiPZ0sY/32Lx/oo4ehmvqt3pyf6+K6EcXgllpONk9VKU8CZZmvZMa+5KDkDVog205Hyx1J6RDLIhuep6FXjMuHlHZO+mGyclooZSBXMo4Q6VLfMFsvTaBoA3zbWKktz33Z1HaIQwdV+9ZKOKFwSI61V5qhHGwHSrcloC1Qh0sr8nS8ivXp41MFU6PtdmP5RISOsvlDa5K+TT8fmhl2EATdDCxYtREKYyIAtT1YCCOIMRulNSRZjQuxGgxmNlDZAkHJrXt3GpAJQlKPCj399K4Ws1HvX7/U1eVWNwcsu+6SAM6HdjU0jVC8n58HNEmm4XPUJAeQ6Sh72tOZ6nnIndMHBIshKWMo5t0dWjWEldobzs8GyuciBRxO4y4N0uKtIxA6ztAh504mPqBH4GwbNuJ14iEwxrONhlZjMnZOO2k7Aj8fKdzG4uJb7RXlgdbrXKerQieLhfIg1avnb/X67QddtKTKg6C7ZY/P2fRuOPpA8qxOa7CeL8tHGyZDeas20vVu0qZCPM9gcaT790AKQ718vdGzby718ruN2g2oBtTkZHR5Q5lpGBlt5vdU6DAsQzM5dy1J4SJDjnciyAzB3FYb+QUD+MEa5s9OHihIEvVpb0nQxegp6UtlWaXPvljr6ZcnCued3n14rz//a6NXr1od6lBDFSpXqvzW1Yt+8uchiTVuViS6cz/VwwcUat/o6z+9VlXlmryFSSCutm/NbceFyIWNu7cnjDHJlKdLG7TLXWWLN/8Z6GaRpIrMjonL2DN0qcWBlqBba1TWO8sv0rTQ1GIL51nlrmFR7xQmlT7+LNfTTxcWT/LH//FMl69YCo5cTEzIe+tr58FSWI6LYrq7KpyDo4W7YkMHLWI4Usa6OpjoGFs/iyTnCksHg+5YHzQd9hZqSMXHoUX64QicYp4rykmQdvIMDCQ8bw2hu72UxoUNSZYHFqOpq9U2pROPlyyMqekH6RI9YOiAKrdgRuILnIkBxKjICB6GBq9Vctb0mE/Q7RrmbZpjhi1zLVqRPac3f0Z6myqPtpRiWcwbk0Wa7FoMJa5SimwsZCiBD5uyMroa6jeOMA7VphWG4adEnP+pdnsb1pERIC5nNth7vSYWIc4mTE7dZHIUqNQpCzXNInOPXl6Rk7c10IXhmrw/Q8RA5GKnJ2abm0cLxVOi3dXB4iWSPFGxyJRSe2Lp3+6sAFUFQQKB5OcmSw5UECec49pBp9CRspzijtVf8JEbRGtxex4bGEgRibRkmQClk6o6aEr4AUcVFSJken5iqw8BuXCm01sHBYcQKInFzqL9ACEyPNYoNGgs9i0gRsoF0StQe4IGCPjNbNSmm3G0HiMbP7wdOlAgIF38wWh14syGKTQtQLUMSXDBTDP8M9Sf8NwAy5mF1Gz2BNSQQLvRqK09TMkUqeilOTlCpKSq1Q1CTeM+Ew32oLupmMuAfwGn4owgMRQb7jQ02kFLdoPmDI44XXhmiSUZeGHZLKEOcNNRCOmGP0SKlB/zpVqX2H5U0MdKSSf3I7WgW0WvR5/levjxzEpTb65bvX6x1dtXbENY3ZH38/dxSeImqJ2QmoeXst62VFr5WmmmzEtNcAwjgTgdSpCfuSKTA80Ih4sd7PDkKc+hkmjQchnpF393ovtPYl29uNQ//Z8X2paFNhN0lYvQZNQshkg563VIUvVOd+5F+l/+14/1+Rex7n4c6Lz8oO/enuubd41uLnx5FRxyalUV9RRpW/2sVWgV9bVmQOm2pQfCBHVyxzXRH/bXRlkxficgGQjDUxrsQ310N9cvPgl176zTZnutZz9c6N0GHUfoxKuEFSakbAMXM4wQIOaStblsA+orEN6jxyKdnDb6kURjRNyhhhQEAlF8ryLPlaQEueXO6RKyXWVqMA+AbGx3qg6kC3fa163lJXlTqrEjl4ptrlLWgUxOmuiE83GqUUCM9oIBLTS6dL0I9cmjlZKI3JIrXd3sDQ0hNRr6akIr0xLYx8uN9gb6HFFTba6dGaXCSWKbrllbGWt5DhgioA/Y+pAcMowEULKsIC4AsRlC1XyvRaEnH53qzkmizfm53r0919WWLir3bNtngz7FgtwInSPXhsHFgnYM/gZc4jBHa1JDjRlBSMyDC9AEcTHpNmGRFc8x4m/XoQWaZPS6lRg7t55RZrybllrK4OpiKIil4Fhk8DL6L+Df40ZAJI4rNbEhiRwecmQQLKB5meWRaTId5Rm5VF4a4pNAp6uZcl96cHam1WJtl/lP717px5cvtaMOhjRvszHznaAHuzW6corZuo0xhqEWl1Sq91eVNRGki7kePDjReh5pc9nrd//4o958v1d1RV2DK0m253+eqWJDZusmD6rG/UlnHOcmNYmBVTgMm9JEwl6Smt4OzRQ5QCCH23qv2dFaWZFJPRftYGcgF1U0cBE3+tVvTvTk17mG8FpdGer8/aiv/u1c798Rc5ArBUHn4ud+ChJXucEvOA+0uh/r4UczHa4u9Oqbc9W7TNM012HsddW8Fwr/BSGpNNK3uNjQJDJiZer4LvY4K0FriIJx6GQaTIZuABcPJrinSYBLvFeQUlVBbAfFk6EGWCwQaavbquwCPb0700cfRfrkca5hv9ebHw+WyF1Bq7GIpqlJOLagxIR30aNY18r5lUjBZ8joQw1FoGmJgxokrLKBhjYEmA1rVht9JV2jsNzIayrL5gqKQhWuu67VcjZzTiqfbj9Zfpah99ani76Ve9LFiViiP5c77wC0JGaL1pXvJnOGr4PFlsxXK0X0oRm17hox+Myg1fqm1oYqLjSyVjVGD54rmedf3K68s2gme5AsjCZdq2QctaDKyExYvS7aWrsJhAYzExrgQO2+UaKZFsmxCcObeiefjBm/d4XiaO+yxJDcm6srLeeI2l0gK0huabZgX7OMAmPe9870YUafQ7tp0PbqysAFZKcssRTncgbbvsHrjoi/QPMZaDqQ+Tc3F+/VFlhg0HxdWC8eZy9Ah5txAzNj2bhIrIcfqAIdMzoKeQV5jADz3DkgW95fWASAU1VYgpGrZDAnyG3gHP8JFUzZLX1F/H4r5SPFdQ4qZHJvvMmyWixjycRfFOg5cR1DEpRTY8V1JHkimkLrBPcJFgVyBXQG1AaKMJpND+rMqmcRRFuiq+2K1tlGZxN4ZEkcvm2/kdn4hxpnj0v/XHIAUQDNR8bANVE9Mbe/p5+2Gv2dvGhUOga628f6eHZkCM/3uwu9nTo1CGIQJpKlBKLGZcmGedsFxaeFVpPDlYd9R2ktVQKe67yi+NLiz0k8gP8EZfGglAaziM+4RMiP8Vtzz/Cf9T0XS6oFrkCGqsTT/H6gj79carYadHmx1fPvD9rf5NpvllaGO/kbRahMfUhJKiCc7mToUdJgnd0obnwVU25lkThKBpJy+Zwqfn8XvojNmaoNCz8jFTuMFLMFJ6PizNOXf7PW48eJLl9s9S//96WuN3SxTaosOmAw/dXKy7QkJM6/UXHW69f/8EB/9T/f0537k7r6Ss9/utazV43e3SCkSw0e5RK0UE8lakYoPlDIrZJh0szPrOSRfJQo6bU+SlWsM+3LvQ5lZYgLuRe0UVtOSTzTuvD08G6jX34aaF3Eevn8Un98dmHcNVcwwyMoY5ryTLvhFwEvWTt+SPq4C4h0JcqMCiwO2IQpso3JZXCWaqph5jPFaaT5HOWcp47evabVdVVqSzv9vjREhH8GtGZTIn5E+VYY4uKHpVJoFPac2A2p9k6yqA6x6pb4hkCrQnryaKbZbND5xRttD9hn+b7xn0ZqTQ+InZ/hB7SQ778x4WjI5Qftx2VIxo3FSxh2au+alXnSNWhVLSAgaCTcAGfvtggYdCL+x49Odf/uXNXNtV6/fKvz640hnoZAmWDRDhAnUI8pcgXZIT0Y3d1BUYxBwGSd6tF/EN8Kr0AlD5Ut2KJ511scWY3SlKEexMkFPlp7bB5lAAAgAElEQVScGsuFJeiDdvOzuy2Qc6RgAGPmaaHdcNEyWzEosYRxuhI66WqKmOUJlCTyAkSYXCZ2O+Sr5qhSZmg6ix1U2ypLtMwTJWmkeJbq7M6ZjrL/j6c3fc7rPM88r7Mv7wqAABeRokiKlGTJS+KepDvp/jTVNX/1VNdMpatnsjhObEuWLYrijh3veval63c/cNql6tiSQADvOc9z39caqywL/emHl7q+WqvC5m41G6DH/NnoVP6i0XCIGj/3dj/qmsTgmCb7Ix0sMjWrlT7+tNerP6y1O/ctNR8NbpjgBOvsQhizzOI8AgaMYmf6Sv4cjBpkLFFJXNeF/dykEDNIGnJdOe3Juq/ULULF81xHaa46qtXGpEAPSupI09bTyUL66pcT3f8MAH0n31vq/DzUn1/u9eOra1UFCfORojayROeobu3PKyaDpp8mevH1sYJyq7f/fqr1KSD1xKJZ9t5efTxoiLCIe2qKSiEHDlSiSM8mxwY6DCch0g0XP4Don9dOk1DePFWE7mW3R9xknwPBtQjx+3Wlbs1wPxUSSywZLMf5PNN82enhJ54+uR9bhc4f/7jWejPRznziqQYGYvuwWc5qBWWlmRdoTi5U4wwIm7jVLibM0GltMAd7UWaCbfS26EdDJADbK/n11jmDE2o4CE8ctMggKsm5c6nlm82FFa1HsevmJHMOQwPvIoZmYAajE9Fd72/NRvbB8jwPhtQkE6g8hkRXqsx9i1MQZoBBdhcH2vD7GhHgW071beE1bnW0ivz3UUOCuJw/cNCEfD+eJGqqNOiqb7TjGUt7zXL0PKO6TaWw5neTqOcM5+YPGqVpYCGr/EzoBOuWIMydoWi8x/y1b1ttud8H6Wh+4Ewyba18lmoyiY0top7k+upGHvTabGqxOw05Tux9JJaz3UcYqJz7lmwkn0hmul972id4bmUaVAZBQmcjGB7OKQu6JfjXBYuCioGymz7MsrK45JkRyF/SL3h97Zt0mA1IElsdBwmHqKeeNE70Mj11HIwHTqRnsDcDBNvTAA8MdYUYsnYFqdQdjL6JoUIC78LQYtEt7p6vAjLEAymXXcQ0TX8P9IPFmvNNAendxk3ywwzmiHMZDQbdI+TsEWi6Dx4IE5EGhwh0GHOD/QzmAgAFYANC9OYEq13ocDQgPDZhUzMRCSDyfaDcXLgl3DKaoz6AjusUMqkzhNjh50TnfA2E5XTD9VliAwf5SDFDJT8zCacd1IHMmkxqd9RK6a1rgxj8mgkai3If6biKbGJPj3o9+EWso89c2vDbP2z045+wHU+0KokX8BU1hTs46K2JUrWlq4WoQZGCVm1QyyeO3bIhYoMXQ+JM297aree3EQMoBjYgJ3lkrcr52GlptQy+6tjXN7+c6tnjWNvrRv/z/32n1XqmyiC/TlHbaR6QOQKVutOj56n+9v98qE+eRTq668TKP7w80/v3pa5upOsyUj3S1M1kZoE6DvaE7iCkzATLfMw4IXHdgTA2unv/0PQlbUN6bG2Jz7gmCZu2Ms6BQt5UcVTr88eJ/ubrE6k+1fd//LNuCGZEmh8sFXk0byNeZIyMFJDOmkLnFvYiUtsCKlMApfvkjaSud80PtMjvaHY4VzSnONFTUXfabmsLrFtfEsrWaFXe2KZMLEQWSYsFSJ9zxe0bymanJtIkQdgqNygztgoTkCYGSl60VMW+t6Ht8CjWk6dL5fmoN2/earMBZZkpjOlc6uwSYtkxfZLFEIxqqsKGFBK1cVXZIsTGY3QQSDFDGTpB0CKocBwkndllMa74sROpkryPfgjNzYNPljo+ybXdXev9h486P7tSHE0NDeRdBOVJrFXdU89SxOdmobBolaCxWnnQJyX9jrmCEfFsoo4VOAFNuhWLgnZxJkAfJ5F93hzmoLCwKwzxLALETKALxOFqXWqWh+DSmsk0QkRvLkRL/XbaRxYv6BwSd03TwDllSfgg6G7JI1uM8EdoDHKd6H2C4gpxnGaxkmmqfDGzJebkzoHRt+9/+kmn797bMzX6ieoOFNJpLxCvW7xEEFuj+eW2stDUB/ce6cGdB+q2tX763Su9//5Gu6tARemQBS5XaHtyXNo0lDelWJQAvUJli6i4dfEDDPCdr6wNtItr03YcmZFFumj2Wu13mgyh5tlMyjM1UaCjg0Ojf6qxVNfXgkcOCmzxg54/j/SLv041WV7ZsD6OCxWNpz/+8JN++29nGspPpHpqesx+ywU+yp8NuvdkqudfznQwbfXu+0v9/p9X2m+manE4TXx5OUG2W1ssAxacFtoQbVZp4X4xHZtFLS/JzI4/xlgByEvyNJknJg7Gql/tN4a2WPQbN1cxKtgM0p6BKdaQJbrxNmZ0OJzGlnJ/fJDq6ZOlLVsvf3yv87NW6/KuivHAhpzea5QEhVLukJKCdlCWwfoQ6zbR9bhT59daxKFynkuEydOFSsJNkUhAMxU71ZtrCy9cLmdGZfPsk1dE51+UZSYlSBGob1fq20JjFKned5pa+HFsuqw4oxWCbr9GVcu9eUsHNeimXCtFvZQFR4KMcxayPJBhGEAlNWjHYhWZpyIGFXWDHREfthSSCwjKSzUI7wnXbQ7lllkqOPmIvFgb1aoDt4xAfy3QYUoqip291+ZXYFbgn6cAmqJ2+v5Mpw1q1aks9iZdMCtY6Gu1XpuWiyUnm8/kE2kAuJAT+jgqIOhyvVW7qQ35gsaFUg7SRE3i6+P+2tCqAyYkEGdQKO52KxInXiBSCfKEPm2PxnHQchZpmk9sSRloHKA9C0TptsLMIc/OJZvTrhH2Kuo90TW/NvIe149NlLyQDBhEfhM413aqiehHbdkCbwLRWWazZXRATXAo2YbWesoNX+4s5wenGyFlk5HSP3IXApVDq5LASKsf4ajqlVBdgX6luw2jJNPWMkBAVwOREgRc3942RbuOGA5IBia+QmQPGZyfCbUZ9sy+aYUkzpaPpoJSS64JqDeLKXBFgVaYggaC3A8OZR6HgELUURU5Eui1BnRXg3pUv2GvFAgYTooiPOuOYgNAoN2ZaBBnAmGcRLyj6SIx1BxjIFg8qGx9cWACTIYrXBVNi+WyU9YHOvBSc9nxe14+zvT4r48VzBt7+N9+d6OL815n60o3NUJWhq3aINJZOjWnToHEiB8NuhANV7c3pxz8L1s+9mOGCoTlszgz1x0f8WocdQMsPwVx63VAdomFiw5aJ56evpjqV1/d0e78Sn/+1wvVq4X2W0sEVIhTYWw1zWu9+PlMv/ibB3r2s5mSCeLBvd6/X+v7P1/oehOYdb2uQzW3GxrlLg0POJ10EcgdOAM5FoOiFA4+sM0hzkLdOYYDB2noVGx3tnUiwEQLg1aFQdtPIqWpp+Wk0S+fTPXN06X29Ud998PvVPHPegtDFQkYrGoEv57iHBs0uMzOdGdoBBDANspU2mWZaDGfaJHjNFsaPdphHW1KXVxvdHVZ6OJsq2KDliF2CIYNyMDWgw5mWNBRUI42eFUdHUsOSR0YXG+dcbZJcTiWdIRREkzYZ6fF3NPTz3GWSe/evdPqppCP0ISyZTZBLMS2CrsyYTRUWGbRPOBy4v+HZvPhdimttr3EMxiad5L045r263ZU3iVWkGpDklXqcKCREO3pwcOF7t2faltsdXp6qfPza3m4rvzMROS22ECPEDEBrm1DLxQC4BxcEOgWqKOnFGR3QGvmWT+ildPGwPkEnaIhw7sFDQxFBdXOZupCMHHOWTefBTQ6Wh960XwgDELWdERmES4fHHyE27FQOSoNyJ8KIdNdUiTMz9iPlh7dmfPW4euRvdss75S8ottyFU0xTeL8aLio5hM9fnCi5SzXZnWjjx9OdXm1MfQB9r+n2sMOcJDDUNvdXptNqTxf6JuvfmHav3dvLvW7f36ry1crVTtOLtA7i9h3hdtoNMPQnDtoB0v0KmzvRuMNpmPDHcXZiNiWBYMIVoTB5LKZ9qworUOM7byjeoKqjzwTI3bX1PLrUGEVy28b3Tms9fO/muvZFwTcSjuo6iTVdrPTm+8/WkDj9Tk6zYUJSFmy66hTsAj0+IulHj2MdfX2Wq9+v1K1DtRBM9epqrGQnw+KHcRvBpOG3D1/UANlvuV76eSBkGQOIQVxZahaJLH1ZA5Brzps3WeICHxbK6kDIqDkNYj4QdxiVTFatFoLEDhopIx36Fj3T1JVm51Of1rpp/NUl7uZ6hbjQ6TZpFTU3ygiSqVzZgaWpQ2J7EElhZ0WIag86HZuCEyJa49QYBARoh/qvQJ67ziz8ug/NH8MEkE6sbsM6YCqrdHhmA5I7p8HU+13LnRxOnGiZuhbVxztFgaLBbmlmJUTH4CBiEDRSrUJnMkl9MSpTqluGZt3wpBxp/G7DZo17S58O20AjTmzW8403IRohgFCHMNti7vJanrPiul9irNHlle0oFKzrV2kQBgom1Ds1ZkUwerFqE4pSxcKyZmE+w8ILsvM0UeMAO85iwxOM4vTYB5Au7TtbGBKU98CKOPFRJu2Mk0mqeMRDjnql3CT+5G5Nk0EqEA7KwOmsqRRuS/sGTg6OlRPsCavlbFrLjvOsg0bQCCkNL0meaJ8mqhkSAr0fxiS5IYktiwHw7tDzdFElmXNgTQy2hDsBkRPrklrAYEcPhwyMfkyBoVVllg6oP4kZIup1yNMj0uf0YQNk8mQT71X7kO7cai7xnKm6ILSWwYoP9DEDi+oOmYSIEkEaLh1chOkWfoN9REZh1lvRaPQZwwUfXRLKzCGo9kYcZWxXVIH0ppWw8hGBhrroCNN1lOTUF5KGa6nsaJxGLs3sf9QLK3Cuta0x9Lv1FhDBPpGandn3CaZGhWHIp1YaHycxNyGPRT6BBMWcLwpGw4bOL05diubBXHuJ6bPCGegSHe1eLzUrtxpd7rTxctrNU2qs32jMlqqhl7pasVtZyGOBAYUXoh209CqCRTESLw85Y601LvJ236PYaxpinOFwmICEhnk6DdiWxs1IdeFiICw0yYZde9xrF99faxhtdLrfztXc73Q0ABf7zT0O80mnZ69yPV3//2RHj6eKpvCVe91cV7ox5cbvXy9UzVODNkDwh4q2UBX0BydBCYInDAc46CJ6MsjGscN49hZbTs+Wpr1u9lVlmLLtk+tBM+S8cppLC9LbCuZhLXuJLV++fyuPv8i0en5dzo/O9Nu72nfxNoS3FajDSIjZ9Rh2mpBWaYVNTqIfU8hrBdpvjzQveM7mk8zJTFC75125d4catdrLL2+rq9J6XUZJAinwSb5RFKv1+HUV5bCnQyqBip8EvecIKAH2bCuXV8z3ClJYk6N3a4znUY6jDq5E+rp84Umeafz81Pd3BSmr4NiqcmbiVJzyoEPg4Ig4OeCp/8MNIlflKPZcN2g6zOXg4meGUSgnkwT0QfWrUeL+Ej2WccBZ+OCZbo8+mSp+w9m2hWlzi43Wq2oR4k0WAUJuV+NPFKcQ4S36AfQfcRGiSFeNzGtBb9DcSWOfvJxrI6KprjoiFxA+0IIIk4YSkCpGiE3gzA4KG3OfHRTDNL8nhmQXaUBFAOIkOtaQasV2KGMhIDN1hZBiwjh50av44o1E4L55FmPlJ+lZl4AGQCqB6G0oE7yp+ysJOqCAba2fKQsi3V8NNfJ8UKzaaqqrHR2dqXrm43KqpX4nMZY24rzgbb3jeV1Pf/smU5OPtXbjyv9y7/8pNcvKwUVXXwOfSJzrjeUoLXiXT+dWmaWOWYZfPrGpfAjcWga+x1D7x0OiRa3g7rplcbaUXC8YzgtA89CO0HZQJ5tnsQYgwGjQaBdK4j2+vRppl/9aq7pcaQPqws7xZbpUvkQ6ubjjf78/ZU+nkJjToxyZdjnIVke93rwcFS13evDq1LVLtXYhhp3DOUF8USmSwP13W9rbei+y2O1aaCocuGJUEn8xYWJjmXA7eZ7mk9yM1PUAaWoMBqxqnWlYeO66lg8OjR6sa9oOmiBw5SgRS7SPNTRw1x37idaznNVq1q//adzra4naju3cMRT3tGt3Q/sBxmVSH2gdUnmTm2VKSSD5xbMmtnZMI6UGXuOGjNHaaFxKFW1O/mZb5d/mECNk98VaE+FTNgpHhtzBPMHzZPc7sptWasm7JfYFNMVtQJ6xL/M88xV1iaxMRZ87RkIVVGo2JDs7dLjKQNHmDwNCRclBYr3GoDDoHlDtnCLMTChAzK6a2jUx5EKhiLT5rmB1Cdhu3Mhyzy7hAWPjatyoYZmrDv1e8JvubN9BfNY8eQ21gGt1W2eog1jfWeuPAb0DtSKEGkYKXR8VrQbGbrbUD7LMlLh4CIXam/3aLqYWmYS5bzQd2PuGCnf0DCaMQAFYBnoJuXGA5FtLIByPkmsvaLeVxb3AQpj6iYCdJlNaKVgYq8rqwxCy9R01Ffpb0yR5DxfbsJ0lD/CxtCmR35c2D6kVChc7HgJXR6SvVxA3H6gWYJ+xTN+niwWXnL0DaAtRuGNgfH9dsBZYJPTLPFQUZfHocGGRoZGOTSqCAUzqx7bymjUEYp5DisjxryJxdU3XqyRD9p6HTuFHXH5ieurwtppSmbErHDDOLGITye4rVdsqZo8dgxJQKu+ai4xSgnZuJpAfumEwRw2NZ0+lB92vRZEADA6odmALSLojCHPtlQezNDQqIF0bfQWwOJt4ygBK0YFfRkMKXNmRQYYtm/cg56VxN5/lunTvzpRG3m6Oa+0+uFG9eleXZ9r1ada+0QhIAbtLTU2J0LAhiRfOwZA9Ag0RKOZsj8XESxIBj+H0x0B0+eEoHFwIRa+YWM3da0lw+LsqeJObS49+TLVl88nqm5W+u6f3mt/ObN040F7LZatnn+e65e/PrY07ckU7Uutm/NCb1/t9eZ1o4t1oNLH5gsyFysZE1Wdp80wqmKz9DvNKI4k5TdLlc5CEVXOP191PBG1ZvNMi/lUxWpvHx0hhsxIHKYgFQxIQZaa3TwNesXdTveWkf76V0vdvdPr8sNrvX9/rYtNr+2QaFMnioKpsnjQgq0zAAnhsIGThqr1NVksdHz3RAfLhf2ud5uVTs8+ak9JZ0cjPUhloh11Hu2gsqoN8UAUiu6OQ/Vw4mmaDZZ4DbS/aSjCJW2Zyy60jCbQ2+ViakPgfrvXniGw85SNg+7fi/XVz+5oNu+0WV3q9PTGKldAKSrKUaHN+F46krRBrSa3pc4EZBJ5wTMIk4mLFcjdiQJACRhEeGZBXKn1IIE9z9FNtOrIFLPzgf90evxwqYcPGNobfTi70WpdOK2X1eYAJdka5GI2oMRJf72t/iECgSBEFy1AcC01LVT0UN9B5QUYPYsL+hkMGCToQ7i6UEwWDLsE+1tYnY0cBMqHcnPN4ZbUDcJLDx0llz5uIoZH6i5I+eagt5XBzhMGCzvnGKzka1vV8knERrPnDYrNDYxNn3OJxnmTtivm2ysYcEfl01RZHloK9J3jhT2fDHAXpxc6PWUoR9mRa1vFZsnme310b6Evn7/QajXqX37zVt9+d61ylSjuSD0f1ZFOjN4IuzXPFAtbPLktmCVMGdNLq6pF3kAVVGOFyITYzircWL5RmCwWOMP6pjLdHr8kEKhJmimFUfERv5gU1nRsgH0sUSDmlMw/fujpxdcL1d61dfVVm1BfPf1Gy0mqm6sbvX55qTdnpc6uQbGOFA6JTk48PX1GvUOhl3/e6+oyU9uSg0TAIU0A1Cn58tpR5QqkudGYppZL5zFIs2mQSp2SgYV+jCWSeo7BFruEJGmcR0Gi2M/UrmrVa945woxHCyyEuo6jTgv5OiJlj9Rxr1N87OvkyUwnDxa2nL75/Y3evyzUVImCdGpoWBlWGs2MGWiC5qiWrtdO3zcheRvnJmcrDQbYDEDEzeVJOOSgttyqbtZq6IiEJlwujElhgelKOudGwTLHwWBDEp/NYT6xLKQW5xd5YVbbBXzoaDPKWQmex1bfRqFKFv0p/XGRvLZTud2aFjIikNP+4/KA+HMBj0YGAANXXWUQCyXvGMgiA9RYlQr5DKJAexCwJNAM+QRJ5wN3L+8A9zkLdqMh7BTx56NHJBB2XasoGnVTX8mdXJMsdwW0ROY0oK8MvESa9CarIJMpCjxNWFwQy/O+42psSN4nwiA2V3w/NNpVhGV2yrNcOaAC5woC7wyTBY8KOU6FRZ8gIids06iREBegy3ZEcmCCAwvxddE/YehCtJlJYHhCBnFkQ6aDc244z9ffjtajNHCwWb6xs+WbhsZd3OkAumF5ve6bhnfFheaUD3awoKQPfXJVPNU0kpM4C5llHL/Jm29D7vjgEcg6XtAgNoux7JWHVipiDwZOshphrU9hIPUOnrmMTGBqm9ko4gYZbRwGFLpEX2zEJG0j+Aat4KBpatcUbpP/xMR2NCdDZ0HzARtaFg5bNZBvSD6SqyahlXsgmr/zLYcHDgBtEuJCBkcuQR5Wuof42zmxB0yvo0sXZ4vl65uuBvEoSqjEswk4NspORvORP9K1nnZlbUgal9i9aaRnX+c6+CzVpuz14YdCxSvnUsPPe9NNdM4WHIO6BJpHkfLRvR4I13Zko0RyA9EwKh9GHSZkYETaDLVZd1H2I9icRpkmJOjuOnlbDgdcPaENeDGJ+lGjYB7qm7+C0w90+vajfv/PZyp2M/lJoIdPcv38F4f69KG0WDbKDnKVRaH11VbXZ63e/Fjq6sJXTbYVmyzhlCRhNxSM4jR0PV/QpbPUVzJ0lreR0DFHngbDd19pjHsdHU9Nl7DfFNqtuHwilRYognOCDJJQ2TR1WTLsNmMtryv088/n+tWXB/LbtV5+/1LvL/a6rLGQLpWES2U+W12jyV+s4qGndJpotpxpdjAzZApKdLNaqdw2Oj89tW2MbBeQFApbCWjb4mQbBt2gHCWLI4h0kCc6ykNNGAZAB8JIyLlXu1Kbm632+8Fcivze59OJ5tPc4OqSDRvXlaTlotOvfnVPd458bTdXevP6XLvdoChZOArXUpd7K3ZkeUAIC60K+jPPU03IfMJdRr0HyJLlkDnaCbqDihOE/u2tUJyMGQsctSR5tAej2nqnh/fmevb0rtEA5+cb3awKFRYIie6vd7Ut9l7R+SjL1WFZoi6EocXexQCEB8oMETdLVmvmEIBZs98idq4xSRh5bmYQ0Cw0BwxIFiqO48eGLKIfcHJCD3SGQOEuS6KJ6nZQQcwCdIEFY/L+eppAuYP6MrSZS8458YhkAM8GbeFyNlNJDRmMTnFUwbBuF5ekTWWdhxhO0FtgFc8nkQ1Ld+4cuBZ1wjvLUufXH7QrOl2cd7q5aXXn+FBfff1MYZTrD/9+oX/8X+/U1zMVl7U8DFlDZAOcbbIgGpZp5cubTtWDjLBEgRbe5s1t0FiCLnHmkqzc4uqlBT20YYFDr9ptDeXjWeahYFicgQCy/nIWc3mg2wpxNA+KJ5kFy4bjlT77bNCzFxPrC3vzU6FiG+nB/Xt6+umxva8fr3f6l9++081HwtHpGIz0/EWs9epSf/z9jbarmRkMotyVru49tBAuwdqvEIHjyuxtEGXRpPB4zDz7C+cNyD8XOsYc0IdZzkWJyHaiet9r3PRq9o0tjAVDB9RM5CvqK7q5NWmcRrWnA3ba6eDRRCf3cs0nrprq/atrXXyotd2OajifZq5Bnmcu6hLtN632ZH1JmjOIYjKy8mTW2cD6wBhwvBC2pVNf7VXsVoaKGp0bg8q6zjTomQY3dBZYLVEeI+RvTO/L80J6FOW0PJ/mTq57jfVow1pfdyp2ldGC0SRTTVDvNDckBtQOMxTp+KCzdBRaJhgLglHQvWlLYTzoWSNtn+gXXOHgxGSRma4nTtQiTAehBTkt0D6GCiZTMx4xTPmGhheKJpHFoKQseFue7a2Cg9SGJHruys1e9Q4ZCX82iDH9lEQEtVatwgGRTCyiUxVNA1SGcG6ydDLA50TSoNnstMhSTcLEqPaK95fsPlClujbgATCH+pTN9VqX55fm2IunU3tf0a2l/HfreyVHjhmCCwenq6eCrCjL0eNzgGEhJdz1uHq+/7ewcsZBcjFb7SRiLkII2dqsFsTVaSRW9OkOP4PrOARR9NN3YjHk5B+5QxdaDNseVxhls65kk5faOVv4EBlW2Cxtg+FCivjmS/vfbLMdEGD7mlrRKn0+biCzFGt6bvhzbrNOzAOH5ZYhB4ccwxwBY7jdLEuCw95Kgqwuw0SaTInQc1StMDCQ+YFeAprAhh2pJDqfidQLNSc/h0OzqYxWRIdU+hT7MpT1ykbQH/RUnqqQYESiz9k4W4UcdMDDUG+36dP0hyF6i4gyYCrjcLSwOPqrRn32fKrHLzINSa/Xbwq9+rZQsE0UEsblBVop056JG4E4oyJp0qG7lC2sze+0CRqVpHoPkdKq09w+Kw76XjsiDowmpA7G16JhI8LpFJqoE5gW+iL3QQUqZQeJfvE3U92/32p9caPf//Nb9d1ED54e6otvDnV4h+P2RsNYKJ/fVdv6evfmWhcfK60uERHTk4bbAyicQxlXEBIVX/GQKkVwmEKtEJPf2u8SLQ9CeigEkybnoyYLX4vDiYqi1HpVWHfY3kom8fWQ8I1uAzrX0UnUwJC9c/8g0l99eUef3k20u7rQt9+/1BWHW3QkH6GyT6efbQ6K0tguk8XhQrP5xCjmzXaj65sbbdY7dYVrqmfY4Nk2Nxr6NVv8yOXptGuxl/OMMfpIi9jXDKsquT9cuPaMA413urpCT8ChObOFI2brQRdDJlNFxKZ051D6xS9OdHwUaLu+1vnZSqs1FxtUR2jCW9x+WKqhdiwkkfA4IglwB9rwQkmz25KgBnjhreTW3oYIwMHeSzQN9B1xwbaEPFo4LPG8pQ6XiT5/et+KpXebUuttZ98HgxkaJ8ScIHG2BWM9pn/N3nKa7cljc/2HYDlEc4Bu5jh8KJzm8AZFsFJcqBN0Rm7BMZTbrP0sPnQ2+gaLgyRBfxpSZkOxs65EUW7DY91h0Tq2xzYAACAASURBVHAIORePLTP23rsMUOgSanzcZ4ezxYlODTFna0bHZQJ3zgJoWijQTmEtRQ0/q29uNw57DqdhaDSdZZpOMkNDj4/vyEsardAqvT1XsSfv7KkmR5/o7YdK//D//KCPP9GrlavblfL2xItkLkgUGzk1N2jMOPvmM6OlyYkJoY9sKa0Meed3Z7sv2ikEzcOo6XRqrj9DYjg3dnvNJpmh/1HqOuCwWLPs8q975NCFgMj8HlzXYxyUSvJrPf/ZTPODSB8/gB5tNLSxjg5mevLkWJODVJfXG73684XO3u51/94d3b+fa32x0evvbtTvMUmg48oMMV4FnQ0DFhdRuYJdqnX46IhFISuHWpsRNImQZ2f1caGLUN8UzRJGSV7evldQSk3VqSIYFuYLJGQcbcGP+1AxNGIYyctDDdmoZOppMZeOFr6m93x9+HCm9y+3Wl3zBCUKp6kC3Kj7UdoTzYJAnKGFgEqeFzLIXJcjKJ89W1b7UBpyT9UQdyrD7b6sjM6hxNlMDSDVmW8XvZWBZyCMhQ2tnGFmGsBAG+LViqV9Z5VRBMUyqO+byjLZoEtr0TiAEY7hpTHHNPocqGYE0R5p3I1rGgCR5B3jPIRK5r1gibKkfOjlmPuLGA8GJUxJrer9VjUuQmIQDpf29wNQv7q0mAy0ccQNhA1DDn0cvoJZrHiWKI1TVSDt+9py8xz8E2rTUIQea0EDQeLbnYh5oK0qtbvSUDNo05oyXUKD+9qcnJMQCmymVVvrqtwqzlMtGJZbnJUIxkPFlFpXvTZXa9NTQ5tXyGCSUFNoZc4W1keoPX5GZpQOFNaFYsdNYdrexE8sCzJwJra/YaWyD9T2WDvcXD/PX7Al5NVw8uwcFo/OpGxiTjAT19FGpg8ZEZamzf9mPW2j9gSccVabO87VHJDDxPDDf9AVOBEmVmwOsdJeBC4dQDK+Pt1tBr+D7FgfjHOTIfYEKjbnGQcm1B2CL6BnxGIJ3Tahih73AGFflDhK0yFXCpZKDedYWdYGMFyTMMUjhByVwznHhBu2akMSpSNNm8GKDlUUNC7YFlFQU2IMwaCpVaP0BqWWBnEiOndwZcTvK4HKGy291VJPRxwTrWqQMkaCelTOVhqPOv4k19e/nOvBvVwf36/1r79Z6+p8op5At36lMfe1iyLLFQLunFpPnkv2HqvOhtEm7LTLBvUZUQ2RbW0xKIG5dkAHKCWLbAMFBk3h38kkymJzmJGmy+8/RTvlNUonnj7/T3PdfTSquDzV1ZtrHS9P9PTFiebHnmV+EP+O7mXQVJu9p9dv17q6rDQOLqjU4hO4hEhrb33tqbQoQ036TDmjRCI1k15D3FscPloeV62BpbpXmHaa34kIlzbUbbNuVLSeOgSAdG9BfaDryajqaFVUhWUcxWmiJB705FGmn7+4o8NJoI8f3+rHN69Ut7gIF5awHafw7KnS6czyR2bzuVVMrG/Wurle6+JiZa4y9G6kvqY0lgM4gK62t4GMpvJFm0dQIZofd0NPcOzdVoYwv1j1DoJin56kSE2NQQGaiEDFwQ4qhkM2bBSCi8Won399opOj0MTBF2cbbbYWjyYvhO7qzAGGhMEPM5VW5kgdSOo6yUzr0ylLoKesqdV0gQiU/yNkFaOi0YQMaZHpbUjXhZ4eBnrsWs2ngR7cO1RfbbVd79SPuao2swEYzQKIBJeBJYEzYIwgzOghWD6Ax8GNEdjj5gPBqi2iANswZo2K5nXiCxjeOhw+kVVX8LxaFQHDKDk6aAgYJhlqQTxtCOSEcEGSlvliyivngCJ9mEWQzzkYXL+UTwYaRSo40Oyf8831icmBeqHbGjcbPMCB0brsSldLZKQGlztmAwwskYvbwMWGatwE85NM96BpTxaKIrQ2N0ZzhumJfvro6//7p3N9/4e1xiqz5Hgg1aCONXaRSiIQ2OTRrJVEEoya3zl2nZCuLsC+v2q/NUF2XRam6QNlAH2F1qQqg0BDhP1QwHb2mtDdUzKbaZsS/UFaN2oC6JxBqQ+lxQXOMksTQ6UxrTS5Kz36fKaDeaDL1xc6f1Pp+qaXl+T65MU9ffJkYfrFD6/fGN06n8909bHXh1e11heF/A4X81x1FmsTeRa8Wxd7RYTvBpHSkIw3zyJI+N2joUNjytLIZ8YpyXBIryK063a704YBuBmtJJXohU00qmRgDgMtgsgGJdhiFKWgZJPlxPRBIBhEb8wPR332JIM31Y8v32p9PaosJ/LDA0Mhd5taAynTDVpYqrR8663DtJF5vnJ0LSCxIRFNuCXXxrbU67163B7cicQj+EhXRtPdzOhiS6geqTSLp1ZDVNvZk7hFn2Xd79TFoyZNoGQv5RgjYkdHluq0J0Q3jy0clDMfNKddF5rQpsCgwFlLlQeF7DgGzSLeW4o+TQv2jNDtuS0t9oMzIFjkOsxm9jXQzpbVTtv9WgVxCJOJ4uXCZcD1g9WEIRVB7M9zB90FOCHiGDLuzVo5OkLeRqPc0M05JNdMFPJ0nEyNTl3XO1tmmT0ADXCf7hnoeZuWiXyE23tidUJzZULu32w3tqBSNUQquy1lvPO14ZXWKViWtQVIYgjwstjOXn4u/llLxoe5iiPLBNxXpYq61GxozW0eDbHCnnOHszX8z4hobFNNeQBxDtDrQj+NkUOOGgNWuVXN3Obb0l6MsICHmAEltpqOCpSJiYxjHY1EMKoGiOHgR3BjJbQuR4hEXcR+W0SJpmTo7BBHEGcxSaA/DHAGIrPJ3dZ08LJYRgoCCygEJ46dcNGbdsE3Ko5m4D2DQ0gQHH1PTPmRwiF1ZZOExA0EdZECQ9R9Yt8/Gy4k3vF8ZmnJHM5WLmA0HnB+q4TNwI9V+4FFBfh9rxnDDi0MFkjGg0DcOqiVZbYbxQTUaPQj+R5Wljmo5HuEZwU5SXsFs05Pf36izz8LNR9Dffy20O9+U2q9XtiB3uha3nQ0gV3B7EX5KSGK5ESVvZotQ8koIgWqqa8RRAA4mwd1DJQFTCLOXWTt9qCAFNtmMTe7XWakdHObBhSzAul3pdJJoK/+7kh3HpWqN28tE+nunQeaLFOti2tt1ntN0qmlO282jV6+2WnTZNqiIGcLU2M9PQnipx4RPQ4uT90e4R7jDejVqDYf5U2IKIBTL60/COE/2F4U1jo6STWZxxbMeHldyQ8nJjqNKUGEyjH3EhsSByjCVyzwqW1ey0WvJ5/m+uXXj5TGpd6+/VYf3p+rH3JN5zNlk0wHh3fsAgFzIN+j2G61Jd1632qzaS0xm++HnZPvg3BPhiKKVMuScCOGEZgqBMNuaIZ2Jl8pMd2209jg4Gyww4dc6okhbwYGgHyC3FizLtUdlHvWOjzw9c1XJzpaRhZQ+fHdtVjyqNbgXUvMuMBHSBs4jk6CWxmYbuktTiC7WFmKnF6B/0eFEC84kLUhxQzYVgIHpw8c7TR8RtX5rZbTWJ8+PJGvWhdnlyrQ2bQ4pFzhtLVnQ4vxqwCVQjtCgy/l0nYY8jklpjmwxPmewZruLAIieYeoLolVVqV9HZ5ry1+67Ty0wl0E6FB5bPVo7ayLGordFMi2ZLGogQ5ZjyTzRwvBORj9CIGHAw4dFbkqBHY6UpxBjOGMs8h6B+y9NGSZ2g8rpe1VVZyOZLSgZ0PvhfATzRfD0m2iP1EYLFvTTFnGc5Xo7r1IszkW6E7/8A9v9T/+79cauvsK/UOJ3KEu1lg6XaNpN/jdkDGFTgNdyvxQCdINpA+zXFVdWhYWmo6+rkyQTz4U9St8ZpN0Yplr/GL2fWtF3uRlRUWt+XSqdR6qGLYur2vIFfakH7OrgFA4d18fVmp5sNJedx+G+vVf3VN981Eff1xrfT2zrKFhmengYaJffX1fswxU9MIQiz+/3Omnl4PWV4OGqlHepqY92mOqwvlJyCUdfQzDUWJ6sytVKr1OHnSP9faBcY6GoGNOWVDe3Xm63pa6HlBX4ZIkNDfQ1dho7/VaJJmO41xD11pECPbu6STWks8intizvR+38iaFvn601J3loNbf6fR8pQ/vQl1fpLq6JouHDjSQS9L/cxvOEpyik9R+P0lHCbIrNt4Hva6HnYuSaaWb85UNZ0RIWKl4Vxu62K7WlsaNGDAmH8oLtIcynmXKNCqLI21V6zps5RW9gi0J5YmyiHNvak0Ju2ZvmqnSaEtaBKTqeqs7+UIhqmviAaBr0elCZ9t73dgSix6W5Yx7vdiToO3u/GAam3MygHra7lRWe6O0vHlmbQeUQ7O8TagigQWyhQyUE6kM7z7GJk9lFOh8u1Oek+mWuzO4qi3k0iI8us60QwAIDGtFWxmKRLL6wWxqi9B+bEyXVSd0x3pajoAwGGh8lWbbdkhvQGbTPFHVMux1zo1IUTsRKy0Ajact6C6diTUZZQ45tRBlEPuUJ8sZq0yC4PGutfIr35yeiUfukv93o1labR8l5RuxIxZtqgrs1bGANy55R8eZJc02M2Bzl9zr+EA+LMRdEG88tBxalG7imeLPSHv0H7GJ5XBcwf3x9de4wTi+EHOBuIyN6SDQqNhBaJ1ubHmuIsFyZ/i+CHdkC7QLC1EnZn3QLrjPSPvBJTgDW1JtASw4UEPQ4eCiTRpUZm8vM64ia7wHmbGfoLPcE36BVvkw9iZmIxMHyBIxOTH1bDFw1fx8U6iEnOyMUc2elGMXYWAQJ90xpl2yMCib9lMOcyB/tvwUuqizTqzlJ6HufX2g5LBXf1rqzf+61uptrqpaWjBamJCZUakxStSV5Fqyaz0q2ePEY1ilRdrTOAvNmbYfKxOz+j1Wah4g0suluQId9tKCOIUo1rbbq2OxmuLGyDUZE+WUp2KFnIX69X+Z6NmLSn58bShHOaY6X2/15v1HLfKlPrt7V5PI04d35/r2x41244HagC2IzXtng+xEC7MCk3DdF8xfOLtiFeg3EO0SWjoN1aWwRRvlEWXBiSGK8zzQ3ZNM+SzSzabUuw8bJclCIaGHJDhz0Y1QHgSWyuDbsIOGzBVRHJxVunMs/eyLY339xZE0nOn07FQfz/ZanNzV4fLQ/tlt0+pqs1axX8tH9Gp9TI3KErqHGHWEhdLyiNZv3EODwcNtCUXjanFCj+G/0xYh6W1Ce86G0rrMLCg3MldIZQiD3JyUWJ9ZFyzlHkUiw3NI4Oigh/dyffpwqjRAf1Do4wfC8HBqRvaumBD2NreEOcVd77dp1OhVOBwMMUDI7RxaDETD6ByrnNtY74HlC2z5fF3C1nCZQYsMrfJo1MnBVI/u3TFv2IfTC+1LhiRGWeBr0NHGRSi0LBJcfLzltby+sI5HlosgoOzXDUnQeZiiuDQZUNhwCa3k4MaSz0JBOz36I8td4XhkMbEgPNcTZTUlhlS6KiDLcENHRJ0DWUicQQHibkZfdI+dYnLKAr4/BiQXQWFSAX4nuHypJDFXD8OObwG2qLz7xlWpEOMBTUECOoNZX/eWG4ejkDOUfw/lZsfz2Hb65OGJPntxrGxqHhD99Mcz/c//8Uof3kUq6yMFw6HCPcJeArI69RkaycqSmnuL9EjkJ3PN6KYkLIpS0QHqvTXtYFehkXJJ0eSljWli1RnzKFceJdpHg25iUIxAy6LV3SDXPmKI50rmu50r9JeG1PvDXkHAIuyrCfc2EPL7n89GvXgxMWH2+x9P9cPvNwqbx9p1LMSVHn56qM+/eqCTJ5H6dKPvvn+nb39zrfo61ep8rSybaTRdiWdn5kSDZjib68r1foahrrq9aVpJsZ/MpibMpZrGYlRue0QnG1/x2tcmcUJgH+cUydIsWdjnFWkBKqtBa2znWaDJQWxUfNIGCglhDUDxr/ToYabj+6GaYK+yGvThx17b00ibm9q+NvEyO9De0NdxF9oy7E9i9XRrtrUy+znMiaBrQytdcOf6cmsIuLn40LISbcFggwi/6DQLcuW0JYyEcPpKZonmZmhBbkJ4I7EcoInMYLFCKrACqHTYDXSzuNtAjTjnKjWrveZeptxnKKZzlMXfOeR83NPQsiUDca8ku40fGbDwQ4WSbUbsjq9qVxIF7qQEi0RdHlkBOksePX9ITXCO7RjILRMp1pKfE20QAYx+pEucx3gErBszNASHoQopQwWthmyFpZYBkngPQIUaZ3FkqCGJ5PuhtmUd1CcL+dw8BcTTMyJg1c9dTdUYE0TMUE8eY6RuVcknJ7CTmZfWfqshQa9LC7Zr5+BM5R0lUo17PmY+ALUMMFf1Gvajhi3yIOsu/fsRG6blilgBnitktPYlq8FllPxLOxKiOmg5W0ycsNBk8xxHbE/IG6HS4AbREPEAd6p6bJEuNXhk4uefJLvHpltbvO2bz3FT9YPKgfwPDgGX6WOUngcsz9bA4UVyaKBJD9oVaSSIDuGvbcRoRCLjqsk4ItANS/nMp5Yh0bbxtGngZdlWoTs2tqlwwFqBHlUp1sfF78JIAzuMyXxCEEhthfH5ngvK9Kxx3OVPxAjTAMdQnNH+jLgj4QK7rWK3AcmlOJuwbqzlI1SMJppMJxqjvfKTTp98faT8bqZND1qw1umfSvXnE1VnDLKplSRSdYLmi6ZmIGAav2mtTstYsTmt6ITrNeRSaYcBv2+SXEPtuPAACui76UYtqpHjUUOE4BubPW3xVFpQMJsojjLjvrUo9V/+61Q/+waUp7Qup1dvbvTjT+8NyfjlL1/o+E6qzeWVzt7s9eGs1r5Jrb6Gl0eqTOOURDOU4IrLQdUeYW2sciDfgmG3U0A/0zRRRYJ2sFOatspTR6Vl0aDjw0T37s3MEfPhw05VndhgmqS46aC8EOGxKfWqir38Bm3YxLh2bqck97Q8HPXrXx/ryy8QPGy03RSaze6ZTXl1vdf5aqfTqxt1Ld1wtM3j1GxVAAOD+BS5yOKczgOrNSGxlXoLTEFQMyYqxdHo4ziDihwt94hBjYvdyp15r9C/pYMiKE8WE4sySExvwxuJ9oEhO8l6PX4014MT4HS6kDr9+MOVNrtbB2NoCh/7j2f6Qr6OrzBJ3MV/e6FWJfqBieWToGHjJEFbEFuIY6OA7BkrhAVPdGJ0IgbIXmFznuWBjo8murPMVavU+dWN2oosl0g1PXOYFugy4xeBrT5IjKo3dKyjxJkf3bndcJqhN0P47JGYTDYaaAwXMkIj3j5cbNCBsOAYJng2oN3QG/DvsQH/Zdjje7xFw9F1caEyTEGdQVuRqeJONlaW9nYztnxip8fqQZv4Gpgo3MBGyj8hdywzFFPjpgQhhDY0ezrUeRxoVztaN+V9GXxDaS11IaCFoNaQDnr4+JFOju7p5uLG0NrDg1y71Ub/9v+/1Z9/Vyne3Vd4k2nfdmoTsqEIUOzVtgjjW21qmu0XOogypQTF1o3CKTUl0iastd6v7QJbWDEeQza/G8IvpSlD020prIX9KdSUxZQF0GvVgLp2kWmhyOtBMI4WKMyxZYP0Qb8lmkwjzXCxfpErSxqd/3ij138odLkNdM0zm051+Gimz79e6IvnmCQqffeblzr9qdL5KYW80MnOoQzdCwpGzg9BoE5mMeqi29vvlbofQv0s2sPaiBHU4r7bK9q0SspIDcJe36GXDNncN1C2MAv8xeKNRodcM2gZ/h71MVBfViflVVouyd9pNLnjio3LlaerV7WuTjt1/lRNmKqOZRlL91i0GJQB46lDofAdatrS6htzpKILbbalaXnQqg5ep4PjpZ3JBEquGxBnXLehxU40GChS35Li5yyUPIcg0Dw7vBPU0bCA80zuKaB0bRZAohEUMzIW0J/KCbbRD3E3M0fzHtGT1g7cE5Ti7q3mJPUTDTWobmRfGxqOZQ13IA0IKT1uBnz49vzzc2Z8HnQxms6p1Wa3tSU9TWIrncWIhKBxnKSqklBlUdr7jG6Q1aauStMxb/a43wcli6kmcWIRAOhk66K0IQrRNC49Rtx4FqqeEE/jWRzAdNPLgz6ZJKa5RSeZTCNLXM+jmfwGqrPS5nKtivMakAZ9XRppUjOHcK7g+nXJ46T7k8XHopOnMDr0w3kadp66m16q0EOGfz+SFmXFsAYuu02WQx6rsIlEEP1Z6xrqfmAyLn0qJHpVxjQg3uZXClQ7GoyGSp9UUR5a/k0OQpt4KZ7kUEPHQ5Mv/zfDSYeWhAeE2lkC5HDC4JZBKD5aICIfNEccDwAK9YXhSg4Ds6/rZi2z/CKy7Jhu/URz39NBFtsgcln0utq6glGC7qphY3os6EETnbMPE19OGSACU7IlSLu1v8dWDhVCSZ7LTjGEDvQMaoKHceR3hKiLga63wEiGIkK4SN42ahgEC4qLcsPO0zyea0Lc/mKnkxeJHnx9YhP6+eVOH88LrS48FR8HjZfoQtFaJRpSNnfg3so4e8g9jbH8OlDUEAIAVdOrT3u1/Jw1MLwrMQSRCxJ0UXD5nRKSuGljR+DZl7ZhM5EDG2d5bNtKHRZaPBr1N38/0cPHnVnf378eTMTZ9Xs9ff5Qjz47VD/s9PFsq5/eko+EWyrViEPQJfy5TjB0IN2oZNeoLHhGoJRInCJCwiWn9wwlaayRnKuY+hDkU27wuHeS6vGjA61Xa52eFtpuSTVGk2LyU+2pNQChYwhua401WR+p0XB5NrGaCz/c69NHvv7Lf36gzz9f2jO+3ba6Otvq/PRGu2bUpsAVSCAaQj9eE0c7QQkEdWZuqjx1VCKbFhsiHVSgEFizeW6g+YhKbmsOMZxtvnzoJNxF/C6sRBHthRE96okzaHGlsW5AfxOY2Gp5lOjpk4VO7vC/+dquBv32395rt0fLx4tcq0Y7wDtloC5UErCyr46MH5Zb9AglMQ9zu8xxRPJ0ZqmnLGcJ2Wvwa7U9SAYiWtxefD/WraEo8u0gmU0D3b27kBf3ulpdaXO5V9dAbRHtQK2MZ0MSKb5m1rhdElyYorVSmdjduqPNSs3K6YqluTgdIsb5jODYJdpz4MPWs+mCflnYoHk+XKGs/W8WuDcoo4k88q3KhmJQBipca8DroDqGNLoX1/69KEytpxD0rSpbW7L4uix5nAfkqqELAyGMCJwV6HRsLiGy4hjrdl2lUq0yhM5c5qzRaP+4wMNRDz67awWu2yvpN//4ZxvWnn651PNnS839XD/+65m+/4cL7d5GWo+JruiXw52VEp65s4GoqD3lkyMdTCYWhslApzg09Jo8uNXu2pIZp3/RLEEB0kEoT/MMqzw/Q2OSihgRsxkcoVYpxu3tGfVYABj0cR3y+8POFVSu58snnylSmPY6edDp888zTWPp9Xcf9dMrBqWplN7VGNc6PK71n775VE8fHNrA/t13b/Tdn2707nQnBvVAqSo0P/Sc4dYjyZxFHUTIdIuxDU8hUSwYB1pffQPtyu2/Mwu6GQz4OULKunEqYv1GR8aFGVuwILqxbl/ocDYz3eW6qbVl4o54RgLlgafj2Nd86Wl2nwGjUr1rdPZqr7ev6NVbaMtik8Y6yKimA9aiqQHNrqvHygOWGmldliqb0pZlkBMQWfRnIDgMErjI4O9wHocMW7wroLThoMUyN5F5UPaqt41pcjqWX2JRiG0YejMh+TWrS6AwyTRYDhv0KUadXkVZukJ2trcwUl3VxmZA1xM8Gk+g2dzvJwsmqral5nmu6TS1u7CoNtrs9lbTQ3ZeHk3spaMpoaJ0lmXNjD8u7buqSjNecJ7ZuXPbFTlMYzVZoHJbmIGIuh/aOng2cafut9CxDIaRZiFgAQibr4KcpgQHeqyOlOx2VJyP6g9T1Rmp7FK2bjQUlYJZasXwgCUHU7A3Pg3mhVjlvtF2tVFRFIbkexmXhy+f+9ZnNZgoHDOXYYf+Luo0yTwrJ+Z9r6vB+hJ77N8N6HTwX0cT1Fqw0q1ewbqjOMjcPA6thQsMmzx6HMBpIO+S+H62OZARD4wpNLsv3waVEmyJ/HJb7Ho0fvedS/S9LdIF7kLQ1jXE9RPO5tqWoRoYRiyryQYLSviw/oJnDC6eHcmMHbYMB3Q1ESznqk2sO84W6UjTkERraTrN1ceBVm2v/b6zcMgUvQUISQ+dE5nge9sWNhDlKcFf5NcgUOfQgKJwbe9QALgS0CFwyCIjQUTOv08Pz9QmbeBG6EeE5pEmiKLphvHIuHBcMXHq5ARN6abJKx192uvZXx/r6NGhTq+2+sO/XejqulOzDaRtZB05UAJ8dmMUGorlVSS7As2B1uTqG8IvEToC85JxhHunc2JTs3bHNpAa0oDD5zZpPB0TrUHl4p3yDI1XqiwidbtQOh91/DDT068PdfK4Vhit9f71Rt/9q0u7/uLrub78xX2L0T89u9Iff1zrYz2VukRDSRgaFx4DGn8utAg+byQqtdFTFFuS2MylDjRtJcckvuJYY/sndTvD8cfk72k6G/T5s2Ptt1u9/vHCcmawDnNpRSm5R6W1nOAyMxgZHVrLEFBa+vBykeuzT4/0zVcP9PjhTAcHrNytzq8v9P7NR12crtX7iQU+gkjZ0GEKJQaiW+TTutZ6Q5hoeEd8jKWWQmiOLrRFGzYIL7YLCaF+S/cQOSaUTMaRIRkgX7yovg+Kw9cOTMy+BlZGzxAyrLS6c5TqxYtD3bsHstuaG+77P12pKEIrbbUYC8TRAfBxbIgNAkWorqplI3a0Ec0TcU00P4sAgyVu08ESbfuBqAz0UwwRbJ+gFbzpuHliS8ZlgU1i6ZMHx9gTdHl5pu2KupDE0slZ8lokbPQp0ncWeJZ3ZisimkKGFmITIt+qZcjN4fk13ZLzxlm/HPRWTcs5rrJblxt5aLj20CM5dAnhKDQc1L6rQ+FCpVomS0jfdcYDtjNkAegQ2GRNhM6nCex+G+Ph7GwgZobfuTJdkGOOTd5ZQ6UwYEDVBIbCGY1OnhtOUoZnLi0uyGa04YPhkOPp8PhIj+8/ULsd9cMfr/Xbf31jTqt8IT16mOoJNS/TVOevrvTy+71efij0Ye2pDlJ5LFkeMRAkarPFz7UgiRpthi2QvhYULOPqhxjQMQAAIABJREFULdfakc/D7yBP7dKynnGcTlQtRFBc6JeQP3DXg+TTTYgD2cVHtAX2daQGsYViopejsoSBP7QCVOAlgmnW+urnM92/z7tR6MPrnV5+i17v2ITHRye9vnh2V2ncazYPNFtQ5rvSt38608f3hTQe6WLV6uMV79rgAlr5nZIF6zsa1Lo8bfSsLeh0gCLruG0a+RGl6I0hamhdcGMX5Jfh/LKe3ViTjromELVRydHUYgHWOM0shTw2uhJ0M9+UyoJWx0/mmh5BP3k6/7jRD3+61rpdqPQXypOJDm8jSgYGtxjdY6OMi5vey7bXTV2oCnsl84kNMAzs5W4j8g65g5BggMjxbjCA4GQlsmDnN5ofTJWSVbStLE4ABNWAggxh8W0IcUc7BbrDQFE2MaoK8THvAgsjoZOcs2iBWDBAlrifzN3psQwFarvSdDmTfGZ1HdyBRK3wvrWZp21ZWpique4wf2x2LiDWXLC9FX/jxiXbjOWshgdm4JxNNFsuDKSoEtzdAAW9vKZTR2QAZzFdrQAyZU8wmyreyRYPeK+IsuNo0JBCg0X2HIxFrapaKz6ayJ9NDK3H/QmrlM4oMkfzG+kI1LmttQlCbf1QZxc3ZiQzwAX7dBiqBHghmysiiwrqkvxFcg7RUw2a5w6h7yqYgtEWEoKqrWRZ3t8jcXSwNfsj8B2c/W29gYuSxAnlelwiwrysg4kBiXZ7RKIMK+RRUydB8JUTqUI1mPUUXMv3rDW9YlpC4HwbHW4bG0FuZJUYLM8+zWXTGcoEloVrjYuEB3pvr8xtjwx3kB10o71g/MXlz7Vb9k5wzsDG4EVZ4hbYFk1bP2iCdoANlW3SaCvubQfE3wZI2YvEQ2joER1njRO4AeH+h4rU+nRAR/h72JIrJXGgsm4sgwhrdj5EWraeZiYRAQKsVdtdB7yNNbvV4d1G3/z6UI+fH9pg9YdvT/XqTaD9PlCz7hW3iTkscKLtzI7tSnmNmLROKuixxMSy0AJIcjO/E65kLxhEJzKuAEN2GzqzQK9dlAM6mdmYqKSbbN6asI9nn+TnyXSnh5/GevR0qeP7E/lprb6v9Or7C333m7U+/fSenn4Z6PhRpLJF+LjVD29qndH8XQbyQZOgTGwrZ5wkCR2BONlHgZXT4uqB7jR019rh3fPIUAqVyDfrJyBKo9JpoMOTSA8/mZoz5v2rC63Xo1Y9F3uigRRktaosPG+wAYl2KWpKk6TV4k6ok4cTPXt+V5/cO7KLlDDTPBu1K8717i19TjvTuWG8Ry8AvcPGyOHJ4WGU6eBKlLGGMyR5AZtsZTA0RgI25V23MHs8T/QkMfDf8rm4PBH8colB4VFfEIbUNLjnml63TTGoavhcqZgIdJD7evJkrkdPcvXjXmcXa52e91rdMCjcuiUJCmWksTgOlz9krQMcLqCN0EctGj+wYPLEyO5CzOhcYmjvDI+FXmY44H0h+4VDK82sKZ4HiMj+x59+YkLUjx8+arOu1PToytAy8g47hNVcVAHZWJW5Z8xxY4m/pDyDXhF14Gh+BmVeRJxhUAigo0Q4sAW7oYZML98WJEBJm33YrBlVb+tDWJhAfnn/ODtcPjGDueuO48yxEiI0Yoj7LZoEV4xb9OzPB6ngv7PkkRdE8XJ/m1bP99k5IblziLk6h9piCVzJNosZIX01xgF/VJ7F+vzzZ1rOl3r95wt9+89vdXOKCN5RxJ1qPXo614ufHergMNDN1UqvX17p3U+FVhuQr1Rlw4IYaABJCnPlaaJdO6gj4iRKrb4lJXCy31sQ4lalspg0+8oyvPi5QMfnWWpBm1BBZKNB21iZ8yS1MEq+55osIC/QJA41yyldrW9lFxRmy8JG6fBrVOrxi4kePwl0eKfV1Wqn3/9+o4uzVFE804NHVNcsVe+vNVQX+uQ41IMHhxqCud692+q77y50diFdrVAmBCbaBkU2VN8nAwkHLM9tqcZDw8ICgQiYzrFKOVoSWuoZmXAxsQxA6bCq0z7PmdwQLdCrpcT6kIHTgqcUN7dnvy/dlDv5+9ZowYM7qV589UBpOlia/I8/XeniCofqQkk30ZKGHeQUuTTOoPJcewI6NbSm1pNZrl1SOmYRTC+gJ2Wpg5zEeJeoD6W1XW2VZhMV/mC9aukic+ACzQ50KNbQhyCRSFoay1ZC+D6lVw0kMQxtCcdBTtbXvnARAjHGHAYEjBPkMXWdtny2GFsQyUNn4Q4MGeZbdbtCh3FqFTs3M+QinoqmNAQoARG+2Zp9PyFs2IqaQRRdP2QaJyr2e/vvk9lM8/nc7k6aGapUyhtfQdFqqCuno0IPSAzE4BL9AZfIRkKrlExjedS3ANQR9soOX4DEVRbUytCJEJ2sRDQbaRzoME01sZODPsdGK9/XRdtaFMVBNrXoIKtqoSYMlxuaozCzvkxCOUGhCJOmY28GkgkXRrtGkJmZasX5h+nMD/4bJ4iFTtmHSF8LiBIDh2UM2chi1BnIA+wCRyzONM5Dg6Hhd/3E8do2p3O50VTskBagQmB3LnYuHpK2oXKcqdN55jjNjegzdxmHNWojTxPLSbJoQ4OoiSyHFqoRVZqyk+93ELiPMxk5x4rNpxTcEm1AK/BIwCMOuVbx0GpmAZipKi+0B9yUCrjXDCpywXlApLxwTNA8NIs21hAG2o23ybuWL4Vbi6GQSwb6rrTtj++NTS8MM03H2ESE/Ay1X6sKaxscrZx3GHR4NOrFz1I9fZZpPpvo3euNvv3djd5f5aqGRCMCWLQQbsZw9CXbIZgeECEbEY4mAuGsFRh6r1c2NFpYPlSnVe5rjcVtGDVrnQ24RGdFonAf6NBPlM4jpQsKHkAVBt1/kOnpc0937oDEpdpXO9vw0sjXGcWm72t98cUTHT0YDWI/W13r48XW2sK3myP1O9YK147XRIMqH00JsHpsaJfVKttHiN4FMZ1vjhaXioymg6cjNF0O+og+6hXNAh0/zPXw0ZRgFH18eab9WtrTPdZFdjh1nrvgCUX0WhAT0rsH3UsSffnNAz3++aEOH+bmejl/d6XVxzN9dn+h508WWq8v9P2fX2nH7xPLrRcZUkOUFmJnBPfQQbghsMozdNLPxAfkRbTUs9Hzv6Ozmmq7a83dAbQ7zXJXVEWmVpYY6vOXvDEqPKLM1hHrgdqW0CygHe7Ao2T42dOlnj2fqfM2en96rv2eKADCAxHagmbaemMH6l8iJhiUuKz5TKGsiNwY0Yjdul083gdgdDQrUFogFq3j+kGVGFCgMwhLtM/BGzRJEz169In6odXbDx+13laq0CMRTAhKaCH2vL+ucBjRMps2KA0Jt5YplPhGoTIcglK3fWKCV1ecbT5gQxSdAMAS3eyAZPGwwETQxo7v02lb0CUhmOaf4+czhMiSstFAuUWK99gNS9DoZGe5gYucGy4Np4FiGSOzyTk70WNYQZI5zZx1ecLf612yFHk+iPxZThD8k7GEKACynaF3Ocn1+MF9GxB/+49v9Pa7Sv0uNzcP9C0HeOX3mh5l+tk39/T4PnbzTqdvL/TDqytdrtB2xErHXP56ryln9DzXChQ/TFSXnZZDqENoSq/RMA90E9dG8zGoWoAfv6sBBNO5F6FgUiiisVW27LQ4oCTZIXecD3mCeBb4HOSjEYIcj0s2dFUWJdqoKNbiTqY43engCLrE037Ta7PqNV0s9ennn2iyzHVzcaXr96dK21Z3Dg9VJFMbmN+/vdC71yTxd7o4I+k9d8jRUKljsMMtjbst6TVA9yFYJtW6hOJqzFHGMDEmidFXDHdWpYJgP49Vx0TI4ODt5Oee8sNcAfqVelBcjorp1PNGXRU7VbvanN2zRPr86Ynyg8FKeN+frfThbauuPNBYpMqGyEJuGezDg1gdr/NtMCI9nWMQKq0pVW3VGHU5KqobHSRQh6F9zuvGodzQzJubtfLDhaCneG2mfmJ0FgsjX4P8Ive8enb/tCUoCmWvU6O+aLVAZmLSglt9XtQMmuAEI1oHTU7b6JJFOo60DCMwe6eT4t1uGgVNpwPO9DDVbpKowB3Yl7YoIxsZytpouRSXZJbbuUo/HG8Ua5+ZGZregIgIIXYYqMw9VcGoKX2Y1IqQCRdiYEES0Dk0FgSTUtyiUk+mFLswxcWYLtAT2qWB4LrXDAp7DExmUyLDSMhV87UMQqPrQHSR9ZBBSV8i5w8h1OisLYQYDaelmI8Wo8BZxxnJUP6XajJ0ZTbAbcmIcxooNMg1IbdR8N9GrK1kfPAXYisXcOjCH7n4O6Bc+GycBXCwFsbmBMm4R+hLyRD6mm4Hee6ti8sSrknLBlZzwxRpti7Un7JMxiATRtmABWeMh5mJkxcbm/9UvqZktRrINKgYcWOQuwgciU4bMTmJxHTbIL9km2bKdkiAdTnxJPuOw+37UsQ8kkfkRZmuexKpofRc0iwIhnMIuUGRe5zBjdHjkDHH97UlC8miU92HEVnIJPTLoCokjNHRJjgTPD/VBMeB6Zkq7UNcabdC9ihVlvX6/Hmq5y9Szj6160B/+Kcrba+m2u5jbT1fGx5mGxhBxVz9CQd2jPWfgKzGaWJ6Nmk2BItQ6DRhQma49AddRJ32aGs8X8uKLT/QJhh1EztRL7D0MU31B5lVQxzcTfTsq4nu3UezkWi7GnV9vdEnJwvdORy12byVN6Y6uHOgMWx1uan16v1KN3QzFZm63UTtprPoAZKL2wgUz+m0MkKO6lFjTWAhhxyJ566uwtAVND2m7ocDBwUKFE9JIO5UB40ePD/SvQfQhrXOf7zQ7rJTRy9Un6qqyamB/iEskCiCQqT+HR5H+ttvnuvZl/fkLXrthlKnZ3tdvturvNoq1rX+r//+Cx3MpbPT93rz4aMaLm26j7CHV6RHs4G6jJkRFwd5QhZQQPstTey4JOmrRFhMvlFtWhhyVvrKVxqBaTHGO40VgZnowwgzBMeM2XR5/gfyowY1txUzVAKQDP/i+ZGefT5TN6704eMHlYVnFExIeWrTu74+Bjr6mKyoEZ2TC/IADeLi4Wvj7EQEbW+r17owRHq+QEEYzgh+I9cKdNemjEFhAqoFPecsxffvnlje0fuzS91sC2tBZzgJA/c8diVOpMHEsbz1FR1nCMlxlMWx5UtB2wVM/hxwrIngb0lsQxVLE1oI24PY+LLcsp+g621IAmXqQTVbs3kbmcs7kVA9hLsNFy2vL7ow39Aphjq0eSBK1BeZ98kKrT1z74Hu8X/z/6BEDf2KQBMZe3pzW4F4EIrIr2V6m8+ytUUQFJ2BPrBC05RoCOqICJ7cFWo+bvWn37zT6jpQkhyoqNeq263RbphfeEezeaQnXzzSJydzq6v4eHmtP/z4XkUZ6CA90LGXaBZJ62ltKCxvBtoWikD5PeZTxLw4lyJzj+FORVgLOotUom5Lu1Cmk6k5HNE0UdVHZQ1Dh6H2fD8E+o6V0rn72RmIeAZdbQQfDbo7VxXl+wxPnYZuZ2GsU3P7TZXPj63Z/e3Vhc7P1+qqSG0dad9hwhiVEqy7qvThx53+8O+XWm9B1jK1VMgQP0GXYhjSgarJlEVvVEEtCMMo5cKcX2WjIgp0g5RgXWhWe1pQzI6QPnURKFRUESWyPJpaLRTI79hCv/K4BYYY+ZeF5kS15KGWR7GW9zwdPsh0ud3o3YdKV1ehdlWmqgXpGZRRpJ4H8tB1onMjU8ve4EG6LjUg/ueW2ZcK+0GHoEgxQ+2oi3JjCD5ht4QjbncbS/aOJ7lJQ7DBM7jvGR4qZ0SA1eFOtswh689BYIyGtufYMSnIvqWfCfYg0sxLbLEykXpdqU6p2il0mE00NCSg+iqCXtt6r2k+NRF/NjoN4qbZ62p3rcVyoiWNBZQmF5Wm07mhyVXbaL3ZGG3OezrlA6qQInjm9IR6o5wXLWDAksryFnraxb3OipXVn8StpzxItaELpGrkFZXd9Vy3QRoqX84UJrG5ZIus1zQMtSQct8Wp1smfMEyOmnGXTaidxy1YWe/duG00lCx4vul6Cyuld/UkHQ87AA/vMeej1SYRqgMNzV++NpK2oMCcW4wNHJsT7+9Ycpz2hq41V8ZmQwEXMhMeH4ylCFsur+yyZjsrx85U+GYNJcyPtNAOePpWoEqUOZce2zWiOgYuGz64KiKDtK0xzip2EWojZgVahpMdLE+GTAZrsgZvCqT92Jqtz7pvbF9kaPOVk79jCeCuIbkJEnvhcKNh1U9xhSG05lJQbZcIIZGXZlWGV3bZCZY2jkOCr0XXDN8PW7eY0IGqsBW7SgRIFZAFS8PlMAISpHaCgQ8+1BrpE+fwAcJHipMD4TsRWxB1evJspp//cqnppFRxVertd3tdvU60v0F/Eeh67HTTdyYUPeB3zEviuQ2f36P5Bv43T+/9ZNd53nl+Tw43dje6GzkSAEFSDJYsy2uvZ/aH2ard/3hc4/LM7Hh3y/bYlkSKCSAyGp1vPDlsfZ7T3lKxJM+AAPrec973eb4R8R9vCA+CUaeu5VDFbaWwKeyAX17leFDZkZotUarjQEuvMWcRyNMcGiTJ9eDZNSuyvXaDobHR6QdH798Mialffrar27drle2pDSVROrJunPdHpd68b7XeTJRtkRNm6nhvK/QQgYU0hjGXEgMilzuwBUJfO5ltUOPCIEK/ZIOwXBbPil3H5oKSODspmDx8ONed+2N12Vrvv3+nfO1r5YzNscBwi2Ow48WlcJWf6zDRg2cH+uZXc43G0vlypXfvV7o86bU8QcyKo26hz7/e19efXtfU6/XT8+d2SUG79RRcNsOLRA0WmSNDcZdJkO0A35RQdLWiJLELGhqxrTLrfMrWUpmzdxHVH5ubDMcQyaYe1lOsqLy+LiJsTA2e6XDgxlsrnO0VxI4ePzrQk0+uqSov9ObtGxOaE2QSkuTb9VpTiwJEyWbHxxrQEM6wQdcfzzUuFhxzTGiDJg3EdqAAryhPXKI8nkQujBnISoUEttmQBDXXmn7k5vVDy/V5+eJIR2eXaszqz2A26IA4JEGI+MDcESLjYUDhsEGrGCMktjwhnmM2a9JwoVKuUCFQkroe0oo5LSI0KqxBiMkL5ZS1Ur4cc460Cq3SiHoSTzEFx5wr/KyWT2PV8GZGQXcT+om5ehiMLB3cR1NS2/CGVgxZQJKkFirKxs1fkz9nOp0pHU3svMKJQ3CsFWb6A4KLK4gwz9E4VIxGoCqthDlbZFqe5Za0bc8L6HOQyO2puaEjslQfZWaa8OrENIOTKFSQeFo2Wy2t7xFHG+ipb04rWgwK4x7t6rTASceGxmFwhLeIw4klKuPyMS0WiH5A4jkXcaBV1eu88dRttkrQyZhrsFQyjpR1W+3enGq2m8p1QGlALAOVWactri3sMiZiJqCy1P5OpNu3It28FWo0TazHEMr76OOl/vUfj3VxNNdmO9ZKS/lBo5v7I927NZfbFVpeLPXi5ZnOLsk+cpXVCJxThS4aOD5/3GikhZeK+kAJCy7vrBcao5CRXbUtzBwDyotQvsTJh2i3qDSdpRrvT7TtMIp3JooGpbk2nhnd1H9cKyV9nHLluNFs0uo+WsX5WGfrUj+8u9S7Y/Lydsxw4cWeDTroc8b8mXSpqdOKItaTtbINg2VsS0aI+L1vFCehdezlZalontrvTa1wnhN3gBMXmizSmPOB55EzzIS1g56OM964cxMbApYg7cAt6w8DAYAGdBtdkbRZsKB7vlGoOflg6LmpOMHg4HT2WVQE9ZI5VaFoQB/IguyZGYPlam88sVT3EUJqEFZaNFhWQc+yXNlybbMAOmQDSiYjOVGgOoCBGhgKksCzqtRJvtCqWFtg5MSPLUSToWd1djH0B5q2F5ORlF6babQ3tzugS9hxa7VnG61XGwuqDCfojDGIXUUiEHVAVhbGJEThOMupsyJQGBkMHa5ovAx07oyujkBVkSZwdly1eLi9r0XkGDVXIXrnzk8iOXv63dDWYdUdZsBW0/HiDRck05aVFJu5fshTwvAA9dXwQHJh4CzijjZNDzEGgwScxCEs9SYYhV/mnWYzIzfFUqbJmRhyloD/Dbkxem8InSTVmPRMHHOUhLphb9kJG9vdORhIlB1qU8jfCeELrpq9Sy+0fB5KXEmZHpOBhHDTsCx0D2Q2OVrxM7WBEqZQA9yHbA1+PtNUOZSRUp8wVGTwP9At9O1wIfBwGEeLhsIeYKb+zi4t6DYgQF5mHBBQchGQIuFkXaZk3OjpF1M9ejpSVaz0y/fnev2nQvVyagcSM9maf9CLda5GPUoXNmPciJ2FczZQENjJURfT04Posg80pcqlzuQj1GQL833jvkkgBUAAUmQo5csNQygUR7s7gfZuuTq8GylEkahal6eZjt/KNuDJLNWv0U09rNX7a5UlF1anxWqjow+1Fueh6mJP68zVqmdTHvJ/iIQgO2mW8pLm9llRt+ECxfJys+UztBqFikOQH3jobyKzCgEel52lTYSO5rdT3bk/Vbtd6u13r9VniaouASiRQz8elBt9R22n/es7evDpLe3fmWl3L9fF5ak+vFvq/GOlrkjM7QXC4MSZgnGpTx9M9BfPbptL5tWbtzq+WKnxSIIG+STaAlqHv3M5hBZawOGQBG/BhQ20BxlJjqEp2P63W37pWAVoiespGYVyAtTshaKAkDqE9ug/rsTnCbb9AdZmHaTjyPVr7e1EenT3wDK8Pnz4qI+nK+LUTABOyeXZtjK9CAIOxKuzcaAYgSkbNEWOXaSyRHfDvxNaYi8DRkP1BmjI1d8dbWBofXVzQ0ZwrozG8UBt8y60lUbYtp1Y56crnS5WtE1a9pHx+mxuvO90B1Jpw5/DAlG1WixX2mwLRTERCvyesPGDjojEdKg+3kHSesl1YngxupsFLAddQ3+A1oLMFYYkktQHWzI1FXVdajanZ29qFBhanLxYWNko2jzqTMIo1cyfab2khLSy7ituEX5O6GAiAwKyy6JA6+3myqzCexIpHs0snRtkzNDdNNamKrUpa205zJtGB7tTzRHcZpWOP1zq/GSj9Zo4ikE4X21wMNVm/0ZsH0wjhTsUwJamwyhpsm+la3f25M87XWzPdHm2VHbWq1m5GicTW0bXOFahUxNQ/VaX56fmbBtqPkZKvIlpVRgG4zRWOIqsgZ2/ZxClKkjh10Tl5UJRWWlkpc7wyuh7cs32EkO3yGoqclctURvoSMqtmUJ4dmfjXg/ujXX37o4efnqo2SEIOlQ0l1CtxYdL/ePfvdXr73yVxTUTKSNZwBl5eCvW/Qex9nYcZduNnr841fMXF8qKVH0zlueMTKda1TjitkPRM8MibQVkdlnKPGnpvS3mBF6SyVeTnYPYua4UcR6OQgXTWFXoqI58W+owdOwjfs5LbS+2CpORabPyeq3YzfX0zo7u396zSJS3p+d6d5SpruaqoNrT2BA4bWvNuKPIZ6q2WtA2cFGphr4LEwuvpelhXa3Voqsr6R+bWhPCdJ5Yl+K2Witjnq5Z9iMbIIhDgGr+93oRzhQa6oeeMbRnCKcxDmBqGWz6V+kyQ8+hGR2G0mYW9lHoaBzidKQaiogPTCKEz0KxexaSSzdpgiY1ibTYrpWjNQINQnNpQEEnP43VjjE4QctTTVIrrnul6FwpV5+OzW1JLhFaHuskzXnmSy3Wl+au5TNB34RmmWVgvViaOYu7iIDOLeHNIGuTVFGaKA5d+Tznq0zLzVZt5CtKU0Phpn441KZQPQXETVVR0Rhlj1HFwpFxTrRoJNH3EbOCSYXIiUHnnKB/ZG7A8OgE2iS+aa2LbWEIU0x58F39rofqaJi+CbWC4yRDAB4UwYXIK2CGHfJMiCLn1eIgY4AYCmpNW2ujE+JKAv2o5GCIYEqz3kpgQw46H1Fba7QK8D5Kf04Efg2icf47h95DX1BBZsQ2ZTKc0eVjZXeIj9BZUrxHjH7vaWxiyqEegmLXnBgAD2dAZFTSFAoR19ugMBj643CncMi0vnyy8EEhrnRG0I2c4FxWhECSqGplufDfFOTaIMn2PWgkmObpo8GuTYswXxR3Yk5uSzLSFCxri5uNJu9e7tzV7YcjPfo80c5hp48fL/T7f/yoj68dFevBPUOLN23xfF2+lyggUdsQNUdO0VheBzbhks2GDBCm5qxVVPbaw9bc8k0QPNmq8F1tLXgOMS1RDcQFALM3ZoHcv57o/hcjHd7DdQVfXuvj64U2l6XyNYNhoCjx9MWvp3r8hafJLqgRl/WxFpcr+Zprcy6tztF0xDrLsV9GyhrLnNV+OlJ8Re+QMcLGMOY7AC1Yr82d0kapUUaknvMAj2MQSwpCC7O5mjg2DjU+jGxIwjXy/oe3yk5bxcmO3DHJqlyqgG2+aWeefnpbdylj7UodH73RxcXayljraki3xk4/mlDzIHmE7KWl7h96Ori2qxWp1ucXWldSi9sGkW9bqco35hhk+GA2BR3x/ZENINkmV+g5mqbRoO9zI6PO1ttWrROaC4/MFD8B8CHOn6G21zidGOrKIeImbKroeKiL6DWiVkRb+V2lg/lE02SiLG+t1qVgM+R96SptSwTgqbwWTr/VOHEUkHtUZzYkpeme/GBqPz/vMtUKZAexoPBzMADiimT4o6mdxcAiBJpuEGUa4jTofIBfGUbZmGnshjIyfSE1KLR604SORsaKOms75HGqrdaZFsuN0ZSixqRicGkMyebPQL+Y55l839cIx8xsbJlSRkMWCN+HEFv+b8vFQYti1RSNtksuo1b7+3vW28YAZzlTUSt5UJ9bo6V5l0ZdYrQILzwbsAlqSa425/7gai2qVvm2VkBid9WozEqjYHFawRRg7GAYzrKVlmWpDW4d9Xp6/64e37ipYlHqf/7Tj/rTD+/lVallEDV1oBYoCGSmXMt1B+qscSZqobFc9CCpVZDMD1Jdv5toZw8jRabjVx91+mYpv9pT3YdmxOjG0ZApRmrxJrM2dr9ELgBiORSX9g1IBu5DTgKWr58cAAAgAElEQVQCA/lzAmXQIcHIysuxn5PYDYrOsxeNuHgLxbGnzL4/KkNC+z5rbeQG9IdlunvL11//5V3dvH8gfzbSRXGh8/OtZlSVzH2t357pn/7+rX74t1JNtae+iZTxZ/tSE2fav9Xrqy/3dffGSMU215uXx3r1YqntiqGXSy7SptxqW5aW2QW6REtAaFRTO2irOqo6ZJ1wufH7VOHQsUkfHo4mVz01S9yMcWRnDUA1JiQaBorK0yiZaX82Nzda19EL1uj+w2tWwbNenOrD0UZni8ToaoW41zjEHDuDobDOC6qiIrlbqV3kGuHWpvojcbVG2wUajjMPEX7HsNBrspPoolkpR6+ES67yNVWomfXl0RBRWZUMAxQLMIHD6Iy4A0BMGV4qCqj5/7aBCESl1+WWXK3KZA0MOfNImkRIY6CVB7SWNgKmqAw3I3EvYayExO3ZVBfQaWTNkVt0xSIFk0heSlCOq22+NTSYiJyEqzFvzKVGFpE/Gdl3QP9i7EQKWk/ZcqUy3wxo1ihWiNYABKAsLWsJcCEap1YHZKYdZo+WnzFQavqS1qISQFQLM3Q4mgSh9pKR6ZmQNaCPhu0cXK8IRbkEBicy6f6eNwi2MWlY757P+0swNB8Dn+mQ0E+AL6gc7BKHg2nC7urXPdO6hSVSLgmUzGFnTjOGhqH01v5ES8l2TTQ15N4SOAmiQ3rzoG1BJIVAmu+A1mUK8QheBGYjIwW6jNGLMQvnDnQRnW4MMGQloI/IOUMQhW8Rf8I+A2fz79VqgY6iwcViIjTcCm1v3T8gRRxSOO7qMFIXRtrmtVIeWETUJjZwrFCPgxdYEzgS6ok6OyBphhtgvBFkpJEBvb1gBDgi0N0QGEZTOFOpaarQPfn28/N/oSUgwbMllKzttGXKt2oSV9PK1Q7DSSjNHqS6/TTS4SNPXVDqh+8+6Kdvl8ou0VKYsEUxGyUZUGB3VHkgLkUQH/pqslxeNRQMA0ty/LXhlU/IISUbsV+pkIDFsNXGq7Vm+idcrnIVlQgFOTMaHd4j/O1Qs+tr9W2mbOXp4sTX9hxnXWlWfRCaW4+u6a//0z3df9JpPBus7FzMFM1yYHR0ALE51IkuFo0uiloXWaEyq5UyVOa5/NBRBhyb+Nqbzg02bfLMLspkvq916+pivVYc+tpF0Oi02haZkhBbMGGYDAW56RQOdiaKmlihM1PJZT2q5U5AGnDMuXbYoH+gQBXoeXUJqhLKC6KhI6xeq+0yiwVA+MuhErmlwm49dFsFQ28Z7iWE/8DnMdRgW5jWaCgDHVDFbYaYOFSZkQtyleJK4rlB5IGysrUSRTacgKG2LUxTAwIChQDVxGVv7xMN6AjVLXYD2izQBPQTZNcEuugHEJVHWteIMh11CL85tHzsv6EVh/qgmuzWTW5/X8vUd5PhsolxrIW2aZrrqxnecyoREJVisUAz2JoblSNkoLJ53oDyef/4Luk+qlkUqBoxhyxF06TnY/YozLnnlbn9OUSAbPJcFxdLbdalLs7X2m4YvHCFkZeEpinUarWxwSxOYs12Zgpiqh0Q9zLw4XwdnnMGSKjBkgRfxLLU7gTk+HhKorFWl1szoSCbCCOw4cqEx1CPfeka9Yljx6zgKKcYjEADTKvEc+RYpEbQtEqgKjgqqNKRb6WY3F1WmFlm6qLIhhYova8++USjPtaL7z7q979/q23uK24n6hr+PZzAUGe+2fEdh++m03rNzJgocwsztYAecvXHaaXPf3VL9+5hKvigd6/e6f1zT1Uz0oYbgGE84v9ubPDy81YTls/OsWUURyKJ3dA+oHbUqXDaYShREFrQLN1zzA/oT/kkOLvGI7RFA7uzLilZJk7ClRe1csOV4tFan3+2r9/82W3dug6S7WlVSq9eftDR+xP96sktPb2T6PLtqf7rf36h73/oVRQzuWWkvPe1Ic5h5MiLV7p1s9c3nx7ozs0d+UGvo7eXevdypePXWzU1Q1KlTcPZS15ZYgXe0N4snES3QIMzyG1YgdHPhYT8ksKNKI04EQxF3E/u0GyAdoYsLt/RertWtXWVdKGup2P1PEsI6pNa1+9N9fjeVKN+rbOzjb57XVhWU9+lajta4iN7H0F2TrOlRNkqkRQ5PZ4UqgbGfjRBa6wFGWjZkkDVWr4Pxd+rjDtLCd82nSaKteOEGlP0jX43t0hlQ4aguxzQEhMnDanyLBJ2TbM8gjShoe6kTVVrs83sDKNgmdJWdFyrorJnFl0R9DSBsugEyencVJWiaazpfHdw1RGGCvDR8r5USieRRfM4y9woOy9l0OlNZkNtSA/iCyqNq/LKTMXvgVkEt2eRZ1bGbAsfETmgwXVuZb3UeiWziZm9RjGDHaJ8HmtAiMKQpSLwddngqRzmjX5TaOb5ZuxyruhW0tEZRkGyyQA0OBZUfDxFGGv9pWYXRLtMNteIoqxSHQuhJZmjIQQmY9zxbDjl7+5c97/q2TwZaDh4lqq0gTbDVo7Amg9r6Di2A4fBjpLb4ZgyUm4Q89mvItsD1L4zjY8JyOhQcxicBsGZZ1tvZ4MMQ1Lc+abGB9piUOtjzzh3sjuyVWZBcZZSwxdDpHwUmkaqpqzRMjPIYxmyFgitQi9ACWXGVI3OIuJn8OQxGJD7hP7KrwzJYAsvm14jqCzSPjz0RAiePft/M3cLHx6OK/QPznDIrimTxIHABYIrTIFGdPshVeFviy4JJKDFTZdYcW7hYa11NKkCXZvEuvNsrDtfEdm81Zu35/r524Wyc9Yh1x54cxdWUC5Mw4l6J5EbxJagPJSAkp2CBTW0LifElwgJKzrqcBq0ron6rLAlbpUlmRZDKbtGlaNZ12k66rT/INH+47H2biYKmkynL9e6PPN0sUCfNZFfuAqwBY8K/eY/PdVv/2ZfTx8HSsLM0AJ0DRT99jVFiwju2bQTFVVsmVMKB0u6OS7QP3SOttBrIdsgSatcLITFoY1BUzCxyAAojxBeGSMCaFiF9oFgSoSS6DvOFAW+xtGOomjX3Ah5R1IiHTyNEhwSXGoZegy0WoFKh1bq2qg4NDjL7dp6g8p6q5YQOEcahZ4msa9ZHOvGQSrPXWm1PVfdAE/PDDLusf5CLV1tPDxzDArm8KqJo8BdwgFM4i4PhCc3jOyFG+DywjR2aEgiAvO4jUBQNhuLNYCaQgiDSYDBiud/6oQWdsbmA7KW51Aoczrv1YSkyG80IV9GQ9I8v5AwPnW5lZXSocRwCKoJPexZ2S26BoT2vVbL0op7ofg4vECt6NWbjPc02xlpPsXUsdLF5cbQqJt37suLMq03F9ogVCepPgmVRoNuhufXD2uFXqmIocrtlFtcxaABopok25ba2j+FNsuF8qwaBolcV/odqGzn/+9C46oDDWHdgcI2xxtIgWlpWtOBMbRtQ5AELtEhLDByQcqw/4IAU/OAMSAZNnSjSNG3cOEMEQrQ7fw69El8f6DnlpaCY4gLvmER6227xWsSUavEz5uGenDzmvajVNuTVn//dz/r7IKFKbZONBvoQEAcljCCVhtzEjHkWr8cQZsMcFcXHkW249lE47mvx58eaDTZars50bsfLnT2tlBX06kV2fu09XHhgiRXSi0fDOSHoEVm9M4EqHVZK99Uchp0K6ll3bSEh3pY54di7xE5T4hgMeekiV0eK4S35IyZO7HWrZvSl1+k+vXXhzrYS1VsMp0tl0NNzntaM1t99c01ffIw0fmbU/3D373RH79tdFnuaG3vNnq71BzI1ATt72S6Pnd1/cZMNx/vK0o9bU/XWr7d6MMvJOimuiwbbWriHCJzxtKlZtQ1a7S1MRTKu8wCZDELgRgMifMI9hmUUHDALMCzQAQOhelrKmA20txPNGHo4LtEYxr5Gs16ffF0qtvXGkvu/+VDow+nvB/oyRL1ZWOBqTi2KDQHYKiKS3sHx8lMbcV3tNHOHJ0RSzgBmqHW9dJSw4kwIJynIuTR6zWNUyVwWVmlKiusn47lDgYGLQ1uRIYiMoUY+KjvQXLRsfxab6BjlGSVE6qZKx15mkxDlZdrKsl0sVlZA4TDIoRzG1qPXjUSwKvKhrzxaG7mC2h8ZgCkGoAXEZl6ValmkVkumDtK7J2JW0fjhmN+KJtt/KExg2gMJAQsmJlDMO/WlvqAIQW56YQok1J5XZoDL55MFMUE9KLxhcDqrN/Oo87X71UnoTY4XkF2ylbtcmNa1UkYqy0oSqbvz7H6EXRjZB4BErD8+dD6DrlI3PJDXRoaQzdhuWxUe43yvjIEySl9OSWRKoPzumoqOTecr3oseRR2MvpAVaH5gZdjmqLni/Z1tAtobYj6N5v9VVYJKA+Hh/1yNDykhBIJUDuau7GJunPEcgjRSPEmLFC9NX1z+FuuA3gShwaaKGBvkEwf0SruqKEyBCcNh6ul9/JAIBYzVxm8aWlDEkiRBUni8vF8ZRyiKO0bR2ETKHUh/9goQaU4uC1NZtAQecS/X7VjYwlmJA8jNdSK8PI0jUYNQs/WHBpboyYZpokZCLQLn2ybNDg8iAG2YXJqImWeqy2VHIG0H8e2MX3y+Z5me7U261O9+vFMH19jNY1VFYPDi1C6BneUba+gSRR/YovlpG8NQQNRrP3Q7KwTKEM/UJFIW5K2yZvByJDB3wMRMKiBwjQKvEzjqNDDh1Pd/2RX4x1f2Xqly5eZPr5bqnRHWpPzU2N59bXjNrp9U/rf/s9n+vzXqe7cJjQPGq/U0WqpqgrkNDHItc63W12scvklKagcTmylw8PvOLw0jragEEmsfT5bik2Bm+vKWuuR+lHdwc+HOwSKMNqdmlst29ZWH0KR6+5eZM6Q9bJQWQSG1lXFWrs7ke7cvmbDx8XlWu/fXWq94ALiYKODDgEx9nFH+SY39AFYl5cGQTAhs8GYMsxeT5/s6enjuartqW3HaLC2FPIy8MWDg7AtqyG5GTqw80x3g14ZB5SlnFs9ChAM6dpQP6GZHkAeGaaAfL0IuBevJmm9uAkZvkMLNMsKR2XRKmmlg2ukhXfKtgstzhYKo5k6N1EfxDrfbEwAjlW3DXzTFuztTTWKqHKRUg41HFu0Y1fSZrscMn6qXpfnuS4vcuVkmuBMrTJ1LSXJkcajifavjbW/H+vy/MQypEbjQz399At5Xq63719rtSbFmrsnULaiMDoe6g4iNv9Co75UEHma7U813qHlqjeHCTZ7ECQOsFqBIUyI9ityZNZbXZwvLX6BgbQgGK/hbCErqSR3QzXQO1snaK7p9nDgdmpj9GMc7L4No2i4zMlCcj5bqFHksUqyaBA1o0EK0Ldw5LEcQLchlsboMbh8zVQSRBYJQRK7uSgtPXzA2Lnv9vdmur2/r3pR6eUfj/X9txdaVSNtnVhxRvEmZz+DYiePBYByX9BeymhNukD/JF7dykTPZC5B4+Kg2tv1DbG5NmvVFyv98N17LZZk003U+Yl1X4I0mx6DIFu25jY07cY4oNIHYXmhyzWJab16LhOeSdA117f3kvN/FCZqskwplSt9aRk1TkKwKovhUvfuT/T554d6+mhP00S6PD/X8YcTrfLadFfdil7sXp9+PtVXv9rV5vhM//d/eTEMSdm+LluQrUJV4yjrQcU9zVJHBxMGN2m6O9Le7Uh3b84UNIVO3r/TxflG28zTakmvGIKR4QwpLS+HRYCgxu2AslraPIgs3WAs3KBcOJcRJoemRYJmx9lHJAVON/QqDPXW+WcupiE+Ik473XyUaP8emUilLo8LnZ9WKrJIfZMY+s3SzGLB70WxdJZtzaJvBg44sDY35Ii7q24RWae6XF9aVx1J0+OdqSpCn5LANFbcO2gZQZEwAnCucFYSjWJhryYV4X+DdJpk0agz0soZQNx6uO+guHG6U6VydHxs0R/bLFc6GZuGkYGKmjDO2B4hO3pWak48RM1oPK092u7rMMS5CVqFo6Mx1A7vD0n2Yd1bDQ4l7iC4HVIYc6HwPTjWfpA3hEhzVtbDedlLo/lUbsRZVJk5Ix5NlBJt0EsbBNpVo/l0rGlAVA+fP4apTvl20NhZARMIqgmmh85LE1db+KP1BZgZCR4qpLkjbxXR5YWugjgTJBYpvbRoVwk1LixCwvEgn0HDofkGjbNzTV8yIpnehY0YaJJhb0i2ZkNGVEtCIYgNtq6r5OErnZIVeQ4tL4ONm4RkkjXLXhNeTYR1FPXx8uKlsYRiaDJStmkntkg+9Q7lmDQ5B6rp7ALqRa6UQTNchQta9sEQJzAQXQOqhRx7+G80RFB6VK4EqnFLkZOhQAlFrR6wBKK+Id+Ef8MSfd1a3tg1MatPwnI+/N0qn7wEf5jY0e8g5gpc1ZGrVddqY3oqV2ET6pqbaseknJlKr1SOXoWN2aNHDkSqVxsUmo4q3X20o08+u6mx6+js5ane/MCl52iz4bCFVqIWhPTgUo0XaFU32nAJJKFRR6S3BjUh7J6qKJCHNXVL9lSgauyqSHhgwF1bufnQnuzhEGFg6wrN7zp68mWi+/dCjciPOHX0+oe11u86bfJM7pw+qFQbLM1do9u7nZ49cfXnf3VDnz/Z1zTmUikVzkK9PV/rf/7rWz3/7lKut6MWC2s6dPXMgJ/JWWkbE7pyMFWta+WOSZxamSoREgx/FQ5IkBZSqc2pwoYYad0UaiixLHNFUWrCUbbDL/7skeou0++//UGLBX+fVLujUL/54omuXRvpfLXQi/cnevn6Un43l9ckpuuIRokJV/O8tBiLlEuwqawaAYoro+MoQa9TaDqt9btf39eD6yMtT4705tWxNhmN8bg4uHwR/FXD1gGd/O81IHWvuhyqMICoGaignzwO9TiyQ/ni9NLEkiY6jtBeVgrDRp5fGVratr4Wl7XqMrLh82An1tMn17Uz75VnZzo7OVOeSVlOCe1IjjdSOI20c8jQO1MYhxqNAkUB4XxsuJVpgT58vNDpMrdMHCgtjhM0ZHmG06a0ipWBVl7bQAI0PpsFStPWXE2by0YH+/f0zTe/Ud9t9fPPP2q5YuEhzNSzBPViPRgcLNkAZZpZ810lo0A7O6kVzZqWy5DtzrZIf7Sr0WysqtqYNZ7AytFobLTcyfFCpydLbS7QQYEOV2q8wsT+AT2AHcnSnE1Qd4OrhyWOgw4qyadShpvRwOzQSq5rKrDQSbFwQJVjk2dZYp41eSLRBNANDMDoIV11YWw0+4a6GkJQWd44kj1X+7NUd69fs+yzn7470v/8+x/svaq8mdZ+IqeNFeI87KFHaUu/Gt42uQ0moPxryFGPZvTG+gBxInRloqZ0RYXZrRue6Xd2Jue6vFjq+c8LHR+Dek3M8j+UsjCcQzPw7nka9aEVezKgoT0D3d1SYUOKPfZHMqygRRSpQWh7RfVMx+RZwRPgmttqvu/o3rORPv/qUJOJq9X5Sh9en+vibC2qIDnjHDeyQmnPyfXsi1399pvrSvtCP//bkf70x0o//SKdLAGsarlxr/O21aLmEkw1cz2loH9erGhW6da9VI+f7Cgdlcq2K318c6k3z1e6pL/SnRmCWgcs1YHWeaXtMrNw3SmuwJAcID7nzhYGwhRJgSGFmYXcD2LlnO85PWCE8poKY0A/oapLkEkm30bxbqPrj1Lt3YhMr7Q6qVUsAm2zQAWOqRot3ML0USpa5etS8XSkNpGSvdTOqs3i0nrXrPAcOjmvNIrSIS0cnVHiG3KF6xfhMapro6nsDiA/jkWCd6oyvSPDnOWpMXBMBl1cAuMDdZ1j6DHJnkXO5NVGp9lKbpIa8kP6f77JNIoTy34jLgRtHjogkBRcXdPx1M5iK6gdpxpPx0bZ0oyRl2v1SFXoY6Pbs3M1w4RlDsrKNFg21FmoLzEptfIlLQ6JaY62eabVcmnidFBfZo5sOwAmOEfTNNV2u1ZR5ZqMU+3HqcZpYgjsqthqtVkZuoOoO5qOtWVg4x1mSwOFY3Gx8npXMenjIPCU2m9K5QxStHqMY0XTVH5CPY8FpRkaRf8d6KLpmHDYV9QzdbxKXxn+QV2Fta/Rs4Kvqe+UW+4RjbzoE8gjwrzF18OPT8XG8MVyVDDsEIxm7incKVBWDjzmkIJqgVd9r5UzhFUyRcPz8+UwiNU2JPEngAoM+USgRcCJw2E0/BloHpjyB2aRgY78ndqQG4Yf/mzoGmgwOHQeYjh+Mkz4jwmx0AmZjXIosWydSmHqWkBmUNSKyWJBV0ZyNnotzitK/5jWA2i8VhkXv9GevvzG10yR5nwhfmWt3JuuNK0LuURoIBBWB7ut9u9ID57uajJNlB0VOvphqbMPrTab4fAlkp+kUA5UY9L9wAYkIEss8R5qf37KihwpLgw6TiQnt29R7gSX15Ctgc0eDZIXcnReGNfsT1zd+tVc9z4JlSjT5n2udz/3OjsdqcqpNsECjJCUnBX2g5WePA302VeJPvliV1/c3tWoOlVXv9XOtYmU3ta7s1B/+3e/148/HeucQW9yzcSklEqiC4DIJVXVUJxiKHfEXcN2QI6R0wUaIcJr6ThCa9LZr/OcIdsKLRqcdhKP7WWazEN98vkNs07/4dvvtS1628a/evpYdw6uKduu9fzla709XWiVOcq3DNnDoQ8Ui5W1KchcIV+L7ZNDtZU/Ao0baJEgRWuw0acPrus//uaJZslW79+/0NHJWostdtLaEKgqy+x5RvMBHUyVCs3x23Vpwwc8d+uUcsPBcm+9zX2g7Rp0C2eWNJuAHgIEYLMfIjWaGhE41CCHoq/ZfqQnnxxqf8/X5cV7nZycWgBjEO4rSg4Uj+YazXx5EYLvaqClgMC9QJvFVh/en6lt+NnBDohz8CxMs668IW+J7dmgFJxwfOIgLJwRnZWayq1siKpKKLgd/eXvfqO93UBvXv+i0zPqaXDPSI2VFlNISr7YYOwAOQMARTmHrIKDKU34gSnArs3xikc1HUFLoJGpFQSdduYzzefXVFeONutC2w3DbaWqWKou10YTWDYn3yILFvkxiNBtXcKdSluPZ9QikR58r6TS8zkwzKEB48QwhBptmdUvEazLGTHoKk2bwUBH+TPUAY5SaBCWQ84laPYw1vWDsfauzXX0Mdfv/+VIH35cq13x7hPQF2rlk1HVWH9alDJUo/4u5G1rhWS6tdLGd5WPyAdqDVUJSOXe+GoK3qBW0bjRzbuxvvgi0jzttTg604c3S715v1E4PVCGu6cJ1Gx9xWSRdRQdu3YOcBGaHgu6F1Uq8gF0TwwLaF56UA7kCAzGLLLEIHjqmq0O9hx9+sWB7jyeyUtKXV5e6O2rcy3OCWzFmDJWAzoGyI3u0Kv19Nmh/urPbyuuTvTh+Qe9fF7qn/9lrbPLmZyWst1WZ85WF+iEgommckWpRUjKfLvR7kGk2fVQ957uab47CNeP3p3o3ZuVLi/I+OlVB7GyOrDlstn2CjEYuGQwtRZ94XFWd45WJAqA1DAksX17oS6rVufnS0UlvZ4YI3pDr/0gUevF2qJDbHPNx70e3ppq79BVGa51eVJqdYHDL1VW+1qttyo2a+2EgdosF/vC7uGuui43F+wkSSzd3EKZ+0pFX6rbdhr3kdFPMEs1eVvpEEvBfQoiUriOVqCeOE4xRZQohRtNp7FcJCkMvE0pd0ImkquYyJGLrdwt9R/khA09ottyYzVNDBUs7Aw6LHAMQmmK47bSxWKhOE7sfeCctWBf0szJScI9DZAASsd74tBdOfQgjuNE0wC5B+L1QlVfyUsCeUhivEA5/ZVETyzXAxqbhNrW6LpqTUYTtUlsxg3Q57rEzDVkNcL0gErhvo2ydqgISz1taDSAcrTy+UHS0BFSy5DXMbuEVgc0zByE4A55WiPCZRtHWytBZiEKLAmfu9y0SzRYWNLuoB8FIYM5cmCp0LOm7l/06H0YP7jQEwspGzhyhiTcVXw5sJQjXiA4/R4CrRngWnNrO5bPABG3IdyNI88J7cLng6JKBIEkH/4K7UyHo0fW/mtiQvPQ8eEQ5oZAmpd0OIBM2G3XEJjV8B/rmUMczhjhNyqo+aDpBq0UGySFhGw1FfkVg0rdOowsGeHft34synzgJo0zZx0jWlJLYypW+k5bHGEWCT2UVSK4DqypvBo6qHjoWgYSxhNPIzfULoiRg9AXUS8SSSB9imZ9Te4Fuvcs1o07I6QiOvlhrY8/5lqdM5RyUDbmEpxRN0CEgKF6lPXSgYdwj3BOKFB4aDYq0viuBGpY7rD9j+YK/JGa7Oqy5IJIanlpoZ19TzcfjTS7HsijGf2o1MXLUh+OO2XeXFlPuEOhKRkSuCLSUHvXaj145uru00i3HlzT44NQ8+6tqrPfWyBcevBEzu4znWW+/vGfX+gf/+mlFttEhTNWOpvZxkObN9H0iInNukxqL4Nn1avaNKqz1vJBcGymI+gOLN5oQ0JVzWAdGOo7QCZdTXdCPfn8ujov159+/El50ejhozt69OCR2rLT2zdHev7jK9UtOiGGArQIvmLC/czRghAF3RfC5CHJHfrDugmRtfpYa4dhGtrhN5/d1J99OZe8M73+8FofjlcqK+i2weo/dAYSygi0ybPjar0t1ZQEUVLJUspHOEyJHX887roCDcxIoxFUSmuGBTQHoKwMSfy6IWupt0LeaObr8GCiG/tjbTYXFr3fOIl2Du4rHl+zzVP91jRIRZFps1kpzzLTeRFsubosLbPJaL8EOrYfnC1dpCKnBsEKgiwOIox6ubhm+OygQE0f1SmvSMZ2LOPly1/d1+7c0+XFqZYrhKKdsk2jYlPbsGS0GI8k2rBgqBoh7dmhYJM6FKhHK2Z1jf7xm8TOEMIJB8E5n4U0m02NlmO5sffBc3Uw29W10UjVZq2LsxMtVists8KE7JwfFlzLf66GJCcYlh4oVpYaBjq+O5y1/L4MUoCBnAWe0XLDAmY2avRP5lxxlEGfoqmB1gC2BzH3fB2O59q/PjXDwe//7b2OXnXKF9Q+kEgMLBVr6bpaNtCpnSYpKK+0K0kAACAASURBVCmGBaz11VXshac+DtQjZmYT7lzFXSQnJ4GbLCCWLxxEnT75ZKKvP59qb1Rou7rU81+OdZlhDghVbWL1WaoURJcFkvBdBO+WPderJmiPAl7aGeFjMKuY5pOMOopKpSjGrbvV7m6o/f1Ez57taLYX2kD77vhYR0cXWq/IkuP59hSPR3ICPrdGxXplnWZff/NEv/3mpqLynVYfj3Rx1ur//SdSxKkrum7armWSaZmg24w0JSeo2iosa01REDJwxZ3GB5E+ebqv27dTjUbSJtvozbsjvX97qcVZr+0m0moZqCqHLDW64mLMM6D/DBe4DyehmjgwpGlE7EHd6zjLVeSNkhqCvx06Iy2oN7BsO6SASCcCJ9P+bqTDW5HCXZrvG52eV1ptoc9SbZal1kQouHQO8h13msxGVpsCK8EsnHiJhSPiGCWpCTrZwYEItcaAelWIyL0Gf2YF6AzMJehGrxE1I2a535oT10/pqevsrnUmqQVHEnPTLjJ5lj83dEwCBFRdo7PLc0OfMHbg0CTQdT7bsRiObZ5rBb3KGY0Mgj62qrD/nsymimgJ8HzliMEz6koQbqMHc8xMk3qeofGcbejCiHPxY/KWEuUdFHklr6jMAVhyhnToFH3NR3TiwSpU1hcIgJHGqQnT8yZXPA4N3c82G/u78L8BDVhmzCXnI1xurTKlpiEAfTLvd41IvreCdCcZQBzQpJGfWihtWdZmIhmqizDBAMKQboILFASZYmACaiv7NVESytlz/6YH8hryo4c6AG4KS84G7gNR6Jl8O0u/ThgSer5qbI0DxUVaphXv9YGJtBm6TEIKtCcuRbi+IYNoxRerdkjSxhFjicNErJORA93GxQ+IjTX/38XhZDcNGikOJw44A6x68lOst1d9V5gTz9rFQQOo6HA8ZcQbIBKn7BDbJo++NY9gMUTHxgdLUzMHc2cP5ISyTNfRsmu0tUOE269XHtSKnV4RXCUPOvRWTwXJIGAnD2h3kLLb58ZLNsWZg/to7GjnYax7T0em1Th6vdL7PyzVnEZqC39oaneuMhwgKcpCG0v8BBFjSGCQIxWZlm4GoyG1HCdUAjSfZ2bbVDy3l7chep8AwKRWP6rlX2t179Ox9m5QtJrr5Lulsheu8rNQuUXS+7bJAuvOcBl0ta7PXD19NtHNB9ikK908PNDjh4l2/Hfqj/4grzhVP5oquf1U05ufa11M9O2fTvU//p/n+unNVl00Vs747VE0zPPRKWsqLdVrgfhvWanPGDqHYQM9zpgNEGgMSZgXKXcCbdFLUK5IzANi1qmrJ88OVLdLnRyf6Ob127p356bWWaWffj7Sy58/qMmgcqMBOeE+C52hugYdG9kMJduzo9ZypoZEXzQrHAAcKKAcDPa85DvTXv/rX93VJ49H2uTHev/+g1F8LS5E0DwqMfjsDKGBgfVUVJ2KnGFvSOKmABx6rjFtDeLzUGXrm9h5MiYFmREdgpt+I/7d0mg5KNQoiuVFnfbmiR7fv23aM3RfIBSNHyszCz3hmZ0KkisNRaIcEq0EWoRKmzVxBdHgcvIG3Q+6ELKToO0ssNfCESXOxZj3ghLKDEzJVeMhTB1Qg2vXYj24N9HuzFNVllbG+/5oYzZxcs9Wi5UJ8SsiPEL+/gwHaONILSf1GJSnl29CT0cFsSJNbJugke8WCks4K0Obq6otNBrFQDZa1rUiJ9Wdwxu6fm0ix1nJcUsdn5zp3bsLNVVow6DpTYwGHeJCjJS3mgeiJNjQ0W3wvQ9J/nTX8WcOWVC0A4DikmA9OJi4eAZUKTZ6B6qSNW13Nte9w5tWRfLTT+/14++Ppe2O8oyzYaD0yGFrXf7uucIEMbnk5bmJTVkYiL3gewJJnOxiV8Y5xLDn2MXekYAOItShhxvQ7AcPpS+/ibQzr3RxcanXvyx1ctRrcRGob3YMESJpGqE8sSdkS+U4ADed3ArTRKwUrRJSio5cHs9s4GHiyE8LTea1fvPn93X37kxButL5aq1Xb5f65fWFtoTYB5zTQ547+jfE4Xy32cXSBrS/+Isv9fXnh6rOf9Ll0WtCBvTqfaHvv93q5NVUeTFVPvW0HUErOeZQjmlpxztYlEY5O5Gv3gd1rvXo4Y4ePJwoneQqm3Mdv7vQu++3Wp15ylaJyjZSZVs1DfahJl6qnKEh9dTvz6ySAvt9lIFq9yqsV5RXYQgUtJpy41qhgOiURAjN4lNrNPY0nfd68HTPkq2PQWZPclVFYijfdk1o7NaqdrjByR9ihjbTUdVZufY0JhYZSUyvDeYPzqKeZEGABd5fXFugxkOThW1cdK/lpUVzENTstNTGsHDh0vPN/NSYC9KVU3QqV1vT1RDySb4YzwohlXmVmdkFbY6VgVH8PkLE7ClJx1rhJk4To8LQ3NKCgAwAnTD/2CCHVmhLPxxOx63RbbxeUPnQWqb1JRaEczRKjNKknLfvKoti6NsaCbYy0FPu/nSsJgotj6jaVkr82PRlFozZVba0uujJAFQiymdpLAjsZ8uK7YCINoOLD6Qd1JvsPwMQAIRSIhOGWB80uyBPxEgDWPAzUBMDxQq8DDPFmcxC2DY+wJJVI0UxzIAn57r+xggzJkN2ais6BA3xgdmgPnAJtUq7VhNSnA1AL1U4w2bDwcqQRHVE6hIrD8QMaoMw0bPfKwPe5cODNmo5b2qz71NlYr+OAwChaw9mhaqerQYxOV+S+UrkmDuA1GA6fNhyQVKcYSvtSsvg4ZHj4MLdVZJa6g99OUya0Imece7Yo4fcJRB/oFmGi6LpLdGZL5wXlqyFwpW2/H7MjZb+yUDYKakp+QUZo9S1M5QH2J4oAKLSzWVgKBiOhUDRVIquezp4ONbOrmsc/ovnG128LKRVZCFjFjUfePLTxD6fdbVRHrDV+Felqaj9h4e8J9CqBO7Hzu5pGsIN12bXzWluBs5msnZzTaad9u+nGt8PtXtzrHW20PHzMx3/20LOxVRuN1cOpRd2yhEQh6CCreZxp68/u66Hj1PFo0pNvtD93UN99tVMu+mp/NPnCrJ36rytqijW+PozTQ+/UuVf1/MPmf7zf/s3/euPb1V0qUbxXCM0C2RHdY3WnnRZ1QrWjtoSKyghisM2YgWM9OaR7I4YOw6tPsVKNKwnzdf1mzPdvoOVtDBu/dr8wPqFXr7+qJ9+OTZ6rS+xBqMz6dV4jXUjha6vCAcdl2Q+iKoZnjRC9MqfgA4lsEwhClYZKEikrqpL7e97+t1vH+rerVjb9YmOPp5ouYGw5W8a2KECCoIYGmiaIR0RbVHnhnLahs4QVgKHw8enogwbMSfJyGlCSCV0FEF8uPfICoos02c6mejgINXBPNU+VlnH18mSpvhcGeGbbastOSRdbM4FYhwQI2JNhlogsgIHGcJqROHQcKX9PUFTPFWVZ8GL6HDiqNcI6pkzmo0KNMXzbFDNu1BhPNLBXqJH90cmuF2utzpdlDpfeypKWuI95duFypy/Qyi3dTQNKVrlCBjyayw4Fves6cD8wUlbW9vaIHofanBtCSKbi+5BkK2KAlFOa6PmxprNA03n0JOZpinW4ViLs0LnF5kynHJmXhuS9Ml0y8vGrPtGl6FtAzmxxQA3PH8qIs7ahiQT5XueWsS0XJ41re9oNn0TfDP8pEmkw/19pelMb95e6o//+lar91x+czU9yVacHUNzAO+rla1gyqtL+fS9FaW2Vj4MKsnZ1Gs8j1USGYHJ4Cqkl34tl/w6KGjS0ntfs+u1vvjzke7cdxR5pVZHa334pdAvr3Jti1RePJZnHv5BhG7xCQwHIH12dkSm2aJpDhcS1UNRGioY97p5f6zPv7quT5/uyXHWev3xuX78+YMVKm8ydJFjc+/2Xj001PNM0UeIESarlYS+vvzyob7+/JaW73/Uh1e/KIjHcqORjl9+1JvvW11czHXKohCDRkl9SY1NYaGpaQg/NojiQTdwHCcj6e69VJ99PtHBIed/p4+vt3rx/Ud9fJepqCKtydyid49z2E8MIQjGgbrZWFTHOJWvoKRLkK7HymorRpPUHJBVSRQDAyP05GCKYWlCxuEyn2PkeLyreEwAZKF3Hxd6/57U9ZlVkHD2dk1ulUjzPYapWov1xv6e1IGMLHqlV53lNrgSaEgTA4MMaXanJ2eGOoH2mP6N6hXLzxq0eyCxIsojWxr6MZ1NTQPJ2Wu+cyRRWW5mH2giErEthoc72Sktk213tqvEesv6oesQ5GLQJhvitimyoVoFFGk80SRKbYAgzby30muKnGudXZ4OrnF6OEF2rvoRrfvV3nFLRhwQWlom7CyqTI4A+GDl9vz3KLFminKbW+QB33lVVvIj3/RLzAw0TFAtQwXKdDRRPEotN4swWUTL3NPkpq1YKhn6klThlYaL/CP0ooEbqqgabTCHtZ3d8TBCMTEQnPogrLQVFIjmec/5fDCXhIpGkZy5ft1jWWTSItSp8LohzNFCgkh25vAg8RqrPJcX6dOtCre2MjwEk4ioyQHiv1uXrYS8bSiz4QAk/twWuqsE6sKyWaCuvKHB2gpvAws6hIbBbWHiKWSlXqAQwSQaWWvnZjocmrt5gciOiftaI+LFeWGJeofuikPTAfVs8gTIscebsIsIAeSqaJDoMqPni8A0VxldPxFVGJTJdvb32ZKxweAUBUbXkJniFbVZ7LlQGaDQGvAZkUvBhmWt5Ai6e0SJvaa3fB08G2l6zVO1WeniQ6nL85HKTWDUS8+AQ0ccuiwvNHE1dlYvHJv7p+hAI4YQSXRZzbZSu2oVIUYPIk15qK36w9eaoQAKqCdeX7pxe6SD+6nqNNPWaiQWunyxUXfRy6uHIkkua4axYOwbRBlElW7eCPX1Vzfs77zJl1p8ONKzwxv6X/5yT/uzM7lnP8tb/yKvOzPXhRvvKL7xlUYPfqeFv68/vTrXf/+H7/Ttt8fynR2l4dguI1qrcxdLMYmyCJyrIQEW0TPDa8vn71n1QEKAYACCB9U5/D2h3q4djnTzVqSDvUiHe7v2Gb5/d6Iff3yl8/PcUJq6octtqNQxt4MFEsJZd2YhRevG+gFtHIxwl/B3q9W61F+MFKGrg9p0GxtaKTn45O5cf/XNLd3Y7fTx4oVeHV1qW4dq+1iBuWeG75LOIUt3RcDdNfb98cJj/U65mLm4fV+UYpYNlPVIMXQvzkMHITg29Vy7ezu6drivyXSsKKL1vNMktFFCRxdrvfx4qZNVNgwD5uyZmPaux51GezvDAS45LO+8GW1jw5zZo613sbOy0rYJjB7jVEUPE5KknHLJgN71drFnlEeuubUS3Tnc0ReP9xR6hd4dHekDQ0m7q01JajR6pEv1daHAHZmpICzXhpJwIv97ACcDqE/yeMQzz6MB3M0BNZRhW+IZP1PgmbbApfyY58eKnEM5fiTH523famc31v7ufND28N0SxFf12ixz61TbZNiWWep6rWgFbzolCu3XI3AfKpj5B3clQvdBp8B7RHWRobe4w7B8g7qQJN9JN3f3dG0+1+mq0Pd/uNCrnwplK4YoaEas24SMDo5cJ3NV5Y1Z1L0IVKtSb8XHrg2jLH0I3z0KWynsNC2II6emf4yy1Ep5trGKGJ7r6V5i6fh3Hwb67NNdeXWpDy8X+uX5UucXrWp3qgI31dCOaRs2afzoLdiUGUO5HKwZAZ1UWOvuoz3df3agh59e1807VIbkujw70Ytf3urn5x+1LYYqceqDophC48LUqZ0J5anncKw5ntiHB4/m+t2vHys7OdMf/vVPRnvfe3xPfnOiNy9O9MsL6XS1r1I7poUp86WlhvdJr3mYWjSMW3KBllZn5Y88s+R/8miiW9cj3boxNWcoepo/fvdCPz8/0/kFyOW+CcjJV5uOQ004b3rHgld5Ht2SJZNi4VqX9Vpd7Oj2aGTL5gKAALSn6tUtQLUcMxqxQE7nnh5eC3Tr+kSBV+tssdbPL5fKCvrQKCD2lYJ8BI0t3H0HSgJ6M9QD8V2jnSmgw6ylotV0ggCd5aPTdrWVy71izMrgWkvD1Kp5yGojUZ+C4b5m+aiNHiNWALclUgLsSTzjMCt8wZvLhfpSmrKhW5Fyptl0bosTQ4r190FAbDM1JGfHoQ1J1HhE44lCSoZLMgMDK3DnrgW9ASkihZxCWX64Eney79kCj1wHGYxTgmxBf6JDAighV7Ay01UcREpHI1uW+X1MEG56q16jKDZGB42gy1LNogw+D+pKHl9ZyU1iG9BwI6c+tHGnLC90SdgoUTMTvp/BjGN0qaX/E9cjLViOcdaRlcWiRuQQWjGiOShPbriDuLsHBz8RM7ikncT/pg+hO5gHUbj7vaVaWg0tojycICxbLmgSyaxAeBxNlRXZMoUy5PD6tC7Q/OCcM8yD7jThamN68yzgi2JaNDbodrBkEwhmBXsEBbrSynpsAqPUsEnzO1v/m8Wto9cY2sKBAIdWp3qIW/Rac0txHWToppLI8jDSvB4mUeAtBjHQBZM4ezYkeQ5TCpuyq03Q2pCAVgoxWlYjwG7UR6FGaaI5UDeFpdvK8kyod4AChAqyHhgcgeg30FiAEAiHUai9TwLd/DJVlNRav7/Uhz+ulZ3OVPTE28PJ0+PFcRardxgICRGrNOpiE7EXoaMiImemMPixzbFe+kqcVIQJw/F6rOokNdPF1mc6pCzz0b727s5UOaUVkX686HVy1Kk+lW3uFu0QDzA57dOBs2PBmXs3Qj17NteN23QjVXp/cqHN2YW+undd/8dfH+j+3rnaiz9Ky58VlQuNyY8CNZnekXP/r6Ub36gLxnr1y0b//b8913ffHyvDfpkkqnxSxIek6KLdqm1yeSRTVyDlodwKkR0UHVsV9CkQNcM2tSVw9b7CUa8vv76lOzen8jo0SMd6e3Kh7TpXU/RXrfSE6aHdau0AA5XiAMCWDyVE2GRgqNKguXFGgRViMpC1nmO5TgmbluVpQbOQbVPoN08m+qtf78lJT/Xq+FwfL1oVXWj0CweiT9I0WzsXWw+P3oulgAuJQ2QSYrEF+m21qjP7O5aZq3GUKEWL1nfa3Uk1nYfaOxxrshsPmVsITqtMs4AslFLvjk/17mytTemYSJrnMQmntrn2BQ4jvt9QlRspbxwVwJdUYEDDoNeA5qqx3/K0RuquliE+c99tNEkTC0Z10Dn5tX3uq22gqoh0Z29PXz25Kc9Z6sWbF/q4JAn3QEU3tT6mIjuRS+ebmxit42Ybo3F53hhEAgwNmBCAwwlAxXZPlhUlzVdltTYkGS2OJAIKihOlldci7I7t74sANbCmYIICe4tYiCIowVpJNNI4mWs62tFqvdH74yOtaHy3HslWfjmYQCLrhBsStq0aG5j9aiNmUzc6lmEWKhPaoUa7GNhFfn/v0KK3//T8g/71H050cTJSn+wp9wZEe+bHShyG0lrBNlC55nOqVU09LUQKeq8pC+GWwb62OBHfSdVB2xCLgUsNFx3lm2hQ6kv1IRUyhebTfStJ3d/v9fSLiQ5uRFotCn18tdTRixNtq5k2dWKdcobro2thiaWHxxyZFN5iw5/JcRa6edvV3/ynT/Xk6xsazWML9Dz9cKk3P3/Q5sLXYlVYfhAgAHEpSQJdXKtAuGWyCe4KVz5Fwd5G9x/G+vpXd9UsO/1ff/97vT5a6emffaZb96TF6r1++H6pX17tqO1umzasadaW98XQcrNsFG97dQiyS6lFgB1XCqdUZ/jaSRLduBPrxhNf6a6nd0fv9POPp3rxB3jjA/nhRH3MJV4aIoqbsSw8uU1k3zv6nbLMVDilugkdbolRj9Y72klrwg+poyKpnC40dC1Jb1Tf4xtj3dpPrHrlX3440smFr2oTyFlX2sW0EVZqGFy62IxNAYu3V2g2HWm5znRytlbnQ7MndscutpnGuztqykpBOdyTLFagw5NgZEgLFSCwJOSdeR6XemVGAuhkEEiGaQ/hNfViBN1mK9Vrhi7Q+LHl0G3zhdKp1Z3LjUKrEEGPt16vbQkgh6kiUHIytpDR0EfbViusOk1jony4f8kxo8Sb5QE5Dt9/pdE41Ww0Nhc1wx/fW7ei57GjcVdFxJkqdUVpYut0PLVcIrrcqOKBQZiPU00QnaHFtGFmYJHQlxEHQAzKYpVZ6GU6wfEWawe3d12aI3uNg5dzhCRyyAHLSiJImLOWc4R6Mr7jlspJrI7DZILbvYCK9eXWyF54xnvUFvYPsSrObvS7HhEylj+Ub0B9pvuyACuGXmz9A9fLkEPhXQJ/3dLNM5RK8pPBwbJX4PUBI+SFJGmU7cBCA7vEcoWs4+zKKs1nSM7RiLwY0qRpZSZToffkd4EmPbJt+ngYrhB3ET6YqEFQ6hFc2ViHGQgVYDawOOebpauiK8K+D2rFx0TGBFOuE1uOC0MZj6nbZCb0WvHv8kaxqfeOBVCaEwtNUhoZ7DYla4HNzuDvIW18qG6o5fSV/J6rrxwyndzYqJSdg7HufTbSjUf8eIU+vDrVT3/ESn0gvw1NX0H7MJoSen7YzEzsyg6YDx08tUftCLQRPHNpTokoAFZMVJmrj3To1JxR83mlw0Ns2kTtp9YS/+ZFpouPODZqoyq7LSnFrirSkhmSglyp2yjyZnLDTH/+9b4++XSi3N/o9ce1lh+pMfH0uydT/Ye/2dXNa9Bt/yL35A+KqoXVGlhWRThRMz6Ud/2ZnJtfqo/3dbx09M+//6C//dt/UbbxFSW7Nk7yjG28RjUbNRsCEQsKtc5boxr4YFNszBwy6GTIjsKuH0i7t0a692SmKOp18v5c714t1HapDatcspTkcvmTZFwXPH+uYg5yqo0pA6askRJYBpeO4YasotCeqaLHK91ZpQAoAE8PmxrvCJv1OGn1v//HL/Tp415Zeaq3xx8saXhFJxqaMUIaUUFXOCk6s5xiIEBfAmcO8gdNA01R9uh5ttpu0T5gj9/Rzdv7Ojycygsqjcc0Xzf2+1DLwDu3l0yVLS715vUL5VVhhzqGh6b1lcTXzLmVZdkQwGidcth7h7RsYHhaxcE9h/68VhnaIRv2GZQGPRD8P8Jqspt8EsgJKG10Veci3bp+oGef3JHnlHr37p0+nm5UdSM1XWqfOXA3QW4cMuRg4WQyGg1RKpQTMSAJCeatRr4r/6qbLW/bAfUi3RoPJ+cIaCyLkmWggMQ01jfVGZpMcD4Ju+idSuvzQltUIFKNAh0eHuj23fvmaqNE9eTkSNvVubabhVpSsMOZ0bfGFwRY35g2WfwIIxzcsFwgGeYBEqLZOvON0ggU85Z8Z6ajtyv98k+v9f75hTx/R6ve05LLnkb5ONEo65WsGnltYM64syo3h2/uNopHviIoAwJEm9qe0RiHDoYCP7CaqEWeyaGji1O2ofPS+jQUjhPtJqGuBZWuTSo9/NUNje/MdHFyphf/+K3OzxNl/XxICGeRhaonOw1jTV6ZfpJhvksqHdwK9PVf3tHnv32oPnH0/uRcP33/XqdHG+VLHrAd5UNJgSaur7Tp7TvOQSigJs1GyKBa2Tuy09X65NZIX35z0yze//W//El/+Hah6w8f6eFnY02maAnf69s/bnSxPNQ6H9t7Zudu42iP+qSccxmV6YDIsf1PU/iKzoqRg7jR/KZ083GsJM5t8fnx+VrffXsuj+SeNNKiWmrXHyvCudk4Ol+sFCaTQcODmxAxXkwwqaO9YKwwg44slEXSeuQo92vLJzsk5wqDQdzocDfSLVx+o1Yvn5/op+/WKvMJplDFbW7oE/Q0Z3YYUyXlGhKyu7+rd2enWrdkhsW2mK2KjSFa4/FUbU5FVKSUA844bkdB5astCkuYpjeUEFoIfhxk3HFY9mEtGMnH1HpwHze9SQ9My+R7RsPDfm3LTHs7Oxqn9OGRMtDY0oBGlGgZ7vu0C7Wiw2+6o0mcqC9K1XWhVbbQ4fUDG1byxUr+JDW9kRVk06FHXIfPXcZCxmeYq824OwmADqxKplhvr1BbCotBQ2tlDmcbdJk0n4PmwXayxFzlQwWR9shwIiyybqwmCENMltdyvUCz6WQQ+IeetsgmWJR4YhruMtyNQ4QJw1tQETsUakntDhEvzAZFachqjoaT+0WuudktG40UcMAHzs1p8NuexFk6yiyMiUMDbtn0P/SVeXIS3A5oKVp5UFclIu7QKDo0H5TjcrHQ67MBLuSNppYg5vesGOgVVohosUQjbOVPHtwhoAgA3laKifoeWJh8ntbTlHwP1x8ud7Y8rPFOZG4QayWL6KEhWBJECah8gMutdJTxCgox5otiA8xN/Bx4Y3UtaAVuvuFw5fdmc3AYkIADOHy7QF1BIjHuF/rMSKLNjBazeHYGySuXnbWd8/mEvVKvMKEd3WBoEK7TWP/pSLu3Qm2LVi9+Wujsp1L+eWqHveelcqCBAhxs4G5DVgt9S8CdJv8GQeEPBjnkHy49UrVxYVFWyjburHVw4OrJ05kOD4dW+OP3uU7eVVofe+a2WbuUGMsSWU3J7wdWGBsH1M1IuhZq/4Gv33x1qPGo0elqqec/LNQtdzSKff32s0T/4T9MdXvvQu7pv6k/+0Fhs7F+JEABHIHkJOX+RNHhF4oOn6kc39e229N3f3qvf/nnH/X61Zk2PAvBWFngmvuxySvj6/uCEdNVYZ5rqmRwJ1hohSYk4Ma+9q+P9eiLQ00PpOPjY71/ean1RaA8GzbbyupgqMCgp8i00JZHEvM8mO2Kxw790xA8ZxSLJS0P9cbMZxz4OBvQq9iTZQYGE04o8Bt9/vSW/urP9zXfK3Vy/lIfzy+0oijXNTJaLi8dbiQyT2gqb6BkrbDDdBLjODIInk1rla3NFjubzfXg0QPtH+4pwfXVVcqyjeWWLFcbOxiSINS1dEIbpt6/e6vFZmV0LHbbgFoWRSZKpvkdSsQuVg4qy38xgYfRL2TBMEQRokh1Be9TSVIvg6ODWJz3noWxVhxxMaMLcbXO2GJ73bh+oKePyyYZKAAAIABJREFU7xn0f/zxWBfLUlnlW+hpg6WGocXFEj7QayBfaLFcXgi23wQXJgdzp5Q7nymGXkc2W+g6nnmcg+gaQJRxKaEpgeMCqUPLhUaIpYc28CRQgm3dQiM7C6Llgyafar6zq535NTM50IdVZgstLk60BgHMScYfFp2O4Yjn4OrZQ29oQZEsdUrM5WaRbiTyxyNN0wOdfCj1y0/nOnp+qdWSM4qlJVCH6JXID86OvJWfDbk3nE4ZOqSyVInOKu6tUHUah4q9AYlJyOkBHSDm0SM0sVYfDpVO5mjF1RNUSij/BHvuCiVxoZ37qW796oaS1NXHF7/o7eu1yiJVnfnWFYfbl5+kQa/GItC3ms5i3bwX67Nf3dGDpwdKpp4+nl3q5Qv6007VZUQlONpWvqHz0P0zL7BeMrQoRYAAGoSeAYqNemg+2Ok6Pbqe6Ku/uG4RK//j75/r2++2KjXSw7sTPXziazqrdHFWm5D7/UeqTxDJjy0EM60yjQLfdHTQpnzeaHU4F6HH7T8gnElhhbpf/+q2bu6PzfxycrLRLz8c6+S0VOHG+v+IehMmOc7zSvfkvtTeG7qxryRICqYk0pY8Y4/HE56Y+5tvxL0x4xnL1mJJFCmSAokdaHSjl9or18q88bzZjisHwyEbBBpVmd/3Luc8JwwTw9bwnLRhqJJ2Gv1b0Wq9mJs+aHf3QD6ut1Vl670NKcQJLCBSFhwNeXaYoAW1wnirvY/66t1J9fb9hf7t169MhJ7GI3nLlZLVVv3ByOKHuDtZVVkTCBW9KWzKiKPL9JHEV/E/4CWuJA8+mw54ZRW6uC6UPbJAX4wipT2D4E5yJo/kpLaQ4bsYG6Y0xSLT9PTS1upw/5bZ0qbgFFNMfMb9voKraTOhwi0FV9pNUIp5LgWJ0pSAFI9hi2aLcwOKIhVIWs8gr3UvNDs/9xwaXVyrpD7Efqrc9ez5RlvE+8wqFYQP2qsidAz0Sp3hGdqgAzZyj8UxCBIQDI5xkHi/+/2BerwJ6Me2lZab3Caji3lmZzjYAgNdsjJHoG9UEaCaHcuR7xa6Npwk0BJNGWtN4pcxGCGKdi4+dNP8/rhiwQfZ/ziwpGEkunLG6T+0Fe4uvgTQ51ZgdLcxAtYwSS2Mry5X2uYb+XVlwmYYPWQ7cY2j2HDYP7aVocOhWXv8OyFfasU7La/gw6FIgrvE79/Z/ymSLK8WdRpTrKuiAE1Pr2EPG3aET8us4qGJzaGCdqkKcZyA8kfHgOS7E29zyHMlcdJT/TOJQAMAlp/lYFUFqtFbmbWXk7tLFqeIJyKCi6UhQbwm4dlTahOsjlvUhGAB+NIQdzdmv6RjZgRNTk8/7GIHuISjXqMHT8a68agnvx/qxxcb/fmbpaqLQP0MFT1idkR/gRUYiEvNtVAVNlKN0DQw7bE8OsCEnY0z5h8AYpCVyWBy1to7rPX5F/va2fFM+3DyttD7l7UuTh21WaR8UWnuNqpsUsZYt3P2Uaiy9sQ9NPg00M0nsW4dhFovV3r+40wXbx0l1Y4GE1dffpHoH38x0t3JXO35H7Wdfy+/ZSa+UcgkjZ8/CC0CBGl+Pbgj99pPFV17bFOlk/NMv/rNd/q337/U+dLVxo0N/YBWjMwcwnlxBJlwH40X+2F0DoxOw1q7k0BPfnZXtz+aqHbn+vOff9DLHxYqVkOVZELVpTaqtKhgMiPSY4JJ7lmgkO6X4hYQKS5H03+BuOjo6zgpieaxXGPLQesCjXmhbVyLLoVi2Kk1SFz93S/u66+eQHZ5o7fHLzRfldYEMMXCGUUi/day9wLTDZh2wC5+qMae6dsolCgAx/sD7e5NjIQbEDtDE5BVms3hAeUqyy4uZNyPtT8Z2pT21atjTWdraywQHeOuy+GFeLFp97DqW3HH3cXkFv3J1WXBRM6E5jynDcyn7tfzZyKQtNww3mcHEW1rSdhMiC6mmRZZroNru/r0s4fCKHf85p1my9KcetYEsUqF3xJReKBspNinSOKwo7sLLKSY55zJH4nuTPMQUVucEG4vtFymDWBa3SFJOEwtod7QH/xXfj7cauhpfOOemO6MLpkOl+muj41/a06bOEh1sLunnTHp8luVm63xfubrqV0kCARKVsJE35iKgAKKCbmr0OP/dhXzHcD0mqhexfr6N2/0+kd0aYG410i4cP3E1sMU3hzUhjBpPa1IN2fivdlaLhVZe4VXal0tzVU3ShKz/UduKA9XJysoXEpeq2WxMdE9zY3R4XvSKO2ba6qpCrVhIX+n1s6tSAc3Ug2Hoc5OznXxbqnl8VZuPpLjjS0Me1nP1bjoU3zdvDnSF7+8q6MjBNqNzs+n+nC60NtXl5qebJSqbyLnWVkISS9tdcLFz2QjCVSGpCh1+YKIn5lUcR7uyNODG7E+/unQVqv/8j+f6ze/mWpV9c3Fee9RoNt3HV2b9HX6aq4fvrvU8YWjtTPRso7VU6uUJniWya9AwXCyU+R4NoHkfcWzFyVM2Qv1oq0+/mhPB/fHCtNAl+cbvXw51/Flbp8Zgmgmj/4AzMmV/Gy5sYkv72pvuC+3AZ9AeDWhzN33w02GgH8Uphpid0ePTLzUDV/DB6lm2VJPfzjTqzcb+c1Q4UZKwTYYENTvJl6Ynvgei7XpKwHjTmcbtXmtPq6tONI2DDUlvJVJGk0GImS0eTxHPJngcIyx1jlvLftsWysIkUNwRjGdcZT4kTbTpT68O1USJdbwZ1VurlHepyb2tH+4bygfZ7lWu15bqDcpG4T/0owFSU9J2FOCmB+NcrU2B252fml5dH5/oA0cPqabwCzhYjGINS1arCKMlFNwVaWtMNHwEg6NYHPmbk1Og5bKy2HFY3rhnQHE20lM0h5NAlBhnvVIEaBnFxcqcWBrm/LCRmsgXXI2lyRet0p3+vJ6fJ7oo9A0s8XqnO1e2SqpfG2zSCs6ZxpUEBysnokc66FTRktV2YrRCmq4aWAh4CT1o39oOazomQ3pb+TEzhLKggsLOnofryVLhpE/3QITaptR20QHzhGXS9RW3VTJwUrsyInML2fQt6Zi/dVTAYwNmRYaJX4fDjH4DAxB/Q5ChTuN5tLn7wOLCLaSYcLRLnCRMU3CcE13bwtH63Z5lRhLov2ww4lCjClYANMDQWllPJjWSVVt0cV0ZGoT9lKwUWGG/L2vJJzkcF1h1xHcWjZezEgOHQp0akahOOR8u4DpC6B3c7Fipb1xN9Sjn8QaIdguI333zUbPftgqz9FcMRaU4tpTBJCSz4QiMXDsoUWLNPBT1f5WG5euCOktIbJU7Y56TaMBKv6g0v2P9/To8VjpILfO99XTmZ5/t1G1HqvOUiv4yHrLo8B+dmYMQ08aULWXmRUBe9cnevDLSHcex3IL0rgX+vqbmVTtajfZVbpb68nPQv2Pvz7Qx5O16rPfql7+WWou5cMBqnPT8FTM9nHrIET3J9omN6T9B4quP1YW7esiS/SHr9/rf/3z13p5slLpJgr8gZqM0N6rz92YNWDkt/Lt+8aOmemzJzd1/6NrSoatlvlUz1+c6OUPMy2mPPVpR3gNHc3rWvO8Aw0mgsESWZHkI1oFZOkx7o6M28HBVaAZQR9naAksrFxwXMoIIWFeIU5FQOxZN8208vZeX7/85b4ePITV8kZn52dabbocJ4pzhIb5hqkHkxV0M7EJZrF+9tJAg0Govf2BhsNE0I0dt9YazUxJjlqt9YJRNKGgKwPjQa4eDXzdONqx4uDlK/hE2OSJDkEZujH3lukx5FugLunejhva71PkiCQRHlM0cOh2xgkuD6Y2y02lMq8UovkKaJAcEf3WTyhQCZ3NNF2VmmeFRrsDPfrkrnbHqV6/eKXpJdOJWK6XWCHPwcyKrXF4QyvGPtYZY3EOCRdlFUiQtR2wFEKkcUe2mqQ4QIqDONmI/CYshm/E9wn9uYsBIdPN9GoWHdJ2/91nMtvlvZkbbru2v4et1NCYhYlGw772dodKaBZ83FozHZ+eaL7EARar3lLMomVgtQtfiYaCMNrOOJKO9tS2I734dqof/v2DlmeNSsJtQSVkTM/I1fI6QbqFAhv+VhswKPVWUSajI7OGJEMSZSf6imK11ghHGq5ZGG+NbCKK6WW6nqs/6BsMMIkiA9/2glj1CgpyqcYtFQwr9Xe32jnwdPf+gaJwq9NXpzp/latc9eSEu1q5rZbbqeK01s8/f6CPPrqm3p5jgu73by91erLU9KLW/LLUlk0Ueqq6salXaW42x1Y4fB8UIxUduNeFNkd2nrEViDRqAt05cPXZF30rZr7+3Zl+/7tMm+2uVlmhvUPp089S3bsVqN5M9fT7t3r2KteHbFfLbZdbAK/Om1dKqsD0aEbmIwoIrIE1wlvFNpEEobJUEOSa3Onp1kfXdOf2TZ1fzvT01Su9+v658ikr4D056UTzolCVr+Tna+3Eqb1LBBb3kiGDMOXrQg4TngCzQq6GNagfdpMV46JtFUykw4+h2tc6O5vpqz++kVfvKK2HqolfikLTuBEVkjSEr2PJzzQv1wrGic5mG9XlVglaV9KXSVVYd4kERKcg5aDIhgnEAIPPmzOQ/Djcqf1eahpbBM7EgKGh4X3mHipWuT68+aAgjEzgPF/PRbook5cq9tQ/GNt621tl0oJwXwol375LNLzc9zzDTG6ZxPT3hyqqTM4iU5w1Snd2NKsrSxOoV7ndY0EvNiE55+qsaTRnpdvUOuoPNUKGuN7Yz1ImocUnpV6ierq2yS6htg4NE+cF0orkCt7adLFkTL1STB42YcotnijfMClCfM0GoVBe5orHscJJqmQQm5yBCV0FrNZ0ApXi0le7DrVaru1zBaOx5bn2G2vY4J2xIQsN/dBtlShAuXedfvCPLbZlHj2zupLD5oW24qG75GCIxFSDX1OayJe9K+PrxoUmK5sesctP4EqY1R8RNVoXMN+IHsHScGiEpnugv6QW4z8e0EVTqeA+IKMmUuX5tgaguPI5ZLohk2pGYjA1/F7ncOsAxlYnsf9Ck8Poz3aQdA5MgCzUCWgcKwP+BZT6MF9wMnSTArM+k/PEZAURJxW00Yd9G5fGdWsTiJKfhQqTOA2X5OTcxnl9gmurRmlT69Ldau3VGh54evRkqJt3EWN6evXdRs/+lKtY9W2dkHOw4RbcMq3y5cMf8P1u9EcuFd3UllyuRkVcWaGE4BQKOV9kUpba60U6uhvq4SfXNJkMLPD21Y8fdPwi1+yEvVrPgi4tXNGVNvzMFLmNNHY89T0mNytp1Orwoz19+mWkgx1p/Xqpr7+a6vU0khuPLV4kGK718y/H+u9f7OrxZCGd/V7t/Ds5zaVct1CEp7pG/GryWut4WkSnPmu1odrDR9pe+1Tuzicqtnt6+exc//NffqdvX75XVkYq15HcumfaGoSLwBk5YNiCJMNAH396oNv3d2yat8rWZkVdrnK9fnWpTeZoQ5YR8v4wUF43xhGC1IzcF/yAVzGZggrNk945QmwUwkCTZ6OsbB3EYRMyUTTBJyc1WjBEiuiLyJ9jChRox3d183qtv/3bA+3u1lqtTjRfnWm+WdpUpdxGotGiZmK8T5o8lt9Rv6/9g7EOb+8pGgYmhOSwWa4vNF9OtV7X2qwoNlmh4bFD41ZaHtbBtZ4Orw81my/19OkHLRZEA1Bk8fYAXWM6w+fn2nQIuzprItaINAjoqrCDO3F30XVwNEJ5Xa0zIJC8t51zxEFbRe4eELeK7o9A0kgXq7W8xNEnTx4a3+n49WstpliTzYArF+0OK1RWOsSB8K1QbIJ5sPgPXGkdTwaOUxdrRCeJQ4csJyNQKvIjA8OaP8t1VFDMo0+AO+S5SpiEsYrdNgoQ3sO0sne20yXC7ZGLw4/mzzHbP9MgzpHxuK9re30NRziEPHPNHJ+c6+x8bs4o/iYm2KQAg+DM7wgYMO6rDXd0duHq3//llbJjX84m1Ip8rqspAM9V5qFnAYqHRKFVijibDTKW3bw2mj5snqbJbcLAoU7/lS1JSifTDrUknBcy2Wpt6o115r00VcyEIEGD1qhaZ9aLxxC6+1v5/ULjHU83D4a6fmOo+WKm1y8v9P79Sn5vrHDY1+5hX7dujfXg7p529np6e36q1y8/6NlfTlVXqbZ1Yu8NUgLO5S3xNQ2Fa2WrSVY7TC3jlEuY8GxWNdhOKzWWzSUN61D3WIP9cmRwx3//3+/09e8KTdcDW5VC9T+67umLL3c13st0cv5OX397osv5ror6mjKmkvNcceYoaYyJr2Vba835HrM2Zb3n2M8CT4cmGzZYCaspaXT39kS37oy0qmf2s9cLT6+fTrUk8w2g7XquB9cPdX133y77i81am5x4kXVn6qBJCOB3kRDPRBmXtCOvcBWZUD3XzQcDHVjzu9GzlxeanhP9MrJ7A40rixGKa7hsxEhRyF9kC4Xjvk6ZYtkUiWkNEw6iTnI7f0a9obkzUZ/Mp+emFRoOB50jjpPLJlS+2f0jBNV9jD4EhKNw35qphymiyRV6iabLmbHN0EGZa47CHUMUTYvlyXTT0m6Rg/AZx7Zj1P540rPPtGwpMqRe3i2AMlIsML0Qq9RPVPYpmFmX+YbomHOmwRDzAg0qNMyN/DQ2reB6lWmkVCkYBiAZVwy7NnIU9EmUYIq8MUo5rrug8rQz4jPhDi+V4U7NSJPg5+0az4LwcyJGxqniUWKTL7Yy67YLmXeKRs6yVrNiKsk5zB3eWM7c1ibejWGMyKEDtYXphc+YzVoO5yl1/ovZSDg0UbhTWQNJpCNEP4S2J7EJDb5WliMkTHdWfC6bFah+dBguXTs4/c7qy0PBhQOLBvFgxXQBPLjBjhv7h8E5Vyp77ES+ibKN/krwno3VOdQ8g1kC9kLkyyWFk8KlSMJmTXmHyNz0JczJW+OSQJTF4ouNmYPaLMT8an4JjgEDwuO+w9zNCsY3Ci4VMDkx2wDiZ9pRaYtKRZarCtNOs0QqMSLtLXBJR3FZawJ/oa61jFotgqX2HiZ6/NdHGu+mOnm+0ff/ttDqfSi3IkIB7U1h8q8k7VwQhHeyHskJ4aALbir1Slw9rmWKsRQiJLQuNwpcMuCkj+4f6fYtJgmhFtOtTt7kOn2dK5v72m4CSx4nC8kskFglEdazclJgK0QrasOFdh9F+vg/3dbBXUfOYql3vzrRy2eNzv2hmmGkQdJqtNvqyycH+s+/iPRg/EHeyZ8UTF8o0FouYUFtJt9n9I5wEQt+a8477qoKXVk4UjG5L+/a50p3nqhohnp3+lb/76//oG+eX2gxC9WWQysOKLLoUMK6tMJ193pPn/3sprxwq5OTuS7PSw2HuzZyPv3wQfNNZmHGWMb5ljkNiryxMFds+BZgbPo3wkN5oVkTd+Ax8KL20hiPhe+fSRP1KpMGamqKJA6K2uCkUKgpvPZcX5NxpfsPE33++YGG41yr/I3enL7QilDactC52+jEwR3UjibDie7evKlrh7vyY0ebaqWL85k28y4KZLGe6fxsrm3JM0Gwqa8gQGxdGiflxvWh9g57OruY6ukP55rNyPkbakAUgLNRZBqgjhJdNIQ3dnEXOFgsGNmUzghsr6Cr6JlYZVBYVazoO7E1nBsaCwjKRqVlkuL3zcV3OpupN0r0+c8/URQUevfqpZG2y8xVkXEZwErqhOE850R9cMBxmtnEhzrGLPVXxhC+B7QUdgp0WVUc8BZDxNib7xQ3De+/QenIfeuMIQHRHTBPYKpxqHFZ2lasVZTgmoNuzJNvy9uO+cbUI+Ks2RqkMwj76g/GyoqNTs9OzOFjRRINm0UhUdBwKXtKR9fMiPDtd3N9/9W5vNVQXk5xBoMKwnjVrRstqaCLLikJFUXgxSlkaxx+TiQGrTws19lGMWLzEoBiou2aXMOhwqhvmYaAB2uQK2Vx9fnhTBxYFiQhXUOPqXAjPwEsWCnpOdqLfB0cDdTbSa1of/bymU12Hz26rzt3ruvGrX2bdJ9enuuH52d6/2ZuOJIaNxzZeHyETS2/YVKV2bPRARLQd/pKe6lpQAHyodupEODiKi4gK3vqV74eHoV68vNUkV/p63850W//eapNvWPwUGCGSdTo9l1Pj/4qVjrK9fbVe71/1mh91tMZJp9VKUI4MbcojK3wrEkCgMvDM8CUMQjN+emSZF81WgM+7vkGOU3TXP3DRL1rY42jRMVsqfOLqd6fXtjEb3+wr9FgR5fLtS7mc/vegG1SNPX9UH2MRNhwyDElyggjSROZaB3Y7Win1Z1biZog11/efdDJhS+/2jPB75oV+bbRuDfsXLs0LHWti2xleB13MDBND1MqGmj4V82mlkPyfRDZtA5t3eLywgKxAT3SKBhr0Nht3TllbENyUNHesBbi6Cu2lgtZbMoutJlpFODEJFJCE7guTedHt0DTTU6QG8cWG+XmmaqrmDDeOdhy5CTPNwtz3u04sXpDGFaOktxVhBg6CTSNmSiysDbltWYwr+JIblWoZygDcCe1SqZJRa1dp68eAx53Y+suKNxFQxyWrzhyVG5WRkuPvW5aZLwlTBtNbuBLNgRMkgI/NRc893MSBPKHsU040RLB7lrC5ePoKRpt5yQgdMVQBIfKkigIP2bt1g0OkLc4IeYARwlSF8tmbeQMnf/aMrI2dQ6aBStmOiEr2hz+k1rcB4dNR8s2FxkXuxMq3xIx0RGLY6NYEyzrqLKLxwYCJlrkgAIVgG5gQwq0FSn0S8gdQa8TstutBix41lxFXUHEtsGxDzLvKl7srNibsc9fZd1QKCGo7gLu+H1BpmOhRGvk2u6VogbRK2nGRvZ1AxUA6uiCWKOYsLW7aBzozmGXbUSmj2XMBYntdRuq3TITkLfh1lGII4DnjokENs1Jpbt/vavDxxNllfTjn5b68Q9rhduRMSGwT66tE8IVH8gnYrgJTYuCUHPjYSMt1SsbxU5qYa9UwNhJgyjT+FC68WCsozu7avJc54DkXudazgJl5EXlTL4QvEbySFqk4AQohnMgDrQxqjFMk0z7k0JPfrmnm0/GytxK62czvf/f51rOUl32I3l7niaxq1HS6pd/dUN/+w993do7UXj8e4UX3yt1M/u9qfJJUIf1BNq/K1+9LhrAsn585X5fRXJb3rUvlFz7iZrQ18vpSv/3v/5FX31zqctT2Fc9oxozeWB3fuNGojsfjzXci/Tu5ETPn00VOHuaDPfsknh9/FzzzUZ10LNVDA87GoYaova2EyPzvQMyZA0GgwuSPM8/xfTA9ZQAFbO7meeuY8+bPs86jtaib9hvY0nlEaODGlOIR7XifqVHH0/05S9uKO1N9e79tzo9m6uuB4qw1tNoBJ7S8VAH1w41gnS7ZaVxofnsUrNZZsJYDjl+zvmcvXsk34k7LVaEfggRsqPDo6EGI1cXs6neojdZRqqr2Ci0cUhEBs8vlyeQOs8KJDD8m2zdcT8i1m8dVZ8sM4wZrNRbyOQc5GWXzwizyQ2YHl2BH6Hg+30Tpy+zXMNJovsPrmuMSPjda10ySSp91Q1/LlM61ukgCMyBYLBXtB+U+kxyeO/tHaMhslfWVRGkhkMwYhLTbAPScs50wuotuoQGxWI3STKmUoNhgGkxQZX8Xl1eXUJ4KBBKt1JeFTYNR/Bp62piRwCLGquGtX6g4Wii/iBWWa9UVmubhuZrXHSBaR4pYrAt1+rrhxeZfvObt7p87yjaDhXjwPXw9ZYmzOVBwvCBxi7xIivEDUzC3z8ObCJCUkmIoH69UsCkBoYDrJne0Ng2RMl4trr0OiJ5y9lX2fmcxn2l7kRZ3KjyMvX9SuOwVW830Ya8QRUG/o17jg7v7qnfl9aLY416nh7fv6uj6zfUhoHeTc/11fc/6tWzhZosUOxO1JS+vUNoC3Hqcsmhecq2V9o2JmuIWQNXPWzktu6sbd3GJWhOYGKdald3rwX67Kd99SNHX/+f9/rjv05Va8/Ob5/3G7HGqNLefen+k56xlWavVnr37VLv3kvrZff9eC5Oqr5N/XkH+Z5d3mewCD6hvFi4Eb1KZZ+Ed1c9m8w1Fho7vrWrj273NIpntpKbTjd68fRSsxMa+Z5JO9ZTYIZMTBtbOTOhjHuxnCiwxAbbKrTd9H3nikOWxJU++XhP0ajR69mlfnybq92M7Pwptkz/cOElWl2sTDaBgNkwGkUutx8ZQmGLu6qEhy7Dm6Bn9OqtTdAT39NivbRGCXAqrtSizq35MCAjgdo0vPw7rNwQRdOYVI2KZaHZ2dwE0+PRSM04UBNJ/rKUt8KN1jNzwcV6oSBJ7fdbTKeKY19OL7WUgm1RKkZTFbqazqeKGk+7/bE0ibRcrRUtGyUF+mIp63tmvU8IxG5ds+qDWxkM+krR+NaVLlZzy6iz8oapetEYbogzdg0GwEEbFitJ0Bll9uf34tSmloQ9sz6vtoUWqy5QmfV5Lx11EU6LXL3SUX9voCQBEUQziMvV7QCjazrALv2AxRJ6Q+xaZKHa8ISD0qKMiMKJDQsyRP+cl7bucyb+f+NTt8rXEodtzIy1kOkAFOdGAZofo8d2Gg3s+hQqPJn8wZVZpbqUZaqwjScVVMM4eiCYmmYIMBRaCFeZgd0oPNAp4HlwNAoiBaRe20Ep2wdaJAgiY7MBd9Rc8ldMm4Q4lWqY7pGrwUTYXYAIlwAHcOygd0E0y/uGQLWwwNXQLJVUp5HZY7EA4oI2sRWtNId0DXU4kldB5wVqBx0YsJSnbJupyDMDp6X8HUsWaDAsWvUTXwf3I9372Vj+qNXZaaaX3651/haaKGGSlcoo1dqP5fsgDEoL1I0JK/VSq8jXpIAnUh/IZOnJq1j7tUqiQrsH0p1HE432e/Yyvnm50rMfLi0gN0n2lOUdQbwuWCH5cms6YteiUAj2W0Hzdmt5kbQ/dvTgdqiffL6raEd6+3qt0z980Pq7XFkVKT+IFYx97bixUr/R3/z8SP/wT3u6u3eq4P2v5J//UWm46Io1p547AAAgAElEQVQkCzxO1LQ9m0R6QW6ofez2zG0St2NvVcGu1ulNebuPlO5/pKJ/oNdLX7/+6lRff3WqZz8Ap+zQD9cnu3r82b7G110tyrV+ePZelx9qpeFEk8HQhH5vjo+1BiAIFpdAZHt8yB/CyUOR0E0fuEj5bhm/FgT/NsS5RGYasK0bzwgseZoHx1cBEI6uP6T7RwhMOUEXy+XoqUfWFXlVKZf4Sr/8xQM9+YSwnROdHL/SYoaDpadkMFC6M1Qy6hndl8lCNl8oW6yMZDtb5haKScHOO0WILGtTOkzD8ENhRx808nXr9o5GI1fTxaXen860znxtNsTqdMJNHEZoFlwiGXAKgntgsmTZjLBtuhWV15ALVSiDGeIGqlmR0SFT+PEeuxRltUUysI6iyFhzIJrLC1cJU62JvKbQcrZUXjlaZK2KrWdBqYj30Uug57G8OvQ4PB8eUzqmwnzITJ8DlQbclNboFSlm4FahD2PdZJwkBJggSFjHNyzsbTJqRSx/F4TVFp5bGe2YieHAH5hDkN+Abpn4FaQJaGqAgzLZwglE7AuHLVlWpmNyG41GHbEXlMQq22qZS3EaK+yNdHbW6Ff/57nePCvUbFKhVIl8nu5CWAUQMzOubxalEpg8fK5MqhE38y4HnrnE0DuAEnDLTCOiGbLMbP5h1JNT+wZHdZ1Yq7xSjc6qhyCev7dnU700C1X5lcoAQXepFOL+JNHCy1QTUI0poO9qshdq0t/q5rVI92/u6+joSJ7f04+vT/XszXsdn860nDdySlyEqeEyaDCBadLYsBqkaALExwELbNhJQnkEj7qtJTDwnWzDtuO98T1uVuq3ru5dT/Txk5HpSb751Tt987uZCbczNgBubcVqEEea7Pt68Kinm9ccBVWhl9++06tXns4/wPWKFUQDZr2dYwoaOus1tGKBrxKdKGsfoj/IRUtK1X5pzXiq1MCw4X5P92/FundTGu/LIjpmZ4Xmx7We/+WDNgVxH7C8WjkrpjkE57bKB4E2hKqCZiEY1w00IcuRaWaVKY0cPbo91tGNVMtiradPz1XMYhVebCzANopsmr65XCsm37NkrRVonq01GKVK0KyVpbIis3uOLLaol9pqNyhK0+ssK+QlrYbpwNbgm03WOSy5X+suaBaeH7gL3HgMHzg7YOCVi8KwLSA01Oez4rvkDiJA50qYbBskz94FUBr+KFEWsHXoguxTWyF3ImzekdFgrHUMCLiUm7UK0NpwRxO6TmFdkbmH6YcMSWk0HismZmWdG5Zknm9Ugjeg+Xc9I+gTYE6hBdYgHoQKEwSpHSANV25kuJvO4AIDyv591vPmsGRq3crJKvVBYkOMpz6hIvB9LbetFgUBuECgAV0C6wRxRDh9LYfVMRMj7gPQIzRaYfd7JriQWXsydBm5/9Dyg5I/xj6diQxKco+LVKUa8mKuCK0N7Z3nKg6xmNutYrZEqnk62MRJLD9qg8jOD81ZxCSGuRE7QHg6DftOBOKmWIcfUqjXtuqzv0UoiNPGqbRya61Mk905zDg0scFveTH4echh6mIsO8ueiSQpfpjoME2ynG5j6zD+zpmioJVC1I3OhZwoN7a1xJZi0JeKxFUZM5GC10HFyw66e4gY4+dh5y6oSTKmBb4qFCkQLcc8wqLu6O6niXZvOiqKpd49Xej0x63yWaC8ClW4xHOENvIs3Y0VQx3dlKTrDkePnTEZhRrTYeTwfnL1htK9B6nu3InVC1qtLnJdnhR6iYNtxsvfyot6Jv7uIjy2pr/xnaTjRYWtki2AulxVvNXwwNfDB0PdvRXb4THPl3r19Ubzpyt5lyzRHK33fIXDWIMiVRK7+uv/dKT//l8Hejg+Vnz2e3nTr+R72GjRlqBniSzhmyLTQZTalLZu5QWy7wXdiRsoB8efTNQMP1G7f1/16K4q77reHW/1pz++1G9+97U2q7W+/OyJbj060KxZ6OXxuZ69uFBTJ5r0+hoPQ5uQfDhbqyoj03eZ7gyStGS7cS5gQnVZ1+JObLD087XlbJ2YAJAcTyfWFUnYQvMawB7GAA5iqO2QuBHEs3J2FNb84yuCCJw42oa1rS52h44+fzzRk4962m5OLHjV7e1qcu1IaS/Sej3XajFVuc5sdYtGhhedFQViZS6C0DpO8tc2FpvDwYXwlycZ58ade/s6PEy1XF/q3cmpstK1cFn6mTDkaMhs7Q2UcI1dnwLf6ZLFKUxYCdHGBIZfRZ+21YqgW4CWBrLjcoEp1SpOCaHt9ApE7ywznikE5r76aaBb18fGC0K4ena5tBiO/xCKIzC2XsOsvLlNQZjeBEzEeOftWfHle6F9Bsus0mXT5SAyduZgT5iG4bIw5hnOClCrnCFA/niXOeg966LpNNuWq4mpVa1JkFhBSEMHPI7wVly1fMkAb82qXveMw0Rx1LEju/OCMOYEgWvqW7j3RQnzRtqUjl78uNC3vztXfh6ryTiQPVt/gCihqBjAfKI437DOTLQhbNNEbo4GaHfyvJss4d6BnNx2a9T1em0RTkkyUBwObZWQU3SyLjZILA5fJrVgLBztZHyvpZqQyAwcpR3uQDGstVxbZ63hTqj7d3b14GZf924P1RuGNkE9uyhMD3h+vFCxYYnPO2IuC/suDIWBK4jO2goI8gvJ2wPB4MrpJ/IGsU3NY9ZFXAJJp99kOrjJl+o5jq4fRPrkiwNbg/zhf7/UN3+40HKdqK36UrzSNsTyk9iZfzBx9OhhqGuHvi4up/rVv001W7CWJJMLDRLhq3zfrmlIKibqYCpIESldpGdC0FOOtnJ6Hc6EvC6eE56BnV6ovd1Qh/f62ruRWIGzndV6/f2lvv/uVA1eOqZWGWTzRg2FQuQqi7pAdibjPKtDqPqYErgv3K12e47u3x7L8xp9eLPQ/F2rjTdU6cNc8yx4u1oVaha5AsBwNORFockgslwwZkiLKrc8ODS6vThWL0SfWtsUdiXHBPoDzvWi0sXpmWnlyIbjnTITCdNv+oFhoEWRabPJ7d1pVyRDkFnKs7sxBl9/NOgEzbhlNwinu9zSfi/ReDw29lCWBCrgC9EQYtfk/EwTwxRwSbZ5Y2YtpjkgW7hLEUGD8SF2Sr1IGyKJykpx2rcQXy1L09LOy0wNrBjuqIaWFA5gd1fR7JBxSiNFU5gmiekV69m8kz9ErklquMt4TkmIsKktejlwCJDCY6jfIF/4f3laQjI3S3+opPGVVqUioobQ5rYWwKIQvhXPD1jqmIaRHMvC5EeTASDOFg3n37VWGBlxmwqttW4UKBuTHipdB8YJhY0DvaNRH2sfFx6jRQB+V2sq035YuRJYN0tEAl0sfRa/FzZT41QgpjSZJlJuKdzSo2K1RefUaOmUWsNXQUNAZEoDkTux7Db7CexDQGzGN0XrhtIEfQnTI+gqHV6gUz3RyTGZ4mfl3+6cbDg3wAt0cSe2XzPMOllStroDw17iMuDXdaI3hurIK3BddYwAVjJd/Ap/Ptbwmw8TPfzpWMl4qw/vL/TNv37Q+gTHQqws50LyFSlRAt086kaOlhVWeybg4yKLB3BWGu2UntGye9d97d11dfteqqAptTyp9fLbpc6OIYb2VJcI7bb2s68Yy1tIJwLLVG7c64Iiq1yJkZkb5e5GOzdc/fznB7p1vWfuweevL/WX331QdekoblPbNZdjXxGd9dZXL2j0xU+v6Z/+fqwHO2+VTn+rYP6dPGel1iNWpLUARaZ8iKsdjxefQu3KCWnrQl4lvnkyAonA2Vc7uK1g/yNpdF/q39P5OtVvv3mh569f69btXUVppDfHU718gT25lO+lShNPk1Go9Xql6WWuuqK4ZohK5iAvE0LdpjvosaDyAhveAi0bzJGOGQg7xLg9HDwGq3SMIJxRqNdXzjD0SA50ZCypUHvJzUO0GMkjLZ2VW8rfu1I/rvW3X97Rpx9Dvr4w10evPzQw3sm7tzr/cKosz7r1M8BRP+ncnDxOFfbv2AqEfLUyISydFGN2ey9D6eB6X4dHfW23mc7PFso2js4vNvbvh0lkcSbm4qTQgvlxtebm78ozSsPAe8u0l2eEuJSMIqXA/YiFF16PY3iCtA8Zm3cINhIwyUDzeRefsT/u6ebRWHEv0Pl0rtMTdFRQnWNF5G5dretx01WsyIJCUQzYrVu/mT4MDRKUbzc0sfa06daDdLtMtLBtk/HGaq0zS3B3V9YA8euZXDBS5/8XcEnwbrJKU2UBskmEdoIc6tbWf0SMgDUg3BcVYtwkXcgtoNYWiUGkLUVTQySLpx7FB7uqyTW7IF68PtMPfz7V9GWjxdtG2zXu2dCKU7AJFLf89kAhLQ+XQFuo7j1oxbX6bqz1fGUNWZ4tbdXOM8MJV28qWxHHyVBBb2LNEmuhmGlpHJjDxrQnfC4ASXN0JRRYsNloDEoFPVe9MVlZrGQ2OrqR6K9+dqQHH4002sFtFen0vNafvnqh07dTC8DGzWFzePRrWwryDtzIIUkcBtNF/i70xqz6sEQ7BDFTbLuN1UbGDzKnIH+hrcrVTIPW09FeT5/87FBh4utf/vmpvvrDVJsV+Xo94zxhXSY4GFF7P2h1eODpzoNE/V1PXz8916vXhZZTUusp8mFUubZ6tClP2E11o7UUbQJbUZaxlA0qxQNCsn17Dgt4aWdT9eWpT9bY2NHgdqq7D/c1Yo2TbfXyh9d6ew40MVaT8+5x7ncrXiclHgbuFmdYoqhMEf1YY0VDEnsr3T4aaDJItJnXev9iptLZUTVIxbawyFq1q0oVFz3aKRq3dQdImUx68tLYpivT1cpgtnEU2ZrNsc9+qzoINOoNtNPrq84KXVxc2GSUdRhIEjhBNpFB+9f3LdNss1xbUQb9ExaT0fXR0cINS7rkVZovsvJ4F/M6t+kcU9Z+b2TvFFPgFLzGJldO6C26pX7PCvZtXnfNJ06gitbOsxgQ44kxAcJBna9tahPHBK0XataF/ToGANEI41Kj6XyuXq9nZgs0XKZp5v6tKgtgNy0utQNuNBAT/Vhh3HHmbCUMN4tVHi5Z8ldj17RfnO9mekfQTaN/JeoZ1q72LEnFszUsEE0MKQ6OXqQpNMTkh+LR4OxF6zdEC7aVk+o/m7QZSw8aBbO/MoKCW0L4Inh01idNbWnm7rYwhgVBeUgcscJfbfOMBo2miDUD1T8nG2Jw0woZbLLRmg7Q4kOoLrfqkc1mgbNUkeS8VZo7XeQJe+LA7PGEAbKjdzvKKC+MqZa6tHPYcdjPzcZtstqu0EGVj0Ab6zb7WsZsXJWs/nhQCBDESolNmyEdxRVgK6pa9t/mgCMpHjaD5V1tFW1DxZbNtrQwUITXTNZw/aVxo5sfj7T3iLHrRm9eTfX6T6WyC24bVkBwaBjDp112VozeBRs3jJFWblEr8rvulG5lP/I0vh7o6Cd97d3kM5DOXy307OuZ3h83WiwB+LGCAMEeaMsDR/HGTh3BO+GHWEx9T3Feyt3QAbUKd1w9/OmOPv3J2NZoFCDPnm00e73RNuOhj02w7A48BYDEYk+9sNKXP72tf/xPE93uP1d8+X8UrX7AbN5Rxm1SFHZAPq8wSztbFWfLIXfFoTDQKB0QGg2miT013kSFvyft3Nd254Havc+09PZ1ulhptj7Rq9evjGw7PZbyReeeoiseTgLDF5ydXqoqmHYwRkXYGBpbiiKXiY3BzMyMwNq0CzQEr89Il0KqCxYNjMlBUVKq03+0NWPXzkrKc284KqaIkLQ3jXptZOJgFy5WRNYQwcUr/fTz2/qbX1zX0XVI0PCS1jp9+06zi3Mtlytz13DJc8wHUNOTnoqyNaYSPBNWvA5mh2JjVlWCfynigOsg2p7sx8qytaYXheo80WxemYuKFooCgoM2Kwuz4dP5mxidpHNiPdwrajmd6pXOBSYRrrXMPhu0fq0YSsUJFnsCe5k5kUfmKlvDWmq0P0l1eNBX2AcdsNGHNzO5dWIMM2uS0HGRG2eRQhRdhPUC1+sAkOBFyF+rGwTLW7M+F2BHkKHAemq6NYDZzRHjsv7zSG2vrRPPKzptkAy8q9BzKfA4t2qLhYlCVnOBOWQsnwwLdsvUpLTDj0M3sSINLQhka96d0KbWKnP1o8YcY8P9XaXXbqhyI82XW529W+sczd5fLnTxlvTxoZJ0qO0GCnDnonNwearSeivN0V7ERF60aqA5b3BLke1H9G2tAWA/ChMuU1auHo6xVG0d2BQJBkMeSJnLxYhblym0q7CpFbZcPNjTO2aQS7E+qBUnG330cF+ffn5L9x5PlIwLA5ZezggGH+vtqw96/eKNKowNGZw53Amd6JYJoMGe+RugMaoL5TWuxO6zxsaNvpNmF20QuX685C2rdCjrTq24KpRwIQ1TffnLewoSR7/512f6+t/nujgnuJf1JPpevqtSsU+hRINc6f79ge4+6qv1Mr17sdCzb1daXOKx66kkOiMKjF8DqwzZBHvqcMGEMNJq4KroFRpErcbw48JANdPKnFzPjrtGVOXSWSlKWz24vqN713fU6/v6MF3pxx9O9fKHc+Ur3J1jKxZdxhJArVhjK1W1JJ2YqpLpMzq7mfZ3I925dWjN2LNnb5Q1feVhpE3jKVuxgnJNUuIwvi62Wp9u5LmVDo92lcaJub3OF3P1dsZKRwOVWWZaJZycOD4HcawhwY3IWoh+KlkDo9BCw9a3gQaMvazKLNuPyQ7ALgoAyw5MY6X9xNb2yF7WeW7DCAwP8MW8xBUQGBomCwEjuNkhrN5TuelyIblXYJthcoKgjXMWPNHW0gy6+xIYMhMhWE1FDoE/02g0MhfeZr4wRzAokf5waOc00x+KMcZEqyo3eK0BpXEfZgAfKFSZTl0FY5serQNAk0HJGR+lqbZMpdj+MKFm+pp3kVAYZQwpaY2Ur2BTKS0wo3gK08gGOxaezB6e2iMCQQLcxQTQwq/Fx84K3rmuf2ypoOAtAHLjg8QtgniSi4aJTc8uErQZfDKlEjRGLWuIzvVjsaMI54DvlYj+OOzxT3HZN4YaN8sdGgGbBkEPRaFYK4UWjPjZ8e33IAsGXLntReFSNHS/sTyXboicMxoghLeMers/mw+OVQFdODMdy3nj19hxhTaELtQyjK0rYIcKCdYQAbh7Ci5vsOTQpzksHNuk8aGxxtpA5uWD5Iuw8FUEarkFjvajyBxwzTZTf+Tqxk8OlN4OtGhWevdsqsWzQKtzT5m2yqlQK9aQjPECbeOtrdyoeZmmobxHJ2Pi1bDRjbuRju6H2jmMbA354V2pk1e53r9baEP3X7takDPjhRqwtzNXV26iUAu8vQK+cXgPy1BNXtoa7+Zf7enO5yPFSa7V2ULf/Pt7rWepwnUgtyag11rijrIeefJY/+04evyzI/3j34z00eCl0tmvFa9fmOuxajcdwNMNDcBIPAETJZxgOLyMzmayuI6h5QBVMydST3ISFW2iTbirRe+mxZlo54G23lDZKtN3L7/Xn58+0/mLRs1yaLT0sO9rctQzfcGH4w/Kc9kqE92EBRqiVTObAaMURxFCfxxTFY43hLxcsggEgZCifWGK45pIsA0ZJxPfQjRFYGPvGkG0pVk3ynN4MK523O6Cdq+cYHHiau9apM8/v6GPH+9odwdn3UbT8xN9eP9G+WpuuXGLVancMAQUVmTuIe4GzOaYDi72I3v+mra4Ikx3rhZG47sHPY12E81WK52crLXZxFoRMWPxJ0xl6QZTm95sio18Onw2KebY6lxFCJ3RVDC2ZzLLSohQ5bXRZq3GtfefA5ToALQ5BrcsGLEz7SAvDIxBT4NRpNVypbfPz6QilNswfe7yE+3SpJBhRckE2ijYlAZGuTGwLMm5601ujiI0Yv9xIPPdoIXiByKbj3R5ZAkldHAT1dO1dm4e/rwkcoUECX0MvDQOVyv5DO/RpZfz7oE/sAgl9JFhzybV0P27lTsLTtbTjQng08TVaDKSE4/0YYq+iylZX9vFRhdvzwy1sV5FyksAosiu+KBpvpgAQn6vTXTMCrXOMy1nczsLzeiGEJ2pF1Mo1nxeZ1ipskIp/ImG6aKnyg+UYUVnJehDPU5MFM6ixmdVh7uW1RLr4qDQeK/Qpz/p68svj3T9/k1bsVwuzvTi1TtNp5WuHdwya/P3f/pW8zOmlakyijs6cE4/3hH0pgFFo7QuM21ykgq6/ETCgJl0o/swhyEFC8gUmk/7Msg660RMMLR+8vmhhr1A3/3uWN/9ZqaTt1vNnMSs4AWuTXRvbHG2MN9c7Q4bPXo00t07smnKj9990KvXlS7WA622eKwJJfflFbW8nA1HoSYDt+BrPXAVDKSJ22iPixHtK86qXs9AnEyV6pDV7sokHn1nq+tHE9375J6Gh7GW05nePT3Rh9dznV8WynnhYQ1ZRBWaWt80Yg42cZppjEBuKS+ude/BgQZDX++P3+hiSfMVaJsHyldIACjui064z+UNTNTfan9vZLlwq9lSq02m3s7I/tkUXY5fzgQGPAzbEfJNQ6jpOPAyW2cxIWJ9VkaBVqu11hcXcspSPdAYDBHaRss8s6n6br9nzfc6y63JGPa6EFjQGS3vpa2y3A7PU5S2Rh/0EpVZbiG9Fj6OCQu9WtqzVI0lvzavFfHsgElgvV3UGrdosTJdFnMNhkMzUs2nM9Pq9ZNUo+HIcumIRAKzgAQCWCqfD/pnZCzoEK0gDwPTl1EQN4T3GkATTECghIw5Nk9sjOydrxXW3aR/tdjYWYYQh7gnGmC0mKBIjK1m+mV2Gp39HyccPwdSAr5dPn+aKZpFi2e6o3/iLrOEbII4+UOx3RsQD+4CagmKD89XadOB0nZ+vOtFi1wxtzgAmt2t7cwpbHwF5tC5Snbj8AoceSEdHQyXQjVK/W2l0GWdxvQiNNu1WYfZs9IpmJiUg4vDhHeP6QPrOv7CXVo4LysFEH8968pwpvBnmP4FKzliLTQxXYfHHnjLAw4anQkZh1GOpoGX3zU7OPoC9AKMbJs2VIHV0VIrCvkBkRIQr2v1ndaCUNlrNG6h8fVYR5/sq+jlOp6da3Fcqz0daj13tcQ5ts3k1b4SLnpur5BqF1Gn1HMjJTgEI6ijlY7uDXXzo1S9YWCj9+N3pd5yyCxJa66M/0HRufJNjaWAgoS9N64wglR9pn1oGrgiSGVmBdrq1uMD3f1iotFNV/lyqXd/vtTxt5k2l3wWcDsibUvWGhC0S2PmRINAzqTW3Z/v63/83YE+Gr5WMvuNosVLw4myGzGrNCNQRp9QnmC/4yG1jC2uzY6oSoUOg4coHCwXdK81qwhvokV6U+3hY7mT23L9icJmoMuq0Pfv3um7P7zR8fOFci6jINTkYMeE66enF51YvUmsEOKC53OhKK3Z2VOEkwFGxUxUCJRd023R+bRqKyafONywhqLjZbJCYnr3TFiYI3oHSi7TKYJWIDIHob5vIa1R6urWvV09+vSaHjyYqN/jZV+pReC/udDFh1faLM6t+1qvEU0zmbSMi27d5wBvC61QYuXhBRw8lbZOaa4VhKr9KNDBtaGBHM/na714MdX5haMNnH1by7XGVukcbBT1pemA+L04YLpzobPNRyaeBtIa2BRqvS1Mr4fIntVL7Cf2v4E3dn9pEAEW/6rBuKfxfqr9w4EGg0CXH6Z6/eOJxLoNEwM7fKPPd6sb46FxADsgFLoqjLVRDnjRYlo6pxqFKlWPjbzRSjBxNpwHzlffOGUZ+oWAlS0/Vgf7DNEvsKL2KSRpGOCwdWBcumWOQg5k3hf7szlUWcO2WItTK44QdgOy7CZBiN+l3Z2x/DDRm/drffXNibbNQHfu3NS92yNti6nevz3Ru7eZZnNP8/Ot2g06tci+A9bP8I/8JlQEOiErtF5eaoiex/VMnO8HMLdcyw+z6ScBq5ulUjPLRPZzZcBZ41ht3JPr9Wxl3xSw0paGJeiYLrWSfqujO5EefJboJz8b6Na9QHnr6cXxTM9evtfp2dompke7Iz26d6jp+ZmefvdKiwXATUQKuFERjPOdwOHBRIAztFAOl8by9NDo0bx1zxpw3dT3bT2ExqpzDlZWJJKLOJmk+vyLG+qlnr7+7Rv9+ddTLU5pSHrKA09rv1YdoWctzSZ/LR1q6Nc62Gn14LGryXVf0zzTN8+menuaaD5LVWxwDSJM5txnOsozHRo8dhXiWqx1mATaY8tRlvbnIM6lOWCtC0ut4h8E0NnG4mx2b+yqdyvUwX6kHcLdLy91+m6htyeFanesZd5YfA8OMAqIoGTizzMdKUO7FTW69XCiGzdD1eVM79/N5C0TOatYi3mubMvZQXgsujUpQTfjsxLkHkF7lmlNIDXJ9ElkzT/PbpEV8tiiIO9wSHyABcZnDD6nazY5mwqeI6Cz55fGPTLjRtC9Q8sV4bWe+gAb0R+uUAs7RuOmIiKmhMkcrKIY5hIzEJqkNDJkABuO9WKl5eXcfoZh0pcXJZoRV0LG6qZSRFROFFh6AXv/Azc1ZtO0XlvhDC6iRaJA0sHVHUuQNa+7P0b7WWm6nFvCBM0h51UIFich37MxcXiV510UmNMqDUMN456SINZyvZGPO49YFaLHytq+n3KF4xrXa2R6YuaIPoHMAedZZUG7PLOmZ+bAsIDt7tfJJW3As5y8GJQAUqJ95x+R2XadfmuEGgW4vhwZFKr0XKVWJHnK0Ak1ta22qLBxuwGsp0jigHIsY4iqk9vm/1/f0VtSE1hoqK3gOhI34y4j0jLONYYJzgXI046yAsE4xU2X32YdIS8jUwK0Lh2LsqNt06EZAadLb9vYIo4QUVwbmNYYn7E+qJTlSxPztYjEEYdaSjazmy4EFGtwSJcHJ8So3dhVOwJuTQhmFNolTNE12Lbq1Yz2XW3TWuM7qQ7vDa1wfP7irZanrcrzVNttpMx0Vpmh2/mCqZq5kNGAgcSPW0RnlW7dDHX3UazbD2I17kqzM1/Pvq91do5V0tEqL5VtANNeKC8AACAASURBVNJxxThaESx8lZvHS2SLwwonoYxRgU7O4llaDp6+Pv6bQ40fEv1R6P2LpZ7/Zqr2vK925WpdMpULLCvHqzfWnSeJr2QQqUlXtqL7v/7pjh7uHCuZ/U7BAk5SZZdy565iZMeCk7WsKcTMMgiYrG4ppkqzstN9suZkSsiQtwiGqgf35O4+VtvfN4J7xUrLH8sd3tZUiY4vpvrtV9/qLz++UZE7GgwOVdehLqcby8RjZUMhz1iZy5iLkVUVXZ9j4bIgERwTrqNRAZhmzypfqUOnRkYSGiqCaRGrdoweDv7CKbT1rlASbmhYC6zfPMf9SaijOzv62ZePdf32rppmrdVqqmy90nAQaDxstV6+skKJHKp8jbCRqSjnRmZdVeskJrA3BaZ1Zh3np2zWFq0B9wP9CfERk/2Rzi83+v77M00vcYMmnVaFRiVuFKQwg7q1Dysuun2EiPZJGFIDaKwdlapqX2sylpQbt4txPqvR7mdxjZtkcRzY56Hf+5F2DkYa7Sc6uDlS0gt0csxU5URt2YWGhuGVRggDAvpB17egUjL10EGZtqTcajUFnBgaFyYyRlkXE2TUeVRDdJb8vLy/nFA4VZpuamBibsTSqtWLgHvynNMk8Qx0Rg0OQTQOfHZM1lZZZmtDmjHYWfkWg0o3yUG535oes8sfhJ80Gk+0mbv6/k9T/eUvFOK+rh2N9eTJno4O+RFWWm1yHb9d6NVfFipPeSZ2LPuq4DmyOBYkAZHpvrLNuXwE8WFsWjkCSMniM3q1bdaA1+EqXdnUgukiotNt2DOgq+f01ea+mpzif20XbCeLyDTZK/X5lzt68vOJrh3BUSr07PWJvn/+Qe8vwBL0LTi375R6eHNHR9cmOjk70/fP3+nDCqcg+g/fClfUsXbucSJizebdbZxOD2RNF8Vso2EQ2j8E3npbNgqNtkyeEcU3rnZGiX761zeU9n39269+1O9/fa5yPeiCw80BXQPJNy0jq+uRYqXbSqmfa3LT1+FHPbWjSseLmd68rXT2ztXqQio3sIVwNDIx6c7nnKkXmA4V2k8j7YShKlZWNOW2AuHv6OlssbbYqxCJB8+Iic497fQj7Uxa3X0Qa++AC73Su1dTXXxwdHJaqjBRu68mq9W3ZG6yyRytMaAMfB3eG+jevUiOM9OHy42qs0jtMtFskSuj5UInQ9NV1baixuBDIRr2Em2a2rIbuRGtwEFbCRogL80ZRjSPWbAN69cFsLOV4fmisOCdZG23ms9t6ksBCxssCojvQKfnmowFG362zu0ubZDRVLX2Dw+soJpvVrYaG6Y9rbPMVvWspPh8E6adBMrWrW05zvNcG95hfq6qVcrdjYSBdbYBjkc2DVoUG2vA+oAgMQSAVrCYqS4CitlCsIepSNps1lYcGomIdzgJrFCiCS4uN7qcz1STLzpMNAiJrWHxzLS1NXNNb9Q3sOiMxILzuSK+KyQmcWzOeCFviDxVRKmAi9hkpiE2RzyC8YBCuls1IsljSshE2vItofwP3L9vzf5nfJnOmsdrgkUOBXjluhoiWaJwsdgSHCaRgRrRbnCJIJjkgpdTiPeMkMcCjYwJt3FIkCwO+huNAauy3EZfHHYdo4kvrstbQ4vAxIrfmy6T6ZC9skyvEF2xcq2hHLQd3M+o3Uy2wMV1nBvGspWD0DvoIg+IFrAiic5oaYWJBeCapRlFO+uKjgiMayP1XPU4vAzQQtdPLhUnMQVYqw2jbhLMt1Jas8MOpfFWe48H2rtBTtpCT//4UssLtBwUSXSNtXAHur3E0PN0xhYJcUV5ngx8XTtw9fBRonuPuMBmev+21F/+WOrieCjHGat0S623c7O1e1WkYIsujDFyI7/HGjO3HChsrKwR+0Fsbj6+O9xmH/31Td3/cqJ2uNbLk6lePtvq/VOpnXkKYUFt0AcEcsqN1GzU+CVjBw0nqYajWl/8/FD/5e+PdHt8rHT2W8XZW+OpIIZF52H4BafStsnkcdl6rNMYv5I0n1mRhJOMLtrItlWtFW634S0Fh58r7N83Pka5PlG2ODVUvNe7L3fnsbLeWG+yUn/8/pm++/qpIvW1WQU6+VBpnUNlbi04tcVcx42el5aFRWFkifGsY91Ea9xlFCZoVijmmVa2pNHzV7Uscm0rCvcOW8FUrHKYI5kC3cTnFDKklbdupsdPruvjJ3d17ca+MZnen5zr+O2xFouFDg/7+uyTQ437CK2fanoxVZGTzdYzPhAX/cYymyhM4s4ZuO2iURA627vF5Y/eqFnq8HCka0f7Op9u9NWfj7XY9NW0QCsp6gp5QaZ0gGgVcGJpobYcvPCPeM74C9D1sdauckfL5dY0CoogFXPUsXphwko8R2vIf3RmaLnqbNt1ceNYvbGvvVtjRf1YJ6fnevfqXE0BeNG1ZsT3GztsmNqwRoOkT2NRuY2ystRssbacOJoFDmG6ZEpqphc0K+gYzW/i+ga0pY6hsMicQCUP0BXaEJxACv05YBpIhA16ow5GS8NH44QOCutp3bBqpT5HsUhuH/Z8VyX4iADIaLfOY686GOyrKBy9eDrT8YtW8zlaqVBJFOjagWcX4t5+o96AsNKNjn881/mPC9WLVHkz1Jxwa3Q+2J8bTxvDL/MOFJbrtTWDSyfyhkHnlbmiK9kC+ow4RLMYassZ2xJp05dTRwq3oQou3rCx6a7cpSb7tW7d9/T5l9d0/VbfnteT92d6+uKtLi8ztXWo2B/aZAIhwtH+QJ8+uqlR39Pb12/17Plcs1WhfOtpTcgxzcMVmJXT1CzeFiPVna2saGziThPGRY+w3rR8rFJLNfVKsQLdOdzVT58cKI1cffP7t/rV/3qj9aan3PcsKb7yGsU9yOquUjdR3ISmTfJcQITSwbVAN256CvuF3l2c688/THV8TNu1axdfti6syYVnt3S2mge12p5nsVn7XqQxjmgiJqYbi9rIvEDTAlHw1jRK/TDS0ilUjyMTj/tNrut3+nr82Z5u30bEP7UG4NmPc717t1XR7ihvAo2Bo642Jsqe157qXqzdm309eNBTFK71djrXq6crbeuJ1iW7i8owMRbWblEZufp1q54Xmd4T5EsXj9XFilAkgQlZ5htViWtDhe0GmQdyAMTxnJ8MFK5MEC5A5K0NFogwKVcrFYulvasUQJh50KTxH9yY/JOvMiVpamwjhhG8X7vX9pWOEkMEkNs5MLE4G4FKwx7rusAkEpcmKicstvNMMbgwpyPNDGG8SWpsslXeaQcDQJU4SGjAQeawbWgaFXWhbNCoP+gZOJiwXc4tXgyKFgwZMKI207Xms7nJHfq7Q+v6mZJxnrOm5qjvkdFZNlrBSaO4JIQ1JgMRaQxnY62CpYa589CpFNbUW1wynyOifqZtSAOY7GMEC5xuksR0faD/0rLi4pJjnEVRweqE8FY6K0472CSM0HGJsZuMbV2UmF3ORuhtrajJFVs/6iiD6WAhJtg46QQ9o5jyXza2zGD0jWKEMXhrJG5TE/Fgg2m/Ik7/R/gqhG9zJaF78T1VZMe05B458j129d3IseuQu5+7RGxNqKgqRQ4vRkdKLdrcpmMcBqESpRRKFIAuLp4uPRjaZh/CrtshCfKKqhOti2fwSYRuFIZJ42iIbVu14uuerj+ZKB5XKs5YY51pvYg0Lbsw39BYPa5K9p/bRv6KP6tnsMwoKnX/o0iPP+vr+i1s0Wudvl/qq9+7ujj2VC3Rdw1szLpp55ZHR+L8mgy4amvJ3/0d8uA2cvLcBO84hahIcDslcaODa54e/vxI1+4nmmczffv9hZ4/ky4/+HKLRj0szIWnFI0E8L+gsPEkyc29caKd4VZ/+8V1/bf/fEN3R+8VTn+jJHsto2r4lY1KWTtyOW8p1rDYO4DKENyzQgX4hjqVqSJcHod6SptkR9trnyjY/4lcjaQpkeDP5W0/qLEo4ZGa9KGavU+VDe/ovGz04fS93rx4rec/XOjVq0pl1e+4PH3f4lvabaGIYMmaQ9MxzUnhABskRoBE9u7gN61FSwneKKEGxkqObsZWGVdOiSvSMNsxmGAdnd7VuBfqwaNruv/xgTGnPpxPTUS9XNSaT5cWSBuGjT779FA/+WRHcTDX8bsXml6uLR+MaQElAeaA5ZaJFsyXQMYjRL1FVBCRGKS9B672klKHBz0Nx6lOLuf6+scPWlRDVc7A/i4URGlA2CfvLqti/m8dmBGXZkVmIu4tbPMxq51Gq2Vh340XM70pLPqDg5hxfE7xBiDHieVuQ3Obkcw+HkVKhq6GBz15Saizi7nOT5f281MUBUyvkIcx7eV5wNXohTZeR6xJUbZa4khslYQEzwKYJbsJMTeGCA7dKwcO2kIjIPE+8zzH9h422OHRDllIMBNAluww1/jVHWTQxult2RVJVO+s8RiUFJ2mhE7TCxObQNKRcg4x3UuTHQ3613X8dqnf/fq5NquetnwvNRMvTBrQjZe6dk366PGO9veZ6FQ6f32u59980NkHV5dzirRUoTFX8NuBiwCy2ijfYoDpmFxtnXdT2ypTACaBVPeOsWt/Bzfsq2y7PDmYb/BcVNTGVOrvO7r+0NXeza12jnzFPU+z9Urvzy/MLXVZkxHZKi09DQhebhot+TOiUA9v7Orzu3vSgty09zo5X6iJ+5rhEmOqxClY1wosEwzaeRe1wajdjynoCSUG3Nqali9GvGEJCblmqzPTJt6+vquff35kU5qnfzzRr/6fl1otUq1rNgEAR135uENZb3o4M2PLYmOXRcGbeIWuHUgffzJSE6704+sLfffdRk59TXUG245NB/BKCpitMuIl+qGhH3qAH2lkZmvtljTJodbbVvOq1jInb4ym2VPOd3kw0CQeyMuhMRc62Al0+2Gio3uJoqGry+lSz56e6v2lr/erUHGZWbICbtRNHagKI2tQb9xMdP0wNdHxn/98qtMLR9mWhAnXmulJi1gaV+bGRNh2jqSh4iTtCgMKJCvuO+afSVJYi6P9Webalo0iTDhXEhb0wpy58SDVpizs/GOiV5xP1a4za/CIt6oHkRbZSk3ZBSvv9IbK1xsVAEyZtDNFCQJNdicmvDfnK8BlTnZ+jetosDOyWCtW1jRMQeGqQatLseM3RkDv55UG3JEUXjiECzS4sLDYJuCEQ19IiDjmj9qibLI+2r+440WtVppMJrZ+pPqiDkFg3gKdrAozdLkUwX2isuCwRZZSUa5LOYiywdvAd2yAeIaKWCXyZ0HBr0uTtiQ+Zz+lfG2TLO5GkhaYYlN3GGueCt0mlb65ma1IGuufWsPKI5pCmEz3iXaBs8WKE2xx3W9csWZyfSuSMLIXDdoPjjBIE42GVtMyCepGqhxsjBr5w+kWObhM22HyS3aMrDMsUtRo2xRJKR2UTxAjCv0uILILsEXYifCRUV+3rrMpk5eqNVo16zHiRbpThhEyPwuymKhtlEBpVW1U6SUfFtb+OtCgjjoaNAF6jDoJrJVrvJjkCiXA39OOX3PWoXWiY+0YEYC7on6kvYepjh735CeFZi+nuvxxreUy0Iz1seuY2B3mRYnNHEz6prLONE4q3bwX6Ke/ONBknw600fu3G736/4h6r2ZLzvRKb6U32x5fp7xBVcE10A4kY4ZijEhKCs5EMDS/VrrRxYREcthkA2iggQJQKIMyx9Rx26fPVDxvlkYXiCa7AdQ5e2d+32vWetbzUi+eDTHbmNjPKfo0bARlbdxq7bqaA3BhlRhLo0moGI0GXUfjWiFYAKsMW012HN15NNDth/vmBrx4s9bPT5Y6OfNUtrHt6MNqY3ECTHfICnOC0uyvdeBrvD3W3o70xW8O9Ld/cU13J0cKLv9Fcf5SeCNws4GMsGbYJorojRA+J6alsLGmhxaICoCimosuVOVOVA9vK7j2ifzRdTWbTN35MznLl0qjpWpnoxaLeLutIvxA1eiR3O3raiJXR+/e6csvn+v//m8/qSm3FYbbalLXiiRYG06WWxHLZ0aRBEXHuEE2c6ReZ4SNWLGPz0GHQiPThbWaoLVVII4jgIO4KnuAYa+9G6W+fvPrO7p774atkH56+lzPXx6pqliLMd3poYjs0XenvnXUFErr9RsdH782oaZ9BjXuKhyJMi5OU+K2xEiAsYFpJ8+6tLs10c3tVvdvTS0v7eT8XN+/PNN5Hqt0xzYVw602YA0SE52C/oHiGFcluW1YuREk9gJNc5diUzcnCJMUdDmFNvlCcRRoOhqYA8Wcb2Rn1f14exrHhl7wokotodFwiArWia1wFDOexxzRN7zvnWW83xSwRBGVOFdKlUQwwJtCj+hCLg+0CdBAMj0GHtfbik3qz2dTcbghRUv7xThTZrdVHHI+YXU2eoexylgv2AzfNAe1aCqt8KXtNcU0hTH4kE5BlPQ5d0THQEiOhhqmh+rKqf789Vv99Odjhc6WkZ/BbIRotYhfK2YKwo129zw9/uSa7n+6I7WZjl4c6+t/faHLU3Rm017rxDTbpZHqQ33BbfDAwZ+CIcX6n4aL6ScFKxNr9Jh0vUSJ++mWIQoSP7AMLK/ItDWM9MGnUz3+7UjhYGnhqe+OVrq8yE2zmTcbXSKIXVeK1o2GDiLjThuyITtf+4NQv7m7q+vTQG9Pz/TL8bmuNq0WhWOrZmPgFZUlKDC3o8FocIwmntoIdlFtcUwQlsf8XI5naQVR4uh8+c6Af+NRrL/6i7vaGoZ6+u25/uW/vdbiIpLbDlV3icVUkfzOzc3lj7PPjzmzNxq3rbpyrXhA8zjQ9TuI40v9/PRCx28czReergpXC9Y35IjZmpYcuVDJODUmmF9XGnSOJm1PeJ6dL/qcUa/VrNpoMIoVDkMFw0gDZ6B2RTRErhRH77jV6HqsG/e2deNgKLdY6+R0rT/9cK71Bct/XByszVkl90aSnYNYh9dS7YwCvfjlQt//eKkiS+VWIEfhflGA0FzbcF3LfK28yhXFkSI/NHOJcVJBg+BK7hklVqzCjGPiE5PhxrvKdI8zi3VyGplWil5gi/djkeny6MSo6OQHNiPu6dpSI7wSgXykOi8URqEJo0275yMd4P2ggfVMCD6aTJQivIbvFcimNEyIIoKP0YW+v2M0DOTxWWeFYhoxc5G7ygHZspXCWs/WBHcDUMr377tLcsXYsYSOzXJlwbP8TKzeWLGHNtrt3xUgl3UCShCopTSJB6bhrTPWhq3KVd6f16zW7a7BeIJbGbMN0STEW3kaeNDTay29xkKb27K0IOWpF2lg32lrRS9MEZsooTWuOjlj9790gB2J/MDCb64FBJNYIDmQ+BstZpOdL84PZho87L3FMkPwSYcCqJFuDlu9VcOsOd4ryM16T5nBMdWL7jjkwKrjAjEJpxMpdXBpxfalLOqi59iwQiMR+L1Yk8qWcTUv78gI4akqy+TivyMypbQChj8JZwHxKawSKaC4tFZuZY4R8mq6vFNc9I4ox0BSoTZ5Jb9x7WChMqeTagLXrLD2CzDqY0TuNsZMQuSajELd/3xfe3dcFZsrHT851fxNq9WcUTvNAV1Kz2bC7WX5Tk6pw0Nfjz8Z687DVMkE6Jf04vlKPz5Z6/zIVbkkvyuUw/QFDQ/OQUYarqdZ12hlL5wrf4DbAnJooWQtDYOkT+cOlppu+7r3eKKbH4+tcr58tdTFT5WOXtRaVL7qhLVopYhCNGMtUygMmHo1BroDuMkYdDgp9bu/uK6//4/X+yLp6p80qF4S8awuZDfOS46bqLZgWL+jWAD9F1t+kOOjBVpbfEkfMjtQPXiowcGvNdy5Zwfv6uK53NUraXMiz0e03Luk6hboxIGyblf16JranQOt/VRnV62+/MNz/T//15+Vb7YVTgbqolYu66M+Ac5+JujZRF6gQYK/0bs16DK4S3sgKU+YOY/Cxg4xxNmdiWQpTKM+P6zaaG9vrM8+f6Bb9wZWdD15cqwvv3yqvOgUI2x8v36gOTA3WNDqww/G+g9/eVPpYKGr+RtdXZ33L3fWagNSwHeVZ43pHLhUCcbNcw5C0AmhBsOB9vdKPbo91f40VJ6v9fpkrldnpWYbLhvUeEAYOw0QhIae8vWi74bIAzNjDXT8/r2sKWL5jt7je0t29m2rst4o8CrjUJH7lrW+Ng1iUtbWgUaBb5lbFNDhJNAgSrS6yjWf0/TERr8Hr0C4rEEaaXBoKnyKRvhIaM0qZUywyFEySJ9j/BPy9NAhmb2aesLG4Y5pwyzRBK0MIZ0A9/kzIDYbKb0xUChFlYlbTbuIrwV9QWsmAbpG+3ej1/PIu+t1KdTJOdIhALdNp/FkT163rfPXnb7+1zfaXHryq8T0HFRsSUJRBTuOJPFGk2mkw5tjHX6U6Nb9VJ6T681PJ3ry9YmJ6uclk5JUUTuwz5AVJgdvucltgkaQ8zJfWQr5pqYbkoEDc1xbTAaGW+piJgW1RoNQ+eWJbuym+vTRVA8/mSqabrTenBujJ7v0tJ4jEyG0eqPMiqTaQp2JhuBzJTIIPR/Qv4OJq48/vKbWzfTj81c6IdvKHWqz7pssr4AfU5vLLIMzRdZYwvo7NnK4y6S2czX0QiuSMAmgB86qhTGjpmmk29cjDRNXP/8409dfz3sHbTlS2SaqcSu7ODhrhdi5QwCLnAu5/KxUXeT2nKXTWh99tqutPUcXl+d6+XSuFz8VyrsdrU1wzvaD3oziOlCUxLZ6L4q1RklsWaLOotTl2zO1CLrTUMuu1Hh7pJQoGqbms9agluwQSYKwoNzUVZK2enR/S5/gXos9vTu61POfXunk1VzZMlCW8eeNrUn2klrXb490/bqv2Wyjb7880vosll9Pe4J0BH6i0TQay4865coNEAr3iHvWCPMmvcA1G5rVfzlf9RgMCONMaNPQ3iXjDSUIjF1ldHJMO7JKI85qeTp9e6xVvrKCBU5XMh73+sLVRrvJyAqATZZpU+QKo6iH11IYbE0URJGhSuLBwKar4GjoLQKmz0VhZgs0NagsmNr4UWDZkQFruGxj02ImE+WmtZB6BhA0fSXidITXIAlGidUbsN9YrWEOAKYKaoDGCOE1wcBu0cgbBHInsbqhqxqDkIeGzVOExX9VGosR+R/TKD+OlJGq0LGGD5UyyfUAZDR9PFbXWuZhGfbOWB933rqyNaBFViF4JwKFwoxGimEGEV+x8w/0L0bZNnS+8Yd6WTQWXkobKjubznAwdVJqW33Q+DBG0DEgwHZUWvQEoklCcHuuARJGFOxWGaMTQEXOpe/TidZ2SbH4cq1b9W0va+PGurcto0sw05b1qJ2F9lnqU1VpapfeUFXXZ/jgrIg8BGC1pcSjB2CLTUfuepBzG63qzLoqU0ABpcICzosEFsAJDZRFJ8U4GUElkikTFxsV0ZVjaZd9CGiCoB291iDQA0bL1xpll2d6+9O51pe+sjmvcD/toUo1FglMFr/U1t1Iv/p8R3cexFJQ6HRW6vmzXC+e5irniZw8NH7KxvKbYOXw3ZSGWOhKKmay0Bo57K0HXOIE8nUaEekBd6ZeazCp9PHHu/rkN3vytiudvJ7ryT8dKX+bqi2mumprbWIqPdcgYS7OryZX5MO7kMZ+KL/yTAwbUyT9zU39/f90Q3fGRwpn/6RB81IuhY9lfPWARgpCBMCBxtYyoedi7eehGWiXBkK0VWCyJ3f/rzXd/5VpVjaXb5Rd/aigPpNLqjpOR55/7MYcwk2osk60GV5TvfdY9fiWGneiYu3qybdv9H/8n9/q6OREO/s7xulx6HzfTyJYN9lkhlExYlk4VGhUMiIzOMMoHnA62IDHhOUmFoY0yhrXR8fTaHsn0cNHN3R4Y6pCaz398VTffgVdG3H10A4yCgQo0FzUXjsyi/bhgacvfnNdd+7AiDnV1ey1NmvSrKXZfGN217YOVVU8g1C4G603OGJYWSJK9BSOVvrg7lR3D4dy2kInpxe6mLWaLdGZImDtwZNocjgEsfD3eHFAf4EVdBtzAdLhgXRlRcrvhkixt9JS4NiRAp4DQSx4DJfCANYVjBLo8J2coNbWwdRAdwiwz86Wqhs0AiSIk+P3ngZs+iH0A66JVnFmFVmlrIC/1hkMD+yCedBqYl5wmWHO6JEiuFUYTNoEtReEqTEgZa83wt1kQnS+L9Y3ptNg5cs0CbkZZ0yvSer9V2ACEHoj+u0p0RWaDxoioCjdQO+OpOdPcr38aSOnHCpskRbICMl8v5tiZeN7+DXX9vcURq7i3U7bd6S968QfVDp9eaVnr5Z6erpSWaeK6qGKJrCi3MvIquzDtjPWjyYdaDRfzfs1f0leVmQRSOFk26jBBFxzYe/v+Pr40YFuXm8UJIVW5ULHp6eqMix9A2VrYnVKFW1mID7SMqNw0LuiCOS2dR1Tscqy3Q5uJNrfli7nrOnmWmdMHRFxE6NBU1bIg1uDqH40VMWFGfCs9RmJCcUmOiJeZ9YgEUVgJidvtJNGunsrURq7+v7Jmb7+05Wy5UjtOlTdpSrJ3nRLOS7aNMfOfc5U7iDLHYROzgQg7bR/N9TdTyMlaPt+udSb73LN5mPNu9SiqbCA09DGhozxeso+z1KH8aBTuy5VZwjFU+W4p3H+DiObwtAwOCvyPCmQWM03BmYNYswGCyWDVh88vqWPHx/qxpavq3dzffv1M718udByjlllqCRm8lNoaz/SvcdDeaGrJ1+91fkLLu8tPnIpymw1TJ4oCACijiqX4cP7Rq1gKtYDSSl6NgjPuYd8V8NhYuwvmtmig7HWKopjk560Q3SMnarlRtl8Ze8MPD5+JlZ/TJWZTHE2+DZN6i32TN4YwXFvoDfibttEsIeGurycW9EUeYESH+F2oekQO3+rDWtzYmBgbBOJgiPbAtF6jhNr3abAQQjUlsm7b3q4Yp1ZQxQlsJIAioIM4nsiWJnx7nsMAcyn+UIjiwTr89bChDMb3Aq+iLDPbwUxk1VWHLKpwoVGwYfjkMY6Ydfls5UixcI+ZBvauKBoLQAAIABJREFUIBniGTasSFbJK0pzbq5iV0v0lAx7KO5qR82mVbGu5Yz1d5Z21UO6Wbcx86MjREcCici3jCb+N7uI4c7wATmB1sYccDQg86mxUARtHEa+0FQrE2XSFq5LDl4Kpz7UkkvVSbEEoxeK5EBVrVA+UQbwJ5LX1kepsVIzOnOAFgiLNMJiwlkdDXFPWf4ahVml2OVyhiRaWmGF8LGhQ2X8h2DCw1mA02CjEOglICwF4owp4n5Mn+eMvSn6ejOBCRep1HHl0eX7mTRJDP2+xah3s1B6MNG9z+9pONjo8vxUR2/m2iwZ1/UrRETUaCE4r9FIpFudHnwy1aMPpgrjQi9PL/TkxUbPf66l5USTMlVQQLiNdWFuPX60Wn7cf2ZatRaNUftS5jfyuWwUGr08RYDGl9xV5nT54i8PtX3b1axa6tWf5nr9x6Wa+dQIyrkrrZ3K+CGskuKOwMWZQhf3SmwPmuWhBb7SvU6f/oeJ/pe/uaGPdpeK53+Qt/qzPD4PijguIQNF9jZSBLvGowBM6QwN+8/YmmNh5fuqt28quva/ajy6Jje/VHH+QtXslWLckiAezBHFBCqT22WmBym8VPn0nuqtT1QG2/Z8kkXVOiO9PH2n//7Pf9QP375Up6EUjpXjrEPfwX1YNXIzUsN9dTFQOtZNJF9DUe8FvyScUxDzDyB4R7tgzI6g0e7hRA8/vKWbt7ato3ry3Yme/OmVzo8yOS3Azj4/qfRKs0rbIVPGCrpG42GrWzfG+vyzm9o/rLQpn2mxPNd61Wp+RdI6T/7UnJY15oKm0mrVqS4S+S1jY76DSgc3h7rzYEudu9a7k1NdnIEZoOML5XixdUq4YrDio9MjnDJIAwMBQreGB2a6MTi0bqXOw5nIKJqChYlRT96eL3kHYuM4sQKyA8y+1L4QG48H2t3fVjwc6GK+0MnxBfYIE3Jaw4W41eoUNA+IlzkcKjlFZ0nrwJ6J60Dwi72ftXYQRNo0meqgMo4Wws26YCTeWv6jmTYQdjOxRNP33pDQF0mNTaeJiuhjWfidPcuysqQTy6EEOkkbRrnl9owWjlcyFClSJV1eSE++LXR6PNTlHEs3od2NRhR7LqR629UpLGptu5HFJblRrDVrxt2NHv1uoHsHneKm0LPX7/TPT97pcjnQyNnvczHxQeQIlR01fq2rMjOrfkMnnc1tMhM0iZLhxETl7H8rr1Ky5erGg4HuPSLguFWB5uiccOS1XC82tART89V6rTzPes2nA1MoUepCxAtU4uxhckixwFkcuoomvm7fHdrnd/rylfKLQmUeqHBi05t4TakBfy9wy+FAS0JZrRlDqMtdUVuhaqkJBisl57Ow824wjHTvw6nCgSyP8fmTpZbnoVYLIlYCZRh7AkdJTI8GIw49Go4sxxxfOGJb9FcYaaa17n/s6cNPh2rWC52/WOv1i1Lreqwrgqw9TwOkC5zRRT+VNVdqMVexKhUZe4yJSJ8TBpcHwGKcoBnqlK0WNlkGEwC2gos8SFyLjKJgH06Gunf/QPfujHU4jZStLvTzqyN9/+RYzTJWWlFMuxqOQt1+tKNw2ur4+EzPn2U6W6ZaV62GWmsaumpZiREjw9qM92FFXh5GlqbPTO2YqlAcYG5COxVrGKemCaT4SydDk71wLpmuaWvLimACaleLpcEpeW/5n2mScHiSkUixCJOwyNba1JlWwEgnSY8BAFSZIZlI7Xx0/EgZxhefW4VhgqNJMjVtYV3myupWmSl8OfrB72DUIZEg1gK9If+9NWlMgWtVwFZXayuq+B5wj4aDSM2IkOF+lU0iAL8/Z122nJmIn0Z1sygUkwTggnNhpIUpjGSFHjJp26P3q3n+kz+TTDfrjDCQtUy+PSVRaO/tpqpsmIMHm8i1mA1MGiqD5A5KpGoVvw+oLle44Ss5e+7fdzwYTEqY7HAeMM5GyW7hc4hCzY1Bkjs/OCGYjLFCrQw60llALY4D0pJXXW4PFr+UVXgsZOrSVmsAKDlrW+CJaP2sLAqMQm10bWMVkETOkfs+U8kA8O8rWGZkHl+bZ5lqaRf1lx56JbpX1oXO+8R3KKEeGHbXQgqxlfPzYzMd142Z0ymK6iCyMRuTB+aK0Ez53S0Xx0b7ldklOZxhL6HxAYceV4HGRau0y3T4eEc7D8ZSPdfpca7z80D5hpE+n8HG7IZ0OI671u2Hnu48pJtoVS6ky+NKb97WOp35WpaxrVkochKLkRgqR1TRdoot1qWxYEeQAXSMV/7GrLQg4mN/aEBNUgN8d63r1yP99neHunU/NN7Ozz9f6uVX55o9k+rlgF7EMqnIJuP3YfSP8FvVQsPQU+rHfReG2C4INZ12+s3vhvrb/3Soh/tLRfM/KNh8rzAs+uBLRsotglpedOoMpiC4Brn4EZUDZWMVB7ZgLGfvkdK9L4yy2i3fqL56Kae4kOf0uHxmfbZs9ZjrVgo0UBWM1Gw9kLY/VBdGurx8pbpaa7x7T1VyX1fLXE+fv9G//tsPOjrO1HVg9ke2SrG4hSozQwLjYNhEpSXQ82yTJcY0gsagT+SOSR9nyBY7pje4//iabt/bV12v9e23P+qbL490eVrIaYYmrEV3Q1puE/CscL8Fisj/4xAJyTFydfvmVJ//5pqtztaL1xZTcXW5sYKoyPh5sFi3VixUTFaayMbaFGs4NXcORrr7wY58v7SIk6NXZ+oaKOSsNGMzLpjDxKdgcsxF2iGsNHZSoKYkbqVThgukq5QMXA3JDoRCTYzCplZZ+lqXjjYcykaf7c0bnhfaoc3pO54k2tkeK5pOtChbnb+bKWNNYxo+MAqsFvoiqHfA9AJUwwqUtUqrtxCYNxjrFOO6YexPgHaIlZwLg74MnRa6jNaovhwadH1oJS2YsvfFWsCtrdjt+ePH7aMV6GyZpBu9GEGnj+UeDACap/59R1gaIlTPfH379anevsYYsq/zq0YbihfguSxvnU4lnXcS2kqD0FIyjdYFItCh/FGlDz6M9fiepzvXXG3yK33387Gevyq1vIrlxDu2kq1zBKxEUCSmrSqrjZpqY3EoCFUpEniAKE6hue/dSHT30VR3Hm8rTCvLRltdVnrz4tgKgNjH/MHqJzfpAlNyGk3OL05K7PhuGFuRxGaA7MEAwW0JMrXQ3bt72tofaX7+TrO3lxaYvMEFao7nRilhq4Sox7HWcWjrE5xMoU3WoWfyvTIl5tzp5NZrw5lcu7alx5/syo8b/fzDO719ViibJbo8D7XIGqM2h0xIElbfXLmcDx5ZyKoQpDS5HJxITCCbjdJpps//6roOriWaXVzqxZN3unrnaV2E8pqBhn5iE6Kl72iO9rUsVF7ONCorgyMCHlwWmeLpSEs+bzQqQ9b4raJNoXydq/YDI3sjsidhKfRby1JzuDO2dzTY39Lj+6mu76KizfT61ZWevVjq+ISsvqnGyUAf3Pd0/Xas86N3+uHbc51eRhaSPIpla8+Z3QOVEp7nmpgPOEC13TGEytcYoBJWP32U1lbrW3ir6RMBbl6DP+Gaw3lTVmawWK7nGo5SmwzB+Dm/uDQQNOaNYRxaUVIU3I9Q3zdaZmt713iE9/f3bd1pmYlMjkveGSasvbaX6CcgkNujLYsHY1uxqR1d1I0ZATCtRE6hlNVe52g52yjZmapJKZIgXzdqgOjOFnYm8bPwLuLwZiwCWgcdHcHJaKPjwNOIhtPy7liFF1YQmiELCGVDpBU5bz10F5OHBUZTE1Ee0KUb1AgDFHpS2Ev9lDnG3QhnCzwCwvEmk0+GESNyJqRgNYpGIVpU3tOG6Xsp59D9267FjWZjXzpLfjdKivdhI3Yomd/hPc4fjQ9dCRjBHhYX9X2kgRo3LOjgK0BwNYggJRFYfbp1OijiIUqLNkH5z5azNpieNGo7Tc1pF/TQSPbrbWMWSbOYoiXBBcD6hjUCbBbeUuJUTBDZE3d5GDgcfCcw2/GaMSBVp+No2HWaoJR5D67b2CWOsykyxXxhnJw+jgUxuGEK+jgYezjRe/D7uVVgPIbxRLr527HCvUYXJyc6eUqnN1BbkvkWKA4bxX6uJMp1cDPQvY9GSoa+sqWnH78+19vnXJiskpixEDiKWyw0um/sjK3r5iGB32T5ZIQGs0IMKq2jRW+7LVk/RhoEqXwn043rrX73xa4ePGJVU+rt8UJffznX7KhWdRGpXOJ6Q1PWyUt8E/kBX3PbjUJtTNsChBEtVuW7pmvZG3b6/a+G+tu/u6ZH15dKl3+UFt8qYJKEDoeilGsVMT4TB1Y0hIkimiUp3ACdFOOpiuiukuu/VhTvS9mVuvkLefmxQq+wla6tvhwmCBTupa303TpVE+6p3Xood/xAQdhofvatiuUvCulyDn4nZ3JXF+VAr85z/dM/f60Xz4+siJC3o6rFGbW2MX6d94BEIy7TQXro0nB19pRuWCqJNzSGz+HhWI8/OdCNO2Obujx//lJf/dsPOnnTqswJDMaSGol3iAKHDtYAhxGCVgS6TKJ4RDs7tG4cJPrL317X7iTT6vIXLRcbzZe47iKtchykjekMzOIKBbqsVBe4whJztt29vytMLlfnFzp5c6a2BsjYh/UaF4n1JE1EFCmMPTkReXSZSg5hnH2Nrwy3lmoliaMBf4WOTaAWs43l4HnBSMwjsMRb6CmXIhBH3i231mDgaTpNFe3saA1/5h0aDaqq96wsLK0IpxlKMzskOd3Akq6ykjU47ynPSKsk8K3osSkY/37SSdFdsP9jmk28Av8iuj+mS0QMOL4ixuW2UkIniYAbCF9tRGhG9JYhR5PGO0NhzCWMdoloA2Irkj6zkFVk28Z686LS999cqq63lNexrtaldb8hl8f71WAb0XDAJopMrwCxfb4hd4puP9DBjqfDg1z37re6cydSlm30/HWmb3+cqSh3ldWB1hz0ta+BO1IEODAnVgfzQywvgG7GvzfX7m6s/UPPcCAHtyLTyp2ez7TcdLpatLo4QUAcyi9dNQXzTyKdAIOWqv1OkzHTZaj3jONDFYB+yXPE0YlGhF1vV+twZ6yDDw7lBa2u3p7q3flCMzfQjO8kx/HaKmgdFT4wPpoLzxLSB6aNac3Kj+vW9Ck2SeoDVve3x/rV5weaTiP99N2RfvzTldazWGdnnYoVriK70awo9iJHMVyeiqlan2cZshJeLy2yikahdDKNr7v66LfXNN72dX55oeOjhc7fFGpx/1ZDy49rE1Lqc22WudpVrSHrWz6EwNOyzK0hHEzHRl+Po9B4QrEVD5k6XLcYPDpiL2ieKnOWovODEF8p0mCc65PHY336aMckI2+Xmb56+k5v31Tajvf04NDTrcNYzWKpp9+c6vnLQhs2CtTksa9zTEC2HiZGyzdcS0kIbl0rz9YW5EpOGVPLzJV2ClcDwikcGGEEXY/MpZpGIytAsvMrNQjOtxL7/pclpP1QA4M4MiV2lG0ypelI681GRdGzkuhBkKTAaRtMJhoOBraWNOZG5ygGT+A2WqxnGo0GStHyNaQU4F5ztWB13tQWfO53FLkYsaTlpjA+UQTbjVVagbusVVnAbQs0GA7t3ea8YjIGZJOpJsUKq3oPvVsjba4y08ZJG0vNAHqJCJwNRWW5dDQ8jI2tOrdVPHRsmt4KZp5LCgbFUWDvO3WBhY6gV8SMhtPUre0vBg54jVNWfGjTyKbLSqsJSkwwh+5/YgajvGNWRCcNp+R99paVOJaSaRcn9r0BHB1ovBBaGU9y+JA1yQXjwUniQ+YAg93aE6Ur3DTvwyr54aCm4oxwurAf21H4tK1GXaNthOCup7VlP5H7RrHynptiXy07PsuetpUfLCXPODi9aJGfGKBAygKKcZ1Ki06hEuW/5yc2lwGkbvJ90DqRfwbxlFgN4kJw1LB2AwkAVsAI30wIwj6+wpRGiZrG0c71RB/+xVR+utGbH880f+VoecmELLKuNfQLTcYbXb/l68adqdLxUEfvMj35eaHXrzYqi4GNmbHdt83aYmHccCI/npojCeE3e3KyiMjgomROmHIEMDfmqoPMHroOEEQpTUaOPvt8ot//5Y5GI0fvTud68u25fvm5VJPFqtcg8/sIBnb5XOBWheBOga3D3A4EPGnJFmviKowHmgw6/frTof7h76/p01tLDddfS/Nv5LsbsyRbIUMHa+sO1jpc8vBywL7XVihVlGDdloKtz5TufWa2y/LiuRyglNW5FRTmpKGLRXOCmaBd9pboZqguuSFn+xN5o/ty6pWKi69VzX+y4qyOdqXpI3mHv9Uy2Neri5Wevnytpz+91tm7UkGwY+6udV5oQxq1BamyRekdnKTEQ+Ot+0bEmGHXdsb6/ReP9cGjfcMXHL090ZM/P9PbXygKYhWla0TeNkisy0N7R8TMMCQQ2JMPfI/uGvs5QsO8M2fSrx7v6K9+vyu3favz8zeaLSnMI61KR2v0CBQZrAf42bhU2elXqYbDSLfu7Cgd+Jpdkt93rhbHHsWJ54EG6aeXTg9SY39PJ5Ybl4xuv1VdeipWgcomlx8ipHTMJVbmhZar0i7wMJnYuJyVOxqVBpo7eqSItRjCbkfDUSB/Qlfe6upiozrHLkvT4trEGAibvbfI8Wg6QDDgnMky08QQJcQQYhCRmcZcs09sZ+rF549otCdxOz3czesp6qyB+P0wkHC+mEQQjSHrGhoxv7dP92w1tJOI2gkJ7kVzvMus8gi0ZMUIw+z0baPvvprr5HWldLRrcRSLvLTIFPhNTtFnUrFL5s0HYWHOxLLRMstMGzIIU02TSJNxoZ2DlR5+lCidODpbFvrh9ZXmbxNtNpEFn25KT3GXKCXRYHGhPC/lJTtSNFRZLbQ1dfXxR9u6fUcaTjcWonwxz/T6ba7zqz6Wic/GfPA5JzHnIpdv35Cgs0HrRRFgXCbfV2nrychS2X04RVmurio0jX2N70413klUL5a6uJxrLldXuJtzR+OMSaCrdecoZ2JPo4iOBTcZIlhOXN55pnpoVt1SqR9pMgj14ccgEoZ68eOZ/vgvr7WZ04SGqpal2nVlEgwggdCSozRREqQ2PuEucttcAdTyksstMu2WM6x1eH+om/dHGk86FZu5nn/3WienrSp3X02TGGqlzd7rHslGBLBIdh+5f6zwbMKCewn6vGsW9AyLOdOwzresPZpjpK+OU2mQBKpJhSc/1E1VuJXiiaPbd1Pd/WiidM/Xoih09JImdGPPyQc3dzTxA/3y9FI//DDTAuyc06gMa81NH4c6NVLYoRpDhtCYBX69XtqqLwak6DRadpXJQljDsipmypV7vvLa0YDpZS4leaXOKY2VV3iNMQQtQy2J7fwlXJtihYkqUyej+iCsjwfGYyLnkdw47kAHI5MTKA1iZWVmoE0ws2kSaicdya8dzTJHazSenE0m7yCpALBlpoqYMowxlAxZblMdc/oS62LrNDhtkf0FVHbDZL8pzZSQJDxbZQ9+XRWaX/J88p7XpnXTILIztua8XTcWZM/3SIPL90s0F9NmHHiYYux0qbH9R0r4+7jDQSqwN8DFxs/qkxnJFI+IH1dJx+CDfMTeNYfhiOWhcxj8z12G0NcuTYoN9p3ArdjaMevnWGgUNP2KCicDE4GaTpzDwvo118RolTKjxCJbjwzkiOi5MQIthYrhwQlO5Q5APW68Zr9PRHeAVMIeKuwgRL1ieUAGCHANvoUeCn2DRTpaJhzFBVKQPu+M/47BHNwD4kLIQoN0XXWFQbQYQWN1BkNAZceDhAWZitigUhSlzA/ZjeNM4RI1tw1rokZuOLDLk20se1sO/ev3t/X4o1ROudLJTxu9O2ssDJRK2VWuw2uOPvxoS+Opp7PLuY7frXV8Ums2D3W16JTnnvzWUeI0inAdob+C3ZPggiCsFEsvYk60Yc3/+CL5juTlKkNcKWgyfK0WKz18tKe/+Zu72t4ttFlk+vHbKz37YWVp2uSRVTlamz7fhxYNlgz/LqBuoSW0U3T18cEtNxDjZng2w06PPh7qH//hQJ/dmmuSfStvySSpsPElRZJpkuz5QY8FPRoZALcY8DhXaydWGV7TaO9zJeO78qqF8nc/yl+/VtDOraAo/FQlOi7zxRFgvOynU3WiOt5Xt/WJosljBc1G+ckfVV0+UdhQqJFxtaV6+kDuwSdqtz7QrE31+izTn/78o54/e6vljM+T4GLz9tvzwUrMqdA/udrwcvi4qKSDnUhf/Pa+Hj++bkDHt2/P9P2fX+r5Tyeqi9DWM/y7WM3x7tQWNIkdudZ2GmuAw8ywBxRi8D58NRuKdFfX90P97osd3bvvqO7emdttjeurZiUgzTOe8T5Li+cWqBs2/CT2dOvOnqI00MV8ruPTS1vPtOD4ySOLIOSCIaBzxeLL5KPTutyoYkJp+VGumjXvL2GoaHLY6fOdwSNBOoTJIbZJEwLeouzDnxGix3SNfqVh6imNPUXjyBwss6tcVUFzgaUYfRuW/R77D1274VJmdR/4Wm02hpyIaTbguIWBTahHrDkoQdCL4Sg1NwoaKM6AXmOCCBMtfW8yZVLci7h7J1v/V//3loq8yHLTLE/OiNK0ezRclemREI8O04lmF9LTP6/1/PtMVU6qeKtgmGqewxlq1JaVFRVGC246DYdMIZh2Asrt86FAfLgcsC6MKT6nuW7cdXX/VzuqYmCIp3r3rNblsaNFGWldRLJUqgYUSGbCVT9Obc3T+UvdvzfRRx9NdXgDjdilzmczHZ2XWmxSrdbkUwH5Q77Qs7wsRggBMyGlrOWZjPJ5ot+wqB3fhOk0kziCeAaZGNQZCQCN3N1A04NELOGLTaZZ1WpRw7+MFM4Q2tdqwkgVMRr8xk5vXLFL2Fg6xAFBkbZ0VTuvyWz75LN9jceBXj2f6Q///IvyTWqUc7/o1FytDXXgpIFZ8inkJumYXbeqBpwIP6fZlkxyz1nrpWww1treifTg3kCHB61mZ2f68ZcLvc0oMLcUZ47CohfDk7zgLUtbt6JLwUFrHXBRaprAnkMyS3AumJDOXIRMVczNxTRuEGjA5JHvuChMKLxqPGW4yvyNbn/ElHlbd26OFXaNlldrvTpeaxS42htP9fbVSv/2b29UFABBO5VBoTwk5gR5SWzxKj1vqm/KLALDUEmN/axo6YzJF7hKiQ3xQ3nJQJ0XixWDv+nkgtXoclVBY45mzmK4U8urBd2JUlxwMJMg2Ee+3p29s+fuweFNvXr2XPEgUroz0TzbaDraVr2qbLrFxGlVZUonAyu4R35sWrO8C7RC3wmLCKE3YmyicWJPeV3ocom+q1W+IF8utFU2+qY4HSgIid8JLIJnk6+BClnzMxlFigdgOZgs5Wxatb4o1eaeoqBVF3WqYgYejcFAUWAAjGRCZCYPyxNAN8hj/T5ajTlq7fTFFO8CnwEZsmRxgi4iy7F37SgNYwVoNleFNVVIQ4xV1zWGT3B2vf/YYQ82l4cdUzRMvSW6MfsXVrhMcVtpaD9K7zJj3UZIq+lWmEuQ8O0wWmSNARsCUyOIkVbrNjchtYEa+xhJ23siTqTSNOa2CbMA0BEGyC+D2sCOP7P2Yn3nYLT0eBwsOO9arhLMx+h3ANb1AXV8SawA4VNQwWddbt0pu/ocfHrv+FMSA/XrQzeRAhj0AHZOycFDsYVFuTM7vB0+RJQ0TKUKecNI7TDQ4b2p7l4L5c4yvfhupau80SJfajj09fHHh3r8cFdjOv9Zpu9+ONaLNzM19UD52lOW92wcgIcQYPiz+Lyy0FEX9bbrukyUA/PzKRT7lWTcsr9BglGowl4Xs4YsFA86ffjpgR59OFHo5zp+sdIPXy51eeYp4wtgPsOF3VD9o7BGNLy0FQo1E3Zq9//Tg1D982ki1Axi+UNHNz9M9L//15v6/M6VkvkfFay/t1gE9sOsVpno2JqWUT3+TgtGRg+D+DzQ0h0o3Luvye4D06LVy1dqFy8VVuc2wWKqV3oDlQ2PKsGOTBJ6uBgX9dofydn7SPH2x/KKlYrTr6XZT3LyK0WYAZgwuiN1o/vSwa+VjR5rGR3oaFHo+x+e6qs/vtbp2dxYJFQvjGw5qKiZcYSYC4vx+8jXRx9u64vf39HOdqyrq7W+/PeX+uG7E2VLrP3wizxbzeZYunmlENkZdbzWMPLsryzKrUgJoSZvPDUrKeTdSDrdeBDoo9+MdeMGS/lznb071cUcC21knSefAZ0tIDwCo3FbJKG0fziVl3h6/e5Mb89nSGZtXcWkdxj3DqHQ70nEjAmZbVHy9lmJ6L1am2ghJ0zS2MwJpmXyPOVZrgKwpQOLBZgkf99AXReZJg/bexSyIpPG46EmY3Q/pc7ebXQ1Y1GJNiqyApsiDPGtJXK3jk0H4aZg9yW+wFa6rMARS0aBJjjMeKhxo3C+GL8KDpqnos6V1zgeGeHHduj3LrbeScvFgouNk4jHmmeYTEA7E2oOUAqavhCkkNranhojJ899Pf1uoaffrJVdRXa5OBGT7E7rBhtzp26DoxRTCHpM3gfimWr5g8SKOTM2KDZhPLmHNJKRm8uP5vrwix3t3XXlphttVq3ePC/16mWrdyeSH036da8FC28UhIW291zdvj/QvTs7OthnUr3S0fE7nVysdQGLyk3UNb5CQLT9kM4Osp6+jI6nsdxJpvKcqmg36pR3otdq9OwvDAE0Qz0w2NaYSa39G2Mdbg/tTLlarnU5zxTWoZx5ZZ+xKJDIneMdCV0laO5sgs37Dq3el++xHt8YuXhvd6xHH041mcZ69XKhb/90qRXcuHmuMetpeD6nZxrv72jFPg3qOXT8EgApDjoiIfKe1B8x4XUUBolJJsZRoMNDTw8egxio9PbsnZ4elzqfj9XksRpQJqotqDSaofvi5+qnmxS6MS7CmO8MXU+hAKChixavNhaRG3kaDSJtUUAghUMjjduuLFVUjq6q1vAr8TjUHlO/B1t6+HBL0ZRMs0bl/EqRG+joNNdXX56ryCrjAAAgAElEQVRoccYzPraVYRWUWm348gKbYoORYa1v5HKe4PfRX+LnymvlrPDHhO2i3SIRA555XwDUeW2IjMIpBawfwDI14FY61fpybU0q4a6gb5C7QODO842K1UK39w9Ubtba2ptqlq+1qmAnDZTNczVMKHF3cb8GribDsU1KHZodx9OKNR1TWRpr5Bgdrvd+W2OGi1a6uloaMDZKU7vjOZspkIDZci6gdQKmiQkkSQNrTIlpytckdpMz48greN/h1jGF6+O3CvTBNUU6E2jAqrzXTB4RJvYoNIM3YySweV0fXs60KGNyy//tEqlGE/j/1w8oDXn2eAYtIJh7Hkc8/znVbzHrW6iiqfB6M4sd7hwWFBROVWrQ1Rrj+Olq5QaepGjhdOKLZYyNu6TVpgtVIcJGGcGDCcDRrr9+LcYRykoLRwKVGqRsrK9Uq7CYNl2fN4OuiJfPxmYWP8LB+14EytqMubq5zlji8EEgp0QN3v8O7B/Z+/K7ECybuaX9HFgUberBvRZ7ZitkzO/DU6Lb5YPKeSB7wCV5bwHKRQTSaOnbxsRlwTCQv+Pq5v2xdsNW8+eX+uU5zCBXu4e+7t8f6/b1ffnNQFentZ7+fKq3JxtdLrkwEq2zwkbmrC8p6JgSNQSpJlI59NVSpRehigyBfGii4FHQGUl2wKUJCmBNenJgOo4uXunaB6l+9cVNTaae3r54q3fPK1384qoqBlpCHjVHOzEV6AxYodYWIyAnM6I6olj+E9GxUXX5XklE5qJOpI9+d6C//S97+v3HuaLLP8hZfGNFkrkO+FyNeMxFRKFK+cp3Yh5FZUq1ifYU7NzSZGtb7eZK5fxH+dW5IheHWGYjX/b+lL2ms+GNb5jOcJP7WvuJur1HGux/ImVz5Sdfypk/lVcuLOgT1w3iw9adqExvKt/+SM3ep6pGd7WoYh29u9KXX36v179caL1ylOUAebCgVgYjRKnjRq4O7uzq048PrKNfrxb66emxvv7yrS7OaCOGlpZdUBzVHEp9wU4BALCQ5xg2DKuvKilMi+PZiqFSk7UmsA/iSMMdaeeG9OlnY905qLVenerk+MhE3KuM1R8vKO8XxOtIUetqlPjavTYxdsjzkxM9PzqTIDHzXnWuFVF0V2Q5+T6mBd+KOOOL+6A6IO1utLGAVwoqdCuuZdexQsEybFIgWCW4ucqeZ4V+jZWK56P54YKtNBmOtLdDEC4hw2udvkObRgBmagUVb0uGOLgh7DbqE+Zd8sEyg98xreTyBf1PpiNcMnvnXUCKvZYJTSFOHVb16EQY0aMx4HDjgrMgFTpHc3OxRmOCi3CbYoH6wfIDzJlqzDUcPkmire1tW+v+/PRSP34z0+yY94nfhWR6fnfkB77qrJO7QSuysfXMVppqujPRrMm0aPLeql+0hnowsSi/Y41Jo1QcFrr3eKDr9zuN9gp1g1aLuaMX3+U6fUPhlyprcN+wxp/pzr1QD+5H+uDOSNf29kyP9uL5sZ49P9EqB02DHovDu1GyDu0dhktFoYaOwwrA9++LZd4gnyAHL2U6ZZCV920rsVC9TqsuWPM6asNaflTr7t0DDQaBVkvccwu1uWuRGA5kcN5pVj5IFEhi7zpFVSePc+h9JAW5ba2fWzF77XBLjx5vKU1cPX92pT9/O9PVzNf5u5UGqKKzwlLmgzjpHYII4N8L7hGxV0WnAs0KuYkR6QpMSxNNgqG2o1ijUau9m44e3Ef/OdPzX870ZhbpvJroct2ZbX1QV9rpAm0s5gNvNC2Fo0EQKh2gO1sow6Vndnoy9XrIKtEraJmnk1hDHHA8ZxZf5Fme3XK11tKcoqn9LjvboXbuOLr+yUjja76m9o7UxjJ78t2FLl92KpaBFdZEsawriq3WpiL8eazS0K/i7AL2i1Pbg3ie55aV524PlLP+I0ircRVT9XauLtcrZbPMMs3cIZmncMBw+UWanZKl4/bNjU2n+lUzTjYC4dM41NXsQmEaKhzENmHhTlotcjWFo2E8VovYm+ctSsxoYJ6XiPVtn8XIuW8GLfSOOc2yo2REUw+9nmaSYsJTXpZaLFfWYKRpagMY0i2iUao0ig2UChSWn7PIM9McsVZz4RWyhnNJyqgsYiU3HVOt4XDQby2oLTizSvSF4E56PhuNInc6eWw0DTYp9wHWopnle8bd1pvEOAURpQOnZIWO2ciiT4weXsnZcX7dsbsPLN4j7JlIMI86aYEC3vE1JETOVj1wVgpliJ0oeyzi28yqfdiiXK0ZknrsQ/lhGWhh+e1Tx6n2TALj0uX0XCbGlCzt+IU2COgofkiK58Iy3S9KFxTokTKcDjVTInaV7Fl5qEo73NilMr1ihoXwmz+3JUAWojGhtt778T9i0PcTM95VN8GZxyQHY3CnClIo3voutgo4iDoxBYZtNPOJdmi1E06URJ6m+51u3wo0KUv98udXOltV2rm/rYefbmt/L9b6stXJ01Cvfiz05mimTc1Kh4BcdBeM8em9WyWsCdw+aoUQPnc0khMPbYWRbVptEEkmrYaBq60SZx/fU6sQjokJsGvFB60e/9WBrj+c2Grk639+prOnhfxsrK7iMJbWOa5FdtKujXkjbpJ2pc7ZqCMgsiGcFIFrn57eG4BqpeHISOaffLqrv//H6/r4g5VGm6+k2Z/kaWXjffQhHitAOloO1I6FGZ8jGrVQpbejZnRH7uSaYtaXi1/klW/kNEvL1BPWV75PW8qy8iRbjYlUZzk7iDKXOFh2Hird/VR+tVZ29Ae1V98pJDzXRuI8GxwKaDA8ZcFUm+SWuumv5E8eqk1J9Za+/Oal/vDVC53PWNkm1n7wDEW+o8lOoLsPd/Xw/k0Lovzl5Wt9//1rnV/WNnkAtodWhxoQrQIXEocX9nlWQVHim2Yoiok4oQUl2gbrbWnZSujMKAInWyPF41YfPhzoi1+NNB4Uujh9ocuLuTL4WO+dU3VDpltq09JB4mr/2kSVW+vN1UzPT65U14H8OtDQDQ0CiUAUfZKJlpn0cvgaFDRXUy9s8sNnwHSIIFsKrL6MlUU1sI4uKnKxfCOIt05qei2wHkGEVgM8RqdhMtDu1sD0R/OrSqdnhRWd0L/pFhFhA6jksMH1iv4ialzlq41pI+Bf4QJMseaiD7G3r5Hjt9a9hqwKK6ZDFMieBVtzbnCu0BVydlDIG1enKuT7rsEercGrM9U86Pz99vujIeI5CjUd9lbmd+e1/vVfXqhcpHLykYp5oWy9sbUUyA0KDNMlsIJEw1YU2ooiHV6/potypTWHdtOzzzx/ZCtz7OQ4PTkVWUEE7ZX2b3i6/uFUW/ek4TDW1VGpn74513qZKofaXK012Cr06y+u6dHDia5tY74Y6OTNUk++f6PFouyn7o5rnXCFkH3Fa8Z6sc+WsomaUeR7DSn/P5Pd0mNKhEBaxmYa+pFN9AG6IHujwHMzALyAJjPt3dnR7vWpeZKPfjnWKmu0Yr3R4fALzCIOv4mVG9M1RNVAVy3ixeJ6CnUhE0Wy16b6/LNDhX6jn3+61FdfgbxItVnWKrNM69msnz4hwA1SrdBWAetEhMG5BB0etxtmoG5lgMDQSzX0Ak0CKCyORoNODz/e1vVDTxfzd/ruzVwvF6lO5oG6tTQhNgXzT4VmhsK5J3TvDke2jThbzyzTy00G/f3E6hpeHGcrTek0VjSKbFXHZHazLlVmC1tXwU/x6tRisZKdgbTdyN+pdP12oL98dE2jtND57Fx//uqlXv9ppbbYVjTZs6lOTq5ZUauo+mLCC2Jr7Gn4ybqLAqaouER7yGI0GljhTsPFHYvsBJ0fq612VipKQ3UpU1iwDZ0m4dAwOXYmcacWhIQh52AfBZDR1SpfK52ObKKCpg79Gu8mcNureaY0GKhZZcZVwokWTcbmMu9i3/hSdlIjQSlrew5YFzK8TqepKqZFnafNJrdJMsUuhSoZp/zF4BP5CEUdDjIiQsslUSq4kHuzl7k7MQlETNgQ+tOgBcrQAYInwJVKMWvngrQmUon/Hy1lDUONxqy/P6glYONR4FdZabo8PgfWmTRZzJySJlBY+VrznjENw2xkYMpGzoH7KUhEBZ2hDvs9t3CudVpxWDgwCnylOFE6dOaZsXWoJmEVMZHgcuNipfJbOwGkG6vc2o7ZUGl6hNAdKoCMbY4S9ue4qQqztpPIjPkfuSXBuOuUOIxaMZA8pBTAxVhksFZoXQ3QahCIQRwcPUaVK+k8jZ2Bhi4OEddQBGsq0JDk30xDRsIISsnLssQxWs3GbJ6M+kesoVgxcs93EaEntu4LY0fjHdg6lZZRZyCtcTVW4jo6vOPq/ge+/PlMvzw/VnL3QHc+3FMUuVpcZHr27YXe/NioWW9ptaEbbFSyFgjQxKzNIefWiAgRtfXhwV1D5tZQCoa6ZMTK/peVdlBo7Pgal7GaLlQT45aqlJaI9KS7vz3Qnd/taN5e6vWrmZ5/tdH6jSt3A1RN9jsTOMjdgdU2QaRo1pe1nCA30i3sJS5LVh45WrKkkTPmIPY0CTx98cmB/vN/faD718802nwtd/GNvG5pxSoPK5MpM47T/beRTSONjkwZHB6qmz6UOzxQvTpWsH6psL4yBxzTqz6QldlHD320UGCXXCM0U4TcRNoEY1WTD5Vsfaa4LVS++3d18+8UNplNXBBOOwHTHF4qChJfWTtQE12XRjc1uvXXyqIdnVeuvn72Tv/0L080v0SnEMkPU+1fv2Esmps3EUMHOvrlXD//9EbH72YqIHCbDgVbKRdNo5YOm5RoDiOcY9hNE6ICyAVrFFS+ugpMRaysLZW3a9W4Lt2pwmBgXePWsNBf/25Pn32yJad6p+XVha5mSy2yTPNNZus3T2PjNqVopQ4nFuL78t25XhzNTN8QlIFGbqJ0gA4FEjX6O0szs0kDYDzPBSw3N61DniNOje05by1HjkMZ8wJkXyYUJGVTbFDM9xwyLtHO22g4cC3uZGs01SAJVRaVZleNLs9rZTkuUya/ACT7CW3pdMqAu9EBl1xCdIXoFDnUAdF5FnqJHrL1iR3i0GZwyCQa8TiASeI0SBrvwbUOmVA8b3THwPIIBGbNGCDSZoWd2yUImZgVKs8jk5XpYMss8+v5Rj88y/XddxfymonataNisbHnzvWHWvKeRJwFpRKyBzkJiH5YZdrb3u45W4Gr5cXMRLfBzkgJ5yZBr5CxuVS5PNaZBuNAwY2Bbj9odOuQ/DtXJ6+v9OqnldpmpOnOQHc/3NatD7YUTzxdrtd6+2qu4zcLrZacE/z8yAxguGHRtnRibRYLW+mAQjCBLJmZ8G6oj31PDsVuV2gT0ew4GvMUhYklZxLSTeFLKOh0WcoDIgvdfsvRwf19TcdDXZ1d6jKrNAPsiy4LkbC4HD2bhODGCis0UZ7apF8XAfJt/NxCjA+vbel3v7lta+fvvz3WN3+61PEx4dUwuGotFlcmqp2mUwvDZsJdeZ5d/KxfnTIwQwsTQhpqOrbATy1/K/WXSgKmYIW2rwd69NlE6aTSfFXr+Q+lzl446pbMCKT54L2jmiaAdeNiY98V2pfCaVUEaPbQVnFr+ArDWOmAYpvnEN0qq/keh8P0kUaTZmwASgFd2MBXPQ5UDzybyGxthfq7z27q3o1WXrjS6myhp/96qlcvK1XhVJui1HJT2XlCQbJipf0/8BqVOU2ZntAQB6A0gN9aAefKZ3KJ0JzvpMjV5QR5O1pkfZ5nNPDUZBttJWOtlxut0WJFBGqX8ptaY9bwWPx5N+NAwXhkkhVo+PV6o6iFf+To6HImVa6mfqztCMQICAhfa7sfe+yDP4p7+Ct6yKLVFp8bk84iU45mLohsooPAO8sLW7FNxkOLHELL5AedlvmV/T3MOHOSB8jEc5nwVOpsANDJSWO5NMpAfbs+aP5ylZmJKgEDUHOW1MrS3j0cRX2OIEHdDFSsfcDQQQ4bZ2EO1qI3oTUYD5gKVQjgXY2qUIsg1BIigtuY9IXNkXPL+dykj8y6LMDORJHs+7CJJ3ZRMZkgTgKLJ2wNi5blD6QLhThNWcVhxNQGVf57cTVVr+3ObSTODh1NElOr0IoxhKQoj1BDUVWyDmOVl+MKCtBasAftce0choz+QlY/aB8o6IgYIbQWO6fja+LFJhjP21bnXW2QSH5GMo/IluuXAPwzrAsBU7r2z0Hg5XdABOewx7fDmaudgqUjq1LdkH+ZaeP79WNS6+Nf7Wl3n7T0c/sStg8PVI5cnZ1kevXtUm+/Z04+teBSsoc4RJlYMOJFSxShH6Bj8LmciHrpE9f5gs1x6CdGmvbgRoTYGqmtOkVOLCW1NM1NeHlwPdC9X4+1+2Cql69mevb1mbJfKkFyWG7AwUcKF65CFtcKtHFwHOZWlvo4soyUja4F6FlfweeY5eKevE1IJuuju7/Z1T/84219eu9Kcfbv8q4QTbNmYcWGiN43rQlvVcWl5a7Nmbf0D6XJJwqS64rQxSx+VtS8M7o3vz+if4ok1rOAEHFr4UIBK0Arz3i00Ui5s61m8pH83Y8MVdCdfaVu9qMY89PVo2Oh26DYqmEN4RikL6bK9Cdytj5Rsvup8uENnbtj/Xh6pX//ww969cOpxqMd3X58R5P9geSWujg/18mbuS7PGs2X/QrIoj/Zfbe+KjRQIDPwhhplHGcGPwOU3EgBwn4MDi3wVLRBJM6jxXGtSDVNmSETcl3f8/XX//G2PriLOP9cZ8dvNJ8Xupi3Fjsif2iT08kk0bVbEzlRpddHJ3p3tFG1itXmrVJG7awGIt9WhlDHGSlTi/B8MwoHVGkddYOrq7P/25xrPP3YscEXMFjj81xXRvKuEdszCaNYd1ulqadk4Gk4irS1vWUNzPnZQqfHV5YzGAH3RMhuiA3H2DSWpeTwjvUTK4oPBL9YdcOQ9HSAo2v5rIb4p0En2GSCUS/MGBRrOEwdo3YHIERYbSLWBntA0WL6AQ5YNGb91Bi0hYnpmTJFiXYn+6rXnV79fKK3T6X5BRt79IK5ClwzXEZhqhlARgKCy07bTmKB22Cwyg0jnM5s5KSdF5cbE//Xwz5dnWlnRnyN21roblAS+yB500h3Pkj04PFYXrS2tWebwaUZ6Mb1O9q9sa1cS705Ptbb53NdnG1UbHrUAFM5E/1WYCCYmvUZhKwrmWZTHrFGRByfbVjVIDoO7Hwp3doOekwqhO3GXCq2/kX8Cl+tMhFuVbJiimwKebCX6vr1sYpyrstspRmrIQQ9wGA7grNpFDuFlas4Nz2FrUEcinOgVy5r6ELb27H+8vcPNEpd/fDn1/r+m7mOXlZazTdaYEWvGo1HEwMFYuIJfGwarq42uRoYUuT1mcCfaUKiAiZdONCQz57gYr9S5Zfyk0Y37ye68zBWFEvPfjjTm2eF2s1QJUV5wsnPfjzTAOv6xdL0mSXidjujOpUI6JmuFBv5EKGHI2vCi/VGg4TwXaL5SoMlriNXSwp5NGolGwzPRPd1Ghq6YG/Y6OHHO7r7INEkyhXkG9QMOj5a6+XPF9qcgV+ItADa2khLzksgtkUfdtw3Q6y3iGrpAZuhExl7zA06RePUSIJXF8Q7BWqAN9cruW2mMYc0Ugo30rLItWxW2rRrhePUwIwh635s8T7bB7RlgYnauwK3t6c6Doy/hK4lmy0NPrm/tWPGCs6Womk0z2s703tUC3BIx84XGp0Y6UJeGmuQla5hOgLf4KBNGiiYphbJgsGkAjCNqQItFI00DZDTRyfRePmsG8H/gAnksTIdnUx8nnWVLpdLBUhV3N4p56ShktHAILLmFWKqbxknQEkZAnTaWFoH/1ttaCTwD9QAaKuXRCUR3WRRZ0iDiDvqtwXOnvvbzkIv0QRVxfugWCOtyKVIctL3TrTKXoDKhVnAKJ9UdXa1HImoyPknIOli467skmNVFjnkqsnE20wWhrjOjGCLTqAnQ8OjgJbLoY6ImrFiBzvJGchxwJ72NGcAeC4FnP1JvhxydhBid6VSx9PEjXqmR9dohl2YD6ILNWBHab1WT8Fhv8nPxIqvD7vsoxkSnHIUJPz5HDYA+bBQh5W6MdUvcK6BfbEH+44ef5zq2u1OZTcXeNYsD/Tz0UpHLzNdvaxVXnAAjHp6OdUsB1TXh/9SCKJdwETbho7CKJZHSv0KQFitLqBAGlvhhMWxCdFrdPJzX1HjK0paRdcaDbZd3f9oov27jgXffvPNiU5/KpW/zvvJGWtGRLHrUF5BdxWqYgIXlrZ+ccvclP0oG/mMDPBF14ReK+40rmoNN7iTA13/q139b//5pj69S5H0bwrmPypGFO/0egJcczycFJqNP7Q98xqB8/CewoOHNtJtLl/KW79UworPigTWcaw4icnge2Y12/Ms+jVCYTyV1t1S6eyqGj2Us/1QMTqq86/VXj2R67A/4lmiowVtiuiwUNGszenElel4kZpkV4pvq4puqJzcVDHc16vjXM9+PLdImuntbRs9X57O9O5yptOztRY0VRucVn1HwnSG2ARkAWRg8TJBBTaDQFtrTZAjRQli94ouybccLqZMtjfv0VH2IjNSbuvS2DKf/3pfn3821a3r5P+d6eL8Usdna80yV0VL05IoSULdu7+ndNjq6O0bHf0yU50NzU3avxtSlEbyUqYvffArcQ8cQBgVLEMTuCLxJwbcYw3RJ0fxP1podEyRXMstKE7RNOH88Sz3zuz9OH9CRwMKtpt7VlydHF/q5M252hIDRWTgSSuSjG6MO6mPOGBqxPte5ktVxcZWR+Al4mggj26L8TvRI5wdlg7z3mER9ysepniwU+ALRXz2Tv+5o9vgDEMrBnaA74qChQlSx0TAa7UznShoU528XOnn70+1PIpVFqE2dadlAWAuUdd5Wi34uXAUoRUkvJMprmOrSCCMRJJcITqNEoXw4jaVnBjcQyqHddHQUxUWSrxaSVkaidkJYo32Yt18MNS1O4Em00LjoatRNNIgmdia9tXZkZ4+fa3lO3SR4D4srrfHFuD6xNpdvReW5kAncZUilO2TBPh3MJkwKzcV3fv3itWoJTHw+6BBw/30vmHE8fR2udR6g9A9MSfXztDT3ZsTpQPH8r8uoDgXZF+hQfVtbY+bE00UhRLr2n5aRzHK2d2YGH9vN9GnHx5qkHb67usX+vLfTvTuTV9skaW4KSorzBJrhqkTEitelnB1koGqmiYvkwtdnZVWNDHHYlC1NmFB/lCnRIi4CtNc1+9GevTRgRbzhV4+O9fpEevYqQUXk7dHcxLkjvIZIMlQC2I00PmQLsC54QdalQRq935tYlnYoIRmcIE625pLsCTCCSwAM7WG0PKkF0dz5rggWHztXPP0wf1Y28NC69mpvHioYLClYlZq9vKtTn46UVbGuuoSrcOJKv695VoqM9vOYO/HuFMk6Cx7nI1rQmKyzHgXfC0yJjSEDNdq1nMFbakhDSLNGO4yxgFxq0Wz0iiMVM8QwvhGYaeRAERJ9UcRDkySKUvhdOa0hGF2eXZueuHt0dh0O/tbW2orAIzS1XppqIFkiDYstWgu9LXo3DBIoO3iXu3F1a3WVa5wMuy1szwnIatTTx7PeVkYVw5oKxDlzjItS2sieVbXYc+uo3HGeRmxsqNgK0vbvPBOMMUni9VyBeOwdy3npSWBMIipYfUFNIm+ctZyxAzxzBIVZk7eQIucnxPjEucUm7VGKd8LRW6i35PkYgUMvS2dCQ8tCy36vlADQ9tbpec1qiiAAsbfOHCw1NP7oSlgnMkLyg2AigiLNWTb2MSjVxUkbilhGkTciSUk8PeR/F0pZpjF+26hmIRPcmgDAsSFQDgtBQUi2cAuKX5S1gR0VFxUA+JRbBrC1Iu0X0aHPV3ZaCkGPKQRrO2f4e/hQkR4u+HDVKihoQZwqThmsQXM18DuYf2XouSnWg6NdfP4ERERjqb7fZbO5ZWv77670o/fzTV/V6te4a5LTQ9hoZOUwxZEmthYuSIeBd1AU6j1aqWBZyRb8pXWuIG8gZJsYkopiKJtiERNiqpYUQW0b629W772P5ro0Wf7SoeVjs5P9d//9ZWWx4G8mTTkO/UKrSl+CZxtQtPHwIRy/fL/pem9miw7s/PMd3tzbLryBqgqoFDwbHY3eyiGxKAoSiMpdDMT8yfnQneaGEZoNIaURLEt0ADKuyyXPo/b3kw8aycbgYgmga6qPGfv71vrtarKc/lNboWBpJuyvTMGrKk7YUsNek2rSrPS12g70bU/v6y/+Ztr+vLmiSFJ4eqRwgZNEkMSDfZQrkOOTeeM1DuJMmdb/fwjBbNtJV6u+vihlL1R4JTy0V/huLPNmERkBiP4cxA2Tz39PAxJFKRy4PXbqif35e18qhDRwdFv5Sx/kgOqxHbgjkzPAcrIz9GQktVmQ4cXlyg8taZqgx3V48vqL91RE91UVs+1obB54mhxutHrHz/oJRf/aaam9OQx7LRQFK11/8B4gBI5HAbQ23bJ+irMSQnlgM7AV1qCrJFeS8EujpGBgzc3mk0tludnnz0VMt/8ySV9/vlUSbLW2fk7vXrzVous06pwtMhwrYX64v5tXd6NdXS4r2dP32mJ/kJTExuSTkzpq59QPNma223EtkS2kG3OuCBde97h7ekpbEj9NUfq8C4EIB8eWTroAvBxEq7HO8XiYG2K5qBJRmPdururZOzo6GCld69PVG94hyNbOGzZQbflEpWAzowkcH5eLO9roxrRBETRSDH2d4sfoWWIk2QYnBmUeUfJ4ao4fJvenC0Eq1qNxYWGgcEA/SCXOCiUHcRBauGVDBnzeWL9VPmZox9/c6j9x5m6cqqidnS4Wg0ZQsnIhtgmL+3yY3MP05HFQsTxYAX3yTNi8wwDna7WljtE3g9LX5SMFGylVKhp2ZwpDXuNW3F6sv6qj3JN91rrUaTZfm83sAF2uaj1en+pNx+WevdupbYC7UnVNZgfhsGcvc0kqp1UgXitCTIlND7255gAACAASURBVBAUzbfYBKqXsrZR3rI4Dr5gZOvk7ESgmw79V5EC9CR4zv3BKLLKCy1WlRUgc+6lUaftma/Ll6dqu1qHpycqSSFuPcXOELZoFngWOdMADhk+oKkgjcwU6EiuQCPemNrQ8PCn1/ru9wwujkoywaAmoY7IeARtsHBDz9A8xOELaFoGBobkqrHzwY8m5r4CGXXIr4t7dRGDGSjbRqOpdO/BtvauBjpdnOnhTx8UepfUEfrJeUBvYw6F1VsWz7nbKotcS3+flYiPW2XVcFaQ6YOzmd4yjCu4wOoagl0aTSYm9LbsKbR+YWiCZJ4Z7q+AgMpRpW+/3tadG4FOP7zR85eHunLzvm7duKxZWKg6PtOTxx+0fyIdrgPlHSlhUlXCceOgJF7GNSrQrSqN4U4u8r0QzZ+DwgbILjylOHMppOW5ZNE0XWc3JGqD6qnTNIrVo4m0975XHMbmVAMl4ZScbE/tzFpWiDKgsT3rgWNQpBKFdycOEMBn1sOWkUXk90onqcZpIg8kE0SSQYvfnbJvFhrCiKHeulbTdGJ5Zz7VTU6pAKS2RgIyDPZ7e1u6tjtX7HRaHJ3o7ZsDo+CqiDN3iNzIN4UNUrvjkVFxZudHEkQUkQ/qPBiIQPi4OQFueq9TGXbK+b43mQnDMYoY6kUopU8VCzlcroqOKp/AZgB0knQTQss6iX4FaDLQCZzbVEBApZFUA8RqW2BsYk2uaV4cAg8RhZKVhMeEQ9Tst0M0o6n0ccyY5ZQQMr40Bg42WzrTPEKmEG4TXkjhY2/uGlMfggTxgZD0y4ZLYCVbvLnioIVQqPOvIuZkK6dzrBeaeey3PCT2WZH0YtbxxLYsLknr7mlQGw3UCfNY3deWGsxAFtmfheRNqljsbpabutZAXFFKWEKZFfr0PtlIE129jjXa0clRp2dPGv30x4UWH3CEAdaiURh0F5sGRxF6mZGCYGZTOxUj3CLm4OhzBfTYIUblE/HHaryxgnU6hF7GjuWJAFJ4taupSw3JuT75YktXv9nT/HKqcrnUkyfv9Mcfj7U+cTWuQ4170qrXKsgM8VKVXIZdoEmUGvetbiOn3ijMC0UI1i9y1rPQ0yb21Aadxn2rcRMoSB3d+Pme/v3/fFvf3DrVuPytovVjhe1aDXUm1B5gt8b1wnfppMr6qYromqLte+ZK8opDdeeP5bYH8r1qeN7wOzJ1QEOBJDgMdGBt/9QiP7gNGk1Uu3vqp1/I2frEMpb6D79WkD1R369ssPLIy0LH8E8uKYZ6BmK+aCcc/jnlnRTqxmPl02umk0q27mvVRzosV3r54oNe/niq12/XygtszUPeEygFtDNbCVk6LAfQohzgHO5oJux5tLpChpJeoYP2xzGNBn9zAJq8wuhpMoU69QU9hIlpznYuu/r5L6/p/n3eiCO9//BKxycLZZWr44whINa9mzd0ZS/VcvFB+28OdXImC5qErvVJwkSX5VcajWVp2qBJBDdSNs07bHGXHGaWLI9eLTbYGws7dxJ6AWgXBjmcJGSP8R7x7/NuEorJuzeZb9nmPp45Ovyw1NuXp6rJXwL4QzDOVkrRtOWNXIgp/8loYXT94HDhQqBrCctuGIf2GfJ1obnAXgzSYEJO6FR2HkvMNRJ1QCFJmjZDBy7p0LbixicMd4h85ee5tLOjctPq8R8+6PkPpVbHqR2I1CWdbzKFXARRYvoKcpGoyiHYjz+7wz+DTioKjThEo8is9VihEeMjLxxHCY+XiqBUyeUdDIF6MRZo0spDVzu3Ct37cq6PP92zYtnZlBPC0duXC/3+d+91fERlS2RnGyG7ULoWEWV0NIF5LBKuNutK61Vm7r6YoFcuG58hl4X1op2gqU0wz/CR1I6i2qJth8Ti1FPpYxkH0qRTr6JWz6IfyHuKIuIgal27tqVRGluy9clqYXliMbQPgzMWac43PnPcQyhnzXDFd9NYFc/tq9v6+PpUaSK9fHWkRw9Xevu6UXZW6XyVK4wTq4ggxHQUk1hOcXOgJB3rpMm1WpwrpCOOZ4kORnRl6YjcFmVlrvGINgNnKLO1gM9G891Otz6JFE96HZ2ttFpK+WllWV9el8int7lpVHqNVmhienLA0G0W8mAqwFKbyspjofYIW0QLAx9JZxmI0jjkeRirosppkljnF38h6aC/lCZ6P2l0B6fxZzP5ZaYff/1a63Wo25/c1L3PZ5pGUrYshs/l8aEW52QCjkyfRMluw1II1lAhDi81T4mnsNRUy2PjuaUcF3ADugknGO/mZrlQXW60PR8ZOsMvAkjBHcOiXBE5EMJQgMbCqhO8mFtBexsRbVDYItcXjclU+FmTKDZqfLminByaCtbJsX/fDwMLg1WJHsYzvdQpsoN1qYTnhRR1Pp26MVkL7nHf7hXqtbijHXPh8l5zA48TR3W51NnxsZmIvADnox3ZqkHiMT6dnStuW83SRNOtieU79XFirQcIzftNqbEbaBxiCMCJB1hSmyaUoXEQnLs2BHNeEMVwclaoBVEC2WylMa540GirDOjkbLt/0QNHQkDZw076rWWWDKGR2C4Je6Qag4GGADhgOKsOMQ4P+HVQpNdOeTGJD4I+a1e3v4a9HiiTzXqgufjvsKuNxQIgNrWNm8RhYDF7Obg8STnhhxoOHtMMUUNCK5qHIK0Fbxpyhvj/kgRrDhc74qyjyxwZxLrjVrFiW/NdDdQbkVLWM5bYC86zBQ8O1ApMzSzeB4S9ITDttXej052vI21dIesk1vos1o+/Pde7Z63Wp3D0bMWBGoZJ8mjhzt3aBsWe2POQveACUWt5QDzLufDC2hxkRIbkFbUsE7V1ZBcG0HmcUOQybHuxv9HupULf/PyKRjcSlXmrg2cLvXi60MFJrXxVK246bUHxgVT5npZOqKW1KrvaClLLGlGH9T5TWpVKLYUUXK83XcU6hBKkY8dR2g+Orbt/sqt/99c39PX1UyXFPypaPVGKoNctzKJvDzY5Tvx3TbR2t1WPbyuZ3FBAUdrZvvxiX557IscnT4Wj9gKBsvgGdBhDD9/QRI8WiFZ4hL1jNc6e+tmX8re/lFdv1H/4jcLsidrmfBCAm86Mi5+nGVqYuYRU1rFcdyy34zsmT6RTno5U79xQP7+raHRbVR9pURd6e7TSH3840qPvjlUXOFugnAhVBYWCr6IstTDrNsF4BbIzTG4gGZ6jlIZxhyC8Vu14rBIbNrU4ZIs00EjszNjFOeBJB2bwjUwMGaaNbtzw9KtfXdbWbKO6OrH6EUIrl8DKpacrezesF6soFjo5X+jstNXJGWJYxLo4OjivSkVJq9FoCGy0njOcRA6HMYLFAQE2vRTWVxuShlwM6kxwiaALwJ1mjirOYP7Gzm/UCtUJqe5/dk2zWaT3b8/0+sWxqg00DMsB3VfYaAnFROA+2MTtUUZzxH9h5TJ43tK4DFnD+ULZLAJ8qFjkOOgdLL2tQ/fFwPtPJ8qQiwTED/VDxgkXxmg8GvrfrKLE09Zsy9ydH16v9cM/HmhxkKirZjrvcjs46ZJDQ0YOTE05sInOXUPWG3PCgHw0GseJJoS5WCI8FQqkobtwXGqsCqRUsEMtBsPIWD2QY7FR7C/1+YM9PfizUJduxYqTZIg0qHP772430pMfj/T62VIni94iVHhwES8wtPAODO8DSxXlrY25A4lcoTIDynfwZhMPwDDZqLGJcQgVtf7AFjQd/YpreTq5m6uLm6HYmEGFTBwT3DPgQx8Xurw90bWdbRPRvjp9Z7IKh2cFxJFoBdD8rLbfG+Sq5kGLQZXQWlW6uTfVV5/dVOS1evbiQE+erPXubaflcaEcvVvTmtCe79X0ZzQdVFIaj61Xri0HRC9GqAyeHPlq6PfyiILhjIGWoqUaUMyzZzsOK833Ol35KNX0Uqz9t2909GatbAXHHCvFCEJun1tp4bTarNGNxfb91V1hhgQcqOYoC+Ihs6kcZAuB12uTLxVb+l4opRO52xNlZv5xNPNAqVpbLNHJpeNcX30+143dkV78eKj3bxzVFCzPKn1677oubaVK4l7v373R88eHOj31tMz5WQMDFLq616RKLJw2HRG/wH0eDAWtBKLyOXPXsXs1nmWaFWWhql5rjEaOslicYy3Ut2e6IGBi0tNBANEb4Sxv643pN73Y0xKtLJrFnjDQmdIoVUMh9ZrMpU6TJDXtcdYWlkRtrjgKgZkM2s4QxiXAAJmGZatJEillaSkq+57RQoHidS6db4Fa39M0GinpXVWblVGOJX+WCDkJjQa16dsIf4TVKrJa2WpprQK784lRb3mZy8GZh4B7tbF0fCpU7M8aIBVgUWMoQyc7yAx4L0I6XytpdZbJKgJBvmIo58gQXmQQvH7peCTnkvfP+pyXfNjNLii3C/2ByZmxVjEwQWtVGuFUY4swOowhCecLEDeXbKa8aexiGhrduA7Y+mBRAeLQh6CWH2yAFnymSsEF+mNDO5kHUGxOaJsmV4pBnwjkiC9GvAn/6/CF4Nipzd5KF9tQTQCVP1xM/IdtqvV85VbiS2/cEDIZUbDZlVaqh4aBUYwoeFAeIHX0BgwksM9uX2iSSJ/dmeijr0ZKb5eqQqDoTvtPpf0fcpVHUBQMVROzPxaU6vYkLjvyEKoZ9EnlSGQekTEBdQXK/UAdDokRTe+O5ZKUCxCzsZZuOIjS6l4jb6SQlNG0Uby10L2vIn3+9ZYJut89X+mn/36sxWmils2iXivtasUGiTMEelr0g0iQ8XDqJ5pHTPm4VNaKmlIB/x4Set/VhvM9xG3SWEzATjpTlEi3H0z07//VLX1x/VTj6rdKN08Vdmt1TmnDBJ1COI9ALbpgV1l8Xe78rsIglbv4IJ0+U9AeyQs2hnYYtGwpydArZGWkcvrEKNeiWqjTWm6IGxB6NlXdb6kdf6Fg51v12Ub9+99r0u6rqU/kIEQHvaR1vi3MaGAsKs9SP5KcsYIwseqRnCF8tKfg6mfyRtcVOFTD0LvWaNH5en3q6g+/OdQfv/+gVU5gGQgcExfDPRc+XVuV0TnY5Mt6yJ7h24+9Tikuvb5WlgS2XTG5QC3TKWbvuwlhBx6foZgkU8oVHb/VKMn02Sepvnow0yQuVRdrZZtcmzJTgYttdlXbe5eUlZk+HBxrcU55JBshv/agXwujXknqKEI/gciyGTLDCIzkIgARBpWELme4AsrmwMOBYtSBISlQlQxVgSFOFr5JCSS6E6/WZCvVR9cvWfnlu3dn2t8/VbHBfUbhNBt1KAexeFsZnWg1IQYFM9xwkfPnJVmbySm075zcFaPUzY3iGErCAg3lQsRE7/d2CfGSk+nFQMDl3ZGMXZJBFSsmd4dwVafQfDYyTd/5ofTouzM9+e5cXrtlMbPLdqna2tbRMHmWNky/lEXbgh4iwCbVc51rw7s0TjUZTXR6tlA8mVoPWtqFZkTZuIVK0GCqQLzIAv/4Yp3RWve+nejBz7a1s9cqzyg0bnV4lJtR4sbNK7p27ZLWZws9/fGp9t9nWrY75gztGUiYTj2s/kPOS2n2dAwYmDhAcMgSGrQZppXroJLY6jslIHN0g0Hx4s3mPKUJqy0t8yxI0GO0inDE2bMwlI+TM8P/PwkcXd/ZMcfSYnlgqGKPuNq1ldaqIdpNbS3r50LfQ1wKdJ2U+p2u7870sy/vWizIw4ev9OjxUs+ebVRnQychwxWvPlQMqeub1cZ0LKSjJ7UMXYIMqiIKsRu1iatodCFA7ih4LUys74C2VENApMk1/M6y6+5+MVHrn+j1q0Ptv9+oraZSl9r7kXW5lqYBcjRuUzsTeOaAI9HFspmORlPrRgO5wPIPdlbWG/kumUKRQqIktqZyecf7WpNwCFpeuaWy840SZfrywVhffnVJZydrPfsp18EBfWcsfY0+urutT+5va/uSp9VmrSdPDrW/T05RMKTXN0M4Kd89TjA/jdR6nlFiXIM42ZCZjFe9+hxto2NhsJzFXoxjb2VC+DCeKCLYt+otFLhk6Af9I7YFeQNyBpzmZDFOx8qKcsj7Ar3LQdC41Byj24gC4K4FbctAndAYM1Qgmml6HWdrlQRMBZG6utbIdTSLIzOEMScQPkW8h2UC5qUCmA2CjGOKwXn2AmuNmGIwoOC4pX0DOtWxgMuKChaQ8VGoiAJdqFBqgZBAOI3C6WSoLCtrbaEdRnNZ13Q1mcuWzw8fPQvHKAY57lUscouhwBTiUQRtXoRhKyRzbjKfyNkK/rwvQBHY19DiGMzE02s6cJvgOOAGZ8qAJrFt4WaCxoLPx8WCSynq6cBBYI+wm8uObjUs/qVSj0sxV6HYYgX4QzPh8VASBAjcxu/LYOW5sQlthz6dweWShqk8AvYIQbNyRGcQDF8U17JvWlZv3w81Ixf0Hpc20kUemMZYehrecdsMFzoPodVx9K3W2JUtwHKoOiF4YBJ02ht7+vmX1/XpJ62m1xKduo1en1V6/CLXm+eNVm8qBZtOASXBvq+85ddBG9CbbTOiF46hg+RTt1HflorrVuNyoIeqOFCeDj+TXznyCZxsAq3jsfE3LvHsDVEMvcZ7te78ItX9n800GVf2UD36zaEe/mapstxSMI7lOmsFVWZbLoFltRto7UqlZbi4Gvmh5Y2A5LldZYOgeWA714SJS7SKOBZcNEm15gji4163f7atf/Ovb+qLm2dK0CSdP1TQbsyBFqQjS6HGGhwEncokUpHcVbT1qbn4+uNH8jYvTHCNx5uer0HHQKny8Hs7LWLvmb3wcnO5wUa9X1ghZOuGqvqJ8uie3Pk3itpe/fvvlJSv5XoEYq6sv8cPJxaCVpEwbQnOIJ7w1ZHaEL1QqDK+qm72maLdL2zTcldnalZv5TH4pFtah9d1ks/1u4fn+v33r3V6uLQaib5BKwenzqZOKJurjhZvahaGzlwAJ7mhAfeGm9A2j/AWKgJNEw44aDtEeSTuclmgzXH4nl0o3lzzSaVPbo304O6OXTrr1ZmyxbG9U5OdG9q5esOKVfffHOv8qLLm7abKLV7CJy14TB4JS0Fly4JJdy2NudM4xEoNIEI0ga0AZpfn0DR1Ic4ynC6YLfJGWUkCMqLf1Og6OYW8sNH27ljbs8FS/+FooeNjhjncfsNBxPPOXAk9loJwmeibBYf0Y4qMGZKg21ioPLXNRS4S6HLoKR4l8tHimRuPa5nzqVUTUKjKRWM7kAk9uQD6ipWN+h6GTSlOpO2tmaqNrxc/bvTou5XODxhw/SGsz/SVvc7y3MTCu1eu2cVQrkoLs5uAAhJ8id09CdSFgdJ0bKgaejSCLr2cn40kaGvItss2sgTztbb2an3+sx3dezBWnBDlIL16ea5XL1Y6OUYTFGvvylRff3Nb1/di7T/9ox4/e6ejfEt1E1n+FaivIWdc4Gb7xhrdaoLA9OIzMBTHFEhDDIBdfp6U4hKtELZS4MlwGVrasF0yQa8kGFxGaAD5vhBkV7hSTcfIw1xqmga6hG0bpyhUnhOoYsFF6Lzq1a0qrata516jwvKteo1HjkaRo6tbU3374K4hML//7WM9e7bUaj3WYuGo3lTqslIt6etNYX1lXFyc/Tx43DjT8cTcZhh+fGIUppE1JIxIwmt8HbWFDnDFFp3iniU6VLXuBOi7fSnU/a9HunG7U7M6ttqS02yschWL8hVo3FV2rrreKHGhMFlW6AEcSpAJhoUlKMtG2fm5xp6vZr2wqqRoNLFgzxJ7O5fozlxR7JveD3rHNHwbGuQ3un2z1S//dFepU+n590d6/GijrJ3olMDktNNHt6Z68PllXb7G8lbqu+9f6PvfvVe1oYJ9LCciDxABBgsDjIhvw2gTOSb/4O5Lzio5y0ph2csrahMco1NbdJnqEaXEvp1xTtabwLwqKuUF+UWlJrjerBS7U5jGWiARgKbOG0MJ24JcxGF4RuvGcrKbjA3l22QrWwoYNqCvFqu1js6Xhg7x8qF73aLkG6pMnTak+o9JI+QXK+SvK0W5DGzotzxLPfcaX92CWpRKCTUlITSZr8XpWtUS1gP5S6BoDhjQqFpvrLCZbKZ23FulDMwWNSggk7wrxWozMFF+MPSxIikBlPE8TdKx8vO11ZiFDHYAPhaEO5gdfHSI9B+O/H/eswUPWcm8i7yAQ0AkOBAnDvqEwTzHqDFYxDuoBiIGEGGbKLozRIKNeRgzhpwTHjwcU+Qh8QQPfi4eJqgdZrHBysvGwaDC72ujGLH0dMi5uCqgwyxowOB50GXQHrY47hkTfFoBL4NWZ+414F+yWJxq6HaBSx96gHkFkQsPdmS+NmRz0IFLteaiGQZC3FaZppNSf/btbf3iy+uazpbKOlcvT1o9el3qp6eZFie+uqVrGRxRD0ox5G+w6dqHTSAW9lp0WA66JH5mYtwdRRUN6a3ywFFFF1InjStPY8JOOleLIFFrCFok37arXje/THTnFyNdvhFbRsTrR8d6+sdzHbztVXSxUXtumyk1G1OndVmo8JjUCcfEIs3GTfM1SaPE4pNrxKMjc1ZkfqdznkbP03YQaIv4BII14lr3fr6nv/rrq/ry9rlpktyTnxRj4+dnIrCP+grTfzVap2O58/saTW7I3RzJOX2osDwyAb3jjtUjIndW6nGpYfmyqGe+Y/4Zn1EhP6gsEZ2LAPaicRNl4W110y8UkWx8/EhJuS/HWalzV6ZtoTLSmt8ZzC6Ucr2Tyg9GqvxGa7brrbvyd79SGF+TvzpXd/iD2sVz9Wg1EqIC7imPb2kVfKxnb1r93d99p2ePXspH19UwWMQmpjc5ckkkBG+vWSawk1mIKc8uTkucFPbOgBJ6/WCfhYbmNal6dWx2XHN0X1G8SXaQV2qWNrp9c6Ivv7ytKGx0/uGZirzUbGdXO5cv6/hso5ev1jo8aJXlBDeSP5SbJirGtXKBPhgUY6YIkqHRFHBYIqocW9EmFyzJ4SbbcqHIL7Ytf7h8K/58F0iQnQcXvY7be1va27uqIEz1av+dVkvKmrvBCm+/IUvJ8Lz5FRVGOGlAeCDmKVBmYKysx4mTZpPx7pKk72iUkkwMAjjklPA5E8fBJwXmzd8wXabqaXAMIqAf0O/Q4gAazWczKyT9sF/q4R9OdfzWUb4G2SpUlAszYIAar9pG8XxudQc+Jg/0iQWfE5UryBB6S95doV2y4MNBfuBC7YGpg/xG0E2yRWJn0urWFenB11u6cX9LXtzq6OBQ+6+WOnhXaHGG7iVRPN5SPPK0tx3omwdXFTYLvXj5Sk8ON8roWezGVvNiQ/7FX8QA9E0rH0uz9UrxiXBuo6Hgb1cu+UU4EEEJoX9cJAytDXl2qju95VtN4lBpzIJbWHwGriYLgOHcsriVSjuT2EwqTVjb58NQDVpJtEicOfI3w4W7chsted4S11xxlNxe3d3SN59/akP573/zSA9/PNbpItZJ5qvPGnl5LRcBcAMyMtRf0TU3sIegXDi6LPJJLUnekTTbmVlUQOTGFsJIXhN6F2o6/DZSuSFCioqTXHvXet39bKytq51OykpvD0oVZ2RDpUNBu30uhTbrhTUsMBxPklijJNGmrlV0/YCelTinXbONM4BixDlbrK39IUjQlk2H/12Ad2yIb1ltSvVBo2i+1Oefx/rs1linb870u4dn2i8Tcy4D3yF5uHllpnv3d7R9FfFwoRfPT/Tox0Nli4GCDHpqSBKjeTuGo7BXgbGGnr2qlZ87as7XmvQysfLEiSy+hNoQjSkUrzSa76qoQGQqZeuV/K7T3mSimVWGNEZZlZhbUIgSv0AGYQ7LYD0ZVkgNOjNC8sG9SrXJZmMIIPQ4J+26LA0VJgCWcyMcpZqkgYVyQg8yKKXjiWUeoU/wq9oid5pxoGpC9EYsr3YU49Mh8DKSVvXGrPk1CKpRnq6db9yhHLfQTi4SD9JF554mQap8XajgPPZZMhCRt5YM72QU6SYKx7Henh4TA6XpfEub86VV65jLEoyZZPFqKAMHUffQIyb6K4sUHKg2PhQOiAExgoZCuIrzCE0SMyGHIGJLzOL0S1nIIyID2+wqCzoDoWAX5ecIzRkHmcWGhcibDZ8NBnDSQHSj2xgpWnprsC666HSIOxkanBmSXELvmOXBGjkO6QQjydliEM2/YLokxNt8JXnYa+NdpHaz8XNo2Ajo2dZOQi7tylNeMIcrudGK66pHvN0qcUttX+517/Ox7nwU6dLUVZHlyupAp1msH56c69mLjZp6bLkzTKMtQXkGW2P7RdfQ2kNBe3KKPgAdkLkxiEhgaodp6ZSx6HdD2N68cTWztHJp4XoWpY7oGSH5tZupvviLPV2+7xtUevDwUH/4+w86PYSrDlWixldhcQhb7tR0JsflqTbQP94I+4Rcsql42AjFpIWaCRO+ltwmEDCntsRhXkqC72KjI7FYtnrw8z399V9d0Re3zzWtfq/g/InRegwAfAPEzXFRQb+Ws1sKd24avNqfPlWwfK6I8jIrGh7ZAG0xEqbx4ahHCM3zhpiOiwT6gu10bL925dQqcF3E19WTuVR1ihfPNKrfqusX6n3qUTzT+dhFbsnfaG0iue5MQbijxh1rzXW7e1vB9kcmonYOH8s//p28+r21kedBqiLYlr/1qdzdX6qdfKk3Z53+77//B/23v/+1yhV89VSojnhjGMxDBIkBNnBEtBeCbCgQo5GhOwiWIz+HnqWBGsEKzfpOWCgiZyIi/JBKkdDeh8ArNJv3+vpnH+vjj+cqzp5qdX6g+Ty13rST00yPHq+0/x4UANEhDtXatu3U96zhnUGRNHS7RvtaQUeBY6d0ROIwPD76PuzzQ+cR3x0uIN5PpUMYIxs+aFBfE9LIuTD0p822djTbu2RU6Lv377U4W6gth0Z6tl/+g7OFIceyhRB2XgQjok00QX3HRgdFiAN0iIEgCYCLiiZ0Dt+S9vdOVkJpoXYtYvJmqDTifII6aHpzWIGEoweZbuNmm6jNUz3544kef3+qMhtqUGy6zAAAIABJREFUJ6AXymYxOPoYqdN0aADgcm06ExBDc1mwHYsNhgTEtHmj2ChXTirfKKqRl6jNKlVJr1Ww1PRKp6++3NIv/+SKrl8f2UW8/+JQr358o/OzQBvMS2YS8SzkD/do4OV6cHtbn1ybq8jX+uH1Ox0c8rnN1fvkKkEzt9qUG202G/sMcDoxamZ8FhZ3AdXkK0ROUAzBgQxIHCIYS8xpaJQ1er/eUs5HYaAIKRzFZPys2KlbFlj24oEZiL1WW5NI/lZkImvrSKYkt+4VUHa5odg414aeP8Au27x5Bh3dvnlVn9/9WOMo0k9/eK7HP53o3ZGjdxtHbt5pREcW7qo2V4cphlw2i1joBgF9QdK3q/F4zLGijVNovLtlN2TojzVyEqvqgeqijLwtIuUZZoBcflgoHne6enuiy3dduVGnNQaIw7WcMtKmgiIlfdxTRuQDac+UBJtcw5EDRRQE2hSlmrywU434Cquv8nydnS9t8Ny6fEkRA70fKuUFAunjuS9qC5QNZqVu3PX16cdjFecL/fHRsZ4c8Z2PLFqC8mc24+1rY9354qquf7Rj1+jqcKFXD/d18iZX6M9VV5Elbjf02qrUpiERP5SaUP15a7qpMSJ+XuNaWp6srUw2jImGyJSkM50uMxXOUJY7CQPtgLhiuQ88bbxeb06PTPM7TsbWOkE9RxzEpt/h/ofSRTeMe3F9emLDeJrArYaWu0fYK0NdvSktWsQLI4UTX6Ot1BBhUNmAg8aWkSG8tnFLhfHYkv+Djg7TTq4FAjt6e36sBSGn6KpwEBrqiamC9508KU9xgDHGtbOP/B4aQxqo9wY0NdZysVZLJhb5YVWpq/NUW5d3tb84UU2YZpqqJOhyXWgEkAHNihs9L+0esRqkMJAzcf9Dj8iRiZJXhOsOuyvaATh/lwvaNCNswFg8SdlAXzAUEloXGvMmuUdktdiAVJogmxGID7npaLaHW2dWG3RGpKwSHGiwlhEj6JXQkRBUNSiZmEAhy6DfoiBV33g2XHDgotonephfN+9Ko4ysCgDhcV8bj51T1+FQ6+BZOCRQGX8mBhDEpZESJf3IosczF5SMbbtSpFyzaaEvfrGtG7dDjaJeJ+9PVPSJwoQJNdLz55U+HDlaLBs1daPUT9UTNV8QBAkVSL4JoyTiOZAp38TX3YUo1mUjRDwYgdw0chtP22Wg3d5VimAZVT4PHdub02u+G+vzX1zSza8ipXuuDvfP9fAf3mv/CYWlI3uo+eyG39NXGowNZj8v4aYZ1hx5pMbB35Jz1faatqG2GBiTUKu+kM8/N80ISdlDeKAb8n30Cke+/uRXV/Wv/nJXn18/0rj+tfzVQ8WGADF4MloC6Xsq/LG67U+1Nd6T16zULh/JKV/JbzNRgePhljT0kWZusrnIS0JEDH080CGWlWPwBvo0tFKtcqya8U35e58roPvn9KmS7IV6namlVBQ6wVyTg3iVYRj3luNM5flzZf6OKv+64u27cuOJvOJM/cGPClc/ytUb1VGpxkvUuXNV/rbcrS8UX/kz9fP7OikD/dd//En/8T/+rQ4PCsXhNdMUWccdAxKweICGDBSAPwNQNRqf3jRaiAgZiHGGULBoWVyWDMs2gAWMA4KXOxx6BRPqcDpduhbrm6+uaTd6q3K9ryRpFEaeFstOD5/nev4WynsqJ45tW4t8T2MgdhCXJrd3klwjtymNDsfplo62LNdrXTYWUEj3InourPs4Wm24JIqMUEr+IqrC+pTQJQaK47FG44lC7L9RpOVypdOTE0O6LOCNA/iigNpMIWiMLLvHNRs633VRVjakspITrdH4UCWlJeGSqcQh6wYMSrgwW8s14WCFlkAPwclgyJE7FGnPgPKpu1Gt8Wymuoj17NFaz5+WWp8GqtauvYdEYmTtyvQ7uL3cEFQIJCEz6H7kRXbQ02BesPQaAtwNmqc+1cifqIQm6lsbysGv+jSXs13oyz+/oq++2dUl5C/Z2mIRCBE8eL9U5e/pPEfeidaRTilMEWRONRqnrR7cua7daaT912/0/FWmvJqpxXAQIk8g6LCwZGUvGJZBYy1MpI39mnXTN+SFwZHPsSo2Q78l7yeLkJkphvgCnkX2WtxxHhC1IceYlGobXHHLERyMDIIut3AWKolCO2MywgQ590vCNQv1TTWk6htN5itKPTN5bO+munf3uqajkR5/t6+HfzjQ2zeVzqtQddZYmnOTZWrqTPGEBPNeyzyzIYngQ8SzdQGaHCjGxeT26iYjO19GJG+TMO9Fht73y1rC7NK5Ktq13AAKv9FoK1Z8tdWNa4mub0c6fvNCi0Wh442nBUNzFUibXuenH2zZwYEFWoh2hewsS5FsB8czSweGIM4oEEbEwvx71ndpQu/QrPIsCKAbxMxE4143KCy+h4N0qUfPPuiH50tN3ZlS7q6yUwGiPxnpxvU97V5OdPPuttK0U7teaP/JvvZfLs0Z14Ke+Z5JW2z+5T4DtclbFZThRrjRMYIU1uk5NeFyYJIVn9BGP1KZulpWa83pvrNcu86ccm2IdKZTvtkYpUuoNvcjoZaYrLg3WWI5k0nULstc27u0BqBDrazPzQZ2+viWmfyaYNtEwZWJop3U2CQf2ce6sBBJaEmGLeq0wIhTRkyyjlzpPDuzxZpQS9gJQBLiVRBgg2CNE96d2gYtDBcsWIjAN/VaZVEbpYg2EdH94mxly/h6w7vgaR6FCsYjHVHTMk4UjUgjb5QvN5qkE9MmcUag47XlFb0izMfI+Q+95Y10EE0MClxYuEOsYMIGGvKHAOE7Cip5Ka3ugEsNrcAQwAhiAl0EnI7kngONgYWPF8sstlH0Sx0N4KZVGhx0DGcc3Pz7qJSIUGdzA9PCAcTBzaCGUNJsrpCkHLZsoHCY2FLNKruxklQuBSTiuA4oX8fY77upqsazQkdQLtNVwTt7FFOORCkzNFXS5hq7ua5dCXX3y5H2CIqsNjp9W2r/Ra7ZjT3Nd6Uy6/T6uaeDA8KpSLstrMMpRvfC5MpBhSsLOywHOUI4tugo0YapvGo1Jwnc7XUWlDoDVa89beXSlGyYoDHRdNuBi4UazRMrr33wy13NrkubTamHvzvW0z+stD4jqZt6gt7sogyhCGR9NEH05gClA18CXTeNacFW8YD+jWpfE7QxLCWpqxnCtqJSC27N4ILVLxqcAeSBgKr9r//+lr6+eaQw+/8UZA8VWpQLEHZoCGAVjlUml9VOb+qKN1VcLpStHqnXBxP+hxTyIl33cN4xlGUm7rVj3h8Nm5z1Yg3t6qADndUdYF2faB3eknbvKeaSOnykdP1CnrewbjHoWv5Dpg8ICdgslnVQNDcaaxFfkpM+UDq6pa5cqzl7qnhzqLg5kON/UOmAdCGaHasLEhXuRP34I6WX/lTRlT/RYZHo0ZsT/e//8f/UT789UBxM5AOdQ+GyiYQDhWMFikYdXyB3WEpN68NWS5ARoni0NQidJb9A20QPEpUlfDYus6HcuFI67fXFZ5f0ze1cO7NMUbA0WuforNIfHy/05tjVpiWLbKAjaXcfoclB19gXKjr6nzpNY09TEAKTn9kbYBcOhzwUDn01vGsWkcDaQhBc4FpYKwdtUUBt0BzPJepZ2vbWdCTfZVFYmaAZ8SaOOSeILPoDqhwXWAW9x2UCagy9BgLAQAiNj6UfBwo6L+hA2t6NYuJSx5lIgjpxCljhrRpTZY3fiaUrtAM9gD6OGFYbzedjuc5ch+9q/e43B/pw4CtbhmpXUOuIv0urHEH3RM9aiaEChyxLU9HLXdVyCrboxEJfF12nshvqQTjOiWvoCtBT6BZHfVhK8YHufHtVX/3qti5fjtWuljp7faSjN0udrWudZJUWPRs32jhfKdoyDCQ+CG4lL+21tzfWrUsTeXWmF69LvT3qlRfo9Ag0TK00Nu8zVdQZmXMX2IAzGISPNGK+NfrmhiRtAqW4NKEhfVY1zk/ebwvSgrYA+XTlkVHAgNpXduEZrcHVxVxF31fsKZlF2tmdqShyHZ+ttMgb5Q36UMxi0M2lYquoCqxAOJ1Emu/5unZ7Zv/3kz++19PvT3XyrtPiHB2qqzRMlG1WtkRMZolW63NbDjZ5oVE6MfQVOztLdDLf1lHv6pzhP02M/hoqtHxNu0BTEJWi0SrbICaVy1LgoQNs1M96Xb8a6LN7hMSc6ujkXG/e1jo9juQ1sYl7m3ZjAxnVHyFLNXKQplOSxiryjSLeg/VGXVEqnUyM5kzGE+VlaUYjnnOGAp55rPNpPLILlkT00azWpVvSeK/Xy/eHevMBI8NYQU2xdmdUue8m2o4n8sNGux8l2r2R6PKVyLoa8/NKL356pzzzdL7kcwcNxOTiWg/ZOs/kEDUextpQ2Ht+bAG/IxyomBj8WKGZXlytgk5ZVZhLE3oQ0IMqG5YgvvNsuVHBmRTg0IQBco0dQU7AHU92GAMSUpZwhhaJYE+GmwEhX+e5DRi41TCCjD/akz9J5CF5KbiHoIhx5jlKAhB3KcP11hMfM6CJVIxQmEskDQsAz+2gjx66EYduUYAZ/kZD7Vi3HvdEwXfIzwE1jsaoNSJaFdQew2iQWL7jUU5vXarJhI7ZykIy42hsDkFchdT9gFBbJRi/80T/2kof2BkNMRrIAMN2IMFAbRB28ROx0fBDDQWxg5WZTTohofIiPqBoMtMO8JBa1gDjFeFydPOgo7VffKBWiBxg87eX0v4BL3g5FExSGUL0ohtaiBkPHTIO4gbIvWFrDwjC67C2soxv1DqEgV04iLDKM3VCyzFMdYEJzbFzU2RKCjfHB9siPDvBUZEO9Nmdkb746rLi7VaLeqnnL0705hlq9JlufTrRZLfXi1dHOthPtD4hSIsvcfg92SiYhnkQaK1rELO7BFOxadAH52h90fW13fmau55yr9USA1QjRXltnXCU7kIpoNsJE097NyPd+3JbH9/ftsyU14/O9NOvFzre99Vmg8ap6kvRk4jDBGctg0dWIrIdLMVhR1otD2mlhQdYD9Xoa8yHSir3hI6gIWnWQh3RliGN4lIBI4oTffxprP/l397Qtx+dyV38ncLiiR2SvgMVEqp0QuX+TGV6Rd7WNW1xES4P1JQv5DiIn6XAbOqDpZWQQ3rZWhvQQSO5XDEGDFZshimrOHErdSa0nSuLb6ue3lbYVIpPXxiNF0aZuQcRoeOswkGJDgmnFYN2TSJxmKib3tF4ds+2kPz8sbrFY036QgEdbFR2mAg2NpSF55dIisYbqQwvK7n6p0qu/Knq5Jae7i/1t//pv+m//D9/UOPsqHZHpk8IAi7zzoLpOCx7f9DdgMpZPAGR+b5v2gujGoH3Bw24aUJ4Qa0q2A/MGdYGtfqo0t7lWF/dCvTxzUBXLtVKkkpny7Vev13pdONrVfQ6PjtXTRs9AzNqFh+oeBhy8prCSleTCxEobhEEjgJKxyXGpWrxBHxe0Euhmh53GrrBIdUeipgtn4Hb811t78x1aRIq8jqdnC20RAsAhYDr9WLQMurUC1SQO2aPGd8y6zikAogVixCXJnQPW+Vg+4e2AU0mGwWEOgLJhPZFtAoFCK3H5Q8Nj9aJoTJwTLA6m29pcejp/YuV3r/KtVgEWp135hodRYEqv1AVNYosL8vRabGxc2UWJEoJFdxQdEz0RqBVXV7Q/sM5zXPDRdoVoAet/FGp6/diXbnr6ub9K0YtYMP+8PpQ2QkbKouOb8GLpTNULlFWy0UcE7zKcjfyVBHZEDrangfa3g11vGj0/n2mYunKLwexMVRAgzGmRz+ysYwoEqv5RciwsjBWAiHzRt6mUkEIrsfghM6MeACLMDZRMp87BcJe4qtNMMZQYznECthfOFTJnetJnZZG81i3P75hrsQPx3QGftCy4FQAcUIzSXigr4TCZNNrVbp0PdHtT3ftz/jdr1/q5cON3jxhkaVWA3eyp4LlMuK9bxV5hPf5FszKHzWvNtpkC01GIyXzHVWTiU65Gj1XUy/UCOcvmVzo4BpH2TqzgZeQQ6tw8tGwgMj6ike17nyaanuvMXrw/etKb1/SSeca9RpBObPckojfE8AK+jFUZ/CLIJ2ossEIk4xG1k2GpIBMJGgoUGDoH1KhQXTjKJVT9koQLo8bXf7I0/SKq4OTY715S4p+rBL5SF2LuCqy3UEY6aKb0o2Y9Lp276r2Pr6qG7uJmsWZzt+f6+XzQ50taRLAwZuoLhkOOZsJd650tj5TXq4to81ta80SFnfQy1QVCBmf6ypT3MNqxJYcDgLE8NPnpdHHpIorhP4mzzBUuc7UZqXlh1nWmtublR4nuLUjUOWFPgqajGwuywckVLK2kNPd+czCqHGOlj6ZiQaxGL0FrbcB8ccrgAYISYJDdROhsb2yplGfO+py7uxA0zF1LQz3QyYXgAnp7SYoqCqjo9PRWFGcKMfpB3BDXAeaKrR6JI/j3OZeTgLTTCF0B9wpcsqGeSaRBQ01ZR6/Nn+Wqf7SrGzY7EmhBEGABrCwRwtrk4n/DNZlSAHetPAexKHQZo5lCyGqYoyxnAm0QBeJuVyIHHhGhDneABVzKNomCLvDPwEZGhqO2X7OQYK4VKwXbmgIv5CD2kTJ4ENaM4iB9UvZ8MRFiXMKbhTNEdMxomT6aQgkRF8QKof3bB2NiB8H0nWGy2Ead/rsnvSnf7KtJHFsU//hyalevNxoswx1+dJVfXy3V5tk+uExOqCZ8tNIIwdhHamhF0PlULk7NHBzcXvEs5NCfBHOR1lfEFho1VaJlsvV2gpemaCBCz15xN6bRTxQOM314Bdb+vzbS5qMQmWHnX7zX97q7SNE6XuqtFbhbawKJhgHQ7YMCBxhgWyYUAlc2ryKcP5UhVgNjKuZE2hM91RfakOeE04soutJ2x6K1FQDX7vSZDTW/c/G+rd/s6uvP17KX/2jguKZ3LY02swB2vUmyrw9NeMbCqZbijfn0uKl3PbQwiPZNMMWmpTICGjUIVG7w1JPkI6lOpfWZ4atE09lQyAjkcMEmLkztaO72gQ7alYLjRb7Ssp38sLMagq8Ph9qN5ypun6ivkbPNWR35OO54q272kovyd0cqz1/orB8L7fMLEDVotkcBOKhGvJMTL/Di++qDsZaakfOzjea3Pyf1IRXdHDW6z/95z/o//qvz3Vwjjtjpjj0lGBgaBm1huA3Bi/LrQHp84fAPugmMsjMFXsR7FZgkzXTA9z7YMOH7qrizrj921uxvvhkqk/uhhqN1losj/R6/9i2SwjW1WqjLIcuiwYTA++TJTG3WqyXtrlNzEAwZH8R40/+FNQg8QFsclymIG8ES6ofG6LlRrh9em3YING6kHDvSbP5WFemBJM6Oj5bapGVFoZH5khj9uVEcZAabQarwbvMYFKj4SnpXAvV8/lYNQ9BlYNxA9QLsTlsAtUgZOmAIiE6N8cqmq/aVdCRTA0VB7XSaYzTbjSzjfvt816vfnyvPkc7xIka2JLF8pC5mc57yqVpCHeUlaWhJwxdCbU6oAnkmbmBLTq8xw19ipYrRwYQSPJKyajRrU9iffrNtvY+Si3J+vQs15t3C50vOkvSLrJGk2Rk4ZRlkGltLjF+r8gcWiQbUyLVu4T+kSpd6+YnM42jUO9fH+l04WjZjJQ7sbnL+qKQU5SKA6qEGhsUuMhIOub54c/obxq563JwssboNnvbsC0QhWcKKtPxbWnzuOQT4lw7+daIXg/IGkuRK6VUMyD0n8W6dnNP29sTHZ8e6unrlzrZ8GsyUA/LZlKFGjUEtjpKok6378710b1dO6O//+0b/fS7M50fMQQNbQ1cjti+QbCQaECF0CaPrscc2DQmlBt7X0A8e8T16H+SkWhW83FzgUiSkUVWFkwHvWrV2iqJyHcbJ6G8kLHP0c7lSHfux5rOex0fLvXs8UbLJbKqTCFasXyQeYySkaZ+rJ5Mns16+P5ZWND2oZmEGu46q6aJxoOebeLH8ja14iDSeYIxyDfnI4Yd3Lm7tzxdvZMqMwr2VAfrxOqanDzXLrJsL9ACWgzdKp9BU8vbiuXsBvr87g19eeeSEnej89MjPX78Wi9f4uS9piJD4kJlEC0Fheq2GNLx/dhcmDYkGrODgQI0p1d9VppAOhiP1XCfdESn9BbCGPN9AhZMcFX7Nphk50utTxdqq8qcbCBUPTok61dF/gIFV6ivQagCC9XsY09lRCxKpUkUa+xGytelmtBXcWFgIZLErWGm0KSiLaxMg2poAfpE4gBgs847+UWnJPA0TUAqWTR7qx7LmUmg26D2zQTA8JMYWvvh6MhmhZAAVUvjRyvpKBpDX/OulLY4Bpbrh5ORqpxOa6YoGihaKs2GGcSZ6C96OHK4WGAmBJoW+QYPYJtPZ3kVTIr/lE9kuXNsJLyUvOjWa4Vsu7McJfIRSEtlwmSwsq4y0CToBvtQhoI8xxtcSEztES+ulaS62tBDZDEEGFstUtL4dQ5/xHyW5kTyq1EzZMlymRYqnI2JJX0nVNjgDQGij7QiDylCg+DLqejQGkSqJENPY1/bl3zd+iTV/bsTjQPp4PVGr1/6evjjQnXLXl7pk0+2df1OpdLP9fuHBzo+xj6I9RSnGMFdlFxSzAoeBnohm5yBAoHArWaB3xVkJwVZqzRZDKGbzEo4/xjs4LTRZPDr4Hq7/fVEX/7FXLO9XvW61rufSv30D0stPgRGC7VayIka44URxKakcZOJUTGEeFoXhRageyb4HEr9eOE5WECSUlx/Ti3yDHvyKbAVQIECy/OT1+d2yPPA/LM/v61/8Zep7t44Vrj6Tt7mqXyCE3kpEJc6E238myZ6jtKR/OVruatn8nVm3yMOFIYkLkOCRylsNHcbbicrhyWSn+cvM3spqEjTb6kPpvLgj9wtNcltdeMryk/eq//wUOP+yKICcMg52hj0XTpjdc7EyoLh1pfhRPX2LY22LiuBZz56q2D5XkmbqcqXpl/wQvrf1iK0GuclPjmyk7i8sU4X4UR5cFm5f02jS59rk36sdZ3q8auN/o///IOevVhJ/URxwMXV2t8cOPx5OFQZwOhqY6A0ChmdgFEU/N2q9DsVaGpI5G5BH+OhgJJwwjTQ1Kt0/+Oxfvbtlna2Kq3XR/rp4XOdneWKI8SdBCuyEfN6AYF7ckP0cZ02BRv8sAhNRpHB+gSM8nPx/hmSxP+GZ7HsVJaUPM4Hytsc+gSxDgW+FipLR9U00VbCs0plSq7TTa6q95UVaBldJd5IsQ8ihye+HVxvnav1qrR7kMuaIclS/HuCQ4cCbUwCPAu8+4i3AxrhTU44xIUQDquelvZYLunnHXSINInnastYr59t9OjHRmFPp1QwGCnQKWbo4WpL+23T4exoskpB3g6XM44nEBfrBvM0Z8AbpVryvWRA8kPvWJpAw5zqs69G+vaX1yS/0tsPpzo5JgyP4FFfhSKdYXFvGk2iUJPAU+a1WvEZIkhufAXNUP/A8wDFyMJG1tf1O1PduDXRYnWm/felTtaR1nWoNSJixLTytOWsB/1gcSG45txBM8THZoMGAy+6I+uBsb4qlgyHs+fi2UPLhV6UYm7SppsqU4XhxW+tqNUABaezmIAodTWZBLpydVt9X+rZi2eWj1QQYlgPyGNc+RqxlEBFRY0++mimz7+8aeWh3//6vX7z9++1OktEqh1D3ZuTIwWj0GID0D5hs8chDN1/fnSiMI7lJxQzB9bHdcrPOx5rlE41UagCgZchn7xf6DGHQuOqyYjFUYyhAp19BFKADowi3FiX70SK5oFevT7T/tMzHb9fqT2hJcHReDLR1mRujmgQFNbeVZ3LSUKBNxJkiUYYkwCMBrEPDO4NxdUFgmRP3dbcKmC0akw7RaZYvNPoo/tzjRNX756/0+ujRqvSVZsXuppMFHNHNYSWIokArUET2GnZn2qczPTxrcv65NORrt/wVGyWevLDgU7fEw3i6ZSctpZ3YOhAJYep6ROj5aCjQYxG/LNiqX7VyskIQaXT0Df39zpbakQydtNos1rLT2Ol04llUrVVrc3pwoqGcX+F3qAVqwJXeeiZhAZTQZNnAKLawu1WlZa07aehNuu1UVnbky2tF7mFYaJ/ajGZcAfwboIco9+tCiV8Z6DG5BWFkU5BYFeN8BaQQzUOHSUhcpTOcghXTP50nKLxAw2zQnQo/k7v3x8atc8zzoJk+sEo0Hg+VqXcsvTIVkyQ8oCeK9Qir5QVUG7DgESwpGmYqSXhheGLJYfIehGHBBI7mIYkbegctjwUSww2hgMN2SeDEfeibd1X1LWaONIEGBy6gouWYFoTVFtsr/3KJjLGKt02Zo9n1LFEpt5VTt8T1uGWS58wSYYJAgqg1bC6YwNm6iTIaqwU8ZFKVU5h/3+ybDAMMxSEQaI1GxIvPpNvPhTp0Tw/jmt9c/+mbn4SanbDV7kIdfCq09Mfci3PxioQYfe50nGjTx7MNL+1UlFt9PQn2uFj1TVT6gVd2ATygedafmcoIlflRZQ8yaG25tmGj6WQHrFaoxxeNrBsJUKvcCck/Lxtr7HnaOtmrM9/eUm3vx5rUy31/PGJXv5Y6/Clq3xD6/ngDwR6B5kBjUoDEp/5cxC30GjVFfYZe2RqAbPbJsQ/dzVyAqVWbNqYvRTqhcDFpivNrg3d0jqEdQHPNPo3//oL/Yt/HurWzr7C1fcKNi8UuARJki8hLTVXlX4qb/qpUbf+8rn87LkCZ3mxrUdDwJ09T7npSxCOMqRYKKAJBuGhS/s9SUGXN1dNpo/xznNp/JGqaK52+UHe8SOl/aHcAAEplzxprlKLyB/xXg+tNVaVfqR2654duM7yndyTl0qyA9E7Dt1HiKT4ORys1UNHFgerYZvWDjrkgZUaqfd31MWX5V7+RunOLeWa6sWHTn/7/z7Ur3+/r6oCbh8PhbjWZguMi9MNsTIbHc84TgqwpiFHzPVKu7hrvzO7LdqkgDiEIFETR0rmI42dtUZpyepLAAAgAElEQVTBub79Zq47d1KFUaOXr/f18sU7uQ5IZWAbEdEC0GJkMUFR8ndJXxqBjI6vESFrfP98FgxhbW0N5AxJCBeJyyLvimocED9ztg7BICpxuFFK60o707G2t0Y2iJ0uV/pwdj7YPiyIhIUBlZ5n+iI2VWh7iihBmzoqAByeA0eRVdHUaqNhiHGrxuzrdihHgS1WdGRRvsnWyinhuvTzIZLn+cnNERi7E51+aPTw+1Ptv4Q+H9lWWXARVIWaulLA52LlqFIxHYSrKYhEhh5qQLxxb/mlo5BBMZ1oiXaD4abkPSh19aarr3421p1PY83mnlbnuZ49IoLjVGEwsqiNzHNUIv0hYBCtV1EpawOVNS65oXoIAQ5oLnQVotLYqpoqTbYdff75rjnPnj8/0vky0GJNM3qratNo4o806tHvNMov+ilZykCeoYywp2EAME0Ypzj6Ph4KH6QqHi7iPrRYkQgkygT2hfKGIQlauzcqHM0VXDB02GziaZS62t0ZK46lg3dvlee1itJVVqALJYxVSqCgaBKMO93+aKq7d3bl9oEe/vZQ3/2PE21WM511vlZZqZOzE8sXShJCMxHkIrgNTGfDkAwNBDqHIBmH0SlFo+OR8k2la5M90YRUVwRYRipMyI/IFns6FvdGEzKM4sgS5D2nkO/nmmz5Gu/Fml6hLd7Rm1fv9eMfnqkuRnLIocNy7/iW4L7KN6bFC1Pyczq5DJOhL69s7M+J46pLA53X5JMN5zpq+DVmgKZXuyg1j+fmJnOTXNc+SnVlN9XZwZEOPqxV5qBgaL9iBZiYShDKwpZdh+mOu9GvrK8Rmmsy8fTgwZ5u3ASJz3X0AVPCuY4wDxWVOuo+fL53qo4G4TEZbR75XgFsTK8WSimHrkYH6JqtnyqTKPJNR4aOFu4VxxtMTbHZmBAcamyWjk24fdoMaBU5ida60TQq1iuFbqfJNLbzgKw2NExe3WqzXJkmeQUDlKQWSonqi5wvwzetP5XFoVZc1QrQA8YjFUGs46Ky0E+mjpHvap74miZkGhFb0iije9IIPkejeCimRxYAql4WlQnP+S2gCnkfGM7Hu1MhpIUuh7WK2AJxnDqB1mVl3YLUttAvS0yPaZIS91c9Ai0ONQtruihO4CUGZucQpYOJyc/C4FAw8UUYeMSAhGNtsA2bVqgn8txRwrpp0yL/24uD1mg84E9mdFZmFPP1kARMwzOZTPK0bmUCcQSdQ4oKB+nwe+PBY/AaMj8Cxf1UqZEbleVpMERVdkCgLeDj81VgceXfB0UBinVyXd91deuqo6++vq7xtqPzda5HP+Q6/jDXh/ex2mbHyvd6d6XJPNeDb7cUXsq0PDrT2ctO2RmOBZI8c2si9lrCsECUuFuGLyQHHWHaxikG72otRK5BwQEUAo3YXqSNB8dMuGCnUcyQU+vWbqL7P5/q7oNd+Wmvd+/P9d0fjvX2TaTjAzh70InaJl4rUOfXZhKHfCGkkYugLZR1pel0OqyXlIWCbDBZ97j7uFw41qDleiVUBfi4yRpL3hYhejGICGLfUn/5Lz/Rv/uXU92Zv1a0+L3i4qVlovBiEFWw6OZq51/KG9+RixPn/Kni+q0Cx4RTJtbn7GUo4puCM/Z8GymHom16piIcDVSM8PzQtppYnxFUae/vyZ3dURWMVJ+9VnD6SHH7Xn5UyiGVFbs6VA3UHBtEOFPhXJY/e6Bg/LGcYq3m/ImCDJruXAEIhluYnmvQQg2IH1wPSKVBGABqFgbJ64JTDvSO8LLLSvduy5ndVBFf0qsz6Tc/vNX/+MdXOj3kEJiq4c/D0OcHWmKXRovHho87ky2FgdnS6omIas3tQVKtU4IuQfkklkOWTsbaTXjZP+jeJ5G+/mZP0y3H9AePnzzTakVhLJt/bAMYFIiFW2IecCvbrtE88RvxDYBUQo/Cadoi1BDmCf/uqbb0cAb8IQCSX8hstgzzjQxV4Z3cGY013Y7ljX0dn53pbE3XGYc0N/MFTM2fCbebBvh/U3XKQQe92PBhKEGjJ/m5x1CsvfVrYWUnYd/qUVyG715LtEtcRhYGS0JRoCQkLoBUCU8Hh7kePzrV231cNDsK+kAejp9RYInZDJ8hlMqmMKS8mAwhdNYvmVWDtsPSmAK1RaeCQlCPOIix6mKhne1et++4evDNWDc/ThWErZanK714/FbtJlW+qhRGKfnFyn2ybOiGvIh5yGqt6kAl4AeBf75vQYEOurHeMRqU2qWiJ6er0oN7O/r07lUdHZ/r4YsDZaWvIutVnTdKGgqLz9UhtvapfhlcotBOUEbY83l2jf7HtUgEBVQR78RgojQqNHKgKwc6jnUKLQjnANIJdjuE7QqgPVr5YWWONYqCqaHpqkybxUbLczq96CYM7AyPoQzVa2ce6vatiT795Jrc1tOPv/6gH/77sU5PE73OW2twNyqKRnYMHAFRD7lVW1hMBPQfmhkLLcYh7VmFjOLIkM4r08sK61iLo40t72b0MoMBhqEhxobsPRxelLuGk0puQuaeFMWBJlPpxu2Jlvlaf/j+uT68LTWLdxX1gZbHK63RHm1NFU1GVnAKl9AUhV3wDCCc4dPpVHnf6iBbyp+PlcG6gIw6kVUzNetCKS5fJA9eplsfj3Xjxsw66R69eWcRHEE/UttECutAwWmhJs8pApRjqDlsBHlRjmZJags4SNStj2aWKN7FtZbZRu8enend4UonBbFrnOiRZch5Dc5A2AHu66FRAgYlJ7kaJoUQVGq6GCAAHOhIQ/89QpdEES4GntJ6Mxh40FzRgLFCV0RlDDODFyrbkKKemVFkvjWVP6U83ZFT43IfaODTqlQJQxIkQ68aGkL73oaw6AJdE/l9VAsVMC6B1i35StLC29hQg8YypTyZENTYoAHTsBZFrzWltdPYjDMcP+vVRlVe2qBDujVxP+gwIHTGuxM5VvPiDJEzpqE0k62h5d1miOwZpD/Waisn8f6MY9u2TLO82dHIl0SJI+KowSkB/TYMKsOQYwLMiyGJm4Rtkz+LXdboCXiByTOhGgMRmLUHeSoAJdA7MbYYbDUUVZI1AcrBKQscb32aNgwNMfuIvchhIOTNyk5IiLWJNLWwLce5cHQAo2NRJRHJQ8swXM6Ev4Gs9EGh7VmjX311VZ9/tqXOX9kB9PTRub7/8URn66mq5pK6/pK6Flv3SntXM93/eqI2bnT49kTZYaRiOfSzVf1GFTdAiUWMA4YsCqZjRxt7Gpl0QeiwmIKKoVsZuFBGt5VpkgI5XaRRTAryQmG40J99e10//8vrmqahDl+d6uH3h3r0tNDRItVig46Iw7ZRlHIh9fZiIAC2zB6GWezBQJDYQtUo56fnRbbU46FWhqEUeg+4k9DgaY14Hyh2eOHbKJA7IfnUMefIL351Tf/bv72mT3feKF7+RqPqhQlqGQS7KNXa21M9e6A+uixv9UbO2TON22P7TDjIeX6A1lk7OQCxv/NNsRUTwkYKNwFlhIgwJCHKBzKG6WjCVH143ai82h+pOn4u7/gHxe1beUFml50hAUYRtyqxzI5uqUzumlh7FEyk431V5z/Jb47tcqa40vUyVX1miMk/Nc/7F7+OJR3bnIAAkCqdUA7oFI4tXsdkR/30mvzLd9TPr2vVj/XkeaF//If3evTTmc5PeG98G45EASPPJlsYlwnuomBYLkC9gOUJ4TQ+viCKAoE7vxfDBNugr2la69LlRp9+NtPuFV+jKY6Xcx1+eG/t1l0FtetbFxcvvVUNkEHTg5gNBan/P03v+WzZnV7nrZ3Diffc2AmNbnQDjTwczgxJRVv0UCVaqtIn/4+uUrmsT1KVXJZNa4acCGCQ0Q2g483pxJ33dj3v7ilyisVB6HvP2fv3e8Naz+J1NoaZOViYKvbYB76bmsIbfhIiVrt8fbPps40rGk9Z1UPmENjOklS7N8Ya7w51dn5uhRINEfom1rxoAPoTop+cMUy1INUuUu1E5h6iDkfTRL5XFeQ97ZvDmxgECARc1JGvRddqTmwMmoKAQzZVtyo0CDyz/sNr+/TLQ3357YXqZqauGiphKsCzNAi1sHR1KQG+Rm4YItKw0NatXRNukFOH+yZgMtH6lhpgxQ4EevbU9bne/4D12kQ33/CtYbw4W+viaKP5+VxejYeVPy+xBq3CtQZ0r2lUbBrVeacFbrANIdZ97c3vhY4g7DxtsTLgz/RbLeJC44mnDz9+S0nq6ZPff6rVdaW6gBWXGAeGvEW6a99jYtdnWxK2y8oVlyOuVqD1tKKcB3CReOYokAqE91idLX8NrRXNKoiGHtxowltcS1xktjJmytxnV0aJo+ks1gAK/PWVNotSec4qkER3WghW/K5GY197B4neff8Ne++++t2h/vj/vNST71a69iONh5N+0owO06P5brQsVooHA2UF2sL+nIJTRPEOawmX5mgPjVMvENcm0GYOl64nQa8ztEiVTUUsWKKrNRmlGsWewi1HLSL11lNEM+gvde/hyBqTp8fX+vHLIwOe+l2i68tM0WCiIB0qiMGRMFotzd0GewpNEtfWZDTVfDGXP0hVx4HaUaK1bRUS5cVaV5fn9ruHliSw1oMHM919a0dZtdYfnv6odQ6SJVbibykoXHnXma7PTqw4C1KEIkyuKW4aTaJIUwrpBthhpN03pkpuNpre8DRUoKMTGEyvdH5SKKxHoid128b4UP7QsZ+r4xxp4IHVpuWBZcR79jqC1rRBi3yjCHH0kGaw578NwXlQ6DVILyqb8PF+c6Tl3O/WnHcatLJijuIfrSAruE1Xq0r6VSnP3NRN+/BYt1Xhkg3ZX/Q8rx1ua8dX0lCcyIwgoFGyOLfvybRuBkDlLsW4Qc2QGD8RIX0bdmaKQcsJnw2yOHFGMLfQWiN1hKDuj1N1qWPxI7jmXdaSFnUGXqRUlaFZxmjFBJzQ6ZIr/CcdOz12jbxFFDQWE+DggOkdZTYuZ+TIy80DbKsvq+VsF2H/16ZM/QPeL9/oxPkw+7KLzo9jc8lUgi+QH7L3uPQFmGXJuOYoMLgcfzAVLRcoCyz+PUDjeEms5OpXf8jNiDlpXQ4P+An90Yz3guJuSvAh0xFKBSdXOqn14QcHevjWrkK/1dHxiQ6fbXR9Eehi3ep8A7F7oDofK3LYF+d6+6Gnm3eBVnY6Ol/rYhFpmVEEZgqcTG7uquEXg+0fFBbuSdeeIaKER4GQj4Of9YIVpKG5TXIVlkYNQCBsEkP4u+lcH//1jn7+sxua3Ay0Odro8a9f6OmXiGOHOstcbRiZe41SdrsxRWitsOw7cNOKgYInmLHuYALaQbhymr5Qws5vlGPwCq5inIk+ky0+WxJGei4NXTDTBhxaLnbpttVHP93Wf/x3N/Vw95Xi+W80bJ4aSR2JfO0PtI4O1Gy9axqiYP6NvMVzDRpWbZa6aiNOfA9MZhrDQKApK+2l6asR/h46n7y3dUIa9xAfdyrDserwDXnTd1V5Q9XnPyq8/FpJ80qu1+c+KYLJVdqzWngz5ZMP1Gz/RIN0qmh1qvDoS9Wbx/Jc6MmInOm6r9R2mbquD+ilqWLlx8Hd48NRwPVaDoPV21/rhfatl6gAWpjuSpObGt54T7l3SyfzRL/9wzP9f//tTzp5SQZdpDDekkNxxwtJdWCE4d6tQzXjE4xpMTvwlbi8PHWEk7qhWjo+B/eTq3v3Um3vcIlcaTwNzPJO6ONqfq0VBORC2pCt44XWNbNWZoZQ14Sq/pkzxnfg2CqBE99iOlil26qO9Qu4jj7mA0sqa7bMpqahMqCLVWXrjJs3Z9rdm2k+nxtVGuEk02aaGNNEcViCvEAnUBCRgcsKiF+oDfA+XxoNcUj10NgS6jOCyTBQEvCekNXUmfZhwwqJgzLAkUKn2mh7NFUSDs0J9pvfP9eLl7U6fwYASCM30CCMlIxTbXAjAZRbVfJYNdjZRJ4BmY69DZq2lWgLJurwWSrWX26nycDV3TuOPvp4oN39nsx/cVno6MVSF0dLO4k6Joa2o4LG3WekQf3fVHwfAA45SzmQOw0Mn9JpjR4v8IzLBCWZGRZC/XVQqAk73XhzW++/e1NXh8/17KtnypaeCrRJfMFVYeBXoLE0XUzY16wfAEIyU7fQWSaAYFkoCsjGo3NlStiLnM2Fxslthhka2/7c5rng5+Osp5hOQ18h7xWRMG6hvZtjHewPtZ6faw6gceNomTkKS09JZVHECoe+Du5O9N7H9812/dk/Pddv/9uPevWsUDcYG9WZNTOVKzmT5K2tNksDeyIF6CBe15XCOLVLDi4OLrV0e0sbpg1OomLDahewa6N8szb3WRqAikGnVhkJemt7pEHSqWNKazBIdLeOIj/TbLfVcNszRtyLL1/q2eMjZZVvU7Hx5MDMQdzWdbVWFLk2MQGianBR7O0E8c5Xtg5jmocIes0GAWljyFp5aRq8EYIQp9VsS9q5k6qOWn1/eq35vJWb+5qFU3VZo9Vi3m9XGAAw8Q1TE6zTRM6GkRXXrIER/aOryYNr0zo9eLCr/b2ZTk7P9P23L3V2mFkDD6CRdaYXNlqzxu+kYdap2xQGL0Yv68F0otgpK/sPhgqyAONhpHQQaxxTxPnyjQfH3Qyxe9WbPCggh6HptQiBDhaZhl3PZbKYJWMLh8qTUAvI9YtcNyKcbq5Kt1YR99EfQEmLztGG1p177fVQhdw46NtEk7gmTyGAFgkCx3LD4MuyUmOEOgTc0rZaODXKkD6zjXV6k1eWMEEzQd6fEt/mGQ0Flcv2hzOOIhLjQq41Pw8DBwKA/d7v74T6uCPZl704v7xlt4Hkh25rgrg+DNZyztAFAJm0ABNesZ5fxE/OX3O8Uh56n6ZfK9F5sxYzezdZKo6vJQ9e29h4mQmIwdh4bV/nWyEkbcNIOYwDfiZ+BkBejGFp3l06iZ6YTTW77gJtuPCYGpGtw89U9blurlto0pSKYwRjpfZvj/TwnV3tHoy02hQ6frXUqx+utF7Q9UX2Aa3YJxviPzEq6u7Y0/tvj7W902mRV3p6leukSpUx4ahX8umAlo6iTf8wVXyzjNIaX9macRglEg+j83qq5cj1U1W4qNxCJUJSLskK8XyjG28G+pu/vanbb4W67jo9//RU3/z3H1VeJSrqga5qKesy+3tTCtM/F5uvE8BLunKfTlCKm1opo1d0Xq2rDW6dGLYLcE3EtNIEoV7Y597ZuBt1f8FBFJhbg3KTw5ML990Pp/rl3+3orb2Xiua/1aR5oQjRN2Gc0UzV4I662dv983D+ewXZodI26wMtIa8zKXFfYxo4sKg/cMexkuIqh9lE/EiX2SoCbATdMl1lHW2rjO/LmX6giliTs2eKLr9R3LyUELJ2kT34RL/gKCyj29qMfy5v/+cWvqGTTxQd/lZR96rXML0O1yQItR8isSpifkHxyJqiFxDT7ACjABLJyoL1FdljxqCxP49d/li5O1O4/Y6ig/fUjG9pUQd69uRKv//Hb/XZpz/q4owJ10ytN1EOU4o/B2GhmTEKc8ZhheY9wHXGZwjXCxKtBYH6taZbnm7ejHX7dqJNdqKyWurWjT2NklDZClfVlV0im6K/QOh64Y9xcWSbitrGij0upzABL4FBgJMIPlEg14MKzYq8jzJBu4SYHnigGS8CwiodZculwrbVm7cOtDUZab3c6Or8wiIJTKfIgWYZYgRgV8rQoG0qtRmOMrRinAuO/NSXH/WMHpa/RcVnxErEt3wxRMIcuDbfDlP7GaHjg9wYDgYap1tazx19++WlPvvjkcp8LCecaBOhiwyMghwkrBYh19Wq5mvLeiMeIQhcLTZLM3rQsRPxQEHKnJpD10tDTSau3nmQ6ObtRgcHPJ+lnj690OlJoarw1eS9KrOuSF/nox3I9RO7cPgeoYoT+A2rrEV/0nrGFSPgbeHVApYCbiB2IqXx0DL1mKpx2E9nkd7/6EC8tY+/+15HWMcXaDiZtrWK+D2IfcI550nXqi0MtEOURwQF1ysHZFGZxsvAkgAlaX5rGlGaUk9JGCvmvCa6hEbKprCNaRKHDnZ7X0MnNXRI7mXae2NLt29P5bYrXZ6d6nqea7Hu1Cw7NtfGCyP8eO/uSO9+dM9WuJ/+6qk+/YcjVZuR6WfWQCPRSrEW85FSND3g0oc7RxoBE/pacTo0wGObs4orFU6G6oLYdJzrrDWNlwtWgrVJjW4Fx2BnuWRsKiazkUYTz4oc3i+yu4isoAgI4lyz7VZ7NyJV81w//HCi0zkWnaE2ROTUrgE/F4sr7e1vGUDU0ksjX+F4oDiM+6nkKldRVUpmE82rUjkxIV6tAtFU02onnkibpdKk0huP9pTsRPr+5aUur2qVi0ZR5tm/awl5nHOQNHovMRo4z5YX1Urw8TPlrHAH99P2VbHi8tb+QaI7d8cab1OY5zo8nev5j0vlc0+zwRTFhObwkfJSw0UtJ69Vx76yqB8ycO6WFJpEfzShQRvRIKdJbDq5AOipjUHgVkHT5jyXWegplIBqMi1zF5DeeyDphosT0T1mAgKFKd5z3km0cK06Dv7Y05DNEJITOTovNyoglDLpxCNR1pq2DBdKRYNYFXpi7q0+GdxkJtpUfZTJIFHh1cpw6YIVYSQKK5DkByj1JOHh5i0yRaNEG+oiHJN8lh28LIqkPqR62dBkEK3jmaDeVuMUSVSJfbgs/yG2q7cuY0nmv0lNBE20NxTsPgsIzgWUZVYPtlKytGL+fuB4cEj6zo8xGpcQxRYBigQ3grJg7Bbyh5lFzrMpzcY0Jb4VathUO9YGFlZLNcdNVhgNfMr6qnG0ccm7ce0XbrvCDrmkiRTUaDIQpG00GOLGqXT/nQPdfHdf9dDR5VWlo+9ynTxZq85xZsGTAWdO8jAd7LC/RN2FdvYdvfPOrgajRE9Pcx2dd9pUgz4JGy0S9NjO1xTNVjnXRbhSzgfrJFqvWCNxQOE06Tt0pi4+HJ7CVYrjKCD7aWMj7TRx9M9+/kBvvzuQO1zpi8fX+u6Tc138uFGosbLMtZUHzriQA7aNrcsyECcjzKDRxkdfBB24X31i9UC06yEaJswxdLQGgue22pJ04DnaplNUo2XuqK4cVSsIRYl1EnW5sADKYNjp3b/c0f/0L2K9d/tU8fxzDbNT+bpWhvspvqtu/JbcdN+0Ue3pH+Q7L5V4IP8RMg/kYFMIrlR3cxPh8y4xTTIwKHoYxrqsdG0tyO9EwdCH1HbBjtbpA+Xjd+VoovD8UP7ZV4raV3L8jU0YESO2XqtV5Gkzvq9m/HMlg/cUVUtVp79VdP0HJe2VAuVyu8LWwTY4cwncZaKBEJ9Jad8sWGdtTQNdF0UM061+MueRnsTzjNATE7UzUO0MpdEthbv3FOzcVpnu6/xa+uZPJ/qv/+UTHZ7UWpQDrapEZRMYtyOJHCUJRRnZZuw70M6x6uj36PyAoRerhqQe1dq/Gen23VRVfa3z0zPNxhPduz2Tr0uVy0ttNoUyRMJNZAGpTGaYTmU5NOPSBL6hP1ZMB+hW5k70u8pWtDQxNiiqXeM8sWZElJqxAqdhIe+MBiTDfh5p58aWxrOBskWmk5enJkrnPee7oyD2vD61e8VBuCzNghx2sSIPrZlnxoDSa23UjwCTXzkNEJz23z0RGWiRaTPSKLVulsmjH2Xa254pbLZ09KTV158u9OpFoaz05MSp1nVndn70S17KhBHBW6bWLudWzmBowdN5vuzF7ThQmcIuK213rvZnkfbvj/XGA09v3KkUjAa6Xm10eHSpV0+JOOF5GapxB336QL2yqQ1UY9ajVuwbCMzrLyDWAU1tHS7i3iDkjKtVVhgUIAoDEA1tku5prUkca4sJ1t0tzQ5SvTg91DfPjnVy2alssRsUCotGMz7Lrv8MsWQvuYzg7jSBujBRw35tuTKxMdmXuItKCpIYeQ/6n8ZWn3EupWAOulYrmzbbHaMp+MySstHXsl2pHbsa7Y114+aWdqaOVtevNJ8vdH0trdYQkSv7nna2R9rd9fXowY5G4Vif/I9X+uzXc5XrqZlrLvOFnp6+UITgHt0RgaQ0DNORNjQfm8ymOLOdmb1r8/NzW9en06nC7ZnWrAKZ2JzlJiZh4EvuIes2P3K1Wl8rDFyNt4YKpp6SNNKo9RVVrq54D8aB/IRCaKnBLNQbt0JdXywMMrlYOdpkhWWAKSck2LH8OaQQuAXzKpMfBTq4eVOr9UaLxUpZmWk8GymvmObFcpjGrtZSvVEUs5rPNZwkund/S3v7rn44PNKrUxoLDDRjDeKJaXSKcm3BsOAx8pIJuxSnTP0pfh3FbqxstTZbu+UtOp1m7kCDpNbslqs77+1osjfU6izTy2/PtbiGHgjCgK1GIb/wleWdugjDUKMAs5BlmjrKcRYHrjZBZ0HvFNQ+7uBNrpB1Gbq1JrMCH0zNIKTJ9VUAX4Xl0OF03BhzjyEI8UwWCMmK0MM9x7ofvXCjNvJMlD9A3E0sSg3jaaGsLk1XZFso7lbI63WhJE0s3NeUxWiJQCS0jpZXG5WbRpOtgTqv1GJN4R0pjBKFkW+QZ9aVROxwF2JuGo3H6iIy7Zg49pNdFaXWTqFrn+BlWH4YyUitwEtKhJD7cWeUYxNuWsRhjwDgAsAZyx9rguCeoEsHyLrM/k4KJXbiFhbJqBelBgeUqwg0+59V8BYORe4M22IIoL5NQWIw64y6A6zKvcbInBpGlO3xlhRhvLCwe5g62N8BLwVRaoCuaayuCuSQX8PKiDVFw8+Jjy/Xzm1XDx+kuv/WllW1Pxx1evHU19lL7I1wlRg9or+SvHyttPGUKLVLsooX2rkX6+DBlpGUD58sNb9A0T+y+AaYL6wAR16oFFKom6lwF1oz/SIDrIXcyj7Vs8PDsmUoQjjEWk8jNANdrihFn1zp3sNtffjxLW3vBjq7ONGffvVcL7/PVOaEbeI2G2qF7ReoAmuqii6PT6qxWAeXfBuQDXlmF/tsGdQAACAASURBVI7xJ7BaG/MKF5lno9aV38qLfA3YrXetBiF6Hg7NUE3ZqV5z8KMRc+V7fdYb8QnvfTzTv/9fD/Te3VN5l79Tuj6S1y1VoBlI7ssZ3ZPDWgm+ycXnctrnSiPyuBJjPnUIF4KVaZJg12Db5N/dGbSL+8Mz8bURq03wjMaI5y5U48+UDR+omr6nrhsrOHsh7+xLhd0ryVtbl447E0bIIh1rNbqvaPYzpd5tdfNX6pZfaKt9om5zLKcCVw/3p1DLS+dTZPcW9V7J8bpAso+QC58PkxVq/6LzuZrFn/E6MTmwOvxENeJmd6Ay2lK8c0vR3rvyBm9pUQz1zbMz/df/+x/0yScvtbreltvtmKDbiBDwasAy4CYkT2uAdRXdmiMX2inrLrdWkjq6dTPWrdtwc+Z6+eyluqLV/dvbRonvqgsVZa11HWnTJTZZgJ0Ch6bOCosVqQsKjdSCYH2EoUFntGr+PObDiKutUELwCGzS8tOwFYOvSCwDkeaAz2q6M9R4MrD8q/OTC7MlGDj29arbRVvmSkucOysK+8j2/aaBjCKz5KIdRLDMZ9kDBenFYEux3jHlja2swZQ4FTqETtOZr0Ey0eIs1u//4ciEtzWqU8CfeIrb0FbyaBGxG7cR2kA6+425hrxJat3xZrW2KQ97PyYQI6fS/qDVu+/u6M7bW5rsR3KCVtfLQl99/UxX54Udok3O04Bl37fU8yplesS6n2eQeAiKaawkcFdylTzLSBRM8+fYiszFzGGfOK9CZI0enxV0JkjcxGJt7wR669ENmxp8/e1TvXq5lOdOTFltRGdOZXwGTIHd/nxlAkHrS+edZ5m8Za4RnT7FG24kCowQmzUkfWnj9db9Yc6qvbbvwhLmoSozPS0dM74AuGVUsDUZWITK3tTRenWsV8cnOls2ytakKfhK05Fms6Em01bvvndLaTDQ57870ae/vtL8lIn6StfruS7X1xZJFDANxzFJht4glZMg6M5VZWu7RBnR4U6aDCcK4lSD8dQ+66qC/8TT4WmzXNvUN0rhImHgKIz5NJ1NFM+Gqjn78kyJ36MYmgmmCLhBGzVtpu09VzcOZuZUfP79qc4PNyoXrjWyiJb9rtFwtq2KAoZ1lN9rVpArbCqcmVj2XV0ur7WTTlRD0K9YY+U9B8vDJdjozk1P9++GOjya69VhqbOzWnG0Z3mJ6MDyYmmIFthSrIC9CTBWHNqw61JV68qKN9AYeVOoqgrtdANNU8TercKZp9v3t/Tm7aEGbalXz1/p26dHmmuidRmq3ZTm/Ia+jXs3hWeGY5XoINRFfBe2gmCq7MulUKHBNlgxDkgmerXSqNdI+g1T5VIlyBmfNXppAbQhuYtEu+B8a1hjRxpUroEzjUtNI5iGagessxrVG/RHPRWbtTCnL7EkiPZhFprsxsUgQFwQ90VfJOUr7txYQRrIH7jaXOdaXW9Ma4vxoKhxLiMd4eyiMAMjQPM/MIOAGapwZHIHkKHaFrqcZ/ausLFiW8WU0vGd96xIYpLEeIoqjr0wUwcKIQ4v3FP8ddLLmSAZTc7gJb2YG9o2JF4mPiau5Ahh9WQXHxqCPoKEaVFOHAdOtgbKKiKroo9ywBlgNtieWM2f21T0kFCQPINJkYXFrh+SLHvfIGHn2NleMixfj9jhPxR0CNLB/VRvfcg6wkFlpmfPN/r821xnF4HqzLMH0Y9SNSHOnUxhnVnoa9QwHajlTEttPxgqOYhUF62y71tdnzoqcyBikRpQ6iAMSF+OwNEzYbs2tsaKWYNrMcGmn4JyGtW+wg7NQ2wkX79ca2Askk7DWauf/Kt72r071DrL9Oq7S518stHxUW3EYnNPAMYkeK9dy2MCgDuNaZHbWsI8dl4Q8KaRQDxqGAUQAZXaGK0O+99+KsBnnniu8UkQ0APYYkXC7+K2iZoKe3htzhNG8pNYevfhQP/u39/S23eO5F/9Wml+KN/PtQlGqgeP5I/u2IVTL0/kXz+Wr1OFXq4ApxTibpfEb54CkOCJ4DkbYZkXh5EH5Yk5IHsoM0UdBwbTN4XbKqfvqNx6JGko//SZnLPP5TfP1bkrM6F1JUXGTOvpXRXTdzUcP1Sae6rPv1e7eaLt4FxueaUqv1TXrgzvgHbBdBg9HrX/8xGzvgZh/Pln6rEYiA77tHkmL+ZeA2QMSRt9b92o8SPlPBtBKnf4UMn+R6rHt5WlU/3w6kS///WP+s1/f6X1cqRNwVbWUzTYsufdDX25rAbQ6aBrQ07Ie0S4qL2fhe69MdTD+1uqirl+ePxM+arSZBDq0Tu7GsYLlVWueRVp46Va1uAQeemxv3sSerY5RTQdKoUSqfbATfnabOmtdVlpiQ3bi5WQCF439ufDD0LDQBFk3wmhs8NIw2Fko/Hl9RKdpDJzhLI6weXe9JPglqkrBH4CdKkx0WMxaXFtvI9rDUozvzLaSJ5jdDEUZn00EmdNZ0Xj1jDRaBqp2CQ6fBLq5Q+O5vNSyyKzbrghmsVLbIwPNLZXAzBJYU2wlkOhHnka14idC2Vw2lJPo0GrnV3pnfdmevPRjuItTxfzjV68WOn8YqWry0LFChcrLDkO555Uj/suTyZqSldO6dnFitYXdyEw2Y1Xqot7lERb1HKrzsS2FADEi4BTcZLYJAYM64MGNyIMsVqOv9Y7797Rzu5Yq8VaT787Vr4hMw1khvkDrXCnQMJkY+ozitRaxmnjWcCNBb8HWEjHxN8S7eEtNRYauqGwYL2KeB03cou9hZV1nyNIvYvIFZcbosUkDbU/TvXozpYSZ63LkxNdnOdarVhT8DuESgaBpnueHr13Q7PZrr769EL/9P+eaH7qKrt8pRKBMFOkONBiObdJoj8YGnw1GoJ3aDUMAuXXC2vOGagSlRGmA7Pn58vMRLulyQJ8VUVpHCyKJMTWFEkU/VtbUwUx2ZyZ6nrBh6syddSNY2P++IjdNxslcav33ztQElU6fHqoH76aa3FOgziwqZF5s8kxi4ZGId8aRJbdV3qOVly0JMibnKKXQFxerFSgSWXoQExKIA1T6e6Bp/u3PS0va714VujsotFy5SpNxqryjRbXJ5qMBlYQrZtS7dhTHGM7a/tILfVgZHAE5JPCGRwWjgEbyVA04rg716OHgf7q/Yn2Z4levLrU7x5f6ukxxWaqqiKaA0E6Rp9G7YqcP+4tTrpaURJpNBnZtqfNCltVGX8q6IXa8AdBPeBSBiFgJoiys8SBoiHTsFAyHluAc9F2Wpu+DK0hmXyeks7TwO3B1Tx/CKbLAk5ab2hB8gEWgybAsC5prRKjD01NQeBvD52mEKrAiXSeRtOR4lGofFno6uSqTwGJQ2uCCcRm3e6AvnFLpWGkkZ/YitBHzE6YsWoVdaE82+gSFI1cDcAS8Rn1YfPvmNSZS4a1EJUcdFdTonDC8DdbfIA1QlaF9owEVl59Pht/nf2rOc7QoZpzqe3ZJp5jVnecFIzusUDTFQLXpLhC42RrOf4ZiiXEVj7hsJ6N5xP1IXvMT0D7Q4NlHWkCn6i2IDvG9+igmKyPImm21eq9j7Z1+15iI/3rw1bPvsr06rDTVeGa3b9PBA9t8oDV0HKlnBztZC9ma9Ya7Dq69dbUrM4cgCd/WChfD7QqY1XEBPRoWCVeqCn8Bq9Q5ay0armoSK3vL3oP/UDDeg2dBDdS0FuEu1JBU+jGdqi77420//5IzdDRi2dXOvxyI72c6GLl6rTJjbwMSsEKRhHoC+W0r1WJZDC5Pe4LXiYeMkCCCLDRiHmNHIMlutaFYannsjNGi7ljiDPpdSC4IkQ+FYJ4Jn2kgfuxpkGnn7wz0t/92xt6581jhfN/UJw/t4tiE87kbf2FfNxezVrl1VMl+XMF5EyxHsFJ41PkZepcnFax3HZkDprGlI7m8Xo9Vu5FhhRxfHbY2bvWVxfOVG+9rWLrbbIcFF48t2mVWz1V48574nsRKA8PtNn5QO7e+xr4W3KPnsufP5HXnWnINKFeKVufy3FzuThrrIvotXasvHiObZrF4cCt9TpMtJcZopnqIX2mt3vNv+ohiMwNXj/L8F7o2t09dcPb0t6b8nYfaKOZLi88ffXFhf77P3ytlyeZ1lWkliBTzA2EZIaeBhziKULpngfGysYpgUFWevv+lh492Fa+meurr77XxdlGo0Gst97a1u09FIBrXeetNp1n1nc6wLqoFLahvDLUZlGZuLt3ghB26igKmRSy1fQM0jZf5/ICBLapcVAozHHD2IWMZg+tRBBqtj22ANTl9VwXaJLMJYKbD/E7cRP9NJO1H8VkWdWGn2AyZF3razExIaY+vCzG9Fz9rP/N3YgOko+97zAnaaK92dTWes+elDr8PtHVSaosa1V58I+YenXm8jP+iTlksfMxmWZUUiKNs/dlUnDObbRsLjXbke7fSfXBx7d0A0p06Oh6vtCPT690ctqYKwZnFMczxQkdvHXAENoF06fnDgVlICe3isXOMkwnNb9XBBIE8XwrTLjENEy4dJk44z5FQ8fvjA4CETBjCEb/ztqcbjdvzLSzvaWTQ/RQV9rAulnzTLzOKQw8LUB9uK4iJzRtEJoepsOW7QbEGZo6LTCrKfhzNG++qwzdCHE8XCY0JqYixQFn4XDW1VcR6ylWt32aOgy3v3h0R7f3Yp2eHuro6FJtHlnjSZB4Moi0czPWux/dtrXL13+61O9+darTQwJZ5+aGssR3p9P1aqEcEEXISj00oCOrMvSqUJ55Hymc+Fg5N82JSJ2L3CGD+d27kzCqcNFhmjFeHJf9YKQgGlqGoRuU8oaOqgFuYnAfjum62nWmxHV1+yDSm3diNZuFjp+v9PzpWpeLTv5wqnlRKR5tWcTKoKo0g6qdBJp7neYUSa2jSRVo1Doq2kJX4D544gDmJrxbvmmDbmz7unPg2zTy1YuNXh5nWuesvUHXMjQAXcAkFeNUpyZCEwhHEFMVJjveB98E/7mLQ9XRgHvP8A7ofAbqwloP3nT0Vx9GevDGUG3r65tnV/rdZ690+KLSfDNQ5Y7sfsdk1ZWVuSJ5P6u6NL3TlCLJRM/92YzAtYlxh3eK16UiEDKck4TQ0shwbsI0M1aVbJVmhW0NcLTRdVvqCv6AR4EUaebEmnRomRxDy5R0FRBhI6J32j6HsOmHM5DqS6e0wQ1NKRRwzBs0XOtVrk1Wa7a9ZTpS+EisKUfjgbkckReURWlUer47HHAOcFoMTaWrIUBf3Khkxol8ylxnXR+HwoZmgD4S1ZarRxhBef37Co0viIfO6sr+xWIUTbwD2g0Q/bRn6D+MhC1omEk/FcpzLbj4Pf5tnVb0JDzchHhyeJrBAtpwr0WhkKJPNAGZrYf4/w2oY91kUPlK3KHlDa3a0qpnLjOzqdqKCfkrBN4AQ4t2tl09eDDQ2w8nmk4Qf2109CLXV7+5UD7fUdGOddnkFhRJJYq4GvIo8DwbW7sADgGqtaafGU1qvfnGRHvjgZQH+ubXR2qdPa2aWBn5NBYj4Sh1Qzs4Yr8yxlCOyJFFAk6oDuGbaxU4K0ijiluMQKVwEAsC/IO3hnrro4mS24mOF5n+x3/7Qsunkne9rdwb6qhZqRmQyRYootjqCvnNxtZUa6Y9TDJ4gWw0yrOIpgURXWZTEXKhhgOSl32bFBQNaxhb+xunhfTzlAva7G1U/RSPqdo4Vs6oOR4qbQv94oMt/fJ/2dWHD06VrH+tMHveu3iiG4r2/lK+n0jZkcrLrzVojs1tCLYhMPYSABx0PIW6mrH7yFhB/diIC5gfqOdSWASOGeLQdnFZcuEMVU4fKJ8+VBhNFV69kHfxuVT+qMqdK0mG6tqBFu5NrWYfKdx+qCmMmBefyJt/LXXX1gXS5tf1yiYogPZsMoRQ0MQ7feI9j+DrHOWeY2TATpoDtye30gXx+RD9woXJ/oU3huqarRywGaZgGqjxB8rDqfzZI0XbH1nRdJEH+vr5Uv/nf/mDvn98rVGyrdI8+4EJZtNBZHA3RuCm18GlVELhrvTGzURv3dsyYuz3P5zo1dHaiojZTqQP70e6uWMSS12S97ReWxZRwwoIISpIAcSVrO+se4MgDXoCtEFptmncaOiWkmBbbsD33xcCWLMRZqMNwQUIrHI8TbS3P1FX13r24zMrJmp0hJwNRsjnYIez1sMTWaPS4BiIj0OZEEm0WFCgQRXwezJlAgaLZoJzkxBWz9UgTbUzGyuNBnr6ZKU//OOpro+HqtdbCvyJaddYq6E7qBnTAsG0PDimSGh1iAQp5Ye+vUfDutRoW4p3Mr35INSH7+5bN0rG3+FVrqc/nmp+TPwHgCp4bughOBtbG/tTWNhFhjiUxqdy5RSe0bQZ1/fTSN691gJSEUPXONEoJF/rFGOgfUiMiaRh/IPblKkA8oM6UxCQN1VrMPR04/auFvlaJ5eXWmWeqnmtDqAc30eMyaOy9cGwDZTkIBv6FRxUb2tYC0J5KWCRK3AR9wL7CtI4FyxxTiwJ2p58TvOA6BzeWzAgUb5f67vwb6pa9+7M9Madkcp2rRfHp2oWaFExZyTmjJodRLr3YNt6jM9+/0p/+v2lymxLRVOqmC8sgun6/Ex5VVkzzd7ZjxN5Fo3UT3JpCsfTqX3uNO4U6oMBoeSOLs+u+iBSCjmDAyNJqGy9EuOCsucsUDKb2eotjBzVQWvGlTwgl7HQkEsj28hdNJpGrh7dnyp25mYoefrDmX54ulDWTqRgJm881areaAdNLNwpT1o6rS4Jda2k/XBkbizuP7L6bB4REJOB0DpSHEK777S755tj7MmTY706KXV62SgZEGkEzbq1eA/ztFVo2DJNp2MDss4v58YZ4g+2O3WAoNjRADlHs7aJl5MMFU9TffD+SD95x9H+pNV6VerySrq8bvXk+aU++eKV5lmsqhvKD4am5bKYMBoqjDudY+t/OFP8h+Jzjq4tHliYd7jOlSKnaUmuIIIMQbWrBqkAzzJ6ZZrGgPuQwC7wF0UvaaHsZqiAQ50kCzgbTa8XYjTb609dmwoycQUpULlrMNEmPOfsJeILtxr39fX10iZJW5Oxuqa0ghvMejJJ+4idLFOxypR4iQbJUHXkyB+hbfQVbhrFm0ZtgY63U8mgwXV04TlaFoXGnqdJ4Nuz4ITOB6jCrEhCMgUUjA8K9Q8Bk3QgFjhqnQWCQzQusE8oe0jX8l8zjrCobjRvyILpp0kEOproGvcE0yB0F4zW2ZtbkdTfkZZr9bqyxZJu0xwqRzKaQgSxuLMq6xToVcOut606fqMoGFiFbU6UD7b06MOpkrTR8rrU0bONnn9BhAcv3US5n2jJiLTKTRaTYtdlZUJXQserdS8YxggS1zo4CHT3xlATYIBnmZ4/bbXcJCpa9B6Ii7k++VlQwtPtFqaJ4uLNayIyatOD8DsBijTBFzXm6yiWcJTo4HaqB48S7d5FTNbp+8dX+vGzC5VHnZxsqNxLdOFs1A19QyO0mc14FDiFVchQzEklT+iumG5RgaLXItOKGAamSLZm7nN50JPxwDGdoKPn+6OiTtCU8hDFiMM71W4sJamymiJppFnq6Kcfbunf/KuhPnrrRPHqHxWsX1kHuE5uypt+KAcx4eKJ/NV3StwLu5TdDuZGjxJwQgJuiMjALZGoayFF43zsE54RaaIBMts4awjEvTbp8ZXVocrxWyq3HsoPx4quXlqR5Hcv1YaEBAxUa0vr+C05N/9S0WhPg82Jgle/lrv4Ro6zts4d7gn6LMaF9ue2/Nm0PTyIlPbcr1ax2zSA79dw93g0uVhoFkzUH9s/W5c8k02vs/J7YJ2Jkl+zw3hXEHU7yS21ozdUz95Qu/umzustffbNUp//8bkWh1daE9mBVZxOP4IUDFEa1AdFEjUYk9tcN3km35xovrrWs1cLXVxRrPM65bq/2+mvPtjX/jY6jRO9OgREiCh/ZI5NuhMKodIo2qwxcXG4prFweLdscoNbC23f2LQyaw89FA55bMBBz7OioOtcDaehZjupqrzQxemFsk2pNasg+375ebl+XQN72jTId3ph6mvAqiEXyIuECWPg2U7NayEufekwgaSL20fa3t7WdDrV8rrRn/5wrZdPGm2uI7XZQG09tAKzcsnw26j14AL1oa0qc3PSUixkZExZIHOn/Z1Gb/9kptvvxNreqzUahmZceHpR69tnc62XUlg6ivvUXnvHEc+ywiaKwsjuTIJ8VzlCWhAHG6CxaFV8NfCimkpD39EsDk2HUbqe8s7VhmkaBRIRDJwhgPtKilTuQA6IfgqXhIBnG0UD7ONTBrz64fi5VgsggEwkmLxzSYXYCKxr9rJWCdFL6KUAcvJolq25k4GLUqzlTOHTuC9Iyj6XjqlOgGvIhZkFqb3/3tGWxB2bgMq0GwZCdTwNhgAZxwriWsenJ2rWiKlheyXmmouSUm8/2tcwTfXdF6f6+tO5Li8IDc5Vrzdq1xt1RWFgwh4Q7JieiWmaT8M5GhiTxzSxtppEB8eaeGCAwuv50kwx/Cqwg3gvyShkKpwMYsv8C5JQ5ci3FQuX95+joqrYVTpLhEGtXS9UvFwraXzd3E40TdfancGlyvTtV6daL1iF76omNDWCWRQoxkG3Xlvhyer48vxKk9HE8i03r5lvzB0JT0UmYkUPK8BhrZ3boUajUEfHcz15OtflnBEF3CppOnzdsNgqCzYRQfFoqD0trtGjBX1RQkHB7e112jIkDsDgRk3gavvuTB9+NNbDu612ho7ml4UBVl1/qmAS68eXh3r85FzPnqMvGhuQkYaE5622xs4Rk10wJ+a2bXsdlMMdEY4siBYenwu4tGR62dkkBj2lhXebkQXA8OvJvE3Cq15Kw3lq7zuDCXRHTDXJdOQsRvsN7R3hfGZh2Ky6AOQwacK5FkaxtiYTK5J4v+Y8A52nyWRonx9Ny6bk7+e54RyiQ+zX0uAbMCRYNh2ZpQxGNpWKqtaSdR5kdNfTpeMYTmMShibYN6yEp49eqz74qtBaUKG41vWw48fNRg3Ij8sHgOvMRIuIFG2m07sfTADtZso4mNraxlQURFgxSVmO3aDvShFhcZ+47K+J4+A16KtJy1LxqFJ7DtPGEtwRhdN9MY5H/yOz5jFSpUtLgko7W6Hee/eObr6xZZ/6yeVcL34sdfi00uq4V/Bz763dUCsSkR2w46ZDNBsp0xJE5/yeHBaI0L2w0O03Ut26OZTXNHr14krHF5GyNcZiLp1ewGthpcYb6S+qSYWImweFY4vwVh50x/DwBR2t2yiOfHOwJMNOt94M9fDDqTq/1IsXS339xws1Z4GcFWtKGEGwXGrTNcB6rSr0DUyPSrtIrdjJGg3KnnLM/rZjlUe0CA+K208H5Ib92LSlq8xtCsaulkJrQG4RziQjVVtYiGos1IOJTR6wZw/SRn/9z2/ol/9mrPduvVI0/42C7EJ1EGqeHMhD/6NC7sUXirPv5WkuF3ulMzAtT022mm+hMlbo9kdH0lPb+/rE/i82a7ownieKhMYckgQhJipGb5ouyQ9GShfHcs7+JKd6JjfFxj1T4d9Qt/WRov337fJ3z76Ud/grxdVzsw04MJTI+6IQNvYXQiL4W0w4mRRRtPPMMl16PT2isjVKOdDLHpZHyd0ClgT1a7lAGB3Y6/exKLaS4zfkv7d6LDSGzsrzlY1mcm++L21/rFV7oPOzSo+/fqLHL051teq0ImbLhfjOSiw0xye7/agNFQetdncd7d9KdLG41FffnuhqiRsmtZXCxMv17p1U//ynt7Q9rnR8dKSTi0LrOrVJFfETMKj4TDl9jcpd1yaYZiIMfZ3CrwSsWINUCHTlVFry3uKKc4nAhLnDweFrtpNoPAk1v5rr9PjMRt+s1gwLYhhbVq2+vGRiYEcmFSaStOgXpjMUwGg+8HS1pmdinYf+EUn3OO76mB3cXls7CoOxDp8X+tPvr7U4R+fkqd44ytcIzGM5sFeSwhwyFf9DgcT3Y8dJq9oD9FprfzvWT/5mW2+9N1Y6YrWf6fJ8pVeHhY5OW10vaOCYvCK7xOUkOUUfI2GTIMPn99EGJMEviCAiJM4cPK8LKZ6XqtTYcbWTpKZb471ad46ugdzBJmNiDo6BZQkalJYJjhFAFfiBIp91eGdZe6P9SIObqRblQlc/nitboGcKjfBMAVwyIYYFBbMGDRJCWp5jnHZW1aMzYipYW34W9Gq0ZSlZeLyRBBerMkOCYSM8mmQiamSZar7P9IUzA4E8Av1MN24l2t9NdH52orrwVGyIcMEh2mk0kj7++K6mA4qkE/3xHw91ftzpOltrtbjWbDRSsVq+Ngz1OkT4TlHK+SqNcbE1pRU+rJ9SnINNrfHutiXJr67XCtCAYbAh5Z2mlQigttbO7o7iOO7dq4mjUUiEVK2rIlMJL4lpw85Q6ciXz9TiqlE1b5SEvg4OPIXJkdRdqlhLy7NI6+tYfjCRgyA5drTAxVU3ikt0TY1W85WtivwR0g2+A8/W2wS7IoFg4gw7anwn1OSOo63tSBdXK8t7vLgC0Npz7UZppMnWuCfWy1V2PVeBrszCsSlceu4g5xeGBK7q7SbU0JCCjYZ7A937aF8371baGS81TQJdnZX646cXulwHmt3c1t7ezMTIL58f69vHRyqzUG6ViLAQWEMl013ueKaKIVPOQg5dWsWJHVkzw5ozKMgCRUMWat2Vmpcbm3IlXmprbS+se6aZnTW9I57QZXS1bKjKvJZXQtxn4NKfyRW6SCJHcNOVjdrlxuJKeBbRLLOWHg6GNuFiHcunhDM6NB4Uz7CM2ZbnmdUUJEE4DAdMGuOqizx7lhko+MZ/Q+8rQ2iYhaJsdckkjJWeH2jIe0t8k+P8rLPUcKOzcj1wgPVQMtZcpkHi2jDdiGNFFFMh+Ckchr0qqQev1V5pVR8ZSRE9uSlycWHAWkJs1irDJYOGyE1eV5S9pZp/E8G4wKaoioGhYeWlT/+z2wheEx8QkAqrUQAAIABJREFUoln64MlYevvtRG8/HGtrNtEm8/Tjs4WePD7Teh4ou6ZD9qz4suLACbVAq4BAFmEodFqSiG1VQsfJ3dzHW3hBoYO7sXZvosso9erlXGdnqco8UehO7DKhGKRoRG/FJ+Y4pYYE47E39kq7uCw1nQvVQ7CNi66WG3bGu/nZT/e0e6uWk2Y6vFjp1fNKL77LlF/7ajiUQbRXFKZ8ZoC6QrN2OzEjwNwuYUb/iC5jwIOmdmZHzCHXF0oOHBxbdcL6gbaAYr+yyJIVTKHYV2op3oilA1UQdhEG5o2RjYdEGHRwY0r98397T7/85ViPbrySf/4H6epCORf55KY0uoOHQsHppxpVr0TYAZWp8bFYQdmOlSexsZfCDjcKNYoQBLY4cIytxZi9h5GR9ox+ClhopaHK0T2V5MIFEyXXx/Ivv5bbvFQdFFo7E2XRG4r2f6Z4eld+NpdO/mg/Z+pcyEELxe6bTCRE17wWwIaNtYLBEiu2/Si2ajP3/2tkKp0cnBYKfsivNnRyQwvQJYncol7QgHi9E87SDJlQ4dyzeAiDCZiGBTdRO7khb/aBwtmH6tKbOtsUevz8Ut8+udCrFwtlK174UGWHYN+zIonk8+nQ0/7NULs3Y51cneqLr451csafkZrw2qtr7Qwa/dXHu/rFX95SXs31/PBM3z09kk9SOSv11yLfDu0LUztzinBR96J9nDZG5W4QBHtauealtDV77MTW3DQdGkFPu3sDbU0iXV5c6+XLE8tSKsAHEPBFP1mse3yCz8rA1SAKNCBLhPMF7RDYB1Z30ICCTgv0EVW/2o+6UtPY1VbKSnpiji3cUc++rfX9dwu1VdJDSrlcS3hMvXMrGAK5IyW8tkNvjHqlqLVZnykeF3r49ljvPdzSrYeJTcHyTa7j8ys9eXGh8yuy3bhyUnlBog1TD57FrFbLaJ6qgRWVMd36YM6ICYNdIug0ekArOszcMvFKm1aPEPby/aMJRCuGaIuf1emDkGMCgAHJvkZO8B6aDADXUF3ZNGm8HWh4ECpIW+XH1zo7JL9tYMV33jha5rnpdQKCykEsuJ6tT2wQZu8UFOrSznFgtia9xWVHkG1EwUQ2Z62Af5SijRunQDxLZI7fD/xoyGjcis4wArs3Q924M9Jydanr85XqIlKZoWv1NJ36+ujjO5oOUz17fKVf/V+Ptb6KdLVY62p1reFoYI1vm+dq89JwGMA3vRSCeq29/X2bDmUZJvbXerkaTZmvaJhawK2/lDImOlluTJ7h1ljLYqOtnW2bLlk6fFNqKyZUt9F5vbY8TQwB4WioiNX5fGXImnyNESjVbajYzVMd3Og0CFtl54XOn21ULUl1IHYp0Vmz0aao1K4qDSgvEAWzHHdqOVWltvDMAQkoFKmF6V5IYthp9OZPtnVwM1SeVfr+h6WOjwlQZozCiq3QcDrq1+uNa+gGNKHL16BNJjysHU3GHOIoczRqAkVFpdRrdffBrt7+y1tKRyu5zZkmNNZVp8++vtZ3L2pjiI2TsT64v6/t7U7PTp7qu8fHOn/WaODu2VrLc2JjfjHgYDLORsSm7h1TwlCX2UbVqtSoQYebKhyGgs13uV6opdkORmYUYmDAOhlcAGdjzSTVcCs0+lK1zjWFg8e6utwo91tVA0911AfYx1Wr+nJh341RZxGwx6HhaP48LDFDVEAciWvpBWAI5ouVlqtV3/AiqbC7h4sPJ6qjYetqAFukwc3W64btODcddWfQWiawTAgJU6YGcuT+Vcdhw8it92L1OWsm37PLHmEcjifjcNt/sLH2M6L+n0A+1zt+arv4cFxRJBEcyhdKgWTETnK1SqJHTCpsTgjCOVm1IPBFLkzptA6kpY3K0DwxqnfVBPCU+mJq6Pu6e3NH77w/1K03fflpqYtloS+/PtPTHxean5SKKGbKgXU9AaLVLrA4lDWwNAoJ6KBc5UFvf7T8OpsA4NzpFI06HdxNtLUf2Iv68umV1mcjFRnUKKplPv3aQhFjfkoOHxPvwnHhDu1t99y6boXThhRltBgIPnJ9+Fcz/W//8W3dfejo2fxY//T5oX71K6CDnvIy0TzvjFcU57GA+JMrVFex1nWgYOjKDTNzD+UOn3ljlz25V6DnbTaHEBe+FU6cBk0XXzafHQ6DXuh6CbIgAbrlKjGdia+KaQ+dZuVq3MSaQr3GVp3k+uu/v6e//bdjPdx/Kf/0T3KvFyrDVNXebbXpnpLiQoPzzzQujlVZkK3tiQz0ScFgo1y+d9Y6OBg9WvTXQlcOBZ4hW8mytkLo1xh0s3IS1c5IxeBNFeOHCrwthReHCq6+Bcqv0l9rRTL36KHiG79QGEzlXB3KP/+T4uxbRd3CyLXcqZi8Sjoxc2w6Rm3F6knGlU2uGKVbFdSv4Uw3bNrhnkhspgHbzvkGnLPnk1UtRRRhraxdKZC4nCg6gtoyimyZ3bJ6bFRwHCU70uhdafxI7u4b2nhjfX9e6fefvdDjr4/VZBTfdMP9pIX3czh0tHcD+vtIq2yjr7491bOnMEyGVlwysSJweDJc6G/++o7uPdrVslrqy6+/VbEsFLzOJGKSxECa39XadmtSiE/AusxItM/Pqhw6Vi7T0PQDQR2oLlnF++riVAf7I+1MEh0fn+qrb59qQ6EbD00cCcy1LIm1lIbxvpk70LtAdg84kPhsiY7Bps+FPnR0vlwY1A7dwSh0tTeKtTMcKfSHOjq+1tMval0/H2o+R1cT2aSnrNdW2NbEvniJ/EEiJy3MNQjGIsk9JW2rIFxq761Wf/GzkfZnuR3Yq6tSm8tCpxeFLvNWBcHCVaSOdFo3xRDbTzXztZpsaXpDgpy50wjpdfzYipIAOQGNYd3ZxAgRKufMytZ7DHHQDvXhvy15hPwz6KwixPqIpJmwEnzbWtxCHYYq+Ezy1jRAEwoDP9f+7YHSbd+KjKMfjhV1A3XuQPNWuuDA5/dsYcv04ndrDE2TxvPtqEM/V5GVmUhdrIrnIOEMw9HLOd0pRCaITb6H21lCOk5nwm7BMpRQtTlPvUa7U0dv3hoqUa2zszMDkTZVbGuh4bDTe+/f0nQ80OHTuX7/P57r9FWndYahoNS8WpoWC5dzR5EE3Z/pVhQq83GIR3I3lerFyvAJw8lI6SBRbROXgaFU4OLMr66t2ApjrOCx4TzyqtBoNNZoMFCIXjTyVASFrsJKaxOz84yHcrJW4RW3QGlyDjAEe3duqWkvtTVc6OFNV5O20frFSk+f19pEd0znNIePtMm1wWlG1iQTCxdAcqd05Wg9z0xPZRoutHVQ83HrBRsdvD3Vo0cDcxI+frzUyVGrIvPMQg8El2d5ZZlpoYmb0bfS9DL5R0vXGxn6vDus8UyF0qbQrVmkh28faJt8uPWlivm57t+eKRm0+vy7a33+mAiXiap1p1tbke7eDzW8SdHe6OTFUk8+P1RdpHKaWOylIiZxfmXbIbYfnRuR4qSzq7miClZhYrokNGBViNnqNdOt4/do1SXoWXCUNSb2h8NF4iIDgxwgLSuxoJTy3PAMFDMtTsBBaOgX3qlmsVHU+griRHUY2NRnATqCYjKAY8SdCkqmNcu+G6eaF6WW/KDozprCwql5F4y/lPqKOe9x63IHWvIHfxbber8HVtas1dm49NsUtk7ORH9jgyvjCtlAGBJzL7I0XRIiJ8aGtg5hvkT5REfKGKsXdjOi+zP1g8E3KfQQVNFPAqIzgTccCzru1tPKqmFGbakSJzbNB5ApyzejYfH4s3FmVcYCSfxB39m7mUazxi6Kd9/f0527Q8lLdYqO4PGpPv/ueR+Om3UK1qFGdIVMUGpKMpZpuPbgl3CB9b9fCccCMTjWQy5xyxjrNJx22n4jVLLn6SJf6eWLjZqzbTUZmTquRRcY7ZPOmYUjMQ8tZkJEhKzXcDw1CsngKhlV9oj4Nsi1dyfS//x3D/TXP5/q3luo6zM9fn6t//0//ZO++uJaqtBeYPuMFdSxBqTP174K2BCIBlP+fETslWmMuOs4HIOCztPSHvvqmO6UkXPD94DIEc4Mvx8rOdYP2K8RY1YmlEc7QsdlBjzsmkSTglSAYTH29C/+w0P9/b9O9c7wO/lnf7SwzmW8L+3eUhSGCubPFVx9rbS9MOQ7nyVzdMtACywco2cOIRCE4O4zoiXY1rYBti4MLR3dSJgmpOPyKwlIdUbKxjeUT+4p8vYVnJ/IufhKno4s96tMJ1pO/kLp9k+VbDbS+ZfysycaONcK6oWcemlja548xP98ZlwcFqljQNSekMT311vSe/1Fn3nGzt4AATYFgd9h9x4C49dOLCYyrEtgmvT0cLRurhVO/GLm3MQiAWKAYsvDesrqd0/O9D2Fdx6o3Lqt7443+sPvv9eTL461uaJT2lee0em4mk473bobav+N3t7/3fMrPTssVeSxwTDRXXDppG2lhw8P9O7Pb2p2o9Px4dc6efXSeCbEwWS499DbeKlNeHo6WWt6IKzsxvkJasvSwwbNqD/HhVJL68xR2fTW2Tu3gAYOdHJ6re+ePFfTsH4PrbFiklOyYnUdTcNRP31mEuAAnWXKxucLPgCnbKRq2GqNTgXyNau5xNP23o6iaKxyGenJ58c6+matdkOnjRA8UgfjJdv02g3cLAirA1dh6itIxtYRU2LubUn3Hvh646Gn2T5CiJUWF5XOXiyVLRnRS9eInXG7AuJcUyDATuoL+rbigiEEthE9XkZRGfBu4GrDStyvDXrsH7FGuAspQnszChdZxlQw71f/A3IqCZH1icXwVAcUX1i7O7MeJ5VjK85LmtKi0RQLs5dpax8H1o5yN9OrL57L20QWajp3pXmb28/icfYxHWe9B7WeCRcKQM7eTaamYpKdqAkiy5brurUVwnw/A7psWxezcuidd5z7BRcyzzVA4IIpMNORSoPU0fZuqsEotO9udbVRZwGhrvb2hvrgp3c03Yr19NtTffWbS3376dzy+7pJqMv8yujKWMKdojVmGDFI0JXzlOlCofxiobDsLCuQTn8wGCiIeBZzlVmjwB9oXmxMa8S7zVqOxHriMyjoDvb3NCKGKe7FxTRHPeMPLE9lxOZwXangubFhhafxZKiizbUurvTOg33d2YlVXBzr68enuigOlFSR6sXG1jAZbw5mFbqrei3fJPwD00vhPLM1U1lanhhrVJhbo61Y7703MTnHs+dzXR2HalbgBbDZc3nTqDgKstacazSzNXEylavQ6QXVDo194Kr20AOXmowyvXkv0pv39lDH6uTZQquzS3384YG2dzN9/eRUX3xXKS+2qEnsnPCGjW4+2tLBzW0dbI10ffRSPzw+0/xEKtasxhFdl8px663Q+cXKDbWQKQG6U/tycswVjuJpKH8SGSKAlSnfFVxDHGabpjSXLY7gkRObtMPNaVgbbbzKzjFkHz5nFwOWkM8JUXCkIuNuwq3t99+b42oJ28ppNJoOlaI5yzZaXMytYSV02NQRCDzo8ztmY5VqvzO8Cho8I+Dlpfyi7YO0sfVaADSFLvwxalCkFuTMdtrw1ybOv+glqxY6y2qIA5OLpA8f8UDmk7yGXbBXY9hBQF9tYyl2jGgLrPPGMlcbK4LJwZqpEBeiASn7AwD3y8aCwgNFbmSxC/zydF7cVaGJuJh6IHwn1Ywxf2IdWpgU+vgXN/TGw0BbNxBPNjp65erJF5lOXqx1fjXXxmls7O/noYbNwDpmri00UThRCJ+kqON3Y6WXM6ZjcoTwmXgWBtFOrdGOY2LqcNfX2YoiKVN7MVO1qu2fg67rV+ye+Wf6oFgOyXnbqmSNBTmY77px5VYImKnXWkUTR+9/vKNf/u1dffQo0fb0Wm6wVOcP9c3jtf7zf/5En/32ldx6rDIbq1zjOqFXIz291zV56DQi9CM9Zr8xLD9yLBS2COWxzttAwMSaTA6sA6TYYSLCD/N6nUWnw5rGrnZCidGMRNBJKQAiE93jjmHM+c9+eU//4e9mejB6Iv/8t2rKpVbD2/L27iomhPjiB/nz7zXwljbZCNGb0D1TyJl7AKGNtee2YiUd2yaSWMTh6NCRvy5ebClO4RZSHPK772gzvKViel+hvy//7KXcqy/kuccqw05Fuq9i9+cajB8puTyWe/GpnOIH8qQVQl5t18Y24dJCz0bBg1jxz9Z+K9YscqcX5ZqgHGEr++za1B028eTSNFiBASZ7wbdRwik8yPzhhcfpCc8KkjcFGVtQNB4IjWgFuWRwOrHSUqgs3FIxuiPv9k+knYe6yiJ989Whfverr/XjV6eKo135wwMNBp7eeivVzXuJrvOFvvjuTEenZCoBXc1tHcS0p10XGk1CvfOTG3r/w5mG/lwnx890eH6qOgq1wrqbw8gaWwdPZhxj2zwvVeeOjc0bD7Qr1uTU3kscnzQHiyURHlxYie7cHmtrO9Wro3P98OMhexmDRVJc0vkauTlwNYn+XDD3a2DwOyZQbj1Va9xskYqoMjEmga9YwKNJqOH2RHUd6ex5pa9/e6TyPFTQDuFVmCsL+SMwzV5L2WsgK6Yyw1LhMLD3Dd3MvTcHunXL13QL+vFGl4srnR9vtLwoVWeBijzQOsccwuyVg7eVwyXAecW5BLqgLK3z7JiGd30eWkq+kxXZ/G9fXPfC697FZk7BtrJA3ExEbtSKW2nsBRoAIDV6pGsg2C525EWdYq/RqHG1cBqdtqXcrOqhs7EUTBy9eXdXg6mvyx9PdH24sQnxlUeIaa2wcjUoXAvqzZpOS0T/4rsaWUGCpdus9abR5NKgIM5V4iyLUqUdIu3WkCGNB/ohN/cRO9oOAnOS9Kw8kBQdpP9Kk0mknd2JNVugIPLztdyi08GNLb394YFGs1BHTxf65rdz/finjTabRnnY6Hx9STmtEXcAb2leKBokSpJEcxcIINwzxMudTWbrnCiYwpox3ikE8sR3ZKw+8dfzjGa5icyHcWLn32CU2mTVT0MjrMMGYkKG8Nu0s1VjE8Am5pnswZE8u1frwpzUB7cnun9vqEGw1PnJlZ5/36qcS9UK04srB/cv+WHxQMV6rqbaKAiguaMlrS0cflMUvc4MBlaIOD3Ue48mGkw7PX15qflhJGc9tMaw5B2AvN72eWjcqkzsSEzIuAccxPZ9aJn1CT7C/oUePJro7lsjDYeJLo9zPf32SuVqo7/5xW3dvefo6YsLffKnpZarkcUVVZWj0qu08Zc6uLWjX3z0tm5MHMuA/PG7Iz3//lJN0a/X0O3Ms7XO5gu784YR+XeBZcjZeY0Wi8o67owsn1k6fa2I8z/2lbvkhoLdCDRk7l4ybSQKqTGEQM6mCmQAn1OVWXxMnCRyYKsVrPkblUybOI9p1pra7PqD6UiDQWw2/9V8o828sHBtDFLjNLFiq6jWqniWAfzHvr13nL8UeyAVuJ+I6+Gdpdox9AsOfJZWfGFMo4epnNj7lx3/peVDWZ/Ni8UIsreTQ8tEXmtMBYu/4AxA9OkoY7dujzoPl6MUVAPTIOIkJK3aTiuzEPeaJ8a6HiJWSL78wKx4gNURCGkUbRwphDwE/QWLULCXRSuIHM32fP3FX9+wuIBovNbF/Fqf/W6u7z+p5G4G5tZilIshGztu2iFe7N1HBp+CmcYvbhlQEDcJzyRXFX2JY/h1+CGDxNFwj0lSYKJgKJynL0vVF8M+Kf21Yt4n+qDrHWIGciRDyXW1qDITCEP9NGGvZZCxwpNu3NvW2++O9Yu/GOmnb6ca+69UZy8UJan8+LaOzxP9H//pN/r1P3wnr7nDpF9ukJo+pYsiq6j5plIXTkhuuTisjojliMkWsgDP0ApPNDAUJ8a/wdGWk1nW9EJyKLE8KQ3XNHZNLitGbkxvWHUhbk+NchyClfd8/exf3tLf//2eHmxjv/+NyupU+eSWvNl9eRQiF9/JXz9V4q7sACUmpt9P9SAu1hXmkjTbP4UmrjQZNJQfBXaW6d4Qw1s8Cb8zHQGi9RtapW9qM3qglPXN9TPp+lPJOVKTpspHD+Ts/USxvy331bdyL/4ov32p/5+o93qy5E7P9N70mceW66pqb9BoAA0/GGI4Qy5FLkWn2OWGNjbEiw2FQrpQhP4xhS5WN1ojrhRa7tIAHANggIbrRntb/tSx6TMVz5cFCRMdmOkBuqrOyfP7feZ9n9dvM+OynBlQrWBrW/gfrDk6LpcRYThsz5JA0MqgM+LA7Dz9P+6scXt0Djws0gadNzdcB33krSETjEkIaxZjCtnkiXqPy5UcNWQtCJs7oSGCxZQON9pROb4pbb4jZ/OWVs2aTo5LffbpV/rVp19p5Z7T2mhTt17f0etvbenF0VN99d0rHR4GahpigZZyUhcMlMHZhhs97V4e6qN3LujqFhC6Q704fa7D5cQcWiXTqSY2YKAfYpuolaW56pzdPELHzNZhgCCtXQqxlTtaEixaeRoN+zq/O7RIgGcvD/To8Z48YjLI6MNWbop/RwHuNCtK7ZEySCZdNlNoRtvZnCmir4aYCE6Ts8/K9oU1ebGnyaTQg6+nevVDrqjY6lg8fLcmYg1Ul9h0I1uZ4l7M25l0caW1C4Fee3td124ONBo0ivxWs+lKB4cLTReVTXWyZW2TYQjJxCUVjNh5LZtIFR03mA8MHTQK2LqhgCNL8H2zdcOV674uwtRcmY1DWRvjxqJRIW3c/DkW0sv7HTVkogWGDbGUck433K+xJz9sFPp84UYp8RBY8Velepw3rJ7jSpsXxrp0dSw/LXXw5EizwtEhEQ3U33jDF6lC8swAe2a1QSpbpkCmgSLXt7KCA2q6OZkbmj7yHCMlcWLOYqZv5oy1X2efD2JDesQ/EIRc2eoODeZoFGrn/JbCmCnTSqvDpdKThXYvbOnGO7vy4kqP7x3q7m9mOnxAUgfdOVT4uZo0Vd8JVEPQZiJLXEUUalawfnHMmBJH3Tq7JHssIni8sPei1xtrmTdaNKWStaFNQvPThWos38RdeK5GGyOJtQ9uOyKriB1Cv1UVOrX1uGN2fC9ILQg6CntKi1aH89SmN4ORpxtXerqyjRmn0bP7B3rw4FBZHpl5hAKirkuNhiOLMgGBAYmbtdgqx5bP3Ug2Gg0T04na9DPvv7ut9XO+nu1NdPCkVYMwnBV0xHaDBorpBnFZTRddVbRqaF7O5C3kOUUBETC1ti62uvX2RSXDUJPJUq+eLfT88dS0qD/7+LJuvh5pf2+mr+7MNJlEyjPm3BCxKcrIFay00Y/08QeXdeFC13g/ffBCzx/OND1p5HqJZulKU+JJ4pH6vbDLcEt5drvi0ovJS+NtwvRR2uQVskASBUqbwkDIcNV63CM1CI2lSkCqJ0s1/P4YgxCT+I7Yzfnprmp5K1bW4DEaxWFo8SSzxcIai3g0UNLv2V24WmZaLVIrcrD9U6sYWqMu5EWuIQEI8yaejKNslQOlRqYUWQ4smlwGATh4F2CF2la91lUYhgqHfTkD5w9aMlL4DyVSjs/LduSFgQVj69K6lYnt500DxVjaVcFO1vo4yhoq8doywxid0W3nHoG2XYAk6zvL6ULKhkLW66YM4OR5kH7UR7Q1u3kE2ogXzw5TO0hcrW36unQ91Acf7Whru9Lp5LHufD7Vw2+kYtK3BHOKJICWTHD6qIVwM5ljCrgX6yoysvguOAw5+GulYWydVVjk6rP/Hki97Uo7N/vyYml2VOjl/YXSU/g4sbnigjO1P/tt/rcB1hHmotLnVjwL/+VrEFAY9QptXgz05vuXNSRYcTPXz14f6kL0SuXkW3lOprWta3Lj63p5GOs//Pvf6jef7CtP6YrWlCHaZk2IKBuHFcHlSwz1hZGTcVI4vPMFBz7o+S73Dgs9Am9cFxxu1nGxTkJ3hGuCgtnE090CstfDkVCau8DLeE8pwyOVQaCP/+w1/cWfrunW1p6aw1+rag6Ujy/JG74mt5grmH1pK66wXdoBTEyIibcRK4MloEji9e+4kZ1mjc72DFfPM+Rbbh+uhMBgg1BSLZW+vahFzErqLfnBuvrpE7WnX6isXkqjHWUbP1GweUN+Vsp9+oWC2VcahJMu1w7LOsUJ2oC6VFWtug+QrRZYt7I7a0xPxPTHMBem7TtLUu/ShOyw5sPEJw04JgUPHaUxlij6Ou5hV3TZM9Bp9WgZEPDz/zHFs+LLRn2d7RVbNqTkzBmp6t2Qv/MTeZtvq4q3dXC61D/+6jN98fkDLaelPvjgXV1//aKBJj+780DPXhbKitD+/IAoqyWi/NwElb1+oGs7Q318+5K2txAlHujhq3taLlM1lX1ibaLLpAAURp4VcpmgWG5bqapFMB+cJcDzXrnKM/b1vgljd3fG2jq3bpOkR09wBNHcRJ2pgWkDjDlWHfXKXgVcnejMzGXJ81kEXQQOLq2QsTqanMas7+fOb5h4+fmzmR5+O9Ns31Oz7Ju2D4Er8/SygZRPsxVYIzf0W8VMkd4o9OZPzuvSzVj9Ua26ynXw8lRPHs+0WvjKC1ZzjPxbtYTU1hRbjvBAAEOUEls70n0AULSoBBx5TKqcWn4SmVvVhoIVExwOVireLhCYCRnQANOHEtxK8rjLn1XbKqpH0CdosJyzrgsi9ol5IMbFW6hC/2NJ5SQFVAosOLhVkzjyRp6uXB9qxPcyWWkyyXRSeDoliqZolaULQh2MOI5+rPFDQ6gQ+omQtiHhoPtBbe3NlAasA7EowaBnRUkCOZpz2W0FOY7bADcjKxh+Ri50Pj+NUyjoe9rY3dBova8yXWl5MFc5LxQnvq68saPhRqxnD0/0/PtShw9b5atCs3JhBO96sZBXgKXA1dStvHhm4qRn01kMM1EUaDGb2zQP1g3Oav6OuhHxP5N1E+nTjOSlVienBkg0rE0vVrDdVxBGGvg9m1oBH57XpY7bQk6MgylR4ndFEvDaFPbcGTCVxmqzJ13fHujCNgTpUz17dar9k0ZVMdB8sjzDf7Ra5kxYXa31I9NVckbgRitiMRyTAAAgAElEQVTL7s9lFWgqRa/R7Xe2Ndx0bdr37EGmchLZ64CphPy9lHsJS7vra6301M8atcRRsZY2Rps0ilfaWS+1ddPT9qUdzeaVHjw41skxMFVfoZ/r3Xc3dOmqr5O9ub79cqb5omcB021JAdZq3mSqXGahrc5ttLr5Zqxbty4oDlodvDzU99881clRrlXuaZkxwB0bJRupREV2EQ0jFxzrLNYmpqPrRC3ELYHOIU9viQYU0XUIbqBVni7NgVacrOxMGQ3XukgSlCKs6INGPTSL81ync3L9YltNr41GNp0rgCr3E2uiZ9OZ5suZrf16g74Na6CpL0+nUlVq0EvUG8TmfKQA4utwhOPXpyUPc2mt4fPIlLnRiY8DWlojeJrvn0nXjv6oNcsuIiX2hAR/etBaER0yUu2CUvniFEkVhz0ONLsreGQZyTO2IsetkMdkwvSgniofAaNUov5HNAtvpAH+2M2HLOXY1P+do4UzoYLqSq+IHZ2xsEVawNSBN9bI92f64IOL+vinu9rovdIPjw71yT881fEeqvodgeJatqntMnuVr5F1tlgMWf+1WjE9aAFaMSr3rZJeAmRzfQ0bI8qoN6g1uuZq+yYBlrUW+7We3J3raMlB6XaxAmSROZ0DiYKMNREfcj9i/UIGWqKcJ91pFCapzl2Sbr49MjF4CXeqLfUn72/r1uhI3unnarOXhtAfbL+pNr6h/aNAf/0fv9Hnvyabitt429YB2F8RnjP/KetQWUhh42lIN82aoHCVZRQe3W2Nvor5Ye5g/0YLQx4azrJuIkJSO6JdBG5YPvtJoJ5XWfcadHmFhoMookA/+dMb+m//2abe2DxQeXhHtU5Vji/Jia/JS/cVLH6lqLpnIvxQMDU60roVdZYNhGuwMwFYmDsHR+uqolMnH+rM5QgJmO7PLlKHvCGmBxe0SOAk3ZbnD+XPf5Az/1ZVPVUzvKb24i8UDNfknbyU9+zXGuQ/KAlnagyQxuXcdaSWY4cYknE7VxknDg+XxbJ0U56aVQ5WUFuPwazhFeryB60YotA8yymkY+Wf5efpXvEuwIRL1UpnK5b4P/n3un/XApzPhOEM1VlsWSNiP+dAmX9e/s77Ci69p3rjig7mhb7/7bf69JO/1XhjrLff/1CrItCXd15o7xAdQF8ZxXG2UpkvDbMPQZ0CbnOtpzeubertN9c06M81mz3X/uGRXaBtG6rggmT1zHSpIMIisFwnCsTSQQvmW0Fm7h2QIAWFX2RCyN1zaJI29PTFvh5SJLkYMQKLA+Ezx7lha2EntRUaUVzG8g98QwVYwZX6Cp1EbshZkysJW62NenJdWDJLPbg/0+w0ULmMlC8paDw7X5gIIK7OmRazDnYLbY0cvfPejnY+CLRxPpIXl8qLQsdHqRGOD18RidOhR/g8AO40an3tqUhLFdj40SW1IEYgVzfymSABd/RaZRQ6rBBxx3JesTEkebxMDVuCPpFnHhl85tCwdbTiMAmtuTHGUloiXjCtn7mKjWTK59S19XwAhCboinAbODKRLMkqqzoTTeLo2pWezg8DtYuFJkcLHc4cHeeJ5q2vVbWU47Fe9lTDS2KTSiEWQNQ/o2abtpRn0lWZYsXGSxOpHfYU9yINylprNLCONEHXYUkJIAv47ELlh2eV2egXfeRwa6TB5lDZcqH0aGEGgTiJdO3WeSXDQK+eTHX/i7mOnrRarFKDOhKG2mN6VFUGNl3x1OLIdaRxb2AZZm1RmOiXyVdRFBqM1mwt6PqxNVr5MtUCWz/TcTRXTMiyzBIE4DP5rGMGiQl/cR7iRANmuChzTZpMTsRqjsu7VC/xLXoK556JdikGKdjcUttriS7f6Cs6lxqJ/cnDY5WrkZx6aJZzw03I12xRajRAzG/j5U6mQHg3DljOAxrRJtd7H13VxuXEvo+H96cqpz2LzeKvWU3j22gJfLSRBnmgMaYczmuaPC82QOW4v9CVi43O3QiNKv7yRaG7dyeqCmJdpI1xqzff6mt7p9bh84W++2qhNBvJRbuY4YqulPqtUianPHvBSsOtSpcubur2mzs6v+sry6b6/runevI4VcrztYRU3leMOzIrBOiIoQYxYkg6/EFizzirV5ybfYpyonliR3nMdN43UndbFvbaNMvuZ2SjVM0gn6NJCxSOQ0sAIC1iNWUlXikijgTdr2U+RiZuXyCeX2Wq6kxx39NgbWwNRxwEmh2dyCkKW731QTe0dlvZ+s4QLeBOyOCsPfUxkNmQiExjOGESXmAesgaN1K7+sGWKUrp0ZqxuCpAPco0cndsfHsM5sskIAuvM3DlmobZjkDVTN9506tKU4nxJrt7as6x0E7iZrRXLKalBtm+lWKktioHSDj0PDz4dLNw7xHilQf0A65FtA/+jUQCfYzvWL373mm6/lesofa4vv36oJ3cDLU53VblrmhYLE5j7BQEWjOLBGbjmmGP9ZzyHhmkSfhIJZQwv0kC11nBWjGttvhFqdMlTXpR68cNMJ89bHVF84ASrpIHDfh7x3hlYkxF3HFhYaByODEbHRCetJxpvl3r3411deo1cqaVevZprNa313/3hTX18ea5k9ks1i3tGhW3CdcUbtxQMr+poOdJ/+pvv9X/82y+V5juq2x1Nl57mWSMvZgUnFUmmQS9Qn0l/2gUt5XnHuuDi7lHSt4W51pjakPGEy68rAnArugZr4y/G8XSxbkyoLZZyRzGXHavIKNK/+Fcf6Xd/0eri6JWqk3sqNVOwfV1ueF6aPVa0/EyJnnXsHWfDHHIdKoJ7APEe6xa6WVwfjF0iOV4HeqNIo7iiePQ4LCmS0EzArUK74m5onlxStXFbTjCSe/pQ7fy+jbGz+LrcSx9b9+K8+kb+i19rWD9TFK5skoUbh7EuQvauOOoKIMp0OBvmJEdcyD7aOD7da2OgU6Ntk2OFKJkOupsYsQo2kSBuPNYPdLJn0MlufdcFSRoGwECUHdWbv3eicQT0JoTqtEustWyi1kFKy3hDBXTxK/9E7frrSptIj19+p/vPv9JwvKUs3dAnf/tKJ/tc+uAdGs0a5oqF6aZwavJ5a3xylQp9eHtTt6/G6nupDg6PlK5geBFeypi5+6zRxEBIp2goK3L+CF4FC8Fhlhr8FSdOCQvJ83Xx/Jq2t9a1d3isp68OzZRBYYsrkJ8aVytrXM9NTQsXRZ45geAhAQlBX29OGjdWHHEmzHRuM7HE9aPDQvfuzvT0Cc/tULlNHHBotRphxkhb9ZJ1NdCIixOFvVRv3d7Ue+/tavMCYlApTSsdT0o9f55puYhUZF14dtsixCYbjglhp0Mhn44ikcgTmh8o/B0RGLcZ0RwYNjroXs/zjTo8ZupYl5pkp6axsOLQAfURaVXjIOS5cU0cT5dq1OiMghr2E7FANJ/dBCrg+XRgPAZKQi7FLu57RpEAgoLnuOqgv29cHunCTqy67nSYx0tfL05dzTF35ID/lpYViYaFRpbC1ZhdnK11pgbsg+nqmNC6dlFwyWfDUEESaNMLlMyJWGp1aOtqcjSxkCOq7SbTaBmJFOI97Y8SuWuRmqC29aCbg2cZ6LU3LyvuBXr03YG+/fRQh48IpWXYXWpVLImCs7uCBPg2gUWAsKLR1tq6nUXpfKHF9NRewyiOlGalIlZuMMyKUgH6T3Slxqxw7Ywi3BuDIb+Ga+sqw74hNFiHc/FR4iP8XfJzsW5rWo3jylY30ww2X6xVxYWO2J3w8lzrhMduNuq/Fms9lvZ+eKbZHgy0DZ0CT0VWEYZarLgZyaPkIC3lMp1YZIYCgBmULRaKAkdvvXdZO1d7WtVZJ94+ClSbFpBsU3h+jcrIGKZysi4RIWENSsHlBgrjVsPNVFdv+LqwkShfuXp4f6mnjzPVZaQoaE3M/eH7a7pxLTH+3p1vUs0XAHA909WmWa4qwkTVJQiQZUOBwvt6/eqa3ntvQ1evQ64udPfeCz19OtPzZxOFy235ua+I4j1ddc8FjS8Zd+AVmkqpW6ggfB520cBTS6YeBdI8V5SDgGGKQm6jY/KXrKw0e3msnd5YW+TtDQOt2pUNTJq0VrHMu6aLczgI1BuNdHByouPjieXcDYYD03zOVosOxIs7lNDjVW46462NNYuGOU1nqgyIymtKA9RNMZ1eaI5cCPS4IVtLDiDv1FMziOUM9Auku+b6ogAGAjlg9Oq03WSpYQ1jixCbikBNaRwOLhTC3UrCwjm5ZNEjOWR9W0xql07tnLnkLDuIi4Y3gtEagMDKpi901vAkOuAasxtKJrpZdB78s1EX51HkStxaw1g6f6mvmz8bavtaq6O9J/r2H17p5Nm6svKcjvkhEbiYdojEY/QOnduOKQydJNkwdPMGmrJMNEdD11ViTBJXO2+GWrsEd2GpFz8sdfqKToXJR2vKeL/1LcRw1alorODizuPAT4KB2WDrZqlobaErtxPdfGdb442hXjzd152vXylfNfqf/+pD/ezaqYbZr+StvlcIZwpCc7CmNtlRvMXKZVP/zz/+oL/75aHufN1ofrIhp15XyMqzzZU5qXohzhRH7qpQTkdseTpdcGs/4L3AvpsrxyGANgb9F5MbtExnOXy81pZqD8wrynHIGpnUy3MbPY7CUH/y56/rv/qnI20kz1TPHqh253LWzymMhgrmz+RP7yqsJl14Ij5FviccNwjCadkBEkF9NhAHL2VspGRbW3HJkCLNqo9ngmeL1ZxhE9BJJVr2zysdvyHHP6dm8ljO8kXH2kluyD//liJnIfflV4qOvlHS7Cvw805rxyWABd068462zRSNm5Rni++3+4YgTne/bCN4tjoDeGorwDPmCdMmwwWcRZnYGs0mRJ1+w/6Cw4WuieBmDmmAaWYLtrLr7O/dmpZpHcWIKXfOUByMklN3TeXguqKdd9RuviNveE7TptDecqrnB0v93399T/fv0t0NFfYQFXeuxoDXnyIZbYTXKPWm+vD2rn5ybV1jL9d0MdF0cqIizyyqw5ypEPEp0s5gkUBWV0wlKUwswpHUVEdlESiDpeQ62j7X1/bWWIdHJ3pBkQQHCA2eH9pKBqciWWS+d2YYYPXtMLUiGT2x9bjT4qzy1I8rDXqt1sbYvKU7nz/Tq+cwkNZUt7FlNjJqxnzp5VJUe4povLxc0Xqjc9dC3Xz7nIbIUNxK6SLXq72Jjk9qzZeB8jIywaqVRbiFjJGGSJ/3MjAYI8Uuhzmr8pINDs9NLS2Z3hpMCw5MoJHjaVBKQ/60stQsnyoFxxG4pgHiNCF4GwInQEjCVtniNdjpAU5SaCME9XL5EW5Ok+haUU5xMOCCR+thGIHcHDaF6Wp8DarWGERXX9vCFqOjw0O9PFjqKIuVegO1fqDVYqIobeVj1uAsT+IurqVO1RaZZZb1cds2ngqicEomtp5m8NcSX+tEFJWNct/RUZsrJC8NllZI/BNrNwrhqpv6A8TshepvbygeJvKyTNV8ocB39Prt61bcPP7+SF//w4GOH3KxgpVodDw5tNUqDRqSB+ziYeQrn8/M5YroeplnWlW5esOB5Wrli5UGcc/WIDHTD9Yq6Cx5jXuJiW7RAlmzQ5NNExiO5SRwoFhpNPbvcnkTxmoI0rIygXE8GIqouOmcDDgSF9ByEQJM8DRvTKlz26FeO99TXKU6fbXU3qtaiyzWZEXAcqawHyn1ukR540pz3CHsZuOwXJneZzRMdP78UNeuDQ0S+mJvpWcva1uXOTUFOw5j8vwoyAMrJFhJcU5ErHrbsoMQv8FWYiBvmunF44kOD4Fqso5MVBVTxcFEH//Orq5fCfVsf6U791JN5qFymFAwprzAor6ADdCeDHo4CCPF5KsBXQwKXb851vXX+8YK3D+e6IvfPNDRd40qJrpM7ogVI3KK+8ZyXDvsjBm8iLkhOgXXW8+zIGlvWWrEhZ8XWs5mpgFbhI5WhOfiGMykrWRkd1XtlhoO0Wr5mhydWAYgEgYijXhzYSEVWa5eiK6SN9wxFzaieSae5SqzqRVxMDjt0f2dlpVNLPk8Jnz8ShDStdLEU0kDx89OAWg1t6t2GKvkZ4icn7V0GmaGRlhIlXWGADDxL3tadAkmZiF5vjQeEtwYKK1crrg3WCmg5GCJxbXc/YmdlZuNOmP9HxPizDJvGoxame1eHOMisPqwS7yNDaaHKI5dvwk6Ob4huYaIpDuY2cYbfd3+yYbWxpkO7j/XL//mkRaLXS20qTkfPBdLdmhWdVKNywalVbfmY9XGi8JyDwdFn/0k34fXaOt8pO2rjnauhjo5OdWrJ4XmRyhXXTVpaTtvHgn2uSnrIn5aK/QY3SUm1B70YvnRUldux3rt/aH6m6FWC0f3vj7Sg/u86a3+l//xI713dU/R8h/kL+9qSEI5zB2Er24if+2G3I3zateu6quHlf63f/O1fvXpRJF3XU1JeKFnGgkYTWOWICUZVawqA63qSnVV2iXFvI/pkUHwwu4xborCVoSkrrNyYxVH1h7RMQ5rTdYJJatE1gNU8K3+8q8+1O/9XqSt3gtV88dq/Ere+oZdgtH8mZLZK/kFKw26no49xaVmtBlEc5wYfPWzUEjHwIQdcZtlLgev73bC8opuw2f6g4C/UeW7OgnWVG99pCC+puLgiZz0ZTcNGL0mb7yjoDqUt/+1RsvnCgVsL7M4BitCKMS4xPgAGwqAaoWPNU4knG5mDjXdgC3WzgRG5uWkEbBHnIvLswLfXL9ovICsMkWlvrHstzPBlTkLO/6GhTZbLE3HXaKT+VHDZORYXFAUXZ1j3NYFQDix688RhMdjteu31dv5WO36Gzr1Yz2dTvQ3f39Hf/d3D5TniaKkr8SNVSyBZrZaG4zMprxyc82cudn1f/r6Zd3YGSurTrQ4PdRqeqSiWJ1Rxn2lOeGtfG3WcOQL8mnn8EC8j+PLVZa6WiJKjkNt7wx0bmOgyeGpXr086GJFwIIY4JlPhasehxQTAp8CrjaKMwJp0zqdrZmYtGxvJxokscg4eHJ3T1/96pHKFROmLft8AYMzl5BZ7agl6dgzbZxrdfvDizp3ua9oDb1Roeyw0NH+zASryxycQU95gwuQ15pzzpJcDVTK76NDYUrDmRVxENs70PHhzI1LDhTr2MA1Poulg1eN2fh5vkqD0jWqksAmWxRCFQG0kJZZe0LAB0oH8wpQFzIFQHceRQYQQjpryOkI/gvFTalB7GvQY21faFaVmvvAAz0NC9b3oS7d2NJ46Ojo5TNbuS2cvk69gWaVo+UiVbsqLP+Kzw55dbZtZrZVlopLR4OKdRZbHjhuoCo8NcPINCd9gMGAKD3HtDuBMYBAFwDm7TSnZb5SDocG+F8/0mhzS+c2NtXHhDCdmKb1tdvXFMaJHnxzrC//7kDTZ67qVa60ybXMFgZzpEGmmIeng+upWS5NMJsMh5pi785T9cdDm/JVWdq9/lxmATIK6WgyUTwYaLy1aY61tFhplS06k4Drari2qSXuRJ41LN8RNkHOzcq4RoS19qOhJb+nda5VsTLDgBGnTdRNPFBoqzcK+a0tIKqEWy/16OGRinygyUw6nqUCJ9fll5Ua9ZEDg4fxVaS5stVSgx5bEVfr53q6/caWgnapZ8+nenHqab4i+y9Q3+HnYjDR2Z3QgoJrsDOynKsXrnT1+kg7r20aqmX6aKWH9/eU5p7CeMuE1mUxVxLO9dFPtnV+Rzo6nOvOd6c6nIc2IZ4fzu0cg2K9wo0KC63F1APBvNEoHqofJhoMpZ0Lrm68Odba7lCnk4W+++yxnj3Zs+aUdfeq8JUSuFy1GoSh+qFjzzsTUoJ3o16gNHI0qws5aa0EYxtutNlMZeyrHoVyR7Gt1Ko593R3XrpOrY1hvwMm27q1wyN4TAurwsTjgyhSH75RCtqitDxFiiS7QymgotDCeqmPXeKzskaTdGXNVhgyk+34TlnsW/wSrse11NVa5asfxvKSUDmGuFi/02Lp6zm8nZ3uCDFcivCaEa8dHVAuOTbMiC4PUbcd6h3kinw2a9nBB2B5Z4RrLiV+WC4eS/00QSz/Ng8CI7FVW5kTzGCGhOYh1g4hc9P50fVDAKW0QvTNlItcN9ZbTIMaBcNSt36yo+tvBhr1M/39f/lCj55EmhZXtKoYMXckYXdVmT2ei6rrm/mwA63yNbc4AFwOsXV0nMPjdenCFeIffMvMefYk0+I4kbOqbdXGX6BUCrRHTqgczU5VaYTWAA0LOiW31dqmq9//89d17oarZT3Xd3f29eibVMtJq0sXEv3rv7qpt6+/lL/6VL3ssZJ6aTRs07AYIXRdRbSlcOe2qsENffuk1P/6b36l336z0jy/KDe6ah2wl6ca4vgggBQOj+caUA2NTx9RKJW3OhGm7NB2LDeJJG7eXR4q1qq5wbAchbiSal9+7lq1zYqsDmv94b94Q//1n/R1Ybyn/PS53GigcGNTTnukYHJP/fmJvIJFLNEGS/u6hhCgwkCUilizzmwfzXvI6NhKYFvRdLR38qz4HihVvICwz1BZvlTpN1r0d5Sv/Y6S3lsqjp6pXj6199AfX5PXH8hZPZf36huNiiMFbsqpIrfMTQxOx8vK1dLZLE0EYSqHYfehxO0GEI4Eap5f0xXR/Z8VLpgMWMv4kLYp/9E2nbnVjP3UlYJnbrku1sFyXV26LKTbvA7ds8MktVNtdysPjkQjIZ9B6u31sJBi9C0IU2tl8VD14G05W79QcOEDzZ1Yzw9P9ct//FZffvFEyyWU6hFRZZpmRLBI40HPHDP1oJEX1bq4MdJrl7a0do4Lr1a+OFQ6P7KpIuRrNBUZQXAczvaa9dTaiJ8GoDLHVp75muY4lFpt7PS1uzXWarLU8f6xRQxlXGboDYCYUnxCzx31jI2EaJ+JVW5FEjrF1p610SjW5lakpgx08CTX3S9earGXybHJT9Ct3T06xtjghqZdiSttX3D13gebuvXGhty41f7kVE+enWh20BhaIM99g1WuVBuvhcrIQ4NBGK3HCszVFPeMXZ49WyGEcFmY9NhwEScfAlo+UzybTKk4p1ijdciBgmBZBsw80zyzDXrNLiTcih8qKR8oJKJ0pAVdC8mkBeBs3qy0QtfkxfKYXihVDLss7LLb+pxbrjQJ0CJWGgGYrFyt7w507eY5TU9e6fjoWIs20n6BrrSnJnN1ulraqtqtalvV4NNgzWjC68qxSA9glTOeYVsKuIoHrDpDC/fkbLDzGdlCgtOMs5d3g4MvV57OO1p7Hxp/pO2dXV3e3VXkZFpM9mnTdeG1XYsxuXvnSF/87YFW+z3VaaXJ8tRWXjjBWEH6Z5OufDaz9RfWKCapRVlruljaCiWOI1Ws92xAzrnum45nuUotzy0ZDmydQsFaN4WSONTm2kh+5GtuzjOYO7THgVomVkw6Qk8DIijC2HRfND3cK72QTQp0fVtGdCsubO+YQIa1+hddJWuVlrOFqmXPAMBH00ppUShhPZutDIFiwUtRcmYCKdUbgEsulGyEeu/tXSXNQk8eH+nRkTRNPYVloo0mVlJ3cVKZH6gMQ9VBrJyRZjXR5Yue3n1vR9Eo0MHBXHvfpJpOMjV+JCfoW2PFWjWJUr3FtGnXUXky0/3vJno5cZUD7S1DreaZbYoar6dVmqlsZvJ6CPNdrU5XGiKeV6ne0NH5y2O9/dMb2r0wNHPBwx8e6Onjfa1mfMZ6mi/QuvmK48DwEaHPJLshg9eK7jJ0tIRdtQAOmqpYEY3UqqFASlwlUPhhIlWeZvPczAZ8PsjIi2Pfvr8lWr7eWPXZGU4hudHvqe87KueZFqcrTSi8AETi5LQJtqvheGgTPj6L6LCYSOL6dpPI2F/d+d9a/iWbJhrWXuNozY/VCzj1THf30xZW0cDtWcRGRoqxh3UUzgCEbHQ94KNYlHEQIL3sUu4xcCMktsvGVhm5bVTYuXdi7w4rwKUDmI1CCSEoxRgKdLPIMu3wOxYTdlomGgS9mkWPQynseCI2feANtk6b1R3OB0e9c6E+/AXspEqv9p/q009f6NHjsZp213QfTVrYlKqHgJvLlwnLmQaJdmHV4NJw5YWJloS5DiJtbba6elVa33Y0S3M9frhSehipl7aKAPI1rpboKqimHRg+5NyVil2qec/stWv9vt5457ze/f1duf2Fjo5O9Ml/uqvDl7z5fX14e1t/9mebeuPqC/WLXyvJHisoZvJZO/Fmoc9iFBpsaOVvKdp+Q8HmTT04aPTv/vah/vrvXyhzLqrK+nJXjsK0UZASrUIng/uCUMtSoZPbQ1OFI1Wha2A4Km4iVSgesMfzJoPv75hSlJDkxkEn9RUg5qV6j3L94T9/S3/yF1vaXXulxdEPSsbb8ocbCqpX8g/vqJed2OSI9zBycxtZdqJoIkaQgpHkvbIpgHGKOMThbBFRwWqUh9eafIJtEezz1HmqytScPbNwR+nGT+WE19SevlK5fC437ssbXLIxujd/IO/gOw1qCF2AILBvF91rwuybDwTFmO3OOwo462K+T8B5xnOyZoDxrY1zOgYSkwb0JjZBQh/yI5qi6TLi7A3rWPVMVTvNURevw/9Ar2QuuI5Fab+YYiLkNvIYH2gzNTCZOHu9cPsw1TAmUK1Fk2kVbEs7P5e3+3OFG68rK1qdzk5174cX+nf/5m91dOCq8dcsuR39WRQyZnZshVI5peLQ0c5WT1cujyy/zCmPpPLU9FhcItNZqQxHlAmPCzt4Ie2adoNDv2y0Wjk6xsbtMj3oaWdroGy51PTo2ITPTGvyFR1Oq4gpJhQMKxgRUhsG3goPbPYIxMOw1sZWoHgQ6fTY0VefvNTevaV6bd/eNxy3BYWSkygJYo1itCul1i6Guvbuum69vaXxwNXei0N9f/eFDo5SpQsKXhyr5BWGZu1Fb2nBmqVvaxXWbrRLKStEWGe+rx76qbxAN23NHtMHBLxM1i3Ohwm2OQ7gfRHq6agOKYZqOUVjfCKCKAKfr+0qbQvT+MXu0t4AACAASURBVLFaS+wMJJqaaRehtoAaWZUiiW9V8LzY+0Qh4Mrr4XpzNMBU0tY6IrqhrnQu7GkrRg+Z6bU3L8kPKj19/kyT3NG07imvQlV5rTkQzKrRABgjm6aWXK5cIStw0C24k8/OWdyfPPP8jKznN5OeFURogFJrRn2bBlqQM40A9nl2s5aXhjGn0fbGum5e3tGw72g23bPsyp0r52xdfu+bib765amq6abyZaXTdGFTHzQmFJf8grtVwcMpcb9VFvsRBbEVQQiLLWbEczQc9szBVxeVvJr1LhM+MBaBVuncJnH9fqQ46lxgMc4mtC88E5gFeEZZgQ9wKHZ3S3/A4rRVwRSrqTUK2IcwXWQRxUcbfAJr01DLpJK/VWv3Cqv6zJySj58VerbHaxrqAhgHdEWnC2WrVFEUaTjuKy9zeT5NmSt/4On1tzY17OeazXI9fJxqfuooqWMzGxFHxeS7SDy5cSg3im1C6rhTvf3uprbPR8qyWg/uHWv2GI0ZTDAKgU5LyPnve3O98dZQr7++pvJ0pm8+e6q9YzATA1WwqhaAhAk8797V08WJ3D4xIj3NJlPTBfL89RKE4p7Wd/u6cG2sN9/dkO9kmh8d68X9PX3721eqK5yoI4X9vmWnRl5Hb+8hsg6hbrMdqbSaLbVaplYYo2EK18hGcywIuJwu1FjRSxRKq4QMPxrROpcTumoC/hz0dVj5IdBTR/BaV1JWazFJtVottUxXBpYdbq5pWawU+L7ObWwYQymFxE3ph57OUEadeStsuBeITQHZQUwTm6XgLC+wltPzP2o9IjOI2rCIw1KFk9kFQcfD/xe3sZFiKVqYDOVtoWWbawHD2gLsOsujarr2szWbxZJw4BqGzyYHloaMDsRS3wFX8i13gbloeQIbhWPrRMfEkg4UQGhFFy8MH8ofbeIVXRG76DDUzdvreu93+/J7E939/oW++OVCy9kFZVls3T+XHxoNuDg/Tk2MenyWykCxxjQIl1sQtbpyXnr37Z6icam947mePylUTXrqLR3V0MNqRvGd3gYNA2UXOTAkfRObxPd56dKW3v/5VW28Futwtqfn3x3o4RcHqsu+nKrVu7e29d/85UW9e/NI0fwTJasHCtsuc6YrUuDoBGr9WIXXVxGMFaxfMZv7cbOuT7470H/4L7/V4cNEy6OR8iWXDtBMYkgatSSEl9gZZzYdq+qBskC2YyWSgYsbiGSf9GaydqB3I6gHtEXAIXys1tWwPnNfbfn6s3/2rj7+xZp21vdUL+/LHQzl9zcUzV8oPPxMcX1sOgDWaLHNYH7kanUgMCYv2HrrJjNuEcscQpMZ81K8YMzkbWbMjbuobSITn+JeyL1Kc2db6fmfyentqD15oYKirL+pwfiGenTjh58pnD5QUHOw0hV2och0h20A7bkLI+44R273Nc/GO6afrRorkjgUgSciMrZkdoZ7uH14IhnTWoRJZzbg6aWANxSricy76QnzArQJlkZ/9vtcRQUXFCs72DVmrOOSQADTOedYEXhUFmd0ehMRM9FFMxSP1Jx/T87535Wiq1rMCdakK4v05PtT/ed/uK87Pxwog3wd4vpicgBWJFEUxWrdXIOhp/Eg0Nqo1ZWLkdYHlV1qkHR531apY1qdpYMIlUIP9D/QVPyUtdK00dHcVaqxtne2NBy6KpqVTo4JOW1V41jL0C51GjSmc1RKbTCSk7CCZsLUyMt9Db2R4qjSYJ1mq6/738317a8OVR6H8gsiO2orbqso0VKREr/VZpLr2tWBrr+3pdGNgUUZFLNKL3841tMHR5Yrx3NUI9KPPHldzoaawlVe+logzq1IZ0Pf5JrLjqBdnjvWxqxdPSJ1uKxYRXCs8rOYFgGNT23TTia2iJjhG/H1KEzI60oglCMtMH0aqeZ8Bir1sZ+7vrlrUya4laMk5++N/Yx51KjtsfoAuopmq3sGHfILOeBTC1e0QnGtx9dxdGFnXRubfU0WUz0/Wqpw17WsXR0vji0HLy597dYEMVc6rViPlVp3Q/UJxG0rIyTTmBZIEygEfdZYvhX+9vzyunGek8KEPoeJGZuDsrTpI65VRP1O4ml73NON3TWNx6xtTy3I+vKVHVs9/vDtiX7zyZGy2bryvMuZM7E1Wr28MA0TwuYkiTRdzk30Ttdvn0++qDWNjvq9nsaDoaqyUp5lpq3sTAfwpTzj87X5wkTxTMUMDEgkyaKUx4rYIpscFcB10TvGible/V7fGoomnSloCpsuoZo24T5mQy5lj32GVEaN1rcjndtqNT4nrcJWXz891os9BFGxLvqlRl6kfFapWHV5jxBveL6YVJUEt/qVXnt3WxuXfM0XK02etWpOAoUFGjx0aJyMkYKhp8BtTOydlwttXenryhub1mw+u3+so2cAMTvuEa8njREQRrfx1EtWuvlWpN2LsU5PJvr6ixfae86EP9G4P7Bs0DwFXcAkM1dIcCyFVtU1i+jP6iK37DXYZhQca9sjvfXRhl67MdQoKlTNZnpx/0gvnpSazAKV5LHyOqJBZPpMCgPNq4+LvNHR8YlNcmxzRAEFX8mjoYdthI4VcZK0nNLYdw1tCL9qM1FqOXKgLQIlLg8k7ruVMdjGSaxsvlKarmz6T+PS216zSRn2uTG5lQXu3crSBtIqN9cxa3f2ZxjPGP9gCKCGYbWc+IlhiGyxMXB/2qrhH6X8YLSLPgLWAaubyOy5IUQ/LgkuB7MxE4yJjp9fVKTUDQhTcdVQQKDBYMLUPZTYR2ExdWQW9rsE55JJg/uvy1HjYIoQfYMKwLFgfqgzm7ix7LD+knHT7RIZ9ZIRRx7a9vm+Pvz5jjav0KUc6bPfPNHDu62qdMdszEhHfiQmd4Zs9C+dWJc3jClX4fhacLn1Hd26Fuu9N3sKo6VOj1I9/Xam7ChRXvSVFlzAfCgRpnZ8qYpLEvE6AuqgEnmc1969oCvv7erUXerx8wM9/+5I9UEjbwUVu9HNG7v6y395XW/fOFQ8/0f18kdWJMHRYPVi3khcT8gL+RkQl9IaDTcU7r6hNLmmT+7s69P/cF/ff1tpWm1rVfZMQ+TSEdUmS5fnA33DZttqGXvKYg56x3QJPcburOdIr7dAXGZX9u2Z5ipqPUUl4sVYyXas3/+jG/r4Fz1d3NiXk71QONhQ4wwVz54pmXyhqNmzcTIPHHDNH9XJTF8svtPWWqyp+J6aTth4FgdiB6GFhvJf0Cp061nWWxXsKx/o4q6y7Y+l/gUVR8+VpaeK1nc1GF5WlB7IOfyNBjl6pMKyw+AhMQ6gg8MiYtBHVilGZ+6mO+h3+GX0Y4Mj2e7YrKuOWaaJlegOaePMUzjxrMO8ASTYiZE6QrDhJbrVMGs7e87YtgDqNLZMh7Xg52OVxvfAStnWkR0lwIok/uJgAX3AGoyLvGwShcNteZfflbv7E7X+ruYHB3K9pdzRWLW29Gh/pn/7f32qr77dkxuvd/iBGi1fT0nQ7fcRRNZBrXMbod65jWbBUZ6+1PHRM7vY4QRBZ1/SdUM6t5Bi6gM0OLVWKTmJrWZ5pO3dHW1tjVgI6vj40LhdTU4SfAcvLbGaW9p9V7TVoP9xHrWV+r6rNey5CQJu6f6LRne+PNB0j+EW54SjKOCSWXE8CeT0+k6iCxc8vXnrnC68vqFlUOvh84mOnq908mJu01NeN8KS0Z14caAgolx37ftepbWxhCo0g8QjlExpui6S9Y/cjpFicvqGbD4emy4ctogcFQkFTK2R61nzEBqN2lEaVbYaKpe1oiaybCtE2+Auamjw6OzcQHF/YBpPg44CabVpSKU2aFVBfY45uEFloBEC0dxF+RgbpoDxEpq7C3YQW7zNtVgXLowsRuPe00PNslCN39fpcqpDZAzytcXPsSpU5KnprYY0gkZSKm0NiR0aBy91Ol33MIk1MFBmRwg3dItPtEOtMPHNtu/nXXgv6QYWp+K22hzHeu3KljY2ErU1MNlCu9vrth797ssDffbpsY72I6W87hgK0sxs/biQsHrbZDnkXiDqghVQbocD00cT5Pq+OQCt+OZxiAIrHk1TWBNdQpGzUMPUWaVGW2P5OK5wetJopI2SqG+6VNxo8wwHJBOoRG2PqZJBa+x1ZeRbEu4LnBODD2v2ustqpFgcjaVef6WtK7H8nURHea7vvnkibxFouxjaVqRKC5VZp4UCeWFOL6HXzHXSnur2x1e1sxtrOcn06odSmvfNycVku6g78rvH12IazL8Xl7r2k+sK1kLtvdjT3vf7aqee1F9X5cRa5CujT7std1CsjfVat94Kdf5SpJOjhf7x7x5qPsEy55hO0K8jTY7myvLU7q2oj+i/O7/sZqTZrYF2xpZL6ce+gn6g0Xaj87uRPnjnioY0PG2pl8+P9f3dAz17lcsPN1SEkTIwMiEO124KX64czSeZymWqUS9Qr+fbWYoOLKNpZu0ZEKYe2Voun6+sL0kGoerEUR7QcDnqtaHqVav5KtUyW2nYi7XWj00jZ0rhXmS4jSgmX7BzADGUadj8wNHKsi4UHmkRWyn0ZhHZoLhX+bwvNCAaKOi0xZ37TT9FDmVTI8TUBoJlmoSt2YqXxPa49mExKzMjZcbHXAaYYi0dxV4UYyVwyCNEtbXW/y9GReyK623Uks6M3qk0ITEBcpBz6ZIIiiUDiaqSKjC1mAGKLnVIcxZ+LnoguiBYPI3GwUCRI731wSXdfL+vaHOql/vP9Pnfv9T01bryYmwodi4nPiCI66yDN55f5zhirZQ0iZaeI3/k6OaNnl6/7mrca7TYX2nvu4VOXgSalZs2RZO3kgNws8pMXxIHianvEcr2x7ku3+rr2jtbGmzFevpsqrvfHWtyWMlZtmqnFDCOrr+2rX/5r97Qm1cPlCx/pX7xRIGmNtVhzCgAmCFW/MTgX4jaeUUX1BnjK/I2P1Tbv6UnD070v//HT/TpvVPl9WXlBz25aInM/YuGjBbG0bxYaWGIdt+q+37hqleQ84TThtUOr0OuxHc0L6HwspdnT04kSV/h2NMf/ekb+t1/uqbN8XO5+Sslgw3VVaDk9JnC488Vt0cWkGmBuwGFUVcocAlZmWpxM13oLcUSuXadlJrD44xf4cGoYU/MG0VH3mlXCBatggvKNt9XFZ5TOTtUVkyVbJ1XHG0qXjxR/eqXWmsOjLLdIQds99cBIik+TR/UAVEhvlKQWbwA3xWnGcoMaNsUaP7ZSs6wFZ24HEcnjhfWaBxGRlPn3zFfP9VQV+BU5gY6c8RBTbbPhW/apE5hhzanUzExZTBcHyiAzudg3wcAPPu+EX4imK7XFPW25O6+Lu/i+xJTg2eP1KR7ctYG8raua+5t6Hjl6def39WvPruj+ZTR8UhutSbXJnKpluVSqSsN+77O78R64+ZIly4GOj19oNXqRFVBiKmvtGI1lGAIsjUMtvS2WpmAcrZqNVk5Fsdw4cKukn6g6clEy3lhBG1YSrjcWDdxufXQEgWN6QkoPgCnbm1IW2uhVPX17FGjv/31nvKyZ3bmfN5oZ3RO4FPddqbeINPGTqjr75zT5dfXdW69bxTg75/u6d6jicoltt2u4C1BSVShfV5YwbDKZEzPAYheikOJiWtItnLF2UMxj0uOLEPm6NjKee8RsTqK0MwwQ0T0z2TKI6+xVnKW9Uhz0cS1idbR+Pilr7ACVOuYKWWeSPOAaA3iWYaGZiDSRFlhqyUmnWS2MZaMELrWJKh3RR6TaSj1PKtkgOG2A2bbBon6USLfyfXmW+eNaXf30UtNlkyeh+YKmzuFsrJUvyW8ulWUVxrYpJ7VY6mFEcJxdkXKclZR3ZRqGMdGoWaqxFreoiaKpQkciKQYRqE8YMFYv5mURo68cWgamZ3dkdaG7FeXCp1K2xsDi1T69qtDff7LE7187uhkkRpgkcay5WwhLzLP5MehnNDTbLmQRzFitapn1GqTAZzFkTDpoMnmJYKvRBpATUGyXGkY4b47a4Biz4pLXtpe1FddOYpictkwtvimm6uJJGHNvd6TE8EK6jQqOMDISgM+i+3evB6FlJS+FSxDkABBqmjTU+9iX8FaoL0XT3X87EBBcVGJ31OVFzY1xrBkRhynNBRHEBdaekvdfOu8dsaB6tNSrwifnfcNcshqlZivAKcZwnK3VtwrtXYhlrseaV45enRvT+nLpcGSq96mOdTKM/Yba0iyAc9tNfrgo7F2L/g62Mt054sTlenAjD0NovtFrsU0Nwht3E/kRolytzIJjEV3MFnGoBD4mq3mpusZb441TBz1I+n8Tl+v3RzryqVI6+uBjidT/fbLp3rxItVJ3lMJnRuzQL6y7Us2q9XmUo9VplNqbYSPHgVepRkSHwwwbmSTImdRql2kQpicDBPldO4UaTg8wcpkFEm5FkVqAuxeRNGMa9KTl0Q2oAGGjKYIOQebKVp3wpGLgtBbinITpir0OZsorMAUefKrhRIyqjmzmDzSvPb0ey0lktmSDUIJaBCdDsQKdERYsFEidSJUg57VjQYUSxQMykSaCu6PpVmoOeJZY3QvNvZ6qmNaNIox8PA0SehSzPGBpofuwmTZhER6Qr7I5co+HDcat1pM6jeS8bbVyrKQOkIy6KzY8Q2BfuP2SK99wP78RA/vvNKjO6UOViOlDWRhIhY6rAApxaxAbCqFLqdgohIa5dQdNjp/LdDb740NMnbyam6TpPSop3y5buPz+kwUzDQNh4WB4dxG4/We1l/zdevDTe1c7JvT6NnXU728l+p0htBvpV7uGn9j40Krf/VXt/XRWyv1s88ULH6Q307lupmBuFhHYgOlA22rjlJtmioCSjVSEVxQf/MNaeNt3T1Z6v/8L5/rP//1IzWTSyq0rXQcKVWp0AJvGy2IrbCVKUgEHCqNwkoWC+Bm8JUqhW6hICFWBZ1EVxj4ZW1BqJs7A/35P39fP/mDTY3W9qXVYyX9yKCd3v599ef3FFRTRSFi2do6H+jSJn+yiqDL9DKVWoOTolLUJKbJaB1EpozveQ5Z+3Y6Ag5hnI6UejVaKu+cloNbage7avOZFjmTpA1Kaw0Xr+Qcf6Fxe2QoAcZUPJfmKmB15zNV6xgZnSuTYqejaNueGmGkTXLgF3WTHmIHOCjDgBBL9Gw86zzz5vmyVRYrPLrxbi7ZoQXgRKELMFdm0FnAbdVIPh0cDrN7Y4eHns7ECl1Ul33I9cDklSqe18McmEWjgkInGKvevinv2kcKwnW1z+6r2P9aRZjLPX9F5fgNFcF5FZWvu3cf6je//krPnp5qtewriLdM5wB2IysaxcQBxI4uXxzo2rVYg/7K3GL5aqX5LLPDGBcadmi+h5g4EQfhfaNVIe2fcIh6unzxkq1JJpOJVnMCMFvTMtLcGFcIrgkzZMwCXLU1IuBKOzuexvBQJn19/2WpHx4vlXJp2So4UJv7SpxA416pWzd9vfPBmq7d3lDQD3X0cqHvv9/Tg6fHWmC1x0DB9sZ+NQrsguOCjZQHroW9clCCnkBTSH5UgTPEsCYmlrOJUBt21N20BXTdmh6JdxbLP6JuUBZADllTE09D4Z5Bxw46cQC/EaSOogwRfajCdzSLXU3jTtdGLEbsBaanQI8HCZxGC50TeqgEvQpjJqCNrGNDVgCI6oFilkaY5md1AjLJWAcudJtIirVA95/ta++k0aqMGGLZWpsigULLnGl5oz6XME68mrCVMxwHriCKO8JHvZ6GUawIGiIHDq8dbDm+x6ZSjw7bgkJdNVjeDXNRyd1An9bXpfPrGpBQXs41DD1zPqJD/fK3e/rlJweaHCRaLjL7vNQ5eWSrzrThuoYPmBepphRJZat+3FPZAkUNjaSMzpFnD8YTd0zJe0BT6xEWDAgyVzqbKAk9i7UgIJc/lyKMKZmPbIGXNg4V95KusTFtliO/1zGazGWH+zKn4KVpgVzNz9txoVjK1MVSfXLeokBBL1S0Fmnn8liuv9Tzpw91cuxb/iGf9bL0tMy7kHeW12G/0XDs21p1Z7un6xuh3Hmuk1eNTqbogYEv8vy3imtXA9ayUaON8776m46ePN9T5J/X3ovSCjn0V3lKCZ900UF8PjnHHVeXL4f6nZ+f09pmo2fPl7rz5dRYYegxp6f7Bk8Ng54ZfFo0cEFsE+00x5TVuZItizWKlFWZuc5ZYaJN5M/f3d2S48519XqiN9/e0O75npbpXA/uPdF33880nQMTBh7JAMTRYoWoOtdwQGPMneIqYtXrNJq2JbptBay4OKsXmcEq2zy116NJfAXDxOKBvLRR7LFZcXU8n2lJDIlHhqAnjxgbKOusyXLgxN1gZFrkVjM4CSwyjAswsxx5aM4YEnDvIAkgUB3tpYuDvoNkd0WS+8ctFwfaCDv1bbpChARvGON2BqHdusBSpnElUVi4dNFU6oX9nY5nfub4sc6Z8ad9KLnomBZ0a4bOW4Zg+Azu5VCEdT47/kRbNSACAXxm4lfWEp0Vt5ONU3gxhu6+RgSll/LJSbS+E+v193q6+Vag9HSq737zXPcelVrkiRpvpKKBlcKb301r6DaZbrDDRV9UoZMaVNq9EerKrUSun+v4cKUfvp2omPbVq9bsTas8mELdJYmokxiPJCn15u1Luv7+lkZbrhaLmR7cfaWTh2TUBJqRNp1VWq8HCptMaxdz/ev/4UO9f2uqfv65vNldBZrIcwuFFEf2fhDfgrYFrcuPLkGEw76t4PxoqGr7p2o239bL41Z/95++16d/c1+Pjj3Nhpc0q3yzuOKYy10LQJCHCJkkcPQIVaWYhzNvFDHt6fNAkrnHpdwRYnmQE0V2of3JX7yjn/3xJZ07N1VQvhA63GYxl79/V+PipYIG6y2dXKUmsRe6i56Bi4O9FOEzv2eFRqUAJySFjIsGrluDObhzgD+yroLFgm3aR8DOA7yleXJdVW/XVoNptVQ0GituA/VPnyie31WUv+pS7SME6mRU8eHr2yVIkcPqq2MkmWKkc6XZergrlroCv/vvjRUIOGtGVqjDFCrRO1nZZlVrR5+HJWRj6g40yQcRsittBgUEUzUePA7Otgs/tOK8A1K23UrKUqh5phCzYnPn2ef3iDuAEI7TbKx89035r/+uonhT7pNv5e3/Rlmzr2rQ0yLaUjB+U27wmtJmpIPpTL/95mt9e/eFZqtEqzxRTgSHfCXx0LrEJKl15XKiq1cSbYylfHWq6eRUp8uVub7yCqdd0GV/+V1w6yqtdHA8t5bm5rXr9nweH51otWLa4VoRhu6DSQr1HqGjfOrp5vk5d3YGGo085ata33x+qhcPHXPnocEpnNzWT0YNHvb0/u1Levf2hs5fJMU904uDmX745kCTQ2CRXgemJBeQQ5AzofEU5awNIOD7SiNPKZZv3uisVJ+1S8YTWHXJ7Ka76tyEZg23KbejFU4909e56lMEn4U0M8a3RAEI5ej40F2hJzIdoSt32SoCANgEKlzYQ57SAdMXr9NcmsiptYsZF1KdrZTUtQZMpDmHKeR9Xu+zC5NJFfN6m75ghgns4qbZIeFgYztSfzPWtGz1ZC/TPIN7Q+NDNpmUw4CpsV5XitHDWPGU2xnMRVWUK+UpaxMmF7HBZyMMC+hoIiJNGlvJ4NYk+mFA544OsyQhPgUCpKjvKYw87exQJLVGqV4bxtrcGNj3/dnnL/SrT4+0nAzlEbFRdlMk3GFE5FDshKOe6Vmmi7nBK5nEYuoZjkf/HyCQ4sFm0nw8uzwl5egoTbBcqCxTtRUbBqootGOB/CDRfL5S1Buq4TIMPCV9pnCunAJ8ii8nxv7H+cLwgg0B/KtOb2rvF7EabqHWr1U0mYmKB8nQ9EBVvtTFq2san3e1bCc62J/r5HClKouUF4FmWa3CgHSe5RhGMeRz6eJ6oFu7PWk+09F+qefHjWY1Quek44a5rbaCUpvbPV25PlZVz/Xw7p72XziaTENzKjdeJn/BSjC2y92CtM1Z7enipUBvfzjQeKPR84Ncd75baLVki0MBt9DilOmgpxQnXnA2PV9xzjA9YpDhm4mEgon1lMP3PUjsXubs6vUTc6V6/lIXL/X05u0dXbo0VNumOny11LMHMz1/fKw2j6U21mQxt7Vw2Aer0GFOQvSYnmu4GjRoFElokxue3aqLjaKhhXbvMGmsGyW1q9iNNM0zLUFRVHwulhoOXPUxHJhTpOMjUjtglsmaRksyC6PQpCxBVdkmzLdoHvJELfTH6pQCw5Cf2GAACVBLs973/8xOJItgMCsy3S4aCB6MMzETv4cuyDLeusuFP5TpSYRl0vTQlbEQqGix3v1IE+YCwkbHIUW3RX/NTpyGoytuQuVtJ+OtXUarfA9QXnFmdSnsnRkDWzIXTMfzZs9sHCWtzC3nuX3jgYzO1frJz7e1sSkd7+3p8VeH2tuvtaiGmhWh5PJV0YdQiPFC4lLoIgIowfqjVlffGmm4i5V0qcO9lfZf0EGMFEDsJWfIJ46EF5AHkjpmrp3zjn7++29q5+LApjKPf3ipb4BGTgJFBWPSwgSJvaKnfllo92Kh//5/+kjv3jrVqP5COv1WQUuRlMuDOm2TiNDG8CUrGZsuYA1insZUhhy0Rnl8Qe7223LGt7TI1/T3n3yvf/+fv9M3+zAwNhUUPdNWVIyYmSrhrlmlcouMYa0RtaGk82ey+y37Bu224oZngdF6vw60Fnv6gz95Q//kz6/o3LmF3GLPxKPeaqnw4J6G9Us5zcw+JI5bqYm6wq6TIZHPdVYkgYlBk4QAFrsmBTHdqG3XuIwokLoQJ6YsTFwQ4eaEjbYbWsQ3lAcXjJxFLRHEPfXhXM1/UC99KG+1bzBIxFUNBxu6IRQulheGFqojgP9YInWQx7OMNs/vgJM8x+jXDVNw9swwdrddfW5QuLZKjfLbmRPOKNM0ElY48TPW5gACZIad1QwDUKONQM4P2020zrJMjMps+UcUlE0nZjdnHIEg0BV5XcIN5effkX/rF3KhUbjSmgAAIABJREFUjj/5Ss7Lv5fq53J7obGk0nZTTu9DBZvvaRUONK9q3fn+ub799kCPHp1qWSVa1DBQ1s/sr5m2t2MTY968MZLqY714el/ZAhw2yI5QVeurOFtbMnnhqJgCf2s93br5up0Ve/sEf3KAOpqvMhNIIs2xUN+iUOQm1vEPB6F2dmFrJfr+633duzPTatLlPy7zueINusZSvVGhGzfW9f6717W9uWZclKd7J/rmh1eaHBOJQFaYb/o54tugPfs+xb4UF2S6VbauZ4VeINJn4pc2Guau4oLXlUlnh2SgODemCZZr4i5wufOZMcopZw1maBAZHfcIXlt4xoYw/UPCicJqoVa7rMwt48Os8jytEMAOe/IzXgf0mzzPtV06mE/8utKQRgR9Eucw6/AwMd0OZ7LF+Zw1SQR9cnnFHp14aLl4QESTjUC5H+npQaFV1bcmiqyvtCk1hZauVn0mJqtCTgUcKVNSNoYGyFwyHS3Fyjp0Vm24GcF+UDSs8swS2sNeYLoU9CxWJFKHuKVlK3pBY7Enm1tE3zhaH4Ua9Fxtbg7smfjtl3v66rcL5dM1OdNMk1cHlhmHAJtGYFWRARfLJzy1KhWiZa0qLVdke3WZd0xYB72+XYRgRbpxOEUN3zzT60ZLhNe+p1EUa0De5KqUH490cHBiWaFRH/p2qSgJLQS3XuGm4w7HRt0VpazzIGUTfIq2hzuGwohJNAG8FDvYxy0YOmvVLOfqD2qt3YjlrNfKDo+1OKk0OQLe2Tf6ukmbzOHZwWvjqNTOeqPr52DvrfT0+VQvTwK7o7xwoNhnrVlqc7zQzWvntL2R6Gh/X48eTPX0CcLuvolc3KCUu6hUFZ4Roy1JwyWvNNC5bUe3PxhouFnryVGqr+8tlC2SjpBdpZbzWcwzzacT9fs902uRhFFVXdZlclas5Xlugn+0PvzsVZubRGA46tnZhjYMiMl4LdTN187p+rVz6g9cnRweaO/pgab7mU5PGqV5oHlaaJGlCmLXsv24A2huuNr4usHZ9Ob05NQa7f64r4jChabTPhytxl5omk/4WTQhgGBx5xJK30NwT2g0gwGeIRz0cMvQQFfUIEzIGsPaOCVkelbdXQA8jYg1y0Fk8UrAkNEs0tQ6kfvH3XTfqNSd14wLk8LG8obM9tMFIXZ9l/Xatlrgg2KjXKo3tTaWRbPDP2MOHyq0BsWF5c3bQUV7EzkdlIyxHY4aDGMrOj+cTkxm9P/y9KZPcp3Xmedz95tr7QVUFQoAsXGnKGqxZLfltt2ejrbdHdHj6OiYDzPzB873mbCj3S1bokSJIimSIImF2FFAFWrP9e534nfehBlRAZIAsirzvss5z3mW0mA9OFKgwoz7XAIyhxEHqvOtgHxdeUSk0E1A8g2UJK2uvTXQmx8O5cUnOrn3Qne+O9ThrKfTaaogWDJ+gFVeRsyKraM0dKvOlfZKXbzV1equr6aY6vRlppMDOoaeWjYFHAc7TDHDA+UptLbh6d2PVvTBj7YMUj+6c6Jv//BUByd8UqnFo5DHc1Ri2R9qpW51fdvX//F/f6C3rx9qUH6mcHpHiXduyAoeEC7olbTzykZNoGctjqyVi1nx6WDhL+E663fVrF9X58IPdZ6t6fO7J/rHX9/RN3emKserKqfEQeA/RYZURxn2/kCe8LqQ/5PDY8R8qewTiunWQMwlUtcatrGFh/74L67oF3+7q63tQqk3tkrcPz9TevK90mpPrU88w8Q6XOa75mRtKsDIlCVufPS6SHJolo2Z6ORBZFg5EFvNjdsgGVPBoZaYEFNQLakYvKWyc1VFGcuPUpPlLjWlwtMvlM4eKZyfuNfrggygRISkT14JYcYUZwuyOGMxswNw3CkKHfgISOYpoOl2DTXF14dxJ4diEMrn4ipICHQZZMjtOeht7GYeS8xlXJFksS+opXiPfA/bBED/br+YY619xnBNSHo3+qorFCngDa1yMSphMNCs7arYflvJjZ/LD3rKHn4qHf5Wcb1v3T/jsFwIEHZU9G8qWL+hPFhXoQt68arUJ59+rS/vPNXhpKcgShR1+yax7g8SXdrp6723VrWzhe3HK53u7SubIV8nPgGpPJ+ftfA2cudAZTdeufqGmbw9339lHAwurbPRxKIgfONVuVR5ioqlbqqdLQqkVM+ezPSH3zzX6Svuuo4hZnggRINam1civfnusq7fXNZw0NX5aWnhtIcntfZPkV23mp0WKkeNonSojP2RELJZGpk6KnhmOM9XdkHhj2VUuLw13iPFHc2BRWsYag4ZDP8wCkKHVttI1OweADmdFcHcLojWiiRGT0QdFIw4TPHGaBp1FZ9LYAgGYgsaQA7qhKbDAqpBFhAAOAEJnw1B9YSzWsGehkqSrjodEFVG0/nCjwuFU+UiTSJGDokiRmndVivbA1VprO+fnmk8t09b43mmo/FYUzpnTPegOeSE5aJ6qzSAj1iVmga58wLiTI0S9eEk4aodMW7Gp2hiESL9PkGhFG8IVTAyIPII3pcT+rB/u92uhoNAqyuxBv1QmxeWNJ/n+vqrA313e675yUDjF0dmd5F4oaaTqY3zcNVO+tga1EYYxpSQvUmRBIoRQgSez9VNusanHHT7tl9w8TfzXDPPJ3/TobIGIxa18mmp5eVNTSaZpsTweBDBnao0ZQ8yf8PSpYsvYmBFoC1DYkAaLCE6muczzZtMUZSoF4J2+Sqtl2mMV7YSB4qjXOEFT52LiVb9SqPDmZ49OVeWJVLYsfQDTENCbGj8VH441tparauXluS1hR48OdGr40RVu2pK78ivtLJc68bNWNsbfVOW7z0/1e9+90Qn51ziAysMDMk3DiGxKIAJuMYzCuxqOMz181/saGWj1ePjsb66N9b0vGN0UAqE6iy3uKl8cm7obhCnOi+cAti8nYrGsvFsgoTLdQLJulCa+oriVsNlxnOVjblDv2PPpCwnurA51I131nTxUiy/KvT84VM9/v6Vzk59TaeRDo/H8kJfSyt9S8VABIPjOZxQM3GtfZ2PxnYXJd1YXTMVXqRlZGhgPbPIoN9v8VOKuva8idtZuLa4aCdipRCF8Wet2XEO8yDAxKmUjPLwwupgtMokyxG82cg0sjGht6UbFXqh/tTEqs6Hmn7ORHG2gekUMsuCckG0r6ManCSflHfHoUCVZq7v+CsZsaI1kpRdgotEdCpB0nshvBrZdeFsDDGVEwMBoHkO2lgOSToVppkH4GQgROWwlThWSDC2bU16uXkdUSOWFjLZJYOt1+iDP1vT7tutgvxcn331WN89znV43pXfLCmqIxvReCUcJVjwLrMGklw0yLVy00WSNNlUx49GOt1DKddXUnfsgdGxl4wAWfgdgmtX9f5PV7W6VSs/kJ7++qUOHmU6yH3N/VYdSJxlY4aOkFiXm1a7a57++//1jt6+vq+l5nP5k28VtxQZeE2RU+dkoy1oiiEKTELhJrmFZGRT5OIVMTG18qivpn9LnQs/V5Zs6+7LY338yV398p/u6eRVqDhdk5esaValIscTqN9r54rwUoJ7YRPOWhkEOC42eBjAZH6jgZdqGLX68M8v6Wd/dVFbFzP1opnlS4XnR+qNHskvnqsNJpI/lwehncgI82Di0OLwYba/CA1kTVHgmfrLvNRdCK3VEJiBOVQJVMKKEpWaw49oB8a7mcdbysrY5N047w7KqXT6maLxQw0MpYpUIR8PcufYTpFGwYl3jKu9XEgtygWKnEWOlYEDCySV78sM3OJG7AdyIbeY81kuE+8tcd4doHzOSJCCyM0D4FOYqtMuaKesc02D+96Om7UY8LG/6FRt5BarqvisUiOIV810UViuaO51VG1eV++NHykMuho//lTV2Wfq+WfqkFrPeDFE4tzTzO+rjnfUpLek7geaBGt6OZ3p2++f6ncfP9KDp88Udoaq8R/qLBsZ+s0bS7p2lbTtTO18ov2Xh0J5Pq9Ru8FRcvwkjNrqvDTS5NalXTNCfLx3oNGUPLhA02luBRMoLf/gUQfZdXs11epwoMNXpW7/8UQP7s5Uzlw4dtOZKu43uvXOjt5856K2Lg3k+4Ve7B3r0cNjjSbI9TGWdEGixbg2s1Nz0g2luZlMwZOkLXWUATrVBIDIQlkxhiQbi1ieQEs2/qqN88Nnhrs7TRr+XA1EWzpPni28FhRRqNDgMmJCSJwFEvLQ19Qr7dLs+IGGnCPEnZCLZdhSpGrmIoxi4oHSwMZpoMMe3E8iNSoS02OznWB1wv8Iw9g6eefRRfosSE204FHJkCs8pixGqttqY3cgbsxHeycazyD997Q/mugYpAQkzHfRL9YAV7XirFCHqjebOz8sGtM4NcNGYhxs1G+LMzRU8KwaK+3FSnupvAQhAblprZlOdnFYpkANE8VxR4OBp+WVSNtbK1pZTkx2/e0f9/XdHyc6OSBTi/wGyLelycHPZxO1sW8XJ/YChJMSnDqfzYwfhJs2FgUEp6JWsmKF8Fr7Y2OFSOBxIeeiSxZBxE1tZPR8WlhgM2PuOO4qAgFKQ01mYzt74IdhddCkyKggdjPG9BTkteLCScRnZaEiaJWEqfoNoyNq7dIsSfgZhjH3UKWxZupsdnRzC8Q00KuXIz17dqK67arCirWGhxaaajBOCy2vBrq4s2TrYG9/opcvGEF21ZZTbaxIN28s6dZbGyrqqfZenuje3TN98/WJvGZJnYg/V5gXVA6vJuoa95dGA65RP+2p2xnpxz/b0PalRE8Pz3XnwVzTcV9V4avO5qqnrXk5tU2mLgie7+kEJ1qLxiF0OjQ1mEngeTao/wgDxmOumlqoOpOkbJYrgrO6vGHimzjy1FvztXtjqBtX1tQJKz38/nvdufNU+4e5RmM4ltwDeJgxwosMpQQx5wytMhoBQBE3lh4CFEah5atm2dyQpaV+aqj7FLiX+xtRVjGzhgWFpLXbjFvxVerEmiPSIlLHUIBK5UJZyWfG+W1TCywmEpILPEujCDGjLkI7N8xx2+l6HIaU+qlxj4z22mbKPLjztD3Ar+S0Wb9vPIOkXVgPEmOAfxIQKF2zQWME/JWGihjHla4bvopN9RhvMFhzIbkUQXFLh0f8LQ65haYehxSHcmzyy37TVeJ1zbdlzh5mdh/UytrEsn/SIFO3zLXCgaRSu29K7/5pV5vrlR7tHelXf3ihvWPmxCBJqb1mi7FcRQGGS5TzZAhXSi3diFGZmyv14f1TjV5IQbai5XrJ3n8ZObNLeA2Xb23q7Y82dfE6JMcDHXw+1t5vTzWdRDrtdTXFioObZkqxn2hIpd6W2r6U6r/9n2/p1rUXWmo+kz++rbA+sc7CKmLI7D7IF9wFjtxKoceHhyS4VevjA5LahWBhmNaxrqsc3lSzcV3exoaOJoU+/vXX+vLzU92/G6vMhpplPZVBV0ShUkTwdwkdTK3lbqxIwm2ZxQHRGWwTZeFKz9ef/M0N/elfbOvC6kypd6qgOJV//lzdyWNFzbFKb25kQopNIyQ7Xbw8PmsKASPqUwYx9sIjiWMesXfHxmfOBgDrCGdrDtSJ0gXIPcMsTj3NervKOhfAwYxTwyEVj4/UnH6lYXuiAdlJRCq0M9U+yXoUl6+NHj3jHll3xKgMHtHrApSLGrTORmcoKgsF8FAoplDBwV+jQ6XjWTQHkAvaCLd1ZzxHgQ/pFX5LaYXRgv8ErOvjgeQQJAomI79a5wy5nY7cFA9mVOoRbRMyIoTflRkJN8uXVRCvsbyjpSs/UK+7pNmLr5WNvlZYnaqfg4BgzQ8O4vygsipWC+rWe1f5yi2dR0OdTRu9uHOoX378az18dqhGG+p1Lxlqe2mro/feH+rSpUBtNTIy9vH5WBk8I2I9KBIX3CQO6U6/o83tbbVhV3cePtfZeBGlACcpa1SVFIWe1ldSrQ5qba1TNJS6982ZHt7NNTlNNR3nWl3ravmap2vvrOvajU31CTstA+09Pdf39w+1fzQ2dVqIDxlJ99ho5JGShnMq1yxpzb6jrhKl7AvWF7yxtlQKrw67BjiHfqBp6JvLdA+CNcpaLHF8F6dCyrqfcBLAgWRc6JnxIEUS5DY8i2jMoLAQ3+RWshMc4MTdhWtWlRplM00K/n+isAosa67TS434GiQoxxhBV2aeaGojxoGEpJJNx6gd3hE/CwRas4eobK3n88IQRkws8X2yfLxOo42dvqKl1M6581GlMOxo1OJt0yjAAXqS2XPo9npu3JxlpnZr55kqiLsEEaNwMm6cC4G1zt5PlOeVpuVIFQqjTqg0iRWVjWJ4RBFZl756bHOQszjQcBhpOPS1s7Os9dVEdVbry98/03dfjHXyKtLZeGpTiWw0sfU+zuc2yjFLjgYFXWJebaOzc0MAltfXNcP+IEnU6faUdrp2fzAWz+cjaVLKn3M+NhYY6/EZDzoqPd9I4tVZZlLu3mBJPuaRRFDMRmqr3ArHDnYHhLAG2AygKmMsW6udYSwbWsxMEbv9xH0Hqbzk2WGCSK6XoeEQs2vVYa2L3Vzv3do1RPnp032dnNWa5andM5x/+DlRXCV9TxtbAxv37O2danQMNkBu2lzXr8V6/52LSqNQL0bH+ur7Pd2/P9f8tCc6gh6cIWJTgkgzxjBhooL1SaPvhepHibYuSu99ONDqeqPn+2e6+z0Bt0MVoOos59zT6HRsFATyA7Mit+KXf4ocXmxkEx8TqAC6sdqhV5hnC6RvVN04W2PBUJvvkdkfdyJDZuBf7WwNdGm3p6U16WT8QvtHZ3r8dKrjI19F3tV07PZUb7Vno2cEClgFAQZYfJB8LRk309OMeqAGCKk16NAgc+6y5+F7gsqjGqwsposmLiX/L4oV9Ts6JfYb5SjFE41szagX1WblBkooqfNWvSBWF5twvPUokHLOiEjemj5cBEJQ3FhgjVXwkP2Y8zJW4xsi2IOXzlfHI2GasQhYtJMzZ56vE9RnNQzyxNCJBFTENFaFiiRRGXJIcqG7WAaKLRhLYAiOQmte3C6l3eE0LhLFpaK5+F2Pt4qkGzYSchYsA/BemasT4HrN62Xqdef66c+u6PqHoDBnuvPtU31xe6yj2Zbypq8aH5cJNgbrpqjigsvCc21ulbp5LdbSWquTeaWnRJLsh+qMU23W2K4T2htrgt/EWqIP/uKidt9qzfn2yb0T7X1SanboMtImbWnkVZxykXRGRQTQYvlkl66l+vv/flM/ePdcg+J3SibfKqwOjQQOIcg8eNiUVlhwLrgLm3+QbdpIyW7wBb/GLOZR6HRUd9YUrN+St/Guzrx1PXk+1cf/+Ll+88sTjU4uqmlXrACO+xCOGbVVpvwhbw1C/izH8Z9SE28q3+JWVpcD/cXfXtOHf3VBF7Z89YuxkulLlUd31MyfKvFGCuupJXOTS1eFBNuYnbT8hsyqhZO3mXjiDYSVgrXUpnCxIgTXNSBSnNtjFGhze3/gg0W4qrF/QbPurorOplovUb9ttI6HzeFD+cUjrXT78vCDicfK83215gLJhedyr1QFNuLionLitMact1mO8NJcXhf3IRJg5OsYOzLadAaPNv7g7y8OD0f4AzGyJLh/+3MEKLv3Rap85fh+kGGNM+CMV82BG5Xd69fjs2gCQ/NM8WNR5qAOlqSrEpPHNNZR96KWbvyZusmq6v0nKo7uKa7P1WnGapoTR0CvBqorZL2Bcr/UhO/Z31bQvaLM29VZe0H7J3v67Se39d3XONjt2Ng5Xq509d0V7V5d00YCZ+pUR6MXmnGhtn35Xkc5snVS7ZtWgxXM6jaFxvSbu890Mp4YCknkS4Mkf25SAS2vB9q6vGE5Xo++O9C93+9r+gLX/b6qINOVdzb15p9uaeNSosCbaXJyrud3R9q7V2o0iq2wOWzODC3o1rEJD4iR4Jk4fzJCd52XkD2vxFlNGEZY1YZ6uABtkC0ie0q1dao2Tl16OXygwsXMkElHYcTBzxiKkhMXalOdWV6cu6CxRTCRAp5DEMCJkWEfMbrOCtVzRh+toqRro+ejYm6uyMuDvoaYai4y+8icwhjRzr8AnxfUf30XwWJSYcZwuXFjkKtTyHNxB3A4GKV1PC1fXVe71tOjo2PtH8zVjzftfDqdTtVMZ0rnhfo8r67LLaMwQqIIYmJGmYvg0LjTsc4bxJ81HVgRj7qODg9TwMiyM7HYIBamRiuNd1ORWuYleXRry3glJVpenWt1nXGOp2//eKrPf3uoPB9qXEujw1NFhYVpKkpBpyIdnxxbGDCy7dOTl+qlHSMQp52eGREG2KxEKNVq5fNM/UFPRVmY7w2cK8Q002KipaWBZeY1ZIHNC/MOWuqtSlFfJ1WhdLmnJp8omIwVWCZkoHA5saJmPV1SAsGNyxd5OsaCQ3hFbElfFYQ1tjqeUtxNtrwK1WGjGcHvobQe9XR1u9HNa3AwCz14dqLHB1zeKyoqZ3HBSHX1QqpLF2L1/EIHj49UTrsWoL6xnerWD4Za2Qn1/OBYB3fPdXB3rPFhrTDpaW5iFsBsbsaOopxCHqFBzjxcwyBVryOt7vh65ycr2t71dHg80ydfHerJcavMH1qwbJfIn5Oc3F7j5jT1VLOzU404e1e6ZmfCPiOpIp8VCnt9lXDjgsyK49SPzHSThgH3eMaUoHXT8cwaKdZUZ3ld/nKgy+8OdeNGoAv9UodPD/TZF0/1ZL9SPR9qdpKpE/YVJL5m3lR1wr1ApUZB2jHOE7ounq9HE4HvlUtAM4TQeM6cA5w7rFeGzRENBNZqRI8FGmOYmc21nPTUTRFvITBpNKtqjVkDoN2Vp+UCTmOihgxZGhAF6tSevE3/Jy1jCBsleL4VRiw6rhcAMBZH0iJffe2N7aptqjwOZJPsYumODT+mjDVjFtAcOitiLCFzVypx3TQuA8WPmb07OBnGEqMJK5T4fnCNHCuAV4FQaPYAXtcKJFyoLSUpgC9Q2KjD0cHnFsRoXB3GOf5IV9/o62d/sqmdLdw5p/r0q8f69kGpYrYszWM181Bl09UE72dY//FM2zuerr8RqjusdTgq9eRRpul+oP68oy3gXxuLhCpjX1c/3Natn6+rs1bo4Pm5vv7dkcqHUjvHIA5zBFj1eJ3Auk+NBtvOz/kDuni5q7//hxv66L2ZVpov1Zvfl+avrICC8wEoR0wHn4Md3g5//DdfH/gujHP4HCzV/t/Sl4k26KhKLyhcu6F045ayYF13Hp3r4//xuX79vx5qml2Sepc1BTlpcgXz3JAkU9RUc2VAzJD3iUiB6Fh5Wln19R//4QP95K93tXMxVDo7Um+2Z0WS8j2pPjETR4s5gTiNn5CZKnKYgMIgWeZ9gCBxmRn1f2ED4Qiy2B1QSXDwgETR5dhu8LFnGOrM29C4c0VVj+DMFQ19qTM9VnvyTL36VIOkZ3Pwpnihujm0vw+agyLLPBopmuikF6oJR9i16sbVmuaTBCcHlNNxhFz57jnkx8YupmMy4YBj5lG8OndlLm3MDF0xtYivsFd2xGAzsaQL5t+ZCnERI7+D/MuYhw6HWegCsSFQFS6Z5cwp1SxIddZ/Q/0rP9dSb006uKv88Cv5xSslxanxl+Dv+U1XbeW8ZAq/MLuMIhhKyabazqaK7qZK75JeHvv65I/3dP/RK01nXRVF3yT7u2+s6KMfrmlls9bp6Lle7u+ryhnDYL5FBh6E2dbI35d2LyvpdHX/0WMdnJ1qXleIyNRWxJ50LKV7fTu0z//01Uj79840elapzSLFg1jBZqlbP7ms65d37FyZnI304vGhnj8+19EJa6Bj9gzljODRyFQuoOZ5U5sdCGRYo24RkF2imgUNgVvmuDOMsyCrGq+SNWZ+OzQajGTJgaNzzi1yxbgYIYWX1KIEY48R7spha9l/pmYwnA4JcW8RdjyhAYTfVORWJGGOiKu+7c84NUI4+4lCipR1zOr41TiHDUhDZuRYzjPcjTvp0JQ+FNKIM17TD0C3KPgZZXMyIvAgoX5pd03+Wl8nRa37j07U1n1DJCezqfLJxNRzPQ9fK3LLQDlL40AF6K6R/+MpRdHOqo9ApInDcWnqiA/KFi1VqzRO1e/gogz6NSeGDghJYd1Rwlkf1VrqLevihZ6WV2daXYF2EeibP57pyz+canSe6uQcexMX87H35Ll5M3FQJCnWBYUp2QRnJqOQbZUwTl9aNmUfO49nOR2NjcSNLx0u0fjtTepMsyZz5O8C3mCrcpYLQ/Ru2DfFJWhE0k9s/Ds7PLTRem9t1ThnbV7YiJOJCRck9gcTXKZX3UiMWBFTm5oA3DPekmeKIooXxu6OIB+nffWXam1te9q9jLov18OHRzo6DjTPu5plZJlhT5HrwlqkQRKqHPvKRs7na/tKV7vXu+otBbp/57le3DtRfuRpelwqTnoaZzOFnY55L8FlhB9XclkgEKmkIYT+oNZws9WN9/u6/Eas6Vmlr78507NTT2dlojBKFVPwTaAUwKlkXefSdKbz42OjDIAIgbCSG0l8S4TjeNloPplo2Buol3RtNBtRHS084Zz5YGCJHVk5s8BtuFKdi6muf7Chd26ta9hpjdR95+Ez3X080dHTQuMD1HJDcxivoszqAb9OFVU9BX6loEORtBCLYXgQcHeXllmIGWi0PLB8OCwvOM8hoiOgsXxZRq9Fbuhfj5grznzoLKjl55Up3/CNY4xsojWOChoRz1MXoQm0nHXvp63xNpzF3cLqDzUHMbaB6oDU68aCWy3lHNMnI6qiFoI8t3Abpuhhro8jZoN/NyM5YG4uRQ4YxnXIgLEspxiCrkK4ZGYVoBkd47Rs6JETLzAx5pUi4X3QM74GDsSlEWodFO2uJ6v7LZDPhUdQ+c/VG1S6fLmvH350QasXpGev9nT7m0PNjgaqTzD86mjehJoulCxtWGjzgvTuOwN1+42e4pH0KFd+HCsuQm1ErdIwV68X6sKVFb35s0tauRZolJ3r0e1CX/3rWPURM3egrchMqrAgoiwTlLR6AAAgAElEQVTE9TnmkC0IPyx08XJH//l/v6n3rp/qovet4vEdBcWxhfJSPDL+MOoVd617k3a4GOpi6jaeB2NHHHphfrqQVv4niAx2B1W4qs7qZXnLuxpFGyozX3/4/SP9j18/1v2DVLN23RRCnaJROEd5g3Pp1Ah5jCGAoPEcgr+1spbqz//ubf30L3d0ddtXfP5MyfkDVcffKWqObEiKdYNjrrmq3xQBIElYGQCQmGEiPCSQMH5mLnIXVMfIAk+imkgHI1Gb9a2qdm7ZWHM/1Zm/rmnvltrldxREa+rDazt5pGj8TMPmXN0gUexDOHyuIIIqTyady2LDNAKSIOiNfQd4HpY5CB+CYhn+jxMvMDqzdbSokbhUzVfFikpbXHzwCzdtSOdm1b3gM/G+2YcWd2teXA6FwmDV4aVxSOSKQ6VqCrcIg7xQJdEWhBRDIjYiMX45i32GwAHy9vA9JRd/pOXOQN7RlyoO/yDlLxQX547HBf0RLhAkYgxbGWuDjIQdizrIaEKWLkjdt1T3bmg/C3T74Qvdf4RyJtfpsbS2uqGf/umW3rjBYXykZ08fajYyXNFUIhXcnainXm+oy5cuabg00MOnj/Xw6XONM+IkMImMlXipNldWDcIeTWp9f2dfB88mFj0Ar+DqWxtau9bV0lZqgcqPnh7r+cuJ5qetwizSbJLZIQa/JKpCpYykIArDwfZw5QfHc8HDHT8yZKTJKjvQLa+wXYwPakbUjsjpoTZrQceJl6F7JW+usBEqnjoe+5YmkMuDZjHk9VwGnTOyWvhfBaE6aJnR19L8sWdADPHvwWekBA03u3XjznGYmyCrqdVB7IJxoRkizjUpMyeQwdk8ipXEfdsL/Bw+Y2s7E5y4xkbCC1EkRH18KYebA3U3V3Raevrm4aG8eN3GcvjWzKdjEbE64L2bHwbThFIJdgLQkioKFsfvRGRD5E5LrmDIz4cqFdEOasJSg07PeDteApRi9nxW2DcISvDRwacmSLW10dXWVq1Lux3lc+nO7bH++Z++1+g80vHhxHhGcIzmk7mNOCgsl4ZLmtagMRR3c7dHMPsLInUsq87ZarBvx6fn9qxiRmWQimkGGAgZCMSYF9FPx0jN88mJ0TgYT+dIVoMGX0Jlo5EpCMPBwDg45JVRcCXDgeV5hox0As/yB13ouAMNnEszjYjcVARZegp/EM4e1iMYGobqLje6eqOrlWGlYjTTy2eljk5jzYpIZVSrt9xqdQWcVTo/xO+IpsPXlWvLWloJVZe+7n5+pD2K3ixWOWH8ibqsUdzvqQqc2tvMQVE6Y/XUeFoNuyIvtrvamI3Nzm6k+jTT998eW8DtqMSbDh8hEl3dvQIvr405q3xV80yz83MbC2ISDYIDrQTqBQrTfhUY54nPHUUj3mGsJ54Fa3Y8slGJZZjCD6a4LFJP3sDXtRsXdPPaiq5eIzJkrNv3nuq7z5/p6Alnct8MaKuoMcNPm1nV2EdXpuLMEDCo0bDfUwcot2x08OJA01mm1fU1Oydhr2IgS8ENSmiGQoA++NYZVRHAgr67UUrSEO77TatJ5KlIQY+YSCGig86CH6SnHuf8UD9uUzYyShwrllyUyAxsxgOuh3uE2Vloowm6ZJcr5dRBlq/DoQLhzboRfLA5qIFlSawmntKwZMftAPUBBSLUrkWmijn+ayRpYe5magvStlFyketGV4UZJC6wIByOOwJxDH8j55o0X6BIbOzI5ZH5M+u0br27onc+WlZnudDdOw/08tuZshcdVcWKxm2oCd2Zx4frqz/M9N4HS+oNpYcPj7X/tFU17jqOUDJT4o90Y7evX/zV+7r2wZoOs6e6ffuBHnzW6PzRumbT107OialKPBJdAvTktY1xcPFM41DL663+83+9rh+9OdZ6/aWCky+V6FRhyJwUNRMqJ9A2Lmd3zZvDVI0JnfN4stEbCJhDN82kC/IjOxnUrSJOJuyrTFektWvqDneUB8v64vsj/T//3+f649djtdUFxUhVMy4j3L0zg86Z/gQxHXFuEORwpa+f/8d39fO/vqjLF3Il44cKj27LP/9eYXWsyIg6Dqa3uA8ibBbu1fxqCgRnmmQHqkV1gOBQ6Bo/jQKCcSbGjayYxXgLT1a/UOaHOgtWlQ3fVbjxYwXBupL8XNXB10rG32sQnNhQloDgsjyWH8yt68dOwAzhKJ6sMHEOyoxouRwMJyKNvKncIWccJqwLHGkb1Y4zvuCWcgUQn3RVuKwrFEY2HiZ9vC6tGIKka3/ZFFCp8fSaslRF/AOIh6EfDpVqArrywsi1r1GqOAE1BamF9dKa+71JE6I1tRs/NRUjiKZ39HuVJ5+pzV8phnRJAjglKbxAIPSF8ocDAuUWh0CGvD0cqOpuKL7wgarhW3pxFuvFaamvvnuqb745UJElevfNbb373qYGq60OD5/p+PDU0AlUlhnzh3hJaxur2r64at3/s6d7evDgpbLccdAgP24s9bR1Yd3MMO89ONG9+6dm1Lexilvvqq7d3NDaxSUdjUZ6+Ghfv/v2qU6ngS50trU0D1TPJ5oSfgRpvka60Spk9ASyCuJjoZdOQGGEWjx3ilodiJ91Zf5UKBAZzSNnNxuSRdAwVgGgBdMGf53KxsohTRwds3mnLfBu1ipjLdt/jhBu5pqdVJ0ktZ/FDXycQS18BvhahkaCuoEYxRgemhW9XWpMUAkcgqIGz8K5fLtCaNBdUhTB07OqzBVmi5Gu2UpYFh82GXjM1PKjRv3lrjZ3t3VGkfT4VEW0bCOZyXSkeYbDf6UBlCIafRRhcwKEKbZajYmkYhqLOSIjYZoG1i/If1mrmBdKy0JJ2ZjRJNEUdVLKw4mW91rDfYMpAR8PdmesrfVUN67F2tmJ1dSxfvvxU/3m4z2dnwU6O80MzXt1eqphb6h+1FExmRlpnLKLImmeVUrjjgoQbhSHVWV8GfyNCE2dkPZOEVq7AHQKp3k2Ns5XwcizQlzQM4+0STUyoUU3TW3MuDToGr0AaXsLGR7OGUaKNEhxZKM/QxVA0yim+bwRAvCBhqnD690gxH4+xr5xCB/H8R47eHzFqeKer0tvRLq0Uyv15zp4PtHTpxi5LqmJfF3c7WtljbDlUgf7Y2uYdi8PdfHiwL7XwfNcT+/nOjnGx6q1de2VlakOQVOnqJqrRl0f7iJNWaG0IRA5Ur+byOtm2noj0RvXeiZAenDvQIdnkaHF2LHMT6dWJFkeHSNdK5JcMoAh3QTNzyc6n5xZpMpgua/ZbKxu3mrY6ZlxIwXbLJtpOOhbNiSSM7zQqnLhWeTnypuJ2m6kOWPv0NPaRqLr71/U9Xe2FdczvXj4Qnf++EiHB4VG+J61ieZwSM32olZa83yYUOGn11jAMYUpqvrZZKLJaKKl4dDObe5BomjYSFb4c+69vnd4nzjpL9DIkKFCjaqeyCEc96lXXA2DYpnIGqwmElTZPf24jQNfXSqnRX4UJMY8CDVHwuqH8otCHYjXLNaSeo0yCq4MnTW+ShDSgCJr5QbfAU9jzU8SfaXEZFpOOWTpyjZkY0nxKwWEK7gckO20by55GQ8El57NrY3Fe0W8A14tVinSWSDdo8rOLXgyxN+g5rokA2diRMygO9UHP1nT1bc7SsJcz756rr2vxhqdDTT2hprwuhUCkUCDpZne/9Gy4m6hZ49HevmoVjZCgZMoWfG00pvoR+8M9Is/u64r1wd6efJMf/j9HX3yzy/VnO3qfDZUBS9rUSiEHU9B0hpBrSwhpoVKkV8nmf7bf39bH9481aXwjtLR1/LLA3kRAbAufdpCJ+la7JJ2vj0sXk5KQ0Pwb6ngkNH5Mc5xflV2pdsl636v8boq/SUFK1uKNq6q7G/q7rOx/t9/uq2vvjrV2WlXZbmkshwoIBOPOT0qnogiN1eXTOROrD/5m/f0Z//bRW2tnaszuSdv/1NF08ciftSKMzPCg2jnyMkUnk7+7wwWLcZgQZQ2xMsyyihEeP58UTilCghKxGIBSXmDYqtRGfg61UDT3luqBx9oY+O6OtmRque/Uzj+VrF/pBQkCs6Ml1kEB0Uq0Trmd+SVyjHQxImZbiErbCPZeWdqRXf4Wfn9Wu9pI8DXsSW8J7eGbSznwY9z3JR6EQlgSAKzcOD0iMT7RbKleSQRUOq8DQw9szEqKCxoEmnwgdnl81khxYZMa6Nk37eD38I8/WV5Gz9Rf+eH8qqx2uOP5WV35VUzBSCBi6whilzeg9XLvB7dNj9nyzVEwdAxHk3Z3VK49pHUe0ujaqDvnh/qwcszfXd3T/PDsT788A3tXHHS3tHZyNRhOchOG8tLVrV99ZJ6A7rHsfb3jrX/gvw0cr9ipWGtnU1yxnw9eTnSd9/taXTe6NrVK9rZHmj38pKNlo5P5/rm7gt9/+xYc7xamljDOtHStLER25wOL+kqLGFgUC8sXJoDZxCJaaWXYGghnZ2d28GWkgiQpFpaWtJ4hpN3YQcfPzvmc6w8OmW8irAJ4JkQ5gxKkwUM7nmmnmL8YgzRdn/+tekcawJ0oxvRuFUah6WN4kBjLPzWuEmZQz6AoOBuQBOAaYrsGD8snjnF86IwJ5PMzsekqzhOrQmCmOv+cSNsDBwxTfS92Lg8SO8VVFpa7Wt7F/PYQN89P9NJHlvRPRmfOvf7bKYeoyVGaRBk85n51NVFY01i6pOjlyo20Q37AcIyohZQmcaI7yn8Khyg+6GKBFWgc9zG82uG6SYFLOTwINX2WqrrV0NdudJTU4e6c2eiP35xrFeH0sHxxPbG8dGpiVJY69gE8AymMwK+faVR31Sx5s3Hz0GDwVQipYny7XIEGuinAxsJUtyNRmdm7mkcNfx2vI6KvJHHqIZGD7ot2ZTcczT8eIu2rUYUtACUCXliXUNw2dhpksrHlLBYhBAzsmV8E2HS4mYX7CWQX+4rxICcLUtmnxKZn9byRqvdN6TNLWk6nerZw7lGxz1leaD17YHWLkY6n53r7Bw1sHTz1gW7G45e5rp3+1RqVjUvyEvEqwoPjszOHMjIx3WmUVlr2V+yAhMjTXIG89OJllYHilel1UuBbr1JqPCZNSHTSV9l1ndGp+czlVP893hP2HVAjSkd19hQcNmZbxFevNOysGKT37e8S/MVY6QNv6e2EVzQRubeHiGmmkzByNRd9pQudaweKGxa0Woe5br61o4+urauq9trpoT/4xd3dfu7fZ3PUk3IfoTr1Rbq1l2z+4Hgzp6ZZWME5urjrE0xs/C5QylnZrD8tzUiKNOA+9x9SOQMP/eMPELEDJjFVoXGTa6w17XIoBSndJwdOJ+5O1h/DR5U+hG2iKbWMJtG68yAswNVceo6K9QFC+SIitesCyxXykUpWARAAN+iWEBayNMdNGl9uNn7O4knIn5H2Db7JmcquMi8ojvAJ8J6JyPDUupQjKVmJtmQ07OQ6qqwYaBrtNrS5uTM+P0GqJ83SBEGmpSovxypt5Lp5vtD7V6JNXu1r+e39/X0ES6n65rVaOosg1hL63P98N+tyE8mevr9SC8fNpqdOwI1RNWbVwL95c/WdXPX0+UdQnADvdgf619+eVe/++1TvXq1JWnFDg8bYIIIAdebF2GhgFET8tl+rP/6D7f0o7en2vK+VTL6RnFzrNbLDAExmgucB+M9uIiQ12NRY4wZYkMz59hbjDOxVTfCO7+CmphKETfxRGGbao50u7+qaOOGqs5F7Z14+tXvn+lXv9nXwUGqrFzizLViw3x/RA5WpmHQV7ef6sd/9aZ+/O8vaHtzrM74G8Unn6szf67UWhJGH4wY6G75T9YG0mNcHZ2a0cJ7UQwZt4dDC8I7ozXk4q5LdkR9OjsWtQsAaUJGv60Oy1ij+JrqwbtaX72k5fpQ0atPFU/vyI9mNoYAAbCQXUxOeytq69iM6ZpqqhZSoG34WjVkRCtyQldAYFi2MJq0CBgQJCPNO6NAeA4WhMsoAqIrmT8LQn1Zuuw5qhLW8muTQj/umokdnSvFG/5LIIReDArI+0Xa7A6qBhKi43c7Uj4WChYSjE0F42gMMleVD99Wf+sdNeWp2tNP5ZePjVMR5hSjrHmev1MHsmbgB1r0Dw72djE77tWsxGB0oDLaUDC8qSp9Q9NoS/tFoHvP9vT03guV1blu3LxgqeogClXOIZWpDbqqNdDGlSvqDLs6PjzSq8NTzch0O80NPQNhWl9JdHx8rAdPz1RmpTZXV7SzsaL1laHKstHey3M9ezHTk72xxoVnhFbGR92qUjIFPfA0g7PiJ+oVRAXgSO38pUCwbRRXloJwbN5u88LG+RymvSRRilAEzkFRmHs2qk0jUzOai0MzKaXI4eLERwgft+O21BjxABd4WasPh5J1QkwIowV2m+epHyam8AVxPI7IrWwsSR6UyKdQp+vi8zfupW8Gk1wmNlZDLRW5rpVAcOTKLfkvXFiBb47OjGmxArAGw/hwCBkKZ0BK8DVovkXaSP3ljrYu76j0E3376FBnWaC4Dq3IhLTKmlrvduTVufGeKLggZYOE4ATA2b/SIerEIVecV5ZvZiMu15QF88yKDD/x5Q/JNnSvwT7BfLadF2Y6G9aBLm12de1KYJxQUIXbX53o7t259l/Venk+sc+fSUOeY0bprGGm05mW+wNV5s0TqbAmBrNeNwpHlILgArI2z7gczbUSDy0Lz4QRFlGJZxWO8IVZaFCsMKrhsu11GOvNVYwmppieN40mVan+8lBt6sRHrJcuiAi8RAQcPBLq2orGiX/JLRsM2fi8xBGasRj7HtCYYo3cvsZGWUOML5d8LW212rzuKenXOj3ItXe3UJ53NVhNtbYVKG+nhs7iFXThwpKqWaRHd+Y6O4g0nbr1bZw7ms66VlHgch7pMJ9o1jZabbHK4Pwo1GNdzCsF3VDhurRxOdTNW6sq5md6+uCVZqO+WpCsrLXILOoe418ZbY7Mt0p+2Zi9B0UHisu417FzOipq1eOpCvIQI4eAGW/Twt5pPImqAfEyx10bk0X1TP1hoKAfWE5gECQqOOegobS5blwd6mc/fUu7l1bs79y/v6fffXJXT/fONeO1jNcMcsQx6gQ9UEtAUHu9WN0kNiDG6DoLLqHtcUc6dMaR5u7himvO31FOs0xzwhQMXiO8PgjoHbN9qMnJRPWKpQToMokDfe+nrUMfnFOSCZI83ykczD8cRIh9xaqhc2C0hhMlm9el7DrqDBedc1CFfA0UyiWNnBULeMtrIwaDggxUqoYDAiROt4zzsm/wKKxQTMLIyMKkjjlwTXRJ0FHYGajxCLCj3iCXDEdlAwwVhAtLASPT0OXTUVB0YTjoK+yUGmy2+vBnF7U2zHX89Knu3xnp5dFA4/NQQ1j/nq8Lu5Wu/bCVOhPtPyr18nukkk4GubnZ11/8u8t6/2ajneGZ1jqQ75aVDNb05HSqX312R//yPw50fJCoKZeV5Xh8RKopDqJCSdIoTVxnurqU6q//ZlsfvZPpgu4oPb+nuDk3kqb97Fz2yOb57FDOGHrhFiWHJYUhDwYvKk5xeAQcEHymHCrc1A2FLCZyFJqmYgFa9VR21hRffEfN0ts6mCzrk0/39L/+5209P4hUTj3F3tAKU4pav5wpbXwNlmP94u9/oPf+ZEOXt3LF4y+lg0+0XB8pMc8lRrB0CoXNxy17DaNOLmnjRjM3B0liNgwC6dxPbdIPGd5y3lB9wcWAs+O5AMqgqwKvE8/XadWxWJLowgcmT+5Onyh99amWqycWBuzUkBz0tUuVHmyqbQjAnKnIT9X4s4Vqx1PL5WeeSOT2OPMkK9wNxXOiAtAdvvh3RmV2qXFIUPwTlUKXYiRwV7QybjNhh8X7kHaeOpWbnbbOlJUtRliqkb7hQTE+RebK71mYrENRuVz5nBiTMaY2v6xkqHnvmsLlq2rKM4XjrxW1+7YvgyI27gR8L9YqyJzL7GW1YW8AW4NLjQLDhFpqvdCKz5ZxbP+GgrWPVC3d0Ku59OjFgW7f+YJ2SVubW4og4FeNilmmGU7G0ar6G1vqrCxpNh3pyd5T8xQ6mcy0vrWjzc0LyudzPbz3RG3W1e7uqrYv9Q2tHZ9VevZ4qu9uv9LoDOM33PYT5WmppkvBPRdVXFPAb+SyS9UF2UE7b9mAyL0rzavS+CtE6iwFiZYQ+ba1zsmyI/aIveOHyiyw2Tn+t0Tw+BgnYltSG2cLL6WkxcPI18iXJnCa0tT4YlUztyIU/x7LXLMHTn4VyfBOKj9zjDcbJzgkCfsTGrgF147way5zCjbGa2YmCVnaQfz4/CD24PeBPPqDvu15fvbXnDo4T45xQ7HLvn5NtPaUDGNtXaVICvR070znYwQiBA2XmpK71rZaoaijbayJK8GziwxtiiSsEnxD3kBW3fp0XblxMyiUspwuwUi6EfEavdhcwzm7aQpA9ZtJKW8Cqbajnc2O3rgaGJLEWPr3v32mP/zuQEWzpAxkaFZodHKugIKEi66TmOy8SxipGQmy91EEu6kCdwk5dhhG4shNUVSM51rrrBiSw2XU7/fMMiPLZ8qmmZIgMl+icT3TtJ6rv9S1EU05yZVltfJFIDV8Iotqmc/UjRNtrm+YeWJW4WxdqLDcSV8trt8Ul0nqcr7YmzSiFGQggHRcxkXFdqExRA0n55jpwxuB1nZC+5lePhrr+DA31+nlTV/d5VC9Qc+UnzziF0/menwnVzUbmucRRHWoATiscwYx3mL9jBg7e416FVyhzKwThmHXyOQlzvNbgTauBnrrnTXF01wv755qdNpRPkGBRqFWm3cf/kEYaXoBfnn4azLabxZJAaF6cUctRqdVY/FIGYHGCWPUxmwsbHTMWIuzHMVcAzqbK41wt2/UC0PNgkJlzzc/MhotaDSgd1l3rN3L67p186KuXd1QNw708P5D/fqXX+gMx/IiNd8kuG54slEI4zTOdKHTxbmc6JSFYTDjT+gLTFCM1cEZTFQL5zCiCagStUbWXPm2dxlBezVekESfcMdECmrnl8bkgrUVUySt6admnW3W3U2rAkk0FSIjtBhXaZc55Uwd8UWA70PwJRvWzfmN5uoxnvFdZ84FX1PhY34Y2OJwHySZV1wUrnLnIUOmpQunO7SFh18SukQV5vBb4LTNhY06LB663DKSOutaXeIvzDgOlILCgcvIhfLS7YUBlv+pPfw48VWnpd788Y4u3/CUhud6eOeFvvjsTJPznobBqh2quzd8bb4zlj/I9Oqx9PwupD4IfrEuv7Oun//8sq5dHGspv6eN5kgbia+lCxdUr23qZV3r1//yvX75Tw91crSiLN9RjalfAAzMYVtZ7gxYyYXVQH/9t1f1g7fn2tRdhWd3FFcjQ5rw8YFp3yC1tYymhSv1gsVtAb3AHQTh2njz9RcfC5JhLm+QJcYQGH2CRC0sF5pMDSS3zra8lR9Kg3d1mkf65sFD/epfn+vT39xT7F1S2ayoxAANiLrx1RkG+vO/fVd/8u8va2dzrPD8c8Vnf1Ave6UQp1aeE2hFO1ecUDgn8kD1aifHZBN6qGIgVkLOhgtBx8b4gAP3NTHWpguu0meR17iJB31lpa+xt2LqNm3cUqfbUTr6Xt7jX2krPJKSQhFIoxGwGUNEiuKBdbLCP4WOjbVNV0IR8prbFZLsjpqHUYQjhyJOAEEC9WGtE59AgcNzgcyJgq2sHRmbg9C4Vgu+FeNEG6WB/oCF8hqLcGK4ZKaSs47dKepefxk7ajFK5WIAf3cqztj+fIYPWthV3rmqtrurgIM/f6Cgem6FER0gpGCeM2NLDgtbFzY6dGiAY51DqnceVKwRglMrfJ2SocreroKVDxWvvKNp2NW9Zw91+853FnuwvXnF+CHZdKSD/WOl6ZouXr1iKN/p8Yn2XjxXd6VvxNW017OucX/vUNlZplu7l7ROFEk31IujU33/4FBHr2odv8zl2RujyOhq3pGKfmn7xczQxr68ClSTIgoTRygBIN2tSaGJleVZ+XAzamdVASg9DnLj/mBVAoKNhNxct0GmC+JBzBVTbRezENYsoaAUor7lO5EVGDCuCmudRrlZoAwIvVxcjHzGjDAdsZlt6EQtZgeBepMRmmUtutEVXzxS1hecOFBexkqM8C2jr2pdJATPLyGywY1yGbeVVHdc0obaYFfhJPsxLrasIRCUjnTh2o6Sfk8viIJ4NdI8J84Bu4NC7TzXAIlzCNmW9cc4lp+jNsdrvGkYaYSkGLAfYsJCEdewX2qFuFKXeJuhvMXjS4r7XTMYpHj3sFQgXT0rlUZkAHq6fj3WlctddeMlMw39zb880XTS06hIdHY2Ns7UDBsWmmwMO9PExmuo8SIObNIJas/QLsblaa/vmgU+Q5AkPqA4NXl6EnZM6k8zstRJ1OCoPJpqkHZU+oVe5edKl7umXJ2dcaYm8rtdlUWuPqNx3rfBvy40PejGirqY7hKngY0HW4f9QqbeoolDHQbKA+fWXPUpGlt52KeD/tVEkERKuqGGm5E2djsarsWa5SPtPTuzUeNwNdLaxkBJ2jW/n9FJY83D+VGk0Ulpr0sYK0ossv+yotI5RZJXuSI1gAMVKJtPtZT0FOetmrxWOIjkrRS6/FZX77+3ZokKT74/16sXnrJxaoaSFEhQMSi92W88206bKItb5QGZrLVWm0DLbagMc8841Dk8SEs/WfhJsV5Bx5Hdm48cMEuo3AwnS/UmhcUETVAzr8GdIrcvV8geQNU+oFmo5YVz/fxP39b1N9bVjX09f7Cv23/c0/07rxQFQ6VpT1HE2gw1Lsls43xH+ekMrakpULNRQwDsmcOSiQ8CNSgTF6KdoODMAMAJlGS1lil8m1xzv9GYCCEk/15q6lFisOCIcvd5F/UTY7hkVvBAAmY272AqDMM4qomUcNwgR25klEIZY3N++CdA0bTQyAWtcmLshZcSF2Vgf49pEx8mB5LxkXidCIM6CLOFFU7M2gnITPxMQZBbAjm0byuSvOFEPnsAACAASURBVK7ZAEDK4zWN6BuXzrCwJoyBcqo2uDdSYhAyPhVmRIkhI5BtJ1C46evtHw+0vUM3kumzT/Z18BxGa1fd1tfuLV8Xf5ApHOZ6fr/V468hS29q/fpFvfHTDV3ZjdVvHmpj/q3eDE+0Q9Za3FG5dlHN1iWdZz199ccD/c//dV9PnnnKmlU1fteCGJEpdzHHLButDnz93T+8qR+8M9Nae1vpFL8bzCRxKucQW0iODdVwAaHmsLMwOIRkZyMePn87oJ0VApW1MbvsEibckjktY1PcwmdmtBcGHMIrmrcralYuqd3c0TTo6uSF9NWne/rNrw709AXEPDo1wjpj9YaR/uw/vauf/sWq3tgeKZl+KR1+os78QDGkPJ4d0mJvZgVp06Sm0MAjCS4Sz8KPXA5VQcyH11HEc6SgQRVnBpQubHYRN2j9eRVg6z9QXicae2uaL92Qt3VTaS9ROnqg7Lt/1qYOJI8iybl8E+VCN0qRyHoKfafSY60goV6IHhYHY2vqJRAcLqLXOW6WLsIlyE9h0SYuhse8k4ilIZLGuE4LDysrciChg2i572G1jjXnzqDSul4rXihgGaU5LhmO6fZ3q2IRsGvV1cIiAd8agkpTVVFPwco7aqJLCotc3el9KX8geROFdW7FgunzwSrtQGckP7cDnKLbCsOazC1GgqHiBKSmVI2zPsWFlygPNpWs3lKy/q7KMNbeyZkePj9WXsbavHjBUL8Xrw50cjzX1tWrSjp9Hb44197jffV7He3uXrCTxPg3hbS8tKxkKdVs7Ov4oNLB/lwvXp3oDL5RyYVHWKrLFOQZ+CCl+CDRIZcU/c5kE/USkH5KZiPP2FDR2kxsjWVEEw9yFPrKgtJ8hHwOEN6zD5LcNVSPSSSXDnmFfi/RNASzLg0BcgbxhH3yfVJTiE1QQXq+enTcfF/G/CiaMHzE0gxko4c3kysYzBLC7CAcn8yI4pZzxtqojedCoYdul6UP4so+hTgKEswzA6ExykcQG+qBrJrXRflqI3tSHRljt3S8rWZRqZWrm1bcnLw4UnWKk7cNyzUtczOU7Fe8J8/GfAVeb+wtXJtDfpJF+HUAF86XF/s29rSxPgR4XotGlNgYDwdxF/dgPkk+F4njdGHIB5F7ZcXXlauBbtxYNn7onS9O9NlvX6rMlnV0WpkdAjwmxAhVgQdYZqq+uENhUmquM+OdwAfJRnCfIqVp1woLmnCKctRUNPXTSWERMIyl4KtsbAzVCz3N8V3CtiDydViP5A3INEuVTypN5/CbOiqymbpeqyQeKLACEsuGVk3YGv+J8Rk2AiTFOxUYzZGjN4BkG6UDJRyLCYVqSCAM92WsogiVhgQGM8IL1F+J1LnYqL+NJB3/N9ZIq6WVASWHZiPpxbO5Dl7kKuYRpuPGzSR8PK1CtblnYc7H5lAO4kAjXCvCEgMTTi9RtwzVC1JVQaGiN9L2dV8ffXhBuYg+OdceYe8ncHVSK2gYLVG0w5cNU1RymWovV5p66tSFekWpFB4POYi9RCdEJ9exxWIRhGzaTrhDcL747wgKQuiMZ4muKaZ2nzVpK5+8Ns5OmgjOYwKTMc9E4TfINdgItHtlXRsba+bg/XLvTHe+e6q9p6XmY85RiqTERozkUbK2aZ6wA0h9nBSdepgxPnxC83/FcNSrlaH+pqDHdLL0FRSB+iUk90atn2kC18lioGIlADChr9zQJzJdfXkr+uuWjYwfArM9OmFL/zGz5dpgWQ52+wHo8E0d4sYBbubuyHsUSXZB0bByTCATNuK157KSGHwBhXkY+C1CrIBVcdIkA8YmkIu8L0NTXiuMqNxRkcBNwJmTC4ZylsKNNGvPnL3pCWO/dJYDzHjDxFAA3iSQeETgZNMqHYa6dCvS1bdCra4nevLoULe/ONXJAZB4pCtXB3r/x6nCZF/PH4314C627xf1xvtXdOX9FS13a42ffa3d4EDvr8202x0rqGdqk76C5W3Vm1fMsOu3f3ikf/yfD/V0P1FeragsMceSekHHLrP1pVT/6b+8ox+8V2lFXysZfaleua+Q8EFD2ihY6XogHpPKjFx+YcRo8nnXGVu5auMc51dhT8aACJ4TkDlPE9kzz45RjHOcxmXUJsdBT1WyrN7mNWXpJZ3PIv3ut0f653/e17OndFlL1uWkA19/9fcf6Md/fkE7G2dKR58rOf5UnexAPpAwMRqMc4SZoyOUUySFHiRKCjlMxhb+R9gCeJBenQ0+B6uNe8kvM3K34zSxyhsI+6gSokTH/oZmqx/KW3vbbBYG0wfSs9+oXz1XkBRWXAaMCBcqIC45CnKMyqjeyd6z/EEbBy/I5b5zGbZC00nXjPwLlyc0LyRHhofnBIIHCmNmj2XXETcZT7BnqJaYj8MbAeY152IHQ4MysBatAFuIE3h2EYnThggSpuwOG8e6Nw2owfrmXcV+ipc0SVbk7byvpntBmoyVnj1SPHkqvz5XXWeG4Fp9RmfoL2wW4CuBgMGfMZ+dxszScDXHCwfFKHvJi12q/bxkxA1X6aoGW2+p7F7Uy3mrV+OZYrTFxBecTXV4nGmwuqYkGejVi5HOjsZaW1nV5iYeP5Ajcy0vLamfDnX4cqbv7j3Xq6NC0wnB5zhNY//haU5+lPHmQOUo2jxHUuVnxfrB8Dic1z1TrRF+yuHERUHwJWRsQ/5QKxqNj9y+yDpZxn0UhU0bqRMvKax9R8YG2UsJk0VNQ/dJA0PwZ+nc0oHeIWXbGdMqzgP14EbIcVnwxGEi5edztfncOvGUhHeKi4WVhe1buBseo75MU/y7KCYMkXK+TozUHfll4TsXBMogiONqHhHBAZKUO37ggieHPQW0BcZ+rLMyQJ3Tav3ylhWD58dj46XkFcRUCjMsyzyFRWVed1Him0SdYmSE503SM/KzAbmsO9b2oth0prXUaKmaZq7Qn0rV1M6aqDMwJIf3BFeGLrgJiYjoaWO5o+2NWm9c6qjT9vTNZ/v6w2+eaTLv6miOUtG3wgM/KThGkMvhITRxbC7beXNuJPNe7Wvy6swiqXr9ZSuEuDums3MFHVCi2KYbnPcmECIiJXKKv3k9UV2DFLnQdIJm4TlWWWvrDzI4yFEEN6wXOTSZTDlGj92uqRchC8+LzGxDysZXRixONrczCr8os0KuckPnEtz3m0odys/W1yxrlSQddcJAA0ZUYW7Bzeu73BO+woFvyGqn09H0rNTBoyNVk1oFgoU5DR6WHbGqyVwd3mPZWh7h+XSmiOaGMRPnVVmpQxTH4g6Iux2sphUNPK2tR7p5dd2c0g/OZjp6Plc2Y+GmKmaljQoNKexEinqcVzN10taibvoridaWBupRvDP2CyMdzaeq8ABkwtDGZrEAiogopqgyWw9+p28UD5ClupiYsKCz3FOAaSgNIl5ixdzGdEyYBis9hV1sfWiwscCAxxqa4nQ8men+g6me7Y00nzLxxUKIxs/F1LQo0KLE6opOWRnqxuhzWlcaB43FkYAkoT3EfbsgAYDxGYMBMhZtgsa0iqbMeRGmcAljX3NiWBBQ8OeH3t+1Rlo1GTMoBFcnX1xYwLsYujEkQR2z6HoM9nQsJurqyF9wQRb2ARQx1iVYci4SWqI4XLBtEdSWas4r8bcsToVgPupzSz8FZXI2fW5UwGyZLrBnOVP4abdBbJyCNsuMDMnoyUdtEeJbMbWka5ANvgDcjXvI6KnxFceeNrY9XXoz0fql2FKh79451L1vR/LqrnY2evrRD3taW55o7/mxvn881cVrb+vae1c1XGk1eXWkk4ff643+RD+91upS70i9aGSXaQmMu3xJ6eq2imCgb59m+udf7+nTLw6U5z3F9bqaMeqtQCtbnv7mP93Ujz70tep/p87oa/XzlwrrmY1XICpyfYDBeU3iojIsSNKZDxrxxItttOTEUk5+7EwT3UiTz58LgqII4qFzEHaIiENwKKkSsbUVr6leuqVwY1NFuKV7D1p9/K/P9PuP72g+jdRdWtaPfvGOfvEf3tD2yrE6518oPv5U3ezQsnMg1zqycL7wtXDjVgqNOKSUnsrzwSu5QF0XYyMILmkgTS5CczFeKPsohiFv+5C2K5VRqNPOtsbLHylc+4F6ja/06J6igy/VqZ4rDkeWXQY5Fa4A5HiKTYh8cICM+Jfzey7GmSKMoghJLYo8I7rzBV6LJYSfKArQAC06aooOyybEG4aOMbWxD9Jt6/q5pZHc0yhw48AHN+uD11w+4vbcWNSiJQo8t1Jbv17oRAaGBy7cffkzAYeAkfDJSd7QWWdH+YX3FKxsy5+NFL/6Xt7hd0pFq8XhxbiNAhpVFaIIVzSZjRPFBKPN14HCQWWcp7pxlgu8NxMNUJBWuE73pO6OwrW3VHS3dYgZnyhKgMrpdNm7qTUt+3tHKua1Lm1va3Nj2QoGOsmiqHV+Wulb3H4PQI/Y+76qGYhzoKLgMvPMdBWUBESaoo0LFJO8eT3XPKjtYIxKjN0wY2SiTj4dJOLExpEFBpwckAstWJ06y4emLux54/YeAaPXhLouzrhuqLYDgTTQvChVYtLXkj0FNylWk3aM4DmfFkpBBXB9b30VnUh1lwZkLj+fKqpy9ehAI1SJCw4he4FCHDQTiwcLaK6NQA4KlS5y1DDWNWTLjCEp6FvNEgokmiL4TRS3tTlRO4ReKnNc2gniTozACv/E70VauXjBeHuv9k80PpvY6A5jUCxSUHPGRqatFQeN4g5NJkhd4+KgzI7D+XpRrtFAOM8tp86rOH/bTIMODFEKjML8lTrdZYdwN5Um7VwFooU60cXVvt7YTXXlYqogj3Xv6yN9/ccXOjjMdTjGg4qxRqgcR/CFYWFh80XieBL5qK1Yw1Wp8dGptte3rMHBNXk8P1MbQ9QNFaUrVmiR39jDJLTKVTQzy20MhsjG5xpYg+KzNa3YxpphdH6iLqaY2EUjQE19VXkhL2vU8SH8p4q6HUMYIaxZuDEXcxsoqEv1Y1/DfmKGpdxdgNMW0F0RbRHYvmWVUWhFXmsjvSSq5Ce1ok6ggBy8fmIZfJ20p4Lx14w4Gs/C1/vhsu2TSTNXBecO6ssicJKRE+cUhYLRHLnsG3hlhTP5R2SBythem9xEgp8pfiNl55xVy6oZq01z8xXjjgUVbBNGaBTAuRqsJXqxQoq8oKeoppmLNCoyZdmRIaCB10fDZ/sUE2dCCzNCyFFaU5aYlse4DUYkh0fFemL0hws8YyJUeUGYWjQIe7Uqx+oktZYHHdsD86zUnScj3X98ohMCrUt4kb7K2dxRB8LY4sHS0NMSDTKB64zcsAeASkBSgh+qQyh0GBlaDq+rnDkuszVlxuOlYaNRbbSELyMRWDTrWLywvnv6j46pYNJsB/vzYEFyIGI7lMcpZdhsrhzyHTxMIWRJ5xQydMqLGAqk2C0yfZdkzuFlWgPydCBxcVgzGnO2j6bIotDiCxY/nSE3DyhnTrdFZhuWaPyK9w8urxw0CySLRcwYKQhIAp7Z6IEYFSirmFEW8EoYvdALBpjGzbV5MdT1H2wpXvW0f36ib799qdHLQDtrPf3w/Z5WeqVe7B2q8GNtv3lVF65sWML4/S+f6ODuI/381lA/vDLTleUDdQJ8eSCa88Gvqo278oarqrvbejnu6+M/7OlXv3qo/SexvPkl42us7JT6u/9yUx9+0GjVv6vu5L66+ZFCb27jIsjeKZ8tC65ObFQC56r1HRpjFgx+pMwoC07KbmM6RlumFkPdxt3onNRDJMT894Ifw2uZ1wq3cpCqROEXXpW3vqJ8ZVN5fEmjUU+f/OtdffzLezqZSj/5y5/p3//lrrYGL5Scf6nk9Et1y2OFNg5IXCBt2yhJWbyMo+isQ0UUSR4mlXT2LEbGcWTSWZrOAmlZjKYMmVmsAetusX5olYeRRr0dTdc/UrT6vs3Kk1f3Fe7fVjd/obA5NMdpFBCOg+NCm50xJ1wi7lEX+WEDMDPqA3FjxAHp3I3irGixv+yCj01pad0iS9VxiiyyBAL6YtTDZ21KOUZ0jpHkMoFM6WYVqb3mIvnELv3WSI48G4aKbmzqxGz2Jw1B5PsDh+PxU3XXVay+q+ngPUVLu0qbubz9L+Qffam4eqXWQ6ILmgSyy7gNLtpCrWTKKCcxT0IuThAT4GkaH8zlUjMG5LOjGGfNFNCRo2W16WW1g6uadzc1SweaG4+ptsIEQ0m+ciTcdavlYV9JjIpL5ocDSkuY7YuDWsfTXGPmhvxsizwxZLrwLIjt8dNa7aJI4uCHf1R7haaW6cQlT8cI6kdcSGvqIkZ9ne7QDm3LejJVUkPmpRuvFnPj1HWYHdnYGjUbER+5km5f/v9P1Hs+W3ZeZ37PzuGkm2/ngG4AjQZBEjOkwnhkTalsucqu8tg1f60/jF0eazyaESkJIAEQodHocDvceNLOyfVb+0KmCkWKBLpvn7P3+671xBC9IEivTPDLUkiGGcoK3gso1SJH1YdgP1Lhdtr4nTTlIqgU91iUe03q65JelBbXtn/TASK+pkqBaih2CGueb0z0DfqB0w4hK9obfleukXwolU6n48LB4khOEwNNVaurxhy7WcqzAWpCOKYnNwmULBaqmlYXp5farDZGD+/s7Ni7BZ2cgnaAHuIAgyIxjZ2vlAopfg1vfOfQqIGshVFswxQi5rafaLO+UuCWFgvClr/KG+0sDkeazHW0KtaWQ9ZWg/Z3J3p4f6GbexP5faTv/vRGX/7hmdbbSnlJjlhkg1hVFYakGP3chypBCnqeiUJBHGiZrayz7mCxZ/ECxhr4DMe9tnTeDYTHBkr8SEnAiT9mX1HFE8y5aKUo3xrqhisT8e9intrSBnXoA+khtLZ2dp4Z30p6OXW5aJGDmNvvOrQYlBPdn+UKOrSAoOfjqGDoBOWg1iIxqr/qa8UUwrq+gQOgxB2J+PSLFbAfoJ9k0vnyorkh5jgxy7xT7CzUtq5WLMzmbiMtHt0WC7ar7dXGKE+emSEkvR1JBDlshWUoaRKrCQc1Tmao0NxzFdLVdt5YBtq2hPp35JW4PXsNUaghxkVcWQgwoZvoxepiIPtYy6tcvUM8zkx7O4PqslJdggoR4orrtFOcgvpTQs7xGhGarjyrtc3RUNVyk1Z+NGh5cS63cbU/2zWWCiczVNowbJUmWx0eOTo8mKuuHZ28Weq7V5lOzulCZMEHMEA/R8AYDAraT1dRhDZrPN+aGk0Y6eAg53xPnIW+DYpNglfasfgDmGszBXC+88tx7vqgl7F1uVqMDUsDuVSJ/tYULSZC5EpgA7Ei29bgbmymIElBL036QakZgYCkXWXXDhoCxKDcCtMGmLx7nCZHANwuDoSRbLhbv7IhiUwlrlbDpq6DKDk8GKRMOY8bxPGVc5CQ4GtoUiy3B3y02ED5NAnzs1hTPChFJs8pFDq1QlY0S8HlMgPZYmjj5xi0cD1N/EE3H05165O5dNTp2dsLff+PF7q9N9evn+xpL2HTLTTZ8zQ79uTFjlavKj374lLr11f6H35zpF/ev9Kd+Yni4dwoBrZGtrnWD9XEU/WTmxpm93VVp/rim0v95797rxc/hKqzQDePQ/37/+2pPvuo0ELfKVz/oKQ6V+DV6txxmk8s94nk2dEKbKgE+p0xStQuU/QlozB7PFQZbu2NBwU05O/nS9cZkaWxg9iQJwu/A/E3SwtlnPvKcR7u3pS7/5Ea/5aybKrf/f6F/v4f/6RHnz3RX/75oQ6j1/JXf1S8/lpJu7Qtl03FA0kbZXM2ooIQjRrlzioLsOLWbMKgBVTMGPrEozgmj1hwI8OL+eBHpxaHZ0/IgJ/oMrqt+uhfK9j9UNO2VnT6J4XnX8nPTxS6axOGQ3cZKtqNUROx8cochHSm8muNYuYxKJKcpjH00QYGICBLiKcqB9RnHHIY7Mb8JAIoR90T/+zPQZ7miOvRaxirN4ruSdMmpM5iBtCZjGW69vsj1m0QEY+aJiBpsFy+V3O3geNeDyuIEdnmS6ot5k/U7f9G4fy+AjLAzv5J/uoLeeWJhj4bxedjza7htCZgd0GoRvstn6U5AEHDiAowfeE43I4YI583IkiWnFy+G6vspqqCI+XpTQU3P1IT7+iKwtR2UDzds3eLrwvKBuq3Lktt17Wef3+mb756qyJj2w7kxlNlvZQVlbqK3sTMtlCGBT6EZBHLCaOxwHpTWMVHmHhaV5kyBgnOFZA4y1BFpAkKSGs9WhNiFji8ufyBZijcBEFpbMueJpQhjy5FHgSr5YjQpGCdRueSmGsKmiaikRy0jIygllDBxKg1NNaFV6v0Ozmxp915Iqp0IzoPQb4YxBggm8YOXqjVsbViRALxk8ymqSFJUHvQM/w4VKJAC/LaMhiSp4XTKUecjKw2ggol64yDdxQZLyhqpWAbqsN3FU1T+XFslvqCLZ3QWmpTGFrT2KhHBmPOxIhhCKcrjZVRrBmCWH4fsuZwtBFg+i9NCmPAonps5gz71PxArXTKrFR2XGpj/jlDvyM11fgO7y1S+4v09+221NnyCjzYhktLp8bsYXUyLK6JypqleKLGiVXVfCboJ39Onw9skOJf6FojQmJ9TyUhoyDDLcnYoBKBOa8Q9FOAzvfoV4XFKfDPI8S1A/C6HskKhb3Bekb50sgk6sjz4Vy9lhVSct6XlXpydcrBPjNywKyYGEMF1TfmkmWH4nlO7c/ZMACR6E1fBE0GOOi4IcPaIlZmqasgJoyyUZ35Wp41aipPVyuKV6n2SHW2rew7hcbjPCFWgBndr1ql6Dl5j6YsDoNmoacCFy+W/P0dNamjKih0fG9XD+eRwlWm9682Wl5Kb89yvT+51CIkZ4qqn1hV5KqduApmyXiX0H23wdWIxHg0c6WRrxuHpKg3KjNHTQ7VinaZfC/HcpXypjGdXJhOtVnXyrLK9Fqdt7YyZlaB2JuY47pul5pMYt043tHxUaRbN2MlcaeyKvX85aW++/FUmyKxom6Ajp6AapY80vPLUYNpSl3O1hhtYW/PpofMo/JGUwjmB4xKISADNTWe+m1tFDQ1KzyLHeJ3BN4OrtVEO8HU0sKhNDMWykB/a0ekTbS8WtcuHaAxIDJcJdZV1A2a057Nx+W6ytRpjTNCvuY2wHg6JVW6Y0RK7K+fcSfErrhO2q7UigxdGtbRIFxHB7DhmSiW491yL/gfKDwNLQyQv5NYgQb0YSw8sYFJXirX6JrWhOEjcL9Vp616mmTdWnMElj0iTM80SRxhwIQ7/lR+stXtT2OlDwNV/qBnX7/RxAn04e1D7YauHt2f6+bN3soa356e6IfvGn3zjysN615/9jTSnz3JdHfxXkm3NccaGhsvdU3L0PqUsi7kTI6k+a62zlRfv2j1f/yfr/Xsh0o39m7qf/mfnupXj3vNmj8pWP1JcfVesYcWvzZe1C4yq/QghmEMaIBaHJGW6+42hIaWt2DG9ZHwRLNkNnT7J0bLtxXHjrEM9n/ApBaEPbrB2CAo1PWjqbJhqja9p2H3A1XJTeXOVF9884PBpU8e39TCW8pZjlUqSXMpDz2HEZugBKMDjAHMfF72gl1nOlmGBasXgy7CPwZb/rwMJSxtwPqTsUoZush623LjiypvV8vosar93yje/1BRtVH36p8UXn2nZDiTH16IogprHsSl1lwjmPwhrzUriNcZCA2ptOgE6DMorvG54ibjUvUtAn90iKFx4V/AtJC3rB0ISDu/NiSJ7cO00hZygytnFEmPridQGkIBeRXIn4H2JRE2VMtl0pH9haGAvqLK0pDNDUeuUY3zbzzTcdN58Uz15J7q6RPFO/cs+M25+k7D5R/kVK/lu4UNEWziFDajLBxLhMlwgt4mR4nuIlxCbPJjyr3FS/ButqWGoTLUjMsEvh58lsuvCWZaOzuKj54o2v1ANZUPg6t0Nh2RLr5/0vOLpbbbld6/udD7t5k2VyxBgeKZo2RnV9ng6irLVeagvSQRo9dITJtAkBj9WgzQXAzO0ChOPeU1Am/QjVF0zrTwM3JtlvWedGbyxLikxmqZPg4sfZmPGiE95xpDBa/FbDZVQLim5WoNcuikE3b/Xo3baICq4RFte+U1YuqZkHm4OFShRKEPvMAiAXjnGT4azBs0E3iJyQONDiHHju8RWpbN1lhw/swg2TJxLPEC3DIgw2xzLoaGNjItYUFRrlUtUGhK9hUC41FM3lsQGcP76MS05HqWHXrqGNqssDaw9Gq+5ZFiR3DdmnYF5CQOYotiSSNoWLgRsuZIfWdJ7+z359lPJqS/T0x7ZNQ+AwejDu65sjENidWdRKGJX4uMi9C3sL+jfepVXG22td68v7L/LSpG16UN7kSa4HSqGpUlgbETq8/h0tquNjZAca40g6+sbpVXCOx9u+jiONE6IxARYTVHhKf1pjCqi24z0qA99CbFyroFo3hmjtom77VZ5tquckuyDZNU7bBVnEZGrxrHQVApocllpSlvExV3TalVV1qsAA0CMCggOywVHSGPLG0Iy9GyIYuA5kBfV5J0ntjd4M9b3X68r8OjWPPdXm60MdlDfuHr/U+tzt+RvD7RVTUod3yt6kYOjsGqt0Jg8ryMOjd62lMJohOCwrXamTLckCHWqScDLOgUTnrd/+BIB/NBQ77V+clW67Wns8taq8tcCQ2AuNLiWEtVyheSm0aWLhNkMoSU+90iK9xek4A6nWLMuBswUY3PC5pNFuFoAsWJG7Azl2OetSpLlnqGJjoQxwUeBDWKcJBd6e79qe7eT3Xn9sKKg5cXjV6/zfXT25XWpdVLm4mDdwrHGsgl7xHVP1CkVmXtMwSh/2M4bQwlCjsihUhwlzKfG7VTkEEvExvAMmtZNJa2DgJWccfYfUC1S6wkJ6A60BJpkKe/tY+dDJCAi9isq2NZmGVim+WP5NleAQWEJoJztSZ0rYOPj7XnzmxSf8tBUjPCpIr9iSFKJoa1S4QpL1c25CQd2IDEuDNGSl73dNraggAAIABJREFUlcEh2rDPZY/qg+JEYufh6210MJUO2p/BBZKe2SZhLz15TC6oU6aiv1LjbCSv0ky+dobUgt8MprdLYapgCBS6mfZu1Tr6dE/D7qA8e6e+7LQX7er2Xqin9z19cFRpP1mp6TN98abTF79f6s3zS/3ig0i/fdLp9mSpOSgAhZiIb4Fvsf0SfgllE03U8AXOZ7rybur1Zk+/+yrTsxdL/bs/f6rPHiTaG36St/xCaX2iFDrNCvYCVeZmGTU7HAIWDcAQZPf+tf2ZfChzRgFtgOKR0m04ptWXcKBbbs+AAJFv9RrrIQR0JJMsBBRtmKBeQOjCWLUTKg/m0t49ae+u1n2isgs0Ceby643q868UFz8pqs/kNpkiLvdrAaq5v8aoIDvcESXzIpmg38JCx+we1EbEHJA47QHBIwbsEtMijcG3pK7ykHrq/H1lySOViyeaHj+UW1yqOvlKXnaixMnkO2dqq83ocLyOO7AoAdO3W+KpbSKWoUF6L11EbSk/YnuG5kJ/FKpqgak5P0mbpasMVAq1YG9zleoxUybtyrGnzgpBSX/uDUXgEOOw5AXGtDX4aJA4/Cg9RiC5UJTuWI8ezj9LySYDxOGi2FwnlXmWFoxmB5s4F4KXTtQnu2qmB1K6sBe9W52rWb2U055p6FeaTbj8UjUlKbWL696ipfLivZkc0PGhPVv3+4YeUasC9IUbMaIgEyF3UyhbX5ozpXMLsxOTv1O2sTbbUHuHj5XsHiiiTd1C7jwLPSyKrcpiY1od6h8q01gkY9WKW6gNYuVOYJUDoHRYdgOGMfRfbHUV3w0ur0BuyDPSKApZBCjLLJU1remHOsVmfyfJnY0XjQ0JdhycpoFncOLMijiwQYRahWYVHmkVKyFmwOkzE5dC4XMxF06rNSnmTq2EBG4RcxJo2QeKyJCBhLGjkYLc0DKw0GviWqPfjQeLBcujgZ6smt7VBrGtE2mNvR+qzC6XVgv0LO5YaNtxFlr8RKeKBOQ8Hl1CXqisKo1+RYNoJeBmLOACRMsGbeUrIUMm5mfCrQZKV6kETQKdZPGJx04sKFFcZDGf7/WgWbeDfCrj0TJCMzeDyg16DdD8MTh1Z3chf4IGKRs1jWTp1GibRtTYwlEZefxIqwodWKf9vURHB6EO98eC8j9+ear//J9O9P5lrLA41qYtVfhQQ50WC8J/S3VZoXm6Y4tWkRXyo2js7PMT9XwuuPwQxc9mopXR8Qqlfmnht6v3lxbGmqYUynYqcsTVvAuhFovJ+O7zU/aO6gxzD4PFWGRKaGYXk5OD3m50apORRbsEZHtQlUp77i5HdTRRS0YYFzDngdExiLL5Xnj+iCAYnwsTwDeuBTfi6grSRnv3Qj34xYGiKUquTF63Uog2q411tnX19YtzrfJQ65WrPg8U1a4CLnN0Ryy30FkdiBTohmcIYZnzGWEaoAKJZGp69Agg7jRNet2/t6f5fmzozIvv3uv8rNFqC/qXashw08qqedhPvWmtjgqQspeXu4oa5BCBWeRBx3ZSX6m7NfmCSx2Ky/AHDjl2UJKhxd1Ego9X8pkxEI2oPkjudMoZzzLXyglaHdyM9fGnt3T7zkzL86Vev9jq5U9QubGliTfoJC20FBqAHC0WEVMyqyhHbZxR2mEsD0MUxiaGGuh7Q43BttGT5erQjpaR5fCx/FInA/IXI+jnuwSl4TP1e6W9q0kxGitWTcmy8DcD8CiwG5oKByH0yODb+MLlaUgnAWkgNgiCPSnHuk9olhNp4SRG7Sy9Tm0NORLbkMQ1zARoUBWVAGyqFl/XmUWf1AC2k2Ygan+0YQO/21nQI5aMNVFiA5UZdR2anD0ViCJROfWzUYBroX9cNKOIsBu2ch1kppTtSdNWWgDXu55y4Lc+tE6WmUMfUKnZBxMtPgy1swci1GnipfrgVqrbs632vVNN27eapq026a5Wqx09+3Ypt17q7n6lG2mhKZe8CSNq9SEp36Ai4A4kwk6tDiMLpU0yVzW9rffZTG9Oex0v5rq/m2hHp+pXf1BQv1ZCpgTjLznofnVd2UKQGdqakVbj0jU0BLegx/bNf8leS9bIGBVgkYamF/u57LMy2HRMkEZg6VnAHZsMAkezLCsUB6cXIvZjNgtVDBNp50jB0R310xvjMFZslJ/9IHf7SnG3UuRUJrK0KltDShJV9MGZqJkDHh1IaYeHUWlmdfZVWf8tMCoi0VhNk6huIosP8M2dODq9GFgoR66iheI7DxXvLuQ1K3XLUw15Pg4l3VJtsTW3EYcbGwfTOcGDXGS40IZ+rhj+37h/knfRJQAbjIaEwE/VRKHqZCxrxOHGpoXTiG29ZZvdVqLGJ3ZXFh4IFQ2fRq0JUD8HWVNSWFlaZxJBaAyNZu+OE6OdPLQ8XLQI09n8QRLYgtrCDtu6IjAPYe2YHouGI/Fn5gCqQxKOPeJZ5NTYyelzqlU1S4UBLk5aPtm2aO7mOSzUtRvb9OiUI3Nq0xOjNlLVIEhVVSoKU02nOxYQV2yv1GdLsZL10fj9DJWnoXQUU9Y69TTZj6xTi7Z1nxqVoddqdaG6XZnew1ANikbtEs0tyiNXoC35aZZYHhpcHvOCVr22qy2tBwqntIGnGqBOq6VCzgZvLLM1d1GDNz2yKJCYVO2Yd76yQD3reOb3sZgAz/JzcAWRgB2ALBikzp+JISk0aqhqXOU13sVGViGE5om/n1ARQ7ZA9HL1eLL5+3Pa3D0rRnUWoSoHN2er452J5qCF+VZ1VmoLVYIeMvC1bkqrVLLMOAd90GimgBr0GXBAeBEG91ReQPd5qspWVUkGkKfU7OjG4amqam06RK/8d+NmvrObWhWFZaTVtYptrgE9iyW68/zNbOimhiT2IrsgiBcgLy2LpLqkx6uxC7lal8o3paa0slOnksTyp2Sg9VZJVdd0AhJii4M4NDSFbkFE6aAI/CwfPrqpwz1XaczAneubL9f6L//PUi9/pGkdoW6nsqXMtrO0cIaNOq808Sdqim4cBJpG83Smoeo0iTnbOtP5DPFIn2A2wohQXK6tQJaxg4WQwtIJuTpc3tVYeuthk+fWMUrcVb7O7F2Ik0TxJFVhLkgWGRoXDrRtqtEV6zv2bg443BopSffkl518nikLLhyMxin9ViXyAHfQLhoYzmD0TW6sgLRqt9R0b9CdT3a1f29qn9Xq4kqzONQinY65gX6vNxdnevU21/v3rpxsomlJ2nivggBEh87EVlm2Nop0RiI7gwT0rZ0JUFqu/AgnIHcvyFahB/f3dXA809X5lb78h2/lueTfBebyajdY9NHwjWiMUxvfb5/TkDVWoh1Hgc6u3mq+GyuN0T714zJMNhVGBnTHpHOjp+SzuqaqLZLmmoViuh474XAe1lJU6ObdhT766FhHR0e6uthat9zb15nWKwxQoTaUHYeOKh8dHdU4jXaicBRgV7UyaMiR57dF1QqWuQcL3HPon1g0RgU1aeT2/vahCf4R4aNzZWmCz+DfCV7l+6yT0M44cteoNEGf5YTOv7UWLQstZOHGiQYBD0hPjD3MsFmyR/s0FzXbOUs1sCliaxOQERHA30u/jznSuGRGYRSXMmSMBQmOgOYoprWOL2bUUWzLWAHdZl8UW1cXKEWHZGm5bObQLoGKgekbJCKxSx+A16Se5DLZkEUcAD1dY//LrO+VUnwqRytrT/YU9b3m/D5urfjQ1+PP9vXR40D7s1KzsNf+ZNDCzzXrzhWWrzSf1AoWuxq8G8rKVKurlYb6SnO/UYIbgN6goZS83MpdZcPdrvx+ZltN7eba+LVKDpXgQI32lQYT7aap6vUbtdsXCskHgSIxSzyCZ9xIaHPGsC/WH1PZX+uMjEoLAxOedo1v+RLkd4yOP5bb0SrMdlFwYDK02GkLlx9Y1go/G58RKee9UZzpGKjm4U9E0Bwq4ymYxXIXh3LdiV3s1epcTnmlcCjNH2dpyFZFgjsIyHx67ZYZs2NGv2I3ZslAo1lQZCRRgeJTmDiVEzBcwTywqRAlH167EnkPBuvoGqapnHCQU+MsQo8wMWTQCRGYgMLxF3ujYwJUkCC0dQxDULa4obgk0H4URWaXzc/6rihKTaxp0qQeCytljVwo0BfoU0A7xiqG0KcHyhuLTFn2+k4FabWErDKEZbmGrFcSTgzuR1/HRk/5paGMdadsudGGxu0o0N7BzAYl20qJ5ICCQITI6BuGiqAtqfDhUnUIkOP5JvWbAYt3lJ9jRBOwjWcbgkmhYkiC9jRJJxaSxmHvNLE6Bg4s4oS21qVREdBO5oJDe+LTat4pK3PT+mDLZ6j/9ON7OjpKFCYgg7mhIRxGZC5t8pUur94oy5dmqbVBjugOMrlqV9uWNm8SecHgXNVUUBDu2PTabNemQwxnOzao9mEnr82tXDUOfLso8mJQU4IyxdrkY83KwdFE+/sId3HnOMq2lS7WvdbbXvmWIL7ASj/9DjrJMVF3F4JMxlptK9NdQWVDuE7I91Kti81KPaha7Sh1Y0NC6d7KrmpVW+pyIjmTUM6Oq3jX0b3jRA/uzTUJKpXrK+XLQpsrKIoJnZ8qu0LLEB0nNgxXA6gImqow1javbLu1vj4QmmZ0Ym3zWjnaIXMEQGUw1F6HOiM67Wst5r7ihKydSHtHCztds81Gm+XKMovyTasNhqV+oqEdFygQEBAI6DiexctqUEEuA7ZsEzAPaotG0+nU9HghDqRJorrvlWdo0ThpcYry/LmWNzQGQtKVWOj45lRPntzWraNEs7SzTCNy4/7+7y51fjXVBjiNBvpibArAWUXidmPRD5g0CbN0tb5cai+em0C3oYcRsXzEcsVwBu3IHQbyVlnFUJ6XFnmQTudG+c+DVHVRqApr08qUdaXJhEDJQZurpWaTcTiJ6GuzjC1P66uNLQpU2FRoylgsEgbzyhKcE37fkjw+riieIUctDLydGdYBpIgidLoNh9BcjIkHJZnr8HasGx8eqQpqK7RlETq8saN5yq+ZKyWryOv1/iLTT69znZ9KHRMseDt6O4KeSWuvS03DQLtxZIAGuiwKc3lPcSRO0un487mt9vcC3bu/a7Vcb9++10/fvtV2y7uXqi06eTWOsorsZZU4O/3I3mPuj3xbaBrGWiSJrs7f6vadfdMdMSO00J5BNHb7MYhQ5I5KHqqvovqG5TcwRgUUl888RF86ZIqmvZI9V48/uSMSRfLM0bPvLrQ6R+cEbTdGW6BtAtXjXYUqdutMU7KLkLUMnnK0rcwjwagXpkQ+pEAaiq1B2mDYrzmME5YyhuAWNy2INBOPb9FEbj06oTnrONEG6OUwNKQb+hI+0Zm4fzEwrY7pwGNWEIOP9UVxKZuWCCX+GAppfB75Q6BEJl41ltEmdXImfi4uHamVUUjKETReyJ7YrxD/WUrn9aDEIcQuDzgbQ4mwiTJA1ZbteY2MECxIiBwvFHklfJhj6SQbmtNbEpP9ZRQPWheyedRqB+FwT2BUr5XZlKSkrS0yfQvEGvd6+skN/fkvj/XBnUyz6ExTnwZgKeo3St0zpRH0QyBvuq9gdqSara+meLAwhM26vlB4Evvvtka1UNbpdYkcrOcOcfKZvVh9OJfr7yoIJppM5vbgV+XKxM1mhSa7AucJ/UNeK580cae2VFkuHwsKBE1jA3UponTUAM26iaJ4Yi4OxkbL4LlOOC9A9Kw13F4hdbUr1Wg5EMOB6Bam6JklB6YT0IAWqJcXRgaLN8PWso8UpWqAJ+tGE7qOQnhrjdwzuSUhQwt1NmP6OkgW1JrF4CPatagJti7yg/j32BxSuDvYCBhorDrBetxAPlKrZnAqxK2tPDJHApCBQk7LML2jqpmoIa+GUxZAcZRsXCe/M7jzGUqTvV17cQvsrwz39E7VmeoKKnJE5HDW1HVlwmoEhkQYcBjndaZtmelqszTHxnw2t0OE9vgGiqNutCk5qGtzfzBsRN5E08mOueYurzYmBsUlFYE4sc1kmQ1DMOvpFEszWWSlXYYl/z3ftdWUyITCDEsNtl3TDDHQ0tROFYwp0JUkvga+xzLTZr0c6Rlgej/QbD6zJHb+7FE/UxQuTL9Tdyv774lrQCdFv9Hg1SqcQbEd4NS91jrcm+jjRzf1288/1I2dSE6VoSAd7cJopqgL6aHGNjq/uNDZ+6XO32+0vnKUr3Z1dpYpKwnEc+TFE8XJxNyp2QWrI6W5pa1PJaGks4mCRWoW+ymUy+Bo2/UWsOc2sbZlq5xMmoWnp7+8pQcPZ5qmLGetzt9f6c2bRi/ebnS5Ak0ILOeIUL6IP1MyahAyv9eK9xJtjh8o6lpNsZ33rdZYjNOUzAbN4qnZqak2WZ4VateO2oJYiU7BTqdkf9C/+vyBHn24kOtvdfb+rd69WOn0JSneu+bk4x0+TQe1cTi6gRgSDSWUqprBejTOUKbq5a2lZTdQOtRfcKSo1nQxMdqR9HcqYnamkfyg0nQ26M4He7p1/8jeqavLK52+e6/swtPVOcWqnlaXUp3jphxRZsv68sn0ArgM1dWgcNUopAe55PskNdlckFKwA/pxnT+HOH21MfcwaCAW7AzaYuLp9p1E9x6levBoohvHMSYrG5K+/vpC//D3l/rplaMmmipqPCVdYI6zJdEBvNNhIECGfjMaexIu++uFpmwyez+2oCjpVIvprnUztk4lmM5yXVgu1DkToR9Z9EvYefZ+FkSC0EEW+YpiX5Hvanl+rukkHbPROLd3RiF2eZVp4k1tuGcoWSH6nkT2bKO7jKHdYTsYnMhzYukDjSDsklMQjRs1K4RwtWR7kdNU6uYNX3cfHUrTWD+cvNWbN2sdHix07/5UYdDo/ORUsQ9FeWDv6svX7/X9t2e6fOcbtTw2b7C0UOGEjqLWJCbheswK4nDjzOJMCKl1Io9r6ipZDPrgo2MdHO/o7N2Ffvz6RNu1a0jou1en2gPZxnyF09XyhHBBO6qIeLhmKna5T7pOs53YOt7KsrY6G84i7hJ+f+4gdIKsWWQV1V2p0gwwkZlAGJBin2Ljje4+3tfxwwNbRN+9XemMWIi3nOXcSWi+WtNH9z0xGhPVZB9yJ9ZbYdyrWOwAAq6L02G2OPdaWCMMCtdRRaBFaJkxDpiWCyarl7Yl3ajQdpGCxrGePdOYhp5yEuXJkWP24A6l4JzvdOr8drCOHuulisaNhibcio4fxyZLLjigWpCexPKHRgsrw1EJXXbd7j66VRiPRgstRYDkRaC7AIIkBRpxFRw4cmyz6Zv9adSvGBHUjem6g8eEN3bkmJvFWFH+Y2yOHPRJfNA2gnWIKBMTdJsOgvu/L9UOlW3TgcUDjOr3EmExxXnosBAI0v8WOtYh88m9hf7i80gfPWy0SHHCoWUolQaF4rCy6bQJJmqSufrrbQYYGFE62zQ6Iqch28f2c/uwaXV2iGLHog2WBb00gLLFNnhaSzilwtBSFhLZKyAUbXAVtPxZewtZxLJtmRbWCTVas7DRWq6Mm2iwGhgQGAZcdEbj5jz+51EBzEHk+JaAZTlFWDStYRoEiNkxHsyJEbRwyOOwYYJuH3ca1R5kt1rboA3TJoyz+BEgWlerFS+QZ3C35+LM4PL1tN3WOj/faLOG+hnRRiZ15BBMM6BGtI4P00DrrtBmeak+q22z8VN65EIVy6WqbKVbd+b64PGe8e1n7y51ftGbGJHtF34Oes0IXQYSH2FqrKGt7QVs49EOirskX8GtsyiQAj5SlywDRZ7blk8ScJU1Cv3AKihIxnbRueCs8VytDBdulJAnU43uMfP4E0x5jeTxTKw3mdbbwlKBF6RPB9Bs3Sh2h7NH7Mq7YV1YwMCFPTcclgydvItma2eFo4vPNpOxBxE9CrEG0/mORXIMBJHynljo3hi+wTPWUB0Aheq2ptkYtBgdouienZU9X6CIDNro6lyf9w9kslMSdrpxNNPnv3qkw/1A07DRIgDaRlTM+1QoSWMbesijIlgRGf/6qtGrZ+/0/Tev9NM3a/30nJiMfaNTrUgAV5QfaHO1GQtPA94LR8umVZVEypm8m0Y7vCN1qzUbau1pPz0ycaqTOEqPXf32bx7pwcNIEQtIWerVs1M9f5bp5GzQRebrclmpXrdKm1BTLxyt4tCVU0dVTPEm75qj1OkVD41SrN9syFaoPVYw1RE0mJQva4BiTVgsvEpKcu3cDvTJZwf65LPbcoJcl+dXevsi18tvchWXgWVCzWeJNgvfHEQUc/Oq0YGXhonJE6DVOG+hPRncOYfJj0FbAuozSq9HdyR01yLckR/0CmeN7j2a6daDmfaPsdR0Wq1y/fT8RG9eDTp/5+ryHE3IVH0XW15dQOmnQSfX5c51r7Jeq+twBfea4sga0Kn5cjGhkOEVIZ5GLNvKtLebwtAE3IhQv2h5Jjsz3X+0rwePPB3fRJeEZTxQmdf64xfv9c//wPCWqqimCmpHUe8obwuVaa8KOSBob1YryEiAd7Xl/aCuQ4MO93asf7HNsfHjpA7kpNwlpQ3YBUGnAeGLrlYEH1LSTXBDSQJ4p2CSGHIGGk2449DVCkKy0RrTJpa7aFGkZllrfbqWT3YUkQ/YzGM6vQa1WaabaWxILhrE0se8RODxaKWfVZ52gkRDSI0WjmtyBhvtzBo9ejjR8e0dXa4a/fhqo8uLWnv7gT5+MtFix9GLl+c6eZPrxs27unFzR8urN3r143tdvoY6J1B0rNbh7IVa65pCqvi+HM3mOxYCzZCEiw9RdJ5n2ruxUHoY6MbDQx3dONTFyaXe/XCpszeFqpqzv7AlF9S9uDbu7JArSCk0X3EJ9e+MGV1gMswsqaeC84FKMG8859F5gq3xORB1EBkNman1YT8Sc56GXqk4XOvGnUi3Hh1p3ZY6vcytpw5pQFMysKPpZRAflDIYliBakTmWI6z1Xako9SyUddt0Wm9Ko7P20pl201iBafwGZQ0eQnO7jEkw3Dc8s8YawQwMNr8kg2/aKZZVMz3CNCShtUdw1EJdstQzRDmL4N8OXFogQGzZICJcvqBLXBw4fyyKnSBKlP4caNf5M41dwCO1QeaBd512jRWcsjjadLfWfE0PFpkvxArQC0OhJO3TI5fIpQaca+mthimNhacUM9qVHvDlAJWN+TVcmmiYjH5AgD0k1nIPIchBCwoG+TcGjSP6blSHoBO0czM04YwjERdEhO2j19HtA+3tDvr8l7v67ecL3bvrWTMyM10AV1t32ta1Nm2g1t9VGKNv4SHLFWBBDGnldlVvB/uscEOBUFzbnGxwgydF6FbmjobS104caxKRhl2rND0T0Hxt9A6aLVJyCRWz3CUf8R15NLXCwDF3AB1G2apTZUp8fzzQcfjYcYnzZQwYRMzclrm2iDKHyITZPul3vqMtzdido/UWuJZUXikN0c0kNrTxmRG4sLPv68EvE6WTQfl6o4vzS6NrKBrN0D6FE20J/NoM6rBiO7nKdtA6q0drLY8YbhUG386z1F2Yc9Kx5zHBZa7WkaNLwvGqTjPgYNKNQSSvueW62erRh7v69W/vyQsqvXp1qsvzXpsVoulCPYga/AbOQmY5OxDJpRkFfWdNZsjjXoyQ31Ffc/WZStsqDvgMgGBJ3a3aSg2db06vJIoURIncKFHDcwcV47Qqq8x+DYZWn6whi9/25JMG3YNIMaxhgUfjFSmgbBixLJUE5jjC4cSgSYM4Vl6Wi+sDw+IaRsdh1w623UE3d94oBEd7ErNFBYGSSWLOuZ5AIX4/8p5oBAcdRjTq4WTk5SdziO+MUDaQYTRiDGUoLYHPPUO5LF3Zgcreau/A0S8/fagnj+8qoipo+97MG3uz43GD7TJzTe3t3NIQRlr1hP2FSoMDVctK64tT/bfff6nf/+4nnb/3VGapAKGAoBEGM1zj5qM9Hbt163WqY1cZ7xNCa8InsbZDuw0zxXWkAPtN3Ogmw8m/Pdbte4OmXqPistaL71b64aul3p+BciTa5LlRjH4bA8baggat2s98ZWgeOojxQLMQOnSroGuVdI42NNSTIRTN1E0Rdjuqt4W8VakdCIsYGL7Wzp1Qv/hVqk8+u2ff++nJuU6fZ/rp65WuoEyG1FKBi4QENxYXOnr5cw3yK0cdri62b/QPfSU3gobDPDGGraIrQraQ5aVlwERBqh2yeMJGwX6jux9N9NHTXe3t47pydbms9eL1Uj8+y7VZJzp9X+pyw31BbrWneTM6laFmSjrt0CE5pRqnMH3b3IOekKZz9HlS5bO5k4tn+LMifoYCO3ynGq1dGJgNPt1JdfvBrj64F+nh3UCLxaAwGezn/uaf3+nbf1rr6m2qrJxqKEGt+PMW6hKs6qa4l49ualkow0kX+Up3ZiqKUgfTmSIonLLWZDZVjZCYI9npbVlBHzThXrB8LzKROrXbVrtxqprUZ5xfaHXcSF4J7dMqnvMUNwraWs0cy/2gcttoQyBcL3P1FZzffBcR8Qo0Buc6miw0xYQAbRf5ykAdmkFJNmjeEZpMZINvvYBu2uv2/YmODwlBHXTy00bvXqHVSbR37OrjX07lRqVOTrZ69v1aSbLQ4c1Eu4eOlssLvfxho/yiV7PlfArUgCo6lcgCDaA9W8mP5yoqYhV66/zDS0IUQDyLtDieaffGQvFiqpfPTpS/LnT2cmOxFuOG2KhFcwOFD93cD7qsCCpdqN3kijhnusKcvNyRGASKEF0bhdKhduOZfDdVjn7S0q4ptEVITTH5iOCnqa/ZtNfN26nSXWYCR6/ONnp9spGXY/HiuR207Sq741nq6JCD5QA1wtQQmyi5NoNJ1ubK1WljdyGGrUh76POa3JLhCz/QcuDvDeRkpVz67LjLoFpZBstWXtUrJLaDcxnTEw5nznQkGpzNOJJpXSgbY86cifdXg+W+GP4zthpAOzComGiWaHyzm1KgOShy6GQbw/hoDDZR+HXGEgAHOQUmpLYqeMQdrIQGSagG2iO5GDGbXQ38Fo5aC3mmBU8BAAAgAElEQVQbkZLRyM7WNKaBMkQxEHERWWM6hz9WS0LOmPoaduJELhOGKZ/IgTG1zpjJYIgTwrdrq7tdmrgymM7R4hBR1Wt/L9Thk1h3P4p0/26k+cQd9Q0vS22eUbaZ6LTLDV6e86L4sSJC4FDup5G6xFUT0kK9HBOfW1flFtFppKu81FmWqzC6blcDWonLSjPP1SyK1Lmdcp8GdN+GLSBPIWTEaYWGJJyM2wnTNgMfhykbBRqjZaFdL9Y8npotOe8arepCfYB42ZVP0ScJolWhfFMp8mO1FBZma+3tze0QQiRqPWQR272j2WzPMoU6jCdYV4detx7M9df//okefuJqu3mj7797qbfv1tqUvBBoh3zVRW1Fq0DX9DMhpm8bRw30E8MuFuPr1HaQGrdoLeRrGgOPG0KtLZk0vq+EZQARPni/G5oA2vca3X840cdP90wT8/bthd69z3V2CsVUWSdcOwQWELitRjcdGw95NoQKrlg9PMdScS0yYhhMIAoyxAsClGypzBZuxD2Oo2ZEK2mu5uUByfHiSEVwrXeyOPvBBhyjeS1aYIzO548NcsWza+grkDkaFOPxA9MxMcQw7JC0ywdgSBEW5H7MfGJIM/cQzyqWZpJrr4tGJ3GkKCD5F/SSNhIKJ6HHMTNAU0PLOkoiEntJIRh1TRwwfY34mfwZstAKuYnJURQEqX1vE496hlqfPj3S3Vs7NBuIhGg+x/k01Ww6VQAS6BTqm9IMCm5C7cSZLre5jg8eaRHtG/r49vSF/vkfvtIX//BMr1/Qwr5Q08zke5OxlqZttDS0lW+hkBd3cuc4WEN1laflttWmc7Qf7Cu8wimWq48b3fvVsX79V7d05yaIXq5q3erF80x/+N2lLs6oMpoqKzLyG+UQScL7VJYK/FjeDLQKysvVjJTlwFXebOR3rSaUdNadlqG0mjDVsJj58otB6bbRnqQFOqGk1dHdRE9/M9fdp8eqw0avX77Xiz+819s/bZWvI3XhXIXvad2Qa4TxhVRminqvUXMudGhRNt2AA73VhO0bwhxUlLZ0K9wbNGAaQLown6nzKk13Bz14PNXjxzPdujmzs/JiVeslIXzfZ7o893V52epiwzA4Nh7sQckYdVlrgxvOk2KXC4OWgl5B5FsBrheNNLzRO/S74cD0egvdJLE46oBeXOX+oIuAMMFYD2/M9clHC3364Y6ODn1DRq+Wa/3pj2f64+9XWr9NVF4iUscWDuKJZR9KcG33yc5iV1lWaFP3CuYzBemY4p8vVzqe7agtSkNFCW8MZ9D0UEcVAUd2lhTbUlEysyDGPu818zlbG6O5HLRV5hRrbAjlEqcYNvU9JVP4eanJQTJAUzEZjcgNtTcuPW8sJ4GjRSXtQsEPvc7dRjn9XbAZ21bz1rfcLkqKGeKnh9LdD3eUpoGW57lOftyoXI0D5817vp58lMjvM129a/XmZNCqkKL9SDc+2pfjVTr59kddvsikbKKuicdaMNxX07EPDrAiz0YqDimv5RmSoeW7ClNPwVSa7ydKprEu3pxr+SLT2YutnCC1ihOQNaQu4WzUoVIMfFFVSvisN6UmVou61f7BTEnsq8wy5RPec3s6jQVKWPwalkR/BA0QkCO5A22a1VosGt25O9d8nupqXej16VYnl7kuN7g6oxGVpZoI7RmmIcdTSrNGO9aLNAEaNFftZqNZHJiIHtoRfbEF5MSJJqBdDN5Bog0mArLr+0apVUVJbRwpZwEFIEF0bn2ko4ZxjLIeTIOWUfaNsy0mKd3VUJCQD4Xq/vcDYimLkhwlRXawmh7p2plGxg4XjjmpLftmbDpHRIeugAsg5qJkA+sgmrgceCkpw+NiJPUaVxxCqhEhGP3UozUbxOLnElHgZiZS8g7MQs3qxZTKpQksxlCFqj0KSQe0BnFQJLMEm4GUmH2GJcL/SJs1+RZCdXNH0AOMtZwodVAW4MJp5Or4TqiDp5Emu6WOpo72d2Zat51eYEv8IlP7NtWWegLr+Rk7a9hA+xzExrXy3D4i8RNelQszMJ0KGgieYC5gHCZRNLWNv8PxQskKXHmPYBM+lEvZkTeNLeME30dTI3QOVdS4F4jpAYbms6RzppHfhCYOhkYLKGls+LUaNau1ppPYijcptOR7IbWXBFeIEvTKXVtYDUcUQlWSQD1Yeq7vj9tBMEUQi0y2U5xk+h//w6d68tuFsvpSz5+906s3a20LR5uSfI4R2oYjBonM6Wci6I3tsCjNAkoCLQMx1JrlyLSDChxBpHRTCYCoF4oWWy2OBu4nBNtkag24VgY9eDDVJ7/YVzJD5Hih16+Xev12q/Mrfv9IjmWS8NkzeDMowpXzuNW49y0XiOfLtDdsETzQDPkYAMwmzjYz5mt0JBrzffSOwj5QwPpa9qa1ygYaKGPLVkKo70e9ghjYG51Ra6LfwQNF4LkcM5sQf1q46YBQEpNWZH1TQU8CLCm8jtEvtqSwXyABi0EIsRNTEeHYM0ZoKdEFWMCh3hijSErmmSTFekzcHjPnx5aSkWaI6CJzqRep1Fae2jJS3biGqCqsFE1YLsmv8fX40VT3bi9058ZcfXWuKjvXJE61mB2OWropzxz3J8gpqOkgL0lVeq2en7zTu9eZHt9/qvt3juUFV1qdvtWzb37Ql/98omcvpPfnZO/s2J+r2W5Mf+VzINWludkmuwslycRozNb1dFpkJjbPV5XlrOGwu/3JgX77l8e6d1xo4m5UZI1+eL7VP/4u19krT32Bk6qx7j9M/HwLPEdg4V08ohGcGDOef9KmRWI/behSleOYG0uRQVLQB8XBxBx1iMQZDv2g1gePD/TpLyIdf7BQFVd6f36ln74+05vvC128H5QPoTZObxEauPeiptGuHxj1h3jf3m8qQxh0E6medKOgtLlOD4f+IN9tWygoWwXtoGEWa344Uzxv7Nx6+Giuw8NQ6STWxTI3+ub770pdnUcqylCr0tOqGl3LO4jsQWq61rJhECfHZICVhYVzgJz0kSsXappV2WItXE2mkZCJXFWZNlmmHWeihMRmpBmBlBxEuvdwpg/uhPr8F8c6PowUxqMW78t/fqv/+ndvdfVuonqTWFAUfXZdnWmi3pDd1Wqlt8tLefOJ0nRfm6LQwKA+m6nOc025jHtpvV0pnk2tb20AWSgKBU0vP+vUZCyl3EO+2k2tmRcrmkTSLL7WD3F7j7lSHjSadfbBNoxi9GK1sfOLgM4CNGKWqsE5i1AYZV4/aFr3OqCjzmwLFEMPchmiQSZAx+OZXL/RZNHo4L6r+c1E61x6+WOu1ZtaTtHY2fX405keP00NtT15WerVT/zZuCdbRTNXDx/vy9OlLt9udfJsre2al21uPRVY7dMA0AKkY9QcAljQFUidBwGZZUsETqYbt+aazRd6+/xC1Wmv1SlBoOgNJ+bcwxDEvZjuzpTVuXLPVQ2FiKsQ9K7YmB4S93afVTpOb6tMPF1OO135Yzp72vracSLNCRSjhYDKD7/Tg8exdg8Q+LfabgadnjZ6dwli5JgbEEqJYaWvoHxHVBMzDuiSueGt2JqGg1bVdm3o44KEdxBy7hkCTIksIJuOQTWKLEgUVqaqttqbpcYcUJeyLAtNOs+c68aFEftCNIQxWb22GBMsFmBM7mdImgah/eWE3r9jpxkHIrRJ9gOQxDvGcgNqoCK3Jnqbokb7+Qjjj+Ixy9dGP9HBGTaWXGm/jhVXWtrEWLLquAbhjQH8JuE1wThcO7+bDWGIuU1TAkKBNRLXFPqEMaEb+I0QP4uNp/iVTJ2WbZ25evzLKieA0FDiu1y+nmLLWmqVAdbRQsxBy8sRhdq7FejWw1hR3Cj1K+1NXcUzX/0sUda4ev/jUi9/f6po+0CbulXhdxZeBSLQUc/ABWaDh6809xUpMmoEeHQgNG4YaRsGlAjRdetbNL21YFldgKvwOg0WHVgbAP+OwmYuTeulsIcgMCfCEA4qBmyqnSI+XzQWEcNbqAkOy4tMc9suBnWxqxr00gpNOfZqtV1hPxMiZQ5g7PZs1yAdfIJEc7agN9NI0wBnYKO9vVZ/+x+e6sFnqfJ2qR9/OtGL12da54OKCgE0XPnPfWVsNVzCXNwMXrjBxhoQo2dBA6GaHIoEx6BLcQFUOAp4+CnQ9BQk2KZBp2rTm+xOPH329IY+/fRY4aTVyek7vXxzqfdXjV5fDOpyya8Ry8emhYJKsV4itDI9+0KvEKurBXEijL4ulL0OU8WnCR1jTjGcFPS6MUAhrGUmYkpF7IdltEPnFlszNUGECHmjZNT0bNeZoXO4cNh0cOUM/ngxEdQXhwwIvmqgG2z6okZH1ktGZxXUGk4vSjmDZGr2Zr+sTUuCToRwGD+CjuvV0XqNrqRAOE9hJ5/tmDDMsMTvx4EwjSKl5oxzdYXtP8/ltDyLDCJsn4VSNDZTT48f3deNB3MlQaxyuVSzfaNApzo+nGq+ODaNS5zujBUI/mB2/6Ko7PsMZhOVnaevvnqli3eZPnn8kT57eqyhu9J2c6ofn7/V7//xRH/6rtDZqdQU12nHmS+nRFxsjKGCKXUFria4N+nbaqCEIuUF0dSOvVd3P97XX/7FDT06LrWbUHlR6o/fL/Xf/rHW1cuQFDnb+qDBSxDGMfhAEdb8BIE6BD0OpNB0JyA5iJ9Bh9EqjBmhRD+Q98KAHRuCzW3dtpkCr9GTj2/oF79IdXiLw7TScr3Rq9e5vv1mqXdvQAO5gh2te7ojoZRqzWgv93EYyvRIhBEy0rrxoG6GmNg3upgQPTZ0Kiig+lzOwGHQHJp+L1F85GnvQay9O54OjiPtzCbaXmR69eytfviuVV0eqK5DXbDIgJQ0tLp3Rl1Z+ngUmhXfYUCqmzGDhnMVlwOIEhSudRXQJzeG25ZtNRp5GKlQwpajfGJ2HOrGB4k+/mCi3/zylo73eaJLrTalvvzynf7+/32vVy99NTqwBRAtm9eUmnS9IrKl+tbiLRq0ULlj9SpuFGr3YP86sHLs9sSlVsIGHMy0JHOvbgwJ9LYEL/barHNLuaYmMoaOAY1KA/kTYiG4rDc2HM1mizEOsHO0LdaaT0mz7tSVODZLiw7oGBj9SEVNkOGou7MgRwJMudU4X6rahiSeMaC3OWL/pNHd+5GO70+0GTo9e13q5EVNIJHittLuvNUnv9zR3aeJSrfQ98+2+u476krmlubdt4WOb0S6fZ9Wgk4/nbzXt8/PVTW7cvodC0QkdiblTL92mbNk9GhDOUemoYIIkfdWt27MlE4mOnu91sXzrZos0eUaZ6hjC6hlVBGLkfrqFqm2GrRa50oZVngPajSHgZ3fyGOczlfmO8qmsbZ0E9YMjo52vcAQaw6ycDoYvXb73tSKzS/O1rp41ynPAm1Aa4JWjcP3NC7Sm6rVqmUicDV1Qvv1PBBCmwMCi0wA1acbkfiD/PRMcyQjxCDEsS7XGxsQvWmiJvLUxo7qptCMOxG2ABcfzkdKvtzIWiys0sSShtDdOeIYYnEl4obznoGcqA7TbYXuX1uQkbWu27/GIEK2e35sJrYRPwLWGf1qPFvmKkNXQTSAoU+40iITVdrAZXQGAw8/Em0oKJrGpraRNOIv/jNCL3qEEFCOCJXpja57xsYkSuzb/Ca9Ce0Q3mGH9AKiIjnoR+v5GFrPy/xzbcfY9xLL0ZSpU411QVnaKyGFTqn0MNWdp1PduBmpfr1RihB235W7G6j2QWlm9jK8/MMzrf7ka91GOmWzoOPH+npKhR0Hn2ODTlIwMGJRpWfIM+gaigMBNAJcLi2GHosqQH/vIHhzzLponzWiQDJh3E4rp7JGZGLWyZXkoApjBtFMNaJDyjgz6ldo9iat2lfYetaeDTZkFA3aP6zlIZB4oMFDoVVexzvQLM3n6tuAkwLdERaHT4icidjV3tTXbuRo97DVX//vH+rhJ0QOnOuHFy/16t2l8hKXX2hdPnT9gAjaAwj1hTbGalAo/hwTh8cMV3r6sOOPDpHKBeXrbYr30Y9cv+iydujWkpGbLNc8dPSrT+/q88/vK114ev3+rb5//lrvrwqtKk9d1qtb9+pyEBmKOQOrz+ElsOR4ghPRgzBnQF01BB82tl0CILMfcksPwdjZw7JgUXnk6BglyXOI7s1YO3stuFDQ06EF488J0kCdDQMxJZ702FGg2XtoTxC/j0nbnMIluqsoUYBegtbpHoQnM2QKmtGOQD+1ZztE6Bx7BqOT1EygBT8IRblVVqsrGNQQ5481NYhfXETi0DjWlYiOhoN+qm3VK9tcGEoSEMgqT7NZp5uHgx7d29WtG4fqY0/n75ZanrzWXprrYLHRbNJpf/+2XH9PfjDVkO6qAbG6RpqtdGKgt8rTu3dbffnFDzp7fam/+Td/ocdPbyqa1iYShpL6+stX+vrrd3r5eq3LTav1eiq/jSxNmbRiBsskBcrvldEBVXWqexydvFNSoUqPP72tv/o3d/T4uNTBrNW2KPS7b97ry+88LV+E6pdk6YAkEULr2/MYDtT9RIYkEdSI9TtC3M/3yDEd8Z2PFyHVXg6oICJle5bI6PFV+SPqFMXSh/cP9BdPJrp1E1vlxoakN28r/fGrpSUoY71n+RtnQTgRrCzIFUI1NYnQtbym1YT4A6aXOQugqy1BlMQjgDBSRcHwiJ7KD2zDJ/s0OJBuPd3T3Y8XWuw7WiSR+k2rdz+e6puvCq3Xc1VloNKb6KqBomjlU3tCbg1RLiCiZMiAxlC8a9o/BK7EggemD7P3z+kUwRpwI/St5Zu1bPAgUpT2OtLBTqSbNwL94um+fv30SPsLV0nsar2p9Ic/nOq//pcz/em7SpWza5UtPssr1COnNu7RItPOjSNlbaX1qzNV29LOwvnerhWNsq3v7u8Z1ULIprNIdNnnKotCO34qF71l1li2GJI1ZY0WYfovBbZUydAIz71FyapPDh/lqk2vZZcpRNdidEOugWDXgZ+VFz1WVXRKk5kmi7kQBG3pSKsb7ZKDZAuyoxIEKgk0cRvdOfL16PGOoVU/vFrr6x83aqrQcvAnQ6UbE+mXv9rT0WNPm2Gjb58jtndVZjO1aGaGRvOpq7t3J9q9HapwN/ry+xd68bqXUx8ramaauYNmQW/naFlwpzEg8d4HClNfQdJqb9fR8UFsRboX76705vsrnb+vtS6QTnrqikyTEJcsDq5I535vLlJoR29TaQeTC2en32m2v1CappZ6vu24nyLVBMl2rlLqyujLC2rNDya6c2+m27dnNvhu1qXevFxqeQFSRKF8qz5EG7lVzEDiBrpqOp1T5+N4WviJFuifGVhxmm4LG0C9NFSSRmbgidpOM1zXGFzItTNnn6sGACXCQY/khx0Asb6nOi8MKcaohdsNx7L1M1K/A1tD7qPFA5ABRZp+MkqKWI6RzsTOXw08tJz4NvxYKCM0w5izM5ZzWmGSjStQa/z9Y3OY+ayv27c9FUT280KPxRe2QXHJ44ib9CAs46VY4sABMbFk8F41inmje3DCMTSNecw+Te/WqC2tu9JGKmiYsYKEpX5MeeYhtUoMcmOI+jBUbASgXJHMTaIzX0JlriAOv5jtf1br4MmeDj6ayWsqtV9tNOk67X2QqN0ZtMk9TdyFbh3uqsjO9fKPJ/rhRa6LekfZMDEhLyWFSV9qBlZWt3bp/jwa2iBg1SAMCyZHN4cSfz5gVf4nDitetNBCOAnuQ5XRKwt6LSfQTCSf+mYP5pDC5Va2hUH0UElAg1ahYdc5QGJohyr8Iocbkh7+GdeloqJVAPsXoENHUwO6gcMLLUyvhPUV3ViQqIYmYjiaeNpNHB3dCfSX/+tDPfqEKf1MP7x4rbfnG2UZrqjEkDGb2C1dG3SBLXVQCbXIlsx3apSKo7gLzGGGNoAMDHpz0AtRBhKiybVLwFOfONZNx61I23fktHr84FC//tUHOrwx19vzU33/7IVOL9dWnNk3rrqKw0YqylGUi1De0CDEp1H3L4MScVHkCSHIHEoiBXDcePbZBNPABMxkwjBA0bxu9KDnGR0I9cJrRk4PGw40DoJxXCiEijHMQKMhaGYgs142hi8SYnF/tOhNoOlAMECrsJrHVp5JZxlLBLQyyKvrj3lj0Agc8CRYWPE0Dh3MEIQOrji0oUl7Q+BAwBiSeh/BOAGJ3M1UT5D1ksppcM1xk4CwDQpjR08+OdaDe1MtYleby5XOrzbK15faiUrdPmh0MMs1SRwFDEdOIo8henZPTnxLvheNh82AwNzVKqtMf/DmzZX+7//4e+1Gx/r0zz7VZ3/xkXb2sN2utTk71xdffqc/PjvVdydLffesUtROFHFw4nCZJhaiCLJE4zw9VlkJHE5yPo4rR08/f6jf/Osj3d7daH/aGr39xQ+X+uLbXsvXgcoz6Ag8eI79GvSkQbrFdlZ4YzBm4FuNBZ813zPGCQu8bWtzvE14vxj8+axAW2dTqz1pXBDHWjcOEv13n+/o3gNctUstN2udvMj16odWV+/IgsKZ3FjpKg4q3m+eF945KitAUJPrTszeb1TP0Z+BMDEUsv/4dmZYddR1mjsxBUE4aB+04dFMDz9eaL5L0zkBga3OX17pD19lOj0LVOW+am+qFYnwPWniUtSC7bvaUn0SJyqulmPGDPZp3LFs6JPItG8spgSRzrhwQleZ0+lyIDDXt0BeDAR96GpnHur+zURPnuzo81/e0mJC4CSUpfTNN1f6u/90oh9fDFqXsTnSQGImAVo5zopa6+3aDAi8p+Ra8d5drlfjEu0jyXB0cOuGRYuQjkyoZOX22m4ycyoNS6puxkqbDgSu6jXxQhVepQCLOJMqNCI1QqCuZa9pmNp7vaV3kxT+miBfFspBbdBrW5XKt6VSf6qd+a4FF1LbsSwy07dM/VCT69Bb3lcnlPb3Hd25GWo+C3VxWemb7zY6ed9oOpnYIDHzBh26rX79q0Mdfuhp6Wz1x2cbnZzEylY4oYmq6JT6BLdK9z9OFe4UWpe5/vTtlVZnqfpiYrR63xDPGhjKiROYlPaBAyJyFKa95tNORwexFnuxrq5WOv1xpTcnW7292CiIIy3QaTWNss3Wsp7c/ZkQY3gMPtXYcWr5fNPAhOgsg0WBld7XtkJjN2gyTTRhFvW22ttxdefOrg73p+aEfPHynfJsUFv6mPFMq9SznPJ+UTvUgNz61unIEI9BBxp6AuJqyoZa22xkO9Ci0QriNo1RYIjv0Y0NCaXEvvUh8v2wYFI1wvALssaMATLPckwjxzhXEKQ8CsY5SwBsCCEqDHUf8wNptOA8sBqaqf7S2rVGBGZEbYyuQisERWGFt9bqZhuREVrWGTGiPeNC/f9XL1gJqBXeIvimZwz3CE4mx0RaXIQ5lwHiVKywVsjEh4K6fBTMwUIwNJEnQiIvwxO1DtBs41DGRoCQ2Rb/EW3Bsns9mMHPmobKcItUJAC1Pk4zmrulCW6I1NHxk13NP5qpCFtt3xXyntXa9XodfOhJu4PO3tVqs1D3Ht1TstdpdfFeX315qjcngU39vjtRyAPt1Ipoimdr5Uo0FAxbN6nRiN6xiEM5wZV5lvpbUnXgArv7VljY5wik+dxJb5Zyt9Nl0lls/ZS8pRrNDcKyypzmAUFo8OV9b6Iz21L584JStZ1Ciw6gdJLDtlFj/xzaIobKsT2Z2hheMOgEO7qJgecADBM1PJBer51ImrqDPni6r9/8z/f08VNfefFW3zx/oTPs1VWqMgtFWHTTEZNQG5SbV+ioOvuLZHYeOkPDWlcRAkc3kpuGIvCajXXlNiauJ4yNb82SchPEo2NfESgjLofbN0hqvaWDo7lW26VevDrRxcVG5Xbs/YLqwR3KIsrgRDYnlTQxjfMhQRKlGTsQ6hq1ZqLYVk5NMSIaG4oafRvgLHwCB4QL9RaoIz25Z9jm2Rxz4Ek55jvt0EFAOeI4McEraBTXM98MOhMQrsIWCwaePoCS9cy+i3CIodGazn8u1TXLP06nwLKxKrqSzLE3uj8pdbb+rqJRn7c24BkThJA0QITPoISQz5ZLG4q4jAJQxgbEdyz2TXdCffjZHR3dTDVNPF2dXOjkxzdavnuvW4eOPnrk6tYhNHGmiOcXKhknLJ/R/KHc6IE5JhmFfQ4v0alFXlRlNMXvf/dcf/inU/Ux9t97+uyz+/ro3kJ76aBtvta3J+/05bPX+u75Sm/+dKbmfFDiLBQGdEMRjtmodX2tSB02Z+BYAutPAn30+UM9+WxHRztrzaPG7L3f/rjW779cKb+cqV7TawhV1quprxPoMTsQ+NcRdEdMCbQKl7KnhTex53RVb9R0uSaRZwF2IIotJbtupCidG0LHQ8TxuncY6smvfD14MtEQZ9pmmd4+L/T979e6OqEpfYyPyPxCdYjxhCwqxKOuospVWELdsMFWquNBq8SxZxEXDpRrja0boTGWci4lnhuPd7XR8UGgDx/P9eGTHc33xoslu6r0+scz/eGbrU7PfFVbV5WTKGfAHxpN0FrwrPSeOc/Qa7Tb3AL3QLfX6LCSxEp8fc+xQTUKHM2gMyJf75xSr5tcce/rmCUSKooMr31X+zdcffTJrp7+4kizpFXCkN75+vbrK/1f//G5vvm2Vt7tWoAoVmvf2IHOUG1DPBsKeMkGIszWtTwy3o94PrXPDZqNbB6Ssn82FTEU8ev5JaFTg7ISx9aodUk8X1uvVJDQH5iqRpzIRZpXGtbluEzy/yNKJ1YCSpt3deKrDXsVULxZo+PpgUW5cD2iN8wLRMe8bI4q6CpqnZxWe/sTffDJQvfu7Zvp5/kPS738qVSZe2ZOid3GRPKzNtev/9Wxdj/0deFu9eWPWz3/yVWTT8x1GyMFoZzXkY5u+zq+E2g6D/T8+Tu9f0tsS6Kui1ShoTEJh69pOOr3eNlbKHCvVORX2t8JbHFarjZav690dl6qYPEmzgANI4skGXe2LNB/hnEo0LCiSWJcBIfUUxd5pottG2ud3wgAACAASURBVBghntgxmsRLes32XR0cBf8fT+/9ZMl5Zumd9JnXlq821R5t4YgByOFSHK1m9cOGIrSr/1Wh2A1JG4pR7Axn6ECCBBpob6q7qrrs9ekzFc+bTc0EgsMhgeq6N/P7XnPOc7R3icDcWtPzhc7PMgtBtqxOpr/IAkzj3Ll9bZpYkikJGMczhzTbl8TxOo5Y0NodyJoMiQqmlHK2tO/UQMkOYOlaTi+0CWldFza5cstK6+HQXKArx9UETaJbqx8hEmci66rJa5sUdcLtv9UcwDqh83tGI4cZ2WmrIjkj52vYdDb+7cI/+WBMZtppkig3PjKMPP4mwitcdDCIu7sFXTfJ4UwH7c7HF8nHZmhxGaVlkg88Rl0URYjiYALhyEGU2Ikn4TQBsIL8aWgko3/btNR+GSo/REYFGUe4vFgJ8iUJQnhofyYLZzRnHmcY1G8gU55W7JidwgqaIboNr9D4Uqjrn11Wsunp9CLX++dLtRe1+r1auzddAXudn5Waz6SNvV1t3hyp0LmO3y719NsL5ecDecVQcRvY2DjANm0vSyf0w4nAYL3EPcTUiAmF4fE/rpBgspSthkxJYFW0OMJMh2tiQi7LPCEcMbKiApECNs+8zcwR5pIyz4FGoUNsBAgAFllM8uzStZ9kUE3G4ymOv48xBhS+CP4CAJ8fw24hPZchDwzBmqFZyHng10PcYI5uPdrWL/7THd1/1NdidaA/P/lR+x/O1LYj1VmiKuuEz3zOrC3SPFSRI0xt7UFHEMzvRSGItofpA/EflgpCBEVAZAr3umNTxpRQRDoLwkB9Pg/bAGhnp6/79/c0Xot0enas/ffvtFpVWk27aUEmX/PK0yJztFxV1MUmCGf1lQddAKLRlW2KRRAuhHOcWx0HhhrD9FORb5cboyDAegG078DXionjR4Y8L4CZ2bD9MrGyUL2Ppgc6iIAVHN8DHQp6h24sDHyx8aF38bx22jgytcAAdIGzrEo7d6fxqNgCVNCwLYXPnn0mEhySZVrYhRfj2qAGtyBd7NdcahTd3WqDxoLIEZ4jH5YXdPtBoNuf7ulnv7hvn/3Tv77S/k+Hmh2dazPI9dnDSFf3VhoNFqY3ILYFVADNDREsfrKpRsAyiQCAqsE7N7DGZ55dWFf7/qjUf/8d+rWp3GCszfGaHt7Z1aP729q5kijVSq+O3unZ/lsdvpjqye+PVC6GCoJNyzvDDQjMI+NzwfhhGWMW+6prj67o7t9tamcn1ygCIeDpxbOp/vjbd1rMRka9h4WTLjM1BS4Z1pylucwM9+Vif2eSiSYw0p63ZoXyaXahxqs0XOspTDqKPwRi9I/9eNwBRlk7tbmu3Bzr029cXb8Xqwmmms3mOnnf6MV3mQ6fY2mLjNq7IB6m59kzxNeQlK7WeC6ZeHuFVu5SaeBozqVCrIKl3UCZRrjuWo4Za98kTBRGkQFm18e1bt8d6JNHa+pvdllVi2mhdy/O9JfHU52deiqXrpasnuNEyyI1/U+vkNb8vgV45iWcNCZG3fSd6TJ8L2O2+a16w1hx5CthVRkFuvAqvcsW8latrq58bZSuRmtDtTuO/CuV7n2+qfufbmo8oKAjY9zTD38+0n//f9/pxUtplo1t+onEgOaA/13mS1vlYPzgTA9j16YD6LUAuTKlsRUrET4fI10G8UfYJO9g3pHKccym0LKBsBas9qWl2/HqEGFrRPEXyi0qufPMVrHGZEBX+xFxY/ddn7OC/4fbTZyQbBhIrhMZE7dDxcS5nnu52pjMklq7e2u6d3egfn+sN28mOtxfKJ1KxZRUhtBWyYCHo3aqv/vlnjbvRTrTUo/fZnr6rFa+6BmDCCNHaNHIjpKhr8FGoL0ba3LcTB9OTnR8misvBkbPZjTQxzhFcgG3MJNnpvABU+xcQ3gOOG8VaXGWaf/gwgpvixxbrux3A6NDMzIceJrieGTVv8TdhtmGAFyvu7tgumUfs0Rx2JI2MZB2Lve1voXAo9Xp8bkuJqWWZDfjjOd95ZzLczMWca65YawVcVI21sCI5WpZ08Q1llPBMAVN6MK1P6U1BzGv7DzrdNBoa4NOY4zmjLiWRYNmsxE/OC5x5q5r7rqaMHoJWiWuowHmm4YhQsdKYrL0t/RYm07CoVshYcCEk9i/B4XkrOlnpjTyAZshUqxhtzCZ6CjaFEBU+8yZTLdhQau2QzDoVJclTuFEhdcKXWUDkNCNlFSOem2lhF8GIbKDipxpUicuZbfBYQ0EkY8S/QgFFPbnLsqi48n0zBbIBcRuv9KC3bg9cLzHsBIQZPGwd4n3rAfJKIKXNGfFRoXaOhqgUHJzRZdabT5c186VobSYafq21Isnc7Ofu1uhdm8OtDEMVExKXRwuLafmxqNLSvbmyual3j2daP/HhcrpQF7ZN1Jp7OSKvEI5nT+AR/Q1XTy8YTBzq8gDMUMlxBP9jbvKFeRMAXjlOlYIhwJWf1trokFqOcABRJLIro6n5HUid9xABJeyxvyb4ovfnmIHi7BvRFpmd6xC+2pdHkTo0nzalrRmQnnfChJWkKFlrLFWorvisIpVaphEunR3U7/43+7p7oMtFflEf3nxF708eKu6ITW6r3IVqq6wrjdmL60LIjta40yR8s2B1MVMOqZ/gnRcQXPFwRVAWeV7hqMkzfxWE4eDr9UAeUTkGnwyZu23O9SDB9e0uZ3o8MNbvXjxzCzes5Vn65iyDU3gm1eh0lXHFWC6xpSGqRoCegoWDEp2MZgH3TZR5jbC+UMgJWN1A8whcHClJOGyoHsrurGz4ypbMR3j8EMISPp1d+EwRUUijDuRwoeyKjcmCe9R53SDpG1zJtwprKQJmQ2hV7Ma7iZSFbIMjo2GzxLOF2J+K7kMpppxgRADZHwW+wJVBl0xjZ4HB5zNh4EDciex9qHz9iNt7Wzo1t3L+uThFUVxpBc/ftBPvz/Q6ZtzbcXSNw9d3byBHfhYYdylpAPERPtWEznkDBVFffk++Yms4Piz8TEQAZFqlp+bzmde9vXd20x/+v1bTU+IAhjas/bg0a4efrGlqzd7Fv55evFOb1+c6MkPpzo+afXuQ6bJWSovI1KEwiu255/RoDFiIldXHl7SlU8H2tiG/t4orBMdvlroyZ+PdXoOcDZRWqy0nM7NCZsQXNrmBgnsHIKu6shXyvdbxtpe+DaRwJjhxI2SpKc4HFlBOl+sLIA2dGKLg+F3y71KV+6s6Yuvat2/Gyvw55pO5zo4avX4caH9p7n8pS9vVajNS4WDnpqkQz8EZauxMa4CTcOlzpOVlgiYTwHeVUri0GJvrCElhT6v7T8nWmbX76sH+HWt1I1PR7r9d5sKNrvYiulZrqNXU33/+Nw0URXrtipSm/RMp2ETHJxfTqI+Fysi/rDVSTE3HAhWeqb3FEQa+op2x3KHsZK81oAVYJrrbIUggLDTQL3G0ajfl7PuKrzi6Mu/v6Jb99eURMRnOGrTVj98e6Rv/+1Mh4ehPpyBNSGPizV4F1Y0nU9t7clUF43R9u66hv2euQvrstR8sbTLlkDTvct7VuyWaaXVktV0B34JGk+LOR56ppq4WXGtSatyaZo5i7gYxipYu4Bx4e8BPmu5YI455IiwIJ6i6XuqegjYMTECIuV8pbBwVTARocj1GARgzlkp663kXwl169MrurVJtGWgp08nOj9e8gcw2GRAWCwrAnS10Vxf/+qqrt6KtSyW+v7xXG/2fS3SRMsKDc5K/aDWhmFZBjbFGe162rzSajRqNTlb6P3rUum0b+gQ/vzIMbhz4EHhjpbBY3NrdDGZmNA+83RwMjWaPtc64EdnRUMNhFkKo1wpvDDH03I2NW4ZjlhCjkdoXrNS0UnH/mtGrqLdSKMrIAZ85UTDXFSanZVqy0DzGahN7rKy0wvlpYZDqP9dKDCRUDx/nIOAYy36iviwytGwAdbaZXsuHQwIhbRiuuZouL5mGJQVSQB1qZ0RnKhCTS827a0LoJdVArraJLHJf1Xn6rmuen7PvmNMZrEZwmCDAJPsMAA0oGEZ2ACB4GPclazinJHzpaWyYft2yKuy/Tt/E9JQ1BRdtcf5ZOJqVnG2DuvmR4giTXNi7A/I3QCtCPmjdmV81nnbHBMASgt0M25ie08ov4Xja8U6jUrOAtsBU/GTu+WZZcbD72AvzZ7QiJ5ktUA2RYXeKoEMDgm55kXrqyaHymeKMlXV9tSrHW3QTbDsS1KtP+zryt0N+bWviycLne3XOl9WWgQzDa/Hun5vpFFSab6f6fhJpXre03i7r8tfxuZiWSyPtf/6SG+eL7U6HSlsNozOTcCoGyRK2btCKw5CBbwkWN0Z6yWeipD8Ic/2nVgX46rVsCw0aMmRYjVm8b9yGgqYRqnHgd5l4RROpIIvOau1gdDSKUxYib6CL3lJfhz3dQy7ie8oU1usOj0Kkzy+2qy0g8fKFTcyB1Y/6FkyNhdu6aa2nqNbRdkPUyrwI+09uKxf/+dP9eBTEsc/6PGLH/T68ETLoqd5Fiotu/wbVmtobtolGWGM0OG8ULQhIGdkU5kYl4M4SmKFYaNe1E07eMlh93QTOBhJrEdZ4ICNb5QMA129tqbbN7d15dK6ziZnevL8ueZZoXnm6iRdak4afNBT0CZyFq5cU5l2413ggfyMkJQXmFuB031ebaUwr83SzMFd0AIjzEfc2sATqTQiNoRMqWxpgtrYGVjSPSA5KLU2Aq4Q+DJJwrbKcxvJxZ1lRTJrOjL+WluNJaxcmLIxVY27jo1D1/E6rRmHWm3dMZuAj7lNtlaFgUTXXxqDiKUfEw4mijQOrNtImHeJ4olwiNE8sPLD3g74tNa1W3v6/P5d3bp8zQrFp8/e6NvfvdfLv061M4j0xYNKX95ZaHvdkRuUcvxSfozbyVM42JLCTWVVLN8pTXtFx0X2n33OJMmXF0ZDLpxYivZ0Puvpx+/P9a//9ErZBE1Kq82tSA++3NFVIiyuDzXqIfp39HL/UN8/famTi1LPns40n6D1ClUsE5Ul2jKmirV6I1c37u/o6idDbW+Rz1ZoUDc6fXuiZ88XOjgJlWaxalZ/E8KuCQeWqggLpmtJ52jBsE/DKYIDFKM5QdxsU02mbjRXg47RtqxVTCqDUlatr6afKOu5inc9ffMf+vrs0776YaWzk1O921/oz3+40PmBLy0redwrrNeHTN96yijS0LQEoaW347bNlFuu1MW8NKdoFCRKoG/TqLJJqist2pVlVO34G9Y4JENHn35+Q599cUWbu61m+Zk+THL99HKhFz+e6/w4V7pA5xdo0DKpdOX0Ai1WlVyKzwITQq1BD/3gQtNsYu8JjtR+iDLcU7Q1UtXvVsEJm+W00JIQX2b0WNFBIoQ94x3t3oj1+ddj3b47kustLXuyXEnPv0/1b/90oKMPnk7zvmW3GZkZEnwSap5nBqa1tUKBBT5QvxdrNVlYmgHmF1ApMPh6UU8b/Q01GRy6SotiYasZQnpX85nCGE4RDQ6bCjRT6FCBC6LXgY3HLYMgxFOPNTzi/Kqy+4uJBi7hso9YuovjwkjCI+M0TPB5FxIVNRpE28UriHKtbTS6fWegW3e2LN1+//VEL59M1OZDKUM7RNwRzRW6G1lcyDc/u6RbV0JNqoW+e7vSwWGk8ohLmgl0ZQ1VkoUKBq7cgaNgJF291dN4nCugsD3x9O7JQjPWssFAyxUDDZkBZAyc19x5mZItR1Hiq1zWmpxmOjtMTTtZY3O3LLTWtD6sYrNBp4MEOVMRf4T+J3Q17EGB5xfOFLDJyQjOvaYoDgxsPJ1ObAVZws1a1lrlnmbTTAkIHDSPSaj3kzMl25umhSpSmGYTjdcS+YOBlqzjMHnV3TAjwGlpWjxXpxSuRaPyYmbNUdKPbX3GRgkM0tZwrKLMFfS5G8lPxRxVKmfCHkTGzwsA+YZsv8AmOJ0WLYNBx1lqLjR7D8IwUElDats0pAuB2sCTs+Z/Rfyc7Q7RqVAOBRaVgdCvUsqu76MmyYI9EeB+TNBFJmxjR9u50bNyiHfrJstrswmThWCYvskEqRZt0u8EZ1Tmjq+UooFbho6ey8uI2aY+7lYV/MUlZEIr9ppU5AYEsIs/ZsrALg/YVh2rqtHT8PN4meGCBFoHKhjmGl5utHmnJz/xtDgsNH9d6PyccR9n51Lbe31debgmZ6PQm/0LTd84ck9DJW2l9WuhHcwbl0NdLE71+K/vtP+8lZ9eZsGoyOGDp8N0VEeI0rCkM22g84eZ0hWKYAeYeDEBQKTWq2Erpaoj9vM8nIGCOlAe5CqxSxaZHZptOFAOMTuXxmSDMZ0ioNAld6bRsuH2bxSHdHd8N7kdfnmxsrgDDr1UTOIQHBMTEyguXI2qyIT1iBdLn+gRqMQ4rsjo6jLZ9u5f0q//00N98c26GvdUT1/8oFdvD7XIYq2KQCvgiaaZYgVFTAgdI5MxuEkfi2sbq4Fm6BLEeXAdXBG47/hsOCBq7OvEpLRy49oo5EDcOCgpqG5f39WDW5e1OU6MaL7/7kD7R8daZq2RenGZNLgXeJ5XBGlCToVP5CrF8UUHSRFXIB5yrUhiLGfPNMGbbi0vcexdYH0L3sEQFxEj4LZLp8aVQ+dLXYBWzDKxPNNC8BeHBRNZdGPEO/D38ZeDTgmHjUFQCXbtRN+sN1mzoSFjtYe1FceisZsArdHhtySNt1p+jKcgsHUMHZ2YGTdUaq6yxqZQBEezo+N9NbOqy6Qu1+5mT3duX9Pt27e1udbTaprp9ctTvXh+olc/HcldlPr5/aG++nSlS5f2lUT8DkOF/tjW5w4aO3OCwWWB6s1nSJBwY7o7MyqgGaoXyttUbTxWG17SsiEQ2tUffruvb3/zXnWaqMhq9Ue+1q8EevTVTd1+dEmjQWsYhLdv3uv752/105sjHRyXWk17mp9Q2BKA3FrWVG/s6/rtsW7fGmpzzdOoz4Edds3LTxOdfAiVz315KWya2vINUwj9QwJqpXrRGRYokEpcMqGnwVrPLhS+I8vrZHrLu5uXKlMuzAAEtT3PTL2ZwIx2Q/39P/R1//OBor6jk9MzvX091V9+f6HZUWJMNM9S4SsTudraFp0bzxWXsBW+lQocu26ljEYj/wgthVgMWJWOx/e0aBfKtDR3aNzzlAxbPfrsmj77bFfbO9SeCx1flPrTX0/0/PuJ0mmgIncV15ESNIiBo6XbqPQiZctW+UXePds+NumFFWussxq69pJV21DuIFaddFgVYJSspIuUWX6loB8r7vcs3xEg6t6lQA9/1tfNuyN5QSr5KxWFp2ePc/32nz/ow4mv82WkNgfqxznf6UwXBXmeXTgp0wWE82BDUAcM0B/5rNrY33jKFpk89GREXoQ9NREjEYJS58pWcys+aSosuDYJtaCgmM86QCfua7nKgbqmuf3/sJQXrK+h8/PukLpqujHSCjqpiZHrVapPA+L3LCDdphdKFYRMvnzdv7+rnUtjHc/nev38WBeHfLfrxiMj+skgs17HXesHmb68O9adm32dljP98c1Ch0eJgmmiMO8kC5x3EfmcYa0abWEsbeyEunol0ObIVTmvdPx2pYsPNKZ9TfCvB556sYx6De8O8nW85msw4nRqlM+kD++mKnK4agifuwxNzhwKUCavFIsGhWTHTyg0Q3GvMRMPk9eRm+vq5qbWR2tazRYW70SUU1N71tAtF4VWpaOsxk0bqqhSC981py2gSyQLq4UZdhI+a/AbbaAyA2fDYKVrDJgsou2dUJEwLVsxTUpNo1oCXe0FWjKlgg0F5mM+kz9IurvCTA6OIiKNUla7xKbIhP4+3zegYT5SEjBwNxtMmKxTx6LFqC1IA6BIslXlmvd1S1FT4xAwxZHpPu3QLio0HB1wkX0k40m6EaY3dDcWIWIE5S58jf8b2zJ/descrKZ0bEybYGEwQQjUI1yOwoz4BzlacaabuhTrNoI1uExgAbq/mDczMqQI6/7il+lCRwJiSVBBeeSBsTbhUqZAsLGJSiueAov/WN+U9u5GCgFhfVjq4k2hehJqmYdaMWqLKo13Al36pC9vI9fRMeJLR+kHXl5Xm/1Y482+bjzaUrhe6NX+Oz37Ya7lh5GiPEEBYUnaFm4b4a7CHstO2LfkYV4sijrGxcZBAsTVOhpT2HiFpdunrFBySsxA2aAgKErlcmGfW0XhhH28dOxy5JJC7Q9kECJsjrCxqkWKEzUS2P3ah0nB7t2ioU2DwV/YahEfR5mjXurazjd3a5XEt0Bz5eLmo8+oyHvavDbU1//zDf3sV5cV9VMdHL7Wm9fvNUPzkHU0dYN1ogmrXKWrQsSpEfLrNuTkON2qFg4ST4ZHNhZFLYL1EkOGBUUimjNmVtRNw5oYQn3nsiG89e7NK3p095oltvNQn5xf6MfnLzRbwemJzHlFW0sxyvi+ZtqzaGzUnBHESGhwgw2YA8J+aEfXhgdGrpVKJR+1REY5RjhUoBtDgwDxulTY9xQEBDj6aujKbCrqGSw0Lzn8aTgI0AUe6tpqiKIPMbfHgYdnh6bBoKp8UZGt0TrDxEfOF+GKZp5oVGapQi4U39GKg5aDrGk0Mu4Yfy5XK3QzTdXpdqiMjHwPK6WWH9W6enVD9z+5rk9u31QSJDo6/KAn3x/pu2/fq+AgaRe6ty39+lGsu3sr9dfmNo0yjIc1QLiceIaY9KG5cyUyxHrrXe4dEFWeJ49UxFzLai43Gqv2N5XSOFShXr1mwnKkH/50pnTWNWa06jfuXtLlT3f12WcburpBc9Xq2atX+vb5Yx1eEIWyoXcvF6rSWBnfY1srGni6fWdDt28Sllsq7DEpSLT//lyHz+c6eSflZ0BKC+OkMf1ZtKVS+EZ84eYs7HQ8/CpM+QbDnsX90JgNB325cSQG9+Tv0c26VSA3d9XmgEpr1X6rS9dG+tU/rOnmpz3yOPX+6FivHp/o1Xepzl57dhlzaW9ur2ttPFBe5JbHFnmeudXKsrDVgQnIPfSLTHoBTSIuR5/ClJVOOFEbNSocYpQ8be72FA1K3b67oYcPt7S+ViovZjo7q/X4h4n2H2eqVonSjDKc04O0dIwHhZZ5renpSjEQXkvJzgwrkawzhW/M/cW7yM9xh4nxgkBicPa73IT2PDZK4kQBRQyibt/R9o6nL78e6+adsdwATMVcdRvpyY+p/vD7c518QIwdm/6vLuELgSDItFgtbbLbbz0NvEgrokRw7xJX4zFB4uJN5YeRnX1N1iiEWzToG/gSqCS5dyTQhzyrZWX5ZfGor5VX2mcIf4fpLtmdsHrQe4GF8Qil5i4j/T0J/n8EBM8gq3Ls4RnQQwf1HSJ+HHHEV2RygqVG6632bqxr9/Ka5eqdHi51+naudhmrLXtiU7Qsc9N6ok+0GKFeptu3e7p+q6+D9EL/9nKq+XJT0WpkkS9IHnAUxg53SakaHEmCFq3V7iVf29tkwy10cnCuxaGnphhrlaHz9DWIXTtPTbMb++rvDLW2SaxYqsVZrpODqZyGlXihtMlhABnzEDdluWJxKQ17vIOEPefq9yI5iac5RPZBpGubiS5vbGh5sdLpwZlW05VRxtEVl8tG2bKypuJsMVXZc9QMfIvTGkcDg6Ry5uZMneFuYblvmVKGKhagdICjEwHl25R/Vdc6Yb3uelrjrCBvk4CdYaIc/V6R2qSeegUSN7l6uOBg4bG9qdPccjXRM5uWk+lUyNajtCk7hqVsmWoAnJR8QuqVllBc9JeAOYMuYHzs/n0LYdPAG7b/xs3WMW3IDeLg7jLRPgqozdPcBS7SQXaaJHQVJgG2w6jlsjKuUnchMNJHPIcQdeCSnNbFh1h112J5Z82A1d81JwoiNMjH/Bx+HOpYEqm7DfbH6BTHUwbzoGGGw58QNX83cjRcshVxtWpyflwS4CNdvz/W7pVA2XyhoxcLTd+TKj7QovY1xQQYZBqsO7r32brG240O3p3q8HWt2Rk8CEejmsvR09V767rx2UBlsNDLF8emPajOYyV1bPZ2+z0AOVLkxeT7VJpZYnSrXh3Y4UcGDcBJxHzDqtSA0tIlM4ypR+fWK+HKsBtqcvUoVDmcySmoOrroIuQ7wAreWfjrjNUeHBiKKNdcVoi8oXRXEQcTcEoS6tFmdQ6zqPYUMu3hYCEANSoVjsDUR3aAUpE3taPdmxv65X/8RLc+76s/KjU5O9KLZ691foGQnhEo4mKCOkvj0Zi2quLvDS2A2M9h1HSBoTnrNFas9NDEUTQEJnaoCDZy5mCMgDM6xmoifoA1XVutdOvatu7d3VPgwwVyrAt98fatPswmKlKy2hJ5cWI7ecS3CH/rqeQsAfTB4AETwQjXUuGssKaAh76Mg4ZXZRiycukQGMAOCVts+dxR73mVesPucjctHdgBYkAA/pUU8+hAuymnh9YrdJVEGK4r+zNjL6b6BB1g43f0BA2FBQBXcACAHTu7PxMGHIO4NmKHlRBOjo9h0FyejLIdnHUU4JXF4ljOHWsRDou4lR8X2tru62dffq5bN28aU+ztqwP95dsXev10rosTQmwzPbzZ6B++iPRgZ6X14FxhH7F6x1hilWb5gryH6AtI8wv78nuXFSTbncC4ZWbry7HRXKGiTeX4fVUaaV4UcsB5Bxt6967UP//TC/32X15qOUVnNlR/NJC/Fev23aE+fbCmu7c3NBolevP+lf70w/c6Psv1/l2t4wOyCrtnKooiXbu5blOLeNQo6scqa1+HRwv98PRMB68KNee1wuVKMcUs58sgMaFyjUYIvRmgxNBTb0gHzbSzsXRzJoD8TnyXE55nOFpEmZS+rW8hK1NfkS2wthXo73+9rltfjNT2pHcHJ3pBLMmPrU5fAsvEdcMUYNhpNyiI6kJJgqbFN2L0+WJhqx6mcqxAeIZZVTNlwqmKNg1/OUL7xnZ3jsY7kYYblR59eUmffr6jOF5oMTvXxXGj5z8u9f5ppjrHERkY/d2zTDHPHfgyRgAAIABJREFUYouyvNGHt6cmjGfN2IsR+cugi1yecLe21ja7TE3cnjEXNDoR1mEr+ARmEEGjx2VjB03saWcv0tffbOn6NbqbuVzSgJXo2ZNM//qbQx0fSospouxQaVVY17/IV3ZWoKlZ9yKb5i6blemR+AIokpgWsNFgJRf7fZULipxAvTUK2dAifvhnVCnBr4VFGC3SRQcd9SutoS4uW02zSvPG0awqtd4faFhX8hdLy5OM18ZqerCycCJzLrsWEE7ALxo12u4NPP6Nbyuc1s+UjDJdvjHQ5Wtbhmkgpun8sFJxVktLdKmxbUqWrNvbzNhbIxIAkpWu3Uq0ey3WUTnXn/ZXen8YyplEGgNIBh3SNlqn+IALyFnJhNapFY9b7V6LtLnlGOtsckQT0ddyzgFGoDcNHWs9T7nfKlxLtLmNzibTxdFS+Yxmk5zC2oJtuSpxlFckL6A6bijOyFbFiccKypGfOOpvjxSNY0NzpPNUy4tUs9OFYVdwrllYuzWUTHAcTRYTnToraT02OcjIiQ3VwCaIZvwsXRiOBF5Vi/aycmwaGVGQh2xjGi2qUhdwMtpW6wEaT7ZcaDGJ03Fsbc05AByY0zIMAqWLuRJYYiETo9yo3KhycYGTwVqZTrKUx5kM1mWZa2007iJuataDtBS+opA0hLDDIQ3dX7emAWEphgXdpjLdpWRAAMI/SQjHkojbhoLnYz6Vrb6sQAJIxVwfzRB2pS5p26CCaGY+xo9YJJY5nCwEw8Za/BQ6YbPmoDy3zjWwkTRFkuWYsX+09VsHncSVgnByyj+/DI354TP6xGlgD1hgyd6MbKkKa0SEe4Hu/eyqfZiTd0t9eL7S/Iy6ua8FqdNOLi9MNV5r9OkX61rfKnVxmuvZD5lODwkE9TWiB3UajdY83f9qQzt3YDxM9OTH99r/KZXSTTkpQaY4kXDRIQCTZkGhmd/xWkZtZBEkYNPpUiLGhQDZKrRF2CNZl3TodLAFqxBbPTk0PLhM87Db11qVhRaRoyrGMutbcGOzyLqL02cagXajtTw31jwFLg8uPGP1dJ8r4narYS0NxTOWSOaB7IY9EWtAXENZK8sqbVwd6B/+1wd6+M2GhuNS09NDPX/yShczOqVIOaJ7dsEFxQyPQiWHZwFNEPbroiu4Wd3iyUNjRedc5pmtHvDZ4RQ07pUFrxKa26qJcPjgwGjU8xrduLqu2zd3DATqx6wQfL07+aB3FyfK5rBnsMGGamLG1LnyLFd14cpZRipTYkiAhPrKcC0YLZ46vhuFM83k++0HldyocyWyMsRGjQbCrRr1fCYOvGx0rwDSWI10QbU0DQhMjTjDNMvCTF0jt3p1l9sFDJVxIisjDuTWKOfcUGjCeDl7Fsdh6xdiY5AOtqwk0czwfXXMLVsFMdHFLWiRPY7t6lv++axx3FYbW6EuXxvr7v2b2tm8rNW01LMf3+lPf3iuEwImS77fTBvDhb75PNLXjxxdHl5o4C8UD+j6WE2xfkrsc0PQj5U/A2PBc+OP1IvHiixvEIo9zxLGBTo8BJG+yqpPtJYKXHHuQEU71MsXE/1f/+UPevzdgQbJnjx3qPNlqrWdWPc+X9f9T9d169qmttcGyooTPX7+o47PpYN3mQ7fTHV2lMvTQDvXNnX57pqCfm66GrdwdHy01B+eXujDfqMgDeTMZuaqTHm+djYV9SKVi0LVCv1NYVqr4cbQ1htBFCjB/u44Wi6WRsg2dJjl+YHqcBRgE4WfwoOTtBpsBbr/Rah7P1uX23d1fD7V05/O9PrHRh9e0M2yk3U0WHMtMNtCjDlx3cb0E1xWaHLMzMH83YH50rN3hwIJpw3dtuvGHxlZQHBdRYNKV29H+vp/uKk7yAO8mS7OTzU7abX/rNSb14VSLurcVXqR2nsVEtRKmjwAxQlLd9cuI8Nh2Bqug7/iPl1LxtZcEl3iBbEGoABcGi1E1LlZzWFlUbhbY4qQ/vZQX34x1t7lWEGzVIguoI31/Emu/+e/PdfRfqk2iyz7EE4cAlwmSRF2+nlqlOd6vlIddyHlTLR45plioUGx5pNV0azUYNBX0A/NQcUqp0xza+rAFlRtpVVTKK9TbfUJEY81W2S6qBpNcBckPXsfo9VSo7IynROYAUVeF+T7cWXNGooYH5yUDA1oVNH+lUyGdKGNS9Inn17WeHNNBx8Wevb8VNOFryDzSQSxd4HHJQVOG+HqzRU1ldaHrTUEo21PJ1Wqv75d6eQ0UXnqaFgHcijCykrDAFNQF5XEirsiYDbIlaw1unmjr611R4vlVO/2V5pM2Pb0FJAowJNkQFBHydjXcIgetdWHNxdq0tAabQYjFA8I11GossaKkQPw91alGa16bqP1YaD19Z42r4wsgPl4Uev0w1Q19egKoT2ObotSME5Vm1aGUmAwMnUypW6lwWBotnyfTD2XIjWzqbdbId8J1ND8Z4VNb1H64NClcDPAMM0KdwSTy4j5Vgc4jXqJzs7PNewj3enOcMwOGHyYAOIYZwKJm5HwXM5K95ztRilngEmNMS4RRL5GvYFN3hj4JJgR/M6kwxSJibEz8P9DVySRP2ZNPDES3STJRPC4eD4CEFGT86V1SNMOL0n3SJmCiiqju0bLgZCUw9vQ3Z1LzSjaYNNh5ljx1TnR0J/QdcMgMWglo0wr2D5iAD5Otdipmh6KKX/gKStzc7lRrZMRh90RxQZVNJeIOc5cR0MvUbJd6ernI/W3err4UOj0RamLAyYekdKaVRWwMSyNc23ttLr/KTED0ulJqe/+sNTp0UCqSSxm7UZAZa3Le5Ee/nxd67dr7Z++NhbMuxe+smK9+zNBvrY8uUpF0mgOJdFzlFSeEpwIWWpjfqZH6BaYKuVBaBRTrwyN2VJ7WEzZfcP2KeTguiG0tsJF1MW/5HRSTA+gAuOgQfiGw60kSBXBXWhCV8BuVYCOEFpwJ1S0GJKaPTAHM388DqPcHmRzXOFYJMC1dXX94WX9u//lE918EGhrq9X07FD7rw/1/rjQeeZpxtSeVwydB8G1iCULXCNMqRpbVWVOpZTnymJQcPlVyrOVWvbRVsFT3HZrWtwBHFCz0FUWQrKVRoGj+zd39cmtTbXtwhKm6XCxxZ7Mp1bMlBwC6DwigKWFZeaVc2wSobQCoeBY2CGUb7rPHuG1HH0eJGs6jsogbkHEggkLcqt0yXPm23vRj1pz2RXYQ1kNVl28iMHL+LZNeM8kiW6I6BJMZ76BQtmdc4ibVMiE0N3vaXz4xjE3IJ+7WbxDr+NOYYMlb8xJbMXNS0OsAhe4WSpAD5j2D90WcQMUXpW2t4e6fXdX129f0ubGuk4P5vrhjy/16tlER4eN3BwUwLn67gd9cX+grz4b65ObnsajmRx3ZmsHsCCegwh3oNaNrbh1k8S6MQ4baPQcchGHa7Ow8TW5OVULNTzrnLL1QHnNymakwh0qbQJN56We/nSo//u/fCunuCKn3tZi7up8eaaNvQ6QePVKT5e2Yn3+6SX1h41BQ9+9P9fpeaE3r+c6Oas1WN/U9rWxtjZ9i8+BxHv6fqpnzwq932+VXZQKIU1nuXK4XGtDNUwH0koDiP1MDZLAsg2DUWKFK+JeE9Pb1BCbMCeca+9tuGrVzrqIHKKBnJGneMvT/UexPnnY1wAsxWKpp/tzff+40LPHK/VcXGTY7VP1+64iYEYEdBaZ4R9wG6IHYXJssAjjnMVyK3gtnMxMCGgDQ1vXBD4ONykeFdrek375j3d1/f5ItTfTcjnX/MzV/rNcf/7+QouFpxgzy6rVYrZSGPcMGzEYrlmxlLa1JlXWicMdcgexVEq9JtQAFg4XPOfu9pYSnn3WOHWmZZ2rINQ7hE7cJRr4saMrtwf68ssNbW8ghl5oOASfMdRf/3yuf/2XQ719MZdXxFbwUCBlNsnrlK3tMjU2D1ooHLxMCOoUXQxIgEhOxGQ2ULGqzTE37I8MHIgGEI4VazaYZpypVYj2qtQ8X2gLWYEZC1xNQQTAYwo7GKGTr+xcIQKHc7ILFu4u2C6oGh6V3WKWFs/wACMEOET5c916sKGdqyMts0pPn5/p4rxRXscK0lYRuXZ5bVuSsgecE/BvIb8q1I9y3bw90OblWOdZrr88vdB0MpCziBRmrfyKQhZBNo25gSzk93xlTPpi9LuZrmyHun4pUTRKdXqe6XC/VJbySXaaOULCYSVt7MZaX49tSv/u+ZnSC5xmvrISoHFHnMbej3GkY1Vz3+SKo9YkDXs7axamy/NxPrnQouhpep6psQyPLj+tAHODqywtLBgXqWLSA65aWxQTTUYvHHRmFB8dMp8TK36MVrxnvlYUQhSnMN4YLpBRyEAliO0+J5QduQ8Tdk5azmmmPJ7fTVwpkkzgn+DQzpXEGMgQcRedGYHsvYuVua/RqrGo4s4bR5h8aFC7HNnecKQ47n4mzz8mJicJ/rHlAapYq1hhghuNf6G+5B8OM8MeHSMIUyQZIMDWFESJcPgHVonmDhVkYI4m/twIphgrfAwyMeEdl5T9c61I6mzDrqHC6abRJXVsI4O9M3HisDJpecsa06B48BCgdC/pctpEocfkikyhtFsRQtUlgsIrtR5H+vIX1zW64plu5dmfL1ScDbupgxdoVuMkoFOsTYRHIN/NR1gbK51Mav3p20yz8205dU9RkWrolEbX7oWV7n65rkf/fk3exkwvXnzQd3840/uLRMtVKGcqDYvQ4GCI7vKoE20DS4wNA5pbthtxJS07eksrCdm4KmgpOwOlFsCHL6eS7xeWMr4M0PDUGjTsnmWI+JSHgPUaonA4KHbQVlpxmIUI0HjoMtXk8/S9LpqFyUbTWcd7bdCl0NfomjITLrq4wJgw0WkNhrr26LK++MfLuvt5oks7XDQLPX/xVs/fTnWWB5qixTGHQqAmbdTABFqhqejgo6lTa+GAtM/l+6Ein3VDY+s/um1o3BRrBlPk0o/g8TSaUBSEZMh5GieuPrm1oyt7QzXOUkmvy4RbzudGlJ2hX0l5dyGtkm5fm2EGjUe5AtuOsBwGE25K8gqxz4O2cGxtRWRMznNA6HBbyitwc5Bf6FvEgGP6pY7Ii9gXxFKReapKXjIaALQCFEqeNQsl4lV0SUBDWaMhBGX6AzvJdxTiaOtRLDHZY9VcqsrRgAVW/HE6Qwjm5G8yDrbCxPG8R9aamIsULUtr2oI4rDSIPe1du6RrN65o5+qmvWPvXx/q2XevNTlYqsp6Or3AGz1X3znQg2sr/fyzvm5d982lEw94BbHPr9skCcedB61duekCyUpqSOmGWgsGgLOhYuw+6YJ4KabaVHlDsjuAy22dpZ5qf6w22lAFH6tuLfDy9//6Rt9/u9D0rKfzC1/zxUzxwNfaZk9be7GC/lSPHl7Vr775TL1wpbPpkf7y/I2evZ/rzXGqovK1u7GmvY2+1mJHZJm+f/dBf/3TXOfTgabTRh6QUIpZJ1YWuBZKSlPSSxemM4GHhdwhHvftXWPei5DfSleaDFZNxMLAWVq2CrJW2QpCcS13M1BvJ9D9W4kePhhoYxM9Ta6fXl/oyfNWr583CspQbuooXc3U6xO+TTFeGBKCn2fg24azrcOFAMpoU994PKAbWL2C1mAfzPuNE3TQczQYZbp5L9aDr3a0dsVXFSyVFrmWE0+vflro2fcrzc47En8dx1r6oRZ5qZaIDRoxCPtxT7Mste1Al4fuqMxwngUKcKaa8zJQuz4WC2HWU6xtmI7MKPbiWInnadTW6g9c7d3p68FnQ/UHqDtW6o/QNfX19Fmmf/nn93r7Yik/TwwRkuK4DVhRc6mCGK/MOUeDZw7GVpZXR8uEONxyFP1QxapS4sSK/UR5jgayNnYOEwTeLb6/msT6hGiXVEnF5GZkfKnlbKWL6dxs8m4/1KScGjaDycIwSrRBJAWxIEyEmUSETEBbC02NmlYblgrRyI9r7d1c0/Xb27aKfv78UD89/iDXX5c3GCpAMgJ8tOL7bSwug3UkOiNGAIM40/VrsUbrFAeV3h+2OjmUWsB4KzRUrHJxQ0sjrOswiZJWJb8TDDWaunqlO9fWtL2H0Lpnk+HTg6mKFe5wbmngt5mu3hqYkxQ21bvn51qcUiRFygtWeASwdwUS618uoUJL1cHSNG87u2Nz2qarUpOLVJMLcu36quD8lExeI9ODrdrMzoZittLyZKIxU8iikleVhg5gE0FdULHVYerEEIaYEDpIp6OprzCIhZ1BhyQB7o0G5ATgXj9UiH5plaofsFVgwlvJScC9oDMrzA2N4JxGoRd0kGbYMCXr4yJTmCSmFUa4zf/w7LDdYFJJXl4nz3EVxUhNwi78luo4RO4R/fsWPQWiazQzrCA6gkuXos4+1G0Tq/ooX2J+gt9qQdAhLwrBssQ5WLFj6CcTZDM2hp5KkcTqoPOr8QHRadqfqIOYwTpyQiuSjPbDSPPjJOrjuMrWbOQKISSFrMkkiyp1wZ6IdYDBL+muO8w5ZZinhdbGpW7eXdOlvQ2bhpwdLHX8IlczH6gouvUBVE++JPKT4pqAz0rXP+spulnpQ1bph7+kKk425K2QUgMWK5TUhUKv1WDb091fbOjOzwaIXvTjn5/ox++nurjwVa5iheVQQcOnVhlhm7Ex4D+PhG/P0SqoLDqCSIAoQ5EPjcMoJfYNLJ1QBdU1bjPEyyHhgKboUcTDQY4R+U90OkYG5p8Ftbq1OAZ4LDmNK2n2PlEOXX4Rn3sEoqEkI6cLM2GCgU4or1cdQalCHEwyPU4LVzv3NvXL/3xPn32zrs31RmU604uXb/WC4MTC14SAU5tO+GrTjuvCvw9w0MWJPcj0KakFyLKe5fmAyMtKoTSsPDUIk0cKaMCE/PfqqlXkhUoA2gWttq+MdPXWlgoXdg9ujkj5YqHz0zNdTJYWicF6oMsb5KX07DNacfgtsQR3lvouVKebdCJctAK+qru1su9pAMmdnCsO7LC1qBIHGKBBE+Eb5cqWpVaL2iJYeA5ZvxHNZxlvBPzSUlmMGhlCqMM727Dt0B1+jsy62kYyWGPC/p+dFQJ8My90YFdy8JrcN80XKzqKUVY4bhN2biSKpNjR2tDR3TtXdfPOHcXDkebLUkdHU734/rUOnu6rnbOm8jVbZXbIfvFJrG/u+7p9udTGaKIwmZhTyfEuq3L7doBFPlNF6N5FF+1CQLPXs78QyaPdcauF2nJq2p3a6XVasHZhqd6eu05fqsoj/b3fZbvZdDLR+amnP/z2QH/8PRE3vpYrXI+xOWrCQabeqNB4zArnnn7+yxvqj3Kdz8705yfP9Nenb+U5fYVNqL2tLfUNoyAdHx/rd/9yoKPpQHkztHiKMHPUd5m2ECvD59dqVZ6rxfiA+IxUAISxAJwsZaCwnCcvirTC/UbWV+UqQEzNaiBP5Q9cRduxBtuxbl7u6ZN7sbY2mfqU2n810YvHtZ58uzTDgN8AclwoTAJztmYN6fG1io9rV8vVC/yOGYP8gItuWRj802zsdr526eekv/dCAqcbffXNrm4/GKm3AX0Y0kyr06NCL76/0P7TWsspxZOvbNTXRehrzjswLbWWOgrTohOGhzDtMFIgEoaqjOuy0z2uqkKLqtBab01rQagemJUGFIG0xOWYhNboMMW7tObq/r2ebt2L5EVESaQKzEMx1Pv3nn7/bx/0/nWuch5qvkwtKodGrcjh3XQwVYrXFHt4lZpYl+KWvEFe5bQEoFhprb+hgOiIJjCb9xK3qd17hA7jxPUUDwdGDU8/xlEgyDev78Vc6enMQoODtYGWvVaziE4wtEn2hh9r0DjGSuMdryLXkgAumlReXuoyE2K/1KW9ke48uKr+INbR0ZnevjrXyQEh5kNj4eE8jWBdsSmpKGrg2zUqWQFErdaGpW5cSzQaOUrnud6/yZVlY0kDnR6f2ecQxdDWuWfQxhiwye4RmrDWtJ2VLl0a6P6DXQ3XyRGtdDw91fvjqSanrrSKbLV361pfe9dGNjV/++xC50cU+b6WS5h5qYbDQL3YkY+esceusVB/7Gtza2iFzGJZaDIp0UxrmVEbdUxEmlpYWpxdKxdAayEnq+Uta1VLMBaluQ1Ho5FWq1wOiQI+5wWJ5kg4UvUTtIWxwWd5Jyi4iCzj3AvRf2W1aoTXjqt+1OmUKZ4Rf1PwFG5rwdeQ0U0yQXBxFGpvc1PZZPYxZ5Z4mVRuL7btAa7myCQdOPAATXba6GE8NGCooZPgKiYAcpEV8OcJftFyoHdVi8lHDQtvCHZ24uaBBGgXKLZwSDs7DQ9QEE8ghNiRVX/8guZuQsSFU8cwkxQh3Y6xiwLsROCt13TgPQ5SO7ojeR+nSWiSWM+xXYAXYesIp3Pr0Gvxr2yKeSHQg5jPztx1iMa7XKoomOnGrVB7X0a2z58etPrwdKZ6Cp9moKpOzNGGc8oAV8aNkHoD6ca9SHu3PE0XqZ4+Werkg69sUavfxiawTqws4aEvNd6L9NUvL+vOLVf16kAvfvNer1+kOpkw4t1Q00QGwEy9jhxLGeS0uNscZU5q3QVrGLtPEWcC4WxDC/8r2lCz0FHaFOY26PPfVaqQsNSo1bEPX8VXAzgNWRc0V3AIRGgAkSQHz9zglV0ATj9U3hY2AvWrVjGgSrKyoPQRvRGSlJ5bfAgZWn3EnkAMfVfrd8f66j9e192frWlnmwTwpQ6PjvX83URvz1ZaAbqDKZK7KpetpjkVPpUzgk9U0N1aCZd96cK4chWgjWqBQrCgIhqFhU5nK3fDyKztrHxZszJSRZR4eW9Te7d3zO7MZHNnfV1Vluvo/ETH04mmrELoR0lfZ8KjQIu6MrFekAVqCcGFE2MEgA6LQAdDMQmtF60P5foAR5FNYEtD77sGm+4QGbYQzDNbj5U5jkzyuQiwtTmEzV8pEBxEmBwKH9O5LZeQKu1vIm6bAPlqCcaMXQ0hrEdMTtmn2ktiq2swChYMhU4QojAie1aYwACZOvmOLl9a1+0727p995qcMNHbw6levJ7o+eMPmhzM5ODiQNvkwjFKtTaY6/N7rj670dOd7Z7W+jP5wXu5PnqmXRsFcyH6H4njtD8sf3gm/XhDcW9bCjfss1Y5k9Ms7bsum77StlReY/Plsu3LgZdEonroaZouLc+vqSM1zcj0FL/51yf67vFc0/nY3FCus5TvXGh7OFaSDNTfTXTvF3v69LNNXd+JVayWev7kmfb3jzWdlRqONk2sG/qtppOJvv/xXE8PMISMFWRSf058Rs+gdtipOVFwKaIeQztGg/i3rEq4Ly3h15yWxDtgN+YdajpXmwsXi0nyOFS05mu4mWjv8lDX7wQabVJAzXT6dqn9Hxo9+y5TyhSN1hJXJGvcgJDPWismSRGAZFdukRl4lGd+xqRt3thKEC0asRxM7VxcvBbN08gJG1t5f/31Zd29v6FkXKkKSXOXFUkvf5ro+5+mms665AEliZaE85aukpWjASYKClrOMLQanD+soZhaYTowBx/TjFqLGhdoaEBZzCA8+4SGpwbcQ4RdazTwtL3b6PY9X7vX2BKsVLeZRmO0mbHevWr0128nOj10dP4BbXVpxU9TgLZoVGUgUDonpzUCJIo3rfL5ypoLL2Qy3K2gmlxa728obkO7QGfK1OCi8luzosN7S9AYYRTgso1D+w65P+rZQsGiNE7aoshUrIWqt3qq0CHUrgYEQBOuDacH8nfoqem5WgTdXUVAbdivdePujta2e5pMZnr1/EiLc7w1fXlK1JCfyDChrjREX8YZQY8RB8rCRkXUaD1Z6O7NvtZHgdIJLjE0YpHSJtTZbNY1cUz7PdzJQ5t8OcrUw7yBoN+FBWUEVK1vYmBY0+ZliuAT7b8/0fF7R/VyaE7BnU1WSICcXZ0cFFqek+eHqBnjyUpJUGg8cNRGueqrgXZ3NzWO+2rzSueHFzaZz8tAk1Saph0HLnZIufBscuP2XE3AR2Dy4ew/XZlkho3B2fzCVltsqQwJ5CRKPOQxuH8rO4f43hNWqw6zx9J0cXSPwKgBhpKvaTFcUdBltGEZq2hMa2sQKbAK3JY2vEFk7qkHWDLrDEqsrBkLoxXlc3VxbgJwDkMtmlpVEorNIXDQPtxAhjVof9Hc0VikS5rDX7bYsg0WacJoRlIkbbtaUWlRuVWRrdUoeDhkubAQklqiOcA8ChPXN7U8AlY6MyiWZuVmEmXdEIdux/DmUOrCbK3ttoKqy5jGCt2t3RjVI0btBsb8fdTRaRe45/Bz6LK6y9CAAy4WS35OYE6jzZ1Gj74caHev1enrpT48qzQ5qbRgDKoNec7QMuJYybCfJi6DWRkX4tV7nm7ed7ScLvTuWaEPB55ZLIk1HTukS9dawYLhku1HuvXlZT38MtLe1lzV+zP95Xdv9ORprmW+raoZGiCS/XnaZsZ4YM/KWqom/bEliA/cAp8p+/2IktMeJoopAiWhsFI8DDys/TivKlVJazonROd0WGhrhoU0xGIfSHO3NDp0nDdGjMUNl/ZczQLglI5xUyK8r0tEid3khlGHkYTKxtD9NDDGQxkE2r410P2vN/Xg601dvTGwnLeDoyP99Py9ji9IdcaZ5qtaVZpPc63KmCgl2/36BetSVofogVobYxvLggkacEXWkNTitoYoVPOw9/o2SYrKxui49meLCPVc197ty+QdmIj0xuVtRb6rt4f7OjqbapbXygoE1Yzy+Wx9laz7qkbLSYnIgmrIJnrokAAzmh0V7QDP7kdwKgwn1xhKldywURA6ChHZ22SHOBMiQUDYY8FtzTlI3Ev3rDNJ4/mkQwtMMwGawvIOEYw7lcKAdXCtNnZZjKvHJCTAzcP6oFt723TX0A9MF0LjSPEfMbGBp1UR5tjzNRgGunf3mq5/clOtl+j1q3M9e/JB56elzj/MlM3mSkyQDkMl19Cf6falVp/dDbWz1WgLcWeYyylP5bSpgiC2JqYssfV3P9PQGiy9gzX5g11+y9dtAAAgAElEQVTV3kBNODRrekCocbWyqUzpBBYvhPDWb0MVKenaVN0c7AOVJAi72P8xF/Q1m9b603cv9b//12c6uYhUEuaMaBSNIO8EupfdWKObYz16sK6fP7qkYb8riGbTuR4/edpFaRiMttLF+Vzf/5jq6BQt3Jo0DxQtAzkLC5uyNadlbiHmxBCCBoloEooR4oX6vqIYnURhsE4asZpVTdWYw5ZpZ+QgcgWT0Wgw9nXnxppu3h1qa5eA1ZkuDpZ6/pe5Hn+30HLVV+OOVPqFPK9S3wBMhEsX8nq+ol6gfDmXikKuj+5rqHpZy0W4jcunLex74FJxQ8e+b/LXhoNWDz9ft1iSXh/nI2uLUqeTpUE4f3o20QTDAfpIvisTZxOmjZuW5qfUIl2qanC5JgaMTSF7W/YkGA9MFYVdfpxXAQHLWPJ9NGiUEgj0azlhocGYjDHp+ieu1nYrgy4GbqPNEWvrSO+fFXr8Z8JVK304ja3p56wmzJlvbWWNDXmLMPlcJUAKXUeLi6npWvswjwAfOp7SNDXreF1V5jQuWdP34Ej51oSiQWHtxlpmkMTmfjsnEJylx3SlcFao74SaNoWyUShni/PZMW4Z0oOwgPyPRABw5MqmvbbdYLIVFdq6MdLWjXUT25+flTp4vVC57LAsJCwEJeYLJmhY0UGNMC0DZwIiwlMwDrTRK3R1p1WWHev4YKbldCh568oaV2mOOB4DYWbuUu5V4zQB24VbOGfKFiuKEzufml6h7Z1Qt+6sqb/W6GJ2orP3E62OcacNtL6+rnCdcNpCr386VDaNFDhbalvcoNgmz7W9yVa00Majq+pHI82PV5qcpwZvhc7vuIFWi8IAyCu4QkxscEXiDGWFHNHMMmV1dbp/rPPpXFOQJYQQMx0tC3NXEogMGDghKBoXXdBqWYB3qE135vdC5bDCDPuD6cC8/QajzJAieLybsa0zGQBiQkKXy+k9gtANhduc9BSFnQTFdGWuq9nZREkdanOwZiLxLFvZyrcF5kpTnAzt/ieEPI4jm3B5fqDZfC4n1r+z8oeRFv9My0fjJab6YjpjVv5uJmQ/mIPkI6iJNQ3iTnaN5lIDBMl1A7bcbFM2kLJqkYKnK5I6ZAAPnl0EH+NHWlTuViBBOuZ26v6ev2mRcDwV9aIj4QLbYmfNxIk8FpsXkMnVvXz9fqw7D0nHjtRWE73447Em7ylEAk3hC9aYCdmyY9PvBOK9lnEyzI9KO/drXX1YKZ0QuplrfjLQKiNOgKBe0ohTFU5uk5Kcwmanp89/tamvPo+1EaV68+M7/e43+9o/iJRV26orvFvouDLlLJzpdir2rJ0wHnEkgDN+E0okW4BhOYZEaiI3RrmlYqCHTiqXNV1Yq/AKLYD5uUx9fI1WjQalrBA7j/BFVRqQPUSF37haxtI86kjTFC1xIbmrSgEFIhNDmEV0mx8pzS0BrYmnJiKXKNbPf3VTn/7dli7d7MvxW70/OtTL1wd6fzBTnscqSs/WbOywm7Kv1Ci6MlsveVs4r+qB1xUGyO8y7P+ksiNL5Wvg84T6zS6YHXY30RoiIHeYajTavrShy9d2bMxfNytdu7qlQRLo3f5rQ+7P8lYrxPiIY5m8UKA4sDoanZ0yL8al5hiDxQp04I2sOig+AP/R88DZ4PdmyujjOqRwwVnYBeVS6MyKUsa3qwK1ACXpcjkMsO7z8wusrlisEY56XW6YMVdpEChAK4tjcXu+qn5kDqO2zoxgO+jHiqLQOmcKvcWyVDbvimZgeYi/y2Kp8SjQrU+u6N6DW9rZ2dRRVujZ26l+/8/PtbxgeMFUoFCBLTaoFYW5NgcrfbKx0N/dW9etK3CizhTG6CQ4lFh9QGfv6OCQ75n94owKnNgO1sYfqg7HNilcVYHiaKCE39OpTL+D5bl2+e+65mRtKrIDG1Ws0XpbSobrcuCEUXRYUGGi12/P9H/8t5f6zW/fqq0HRptnimdRR3R0g1hbtza1eynSuF9qPA50/caOLu2M5baFjj8caXJ6oun0XGenC/3pzzOt5lD9t5XNQuWzyizgCMuZWwKkrJ2VfICl6BtLpqWBktFQkYlYpSSmY00N65D7Pct3qw0Wy7SWCZmV1dra7enW7bH2riW6ei1RnS90+m6qNz8t9OSvcy2XI80WjnXJwPiwJtNogoaIe9ymraYX58b0okhKC08uluiGdTNOLdYiK3nEzRAD50sbrae1jVCf/XxHe7ciJRHREmBDSp1Npnr804VefWAVQWDvUE6Obi41sTSTpWEbm3NuspgqTdENRgrbxKZlpQlxeWm5XNA2otmjtUXsDKKiY8ggj7AZf5BrsNvq2s1E1+/EStYAJ2J3r3V1M9bQ7engeaEfv5voBc3qYqDFLDdWkphwR4EVq6sst1U5LfHmoKdqtbRpkmm1oO4j3nYchUms6fRCWZ0rL3NFbmyiYBytiIjTcqWmyW3yvrm+ZkHdS+4jdKeLUvGqVi9MNEM4HndxJTl6Ts8XPimPAo5GJS7V7zUaAoRNmQC6Ci652r21Zd/Dy7esD5eqFz15eWT6o5akiJrL3lUTdusxTCvIJ4wlxBomrLS95eneXbQvC8t3+/Ae4CRTY4nNUbHkjmB4TNoB4mRHeZ6aRoaBvGl8atfOCCcutLEW6sreSJuXIiWDVvnsQudvP6hYtNrYua7h5bHyJtXbZ8fKJ76ypW/AZaCVcS83vlVvzdX42jUtz3JN3i9UZsBQsMsjUu8GFjwLrMppmohuQkhCobo2HltcDkXU/ut9LbJSiDYsVqRifd0oMS4fDRdi/m7l1sNkgvbU8TWdzYzg7SY4h0GrtPKQfEC89l3NU+KEavXjnuJaNhSgzuC9oibpIegucY8GKjBFEN6Lzoo8w9VS6XJlG5pRb2TbKSoUAMFo4hbL1PR5vWRkjQwTK6Q71Bj0d86W+z+2THSAHjJFMlk242XmRsQrMA61w50/VMc6Yu4UeoFVj3xzJvsDBPnRrcb6quvJsbSyTmP1AJMGfdPHRDjTEXV2TV4SpjQonEkYphtFJ4Q+ygo4PjQeuIaAUMoxxp8kasemAQA9w8aemZLrrnTv/obufTpWPKr09uBIz/98oXKWKKsczWpG3YzU+HmsLMhHi9Vve4aqh89z5aGj3TvA66Y6fVnpZJ/LP1LRJGrQRDkpPtluKoas2i21c93TV7/YMiCe8rm++91P+uO3pzpfXFKWD+TXHSGbQ4aTjsKEjoXaZMWMrOEAIwesb122dTcfWVPY0n3Eew6HfG7oezfukpKndcrA2TAIvaK1jKU2dDUNa6PRxgQ9LokKwXLvqAqw/bbWNeMwJBYlLhr1+X7atBNsezjmHIPlOb1YWbvScLPVr/+ne/rml1e0e7Wnosl0Pr3Q0xdv9fb9TFmGM4/uEkJ0rXLa2kWIPg32VUOoJN9T0DnS6Hwt+BcNHBK1v00aQ3QjPHNdNA7cH0jKWFKHgau93S1du3bJHCYX02NdubKlS9sbmhy805O3+zphRBtGdmBCU0V0i7MjX1U6Py/N0o9SlxUg2hRb7TG6MbAfok1E3K68yLGkeyfodHAklnsIvY0+L2P/sGbD5gtyguebToYnnwIBqCRlOwVX5MnyygxhEdBlssfL5RNBksTy4r4dwkzSwDYEIULKxKZwq2Wq2TKz+Bff4XIjNiLT2lB6dP+KHjy4re2tbZ2fz/XPz17qry/OdfASgeMa8gfDK7gF2WapkuRc1y6t9PO7sW5ve9paL9UGF4Y74N3k4rQ7yWP9TFZWZW5L1tiO25Pv9SWP7DYaBlboI/n+QG41V7acWLojKzgnBAsQqofGyimUVeZjkhMk8pPICn/WSFHSV+vFOp0W+v2P5/o//+sPevl0Lr8d23ieVHNsC3R6tt4aBarcXL1+o6++vKmffXFLuxvQRpe6ODrQ5PhQ56dT/fRkqv39SulqXXmWaLHIlGZd/teqZPpA7EVtq028SjwnrPiZoJmQ05WGSUBWqL0neQP2gM8FzQsHcWjatbRa6MrtTW1dj7W+5ejOzbHcMtPx63O9+3Gu53+daDlhOhbZVBWHJ9MBkRg/JoolVpEvdXpxZtDeiq6WYhIAa8H0sLTvwaS6UI8JLwbr4Ta6dGOsT3+xqyu3aFVX6nu+er6j+WShZ8+mevLB03FKsYEdnQJxZUW75/UU2frP0Wz1//H03j+WpGl23okb/sa16SrL2652Y3r8Ljnc1QikIAH6ZyVA2CUBij9QlHZ3zPbMtO/q8llV6W5eG94IzxtFDjELsKe6MvNmxPe95pznYOUu1PJOVBQ+sWkFsyJTEPmK0Mu1tYZ1bhwcGi0uahxG/G5w1fpxq3i/1t0HiR5/NFc4zrTdLa3IvXt9T1Eb6e2zWn/651N9+f1CV+1YDfouwlLZB9a94JZgYIpmgI/DkCYjVwyDCZoy+h40UCBofF9F2U+44GBGcaKUiAmjI9PP0xzt1HSFxuORvGRu8TOIip01FnzOTfL6YIjRlsKRI308tpVU2aVywsLCWye4aptOY+K1hq1u/uia4jEB36W+//a1Lk4y+eVYYRur2THxq5QB+Y06NR6icgw3ocEvCfANYhraTNdvu3r8UawwKPXqh5UWp7GKlEK2UbUF6kjxPlCNk5FpcehpuVpoOE5saLFB0D7wFYexhqzoCSEfuRodhrp+Zy7fabQ8eWegx/nBsUZ7Q6VFoVfPV9osO+VbJniFwqjWjdt7unaDKRYO61inP5ypvGqk0rcIHQuepYHDPIWguqNg6oXXOcws3pW9mWWdsS59/uyFylZawqdrpWSYGOwRCjh3J2s1w69YWHVtmjjuiIvLC02mI6PdWzNpumYizDxDURhtfbXT3I00pC6xSWyPWYEaDnvsarexlTVsLTJPr04vzAFnuKBsZ2fb0cGR6T0p3EzrHAfGKkNLGoRDDXkmAph6jSEumFI6h4PfGoGxD5VlUoQKvxe9/g/+CxWfTYXgV/TEa2ipuB9gkDB+ZlqEp4FsNRvQm86p/3cM1Gv07b4M6gWp5MdgsevBlARHYsaGjo2inSlWv3JgVdUXSVjC0a+wjuUb4gBtm51Z2UNnbJOw2UGpX/6bQ8tYW252+sMf3+jyxUCDKrFRYYrVtUUrgvGVwxorfKhhFypmjB5L1x53uvcJTotM737Y6fk3mfIcIWBk0RfANgeDfuXHqpFLNUlaHd4N9OPfHOrxvVDl8lxf/OuJvvhaurikq/U0pAhryZjps2ESqlJV2pHbRL4WOpjBUEVNR2fWN3NaRASUmke/p2dXrIB81pimjFIFb4gDhCw4pjZuqzxGZ9PK4WHKHMtqoohk9cMBwVSpix3Fg06TotaYHS8AQIozkALoADh0YJA4lfxhql/+5rb+7d/d0/XbiTl0Ntm2nyS93WmbISxG6MZLWKpdQ47l0ILGTYdU2tqNHD1s0MC86ph1Lt/jews8BVOEoB4LLk9TY/EPPOSJ7+pgnOjm0Z5u3TxUWaU6efNSB/tzffLovorFO33z/IXe7DKVYdDnMOWVfNaNtat2U2mbAiBDvAV7heKW66dRbtUOL3EfuWN53zCObPXCsrey/TZWcmOx8ALblKSnuQNCpatmfGvuGhPAt+rgcHiuJjHrA4MI2SGBmwoXBwBDYhdicAg2JmZrQEfJZYYIuLVwRxwyO3eolp8jLXVtPtQnH13Xh49v6OBgrqtVrr/+9bl+/80rLdae6h0cGBeSoYUGW0yBc6rrN1a6f7PQT2+NdRhXGie5FKUKkz7hGyYSMB4cfg4rXkb93hCPtLxw0mussFPTYtG5uZEGHI7ZVhenp1puK4XDaxqEE+PnDKOBie19dD5M4HC3QBo3OCXZX7EKEsidWGk71g/fL/Rf/vEv+uLPZ6rrsToPXQmaNsKscRR6FkgbxKXuPRjr0cO5PvnwWLePmZastTo70dm7N/rh2blevur09t1Qq42vbVapahH+VpYrBU9mj1gE0zgiosd84xmpHVcl43meUQKe+flqiMAU+vC3iXLgbLTwy1wHt8c6ejxRMoVqPkYwoIuXS518s9Hzr1ZK166qEtimbzZnwq5ZCx5OyF+nq6y0rlIVgWPTqsFwJG8wVLfrLCaG8GteEJpJCmjzwIWljh9O9Nnf3dX4gIJho1kcWtL55irVD09W+uHE0cUqVL11FBV9fiYOU8jnA4f1Ie9eoWkDUtPVhmnoIDa9CwDWwCWKh3gGKWFqxpSJmBzCn31+j/THA7lRreG81oePR/r0Y9ZGK23WC03joR7eviGvjfTDtzv9/p/f6dnrUq82rfK00iwem0B6t7hSudtpNIxVmObFVVnvTIfCaqUogKn25gcPc0WGqB7Ay/s7CnYQ8RkRAvxG4ZAGp1MXoGF1VO5Y83jqtqQdwOkZaItjjb+fBgbWWcbrPwRaJ8Wl4hmNCgYLR1WRam/P183jWLeOJtptW528XOrNq7VSFOwl60r0VUAaiffoDKPCtAnNlsN0MG+MCO/GtZKZq4cPPd27x0S50LMna7197Zuco0ZrUzhqcvLWItOsoi3FREDg7N50ao4szDDw1GijO5/NRn9ekdk5vT7R/nwovy5UZRtFo0Ch62u7rnR2Xmuz69SUW+2PWkVRqf2jfe0d39K7862ePTlXm7uqdhSrjhzgtbwnSWzOWyaoPpM2zkjP7+ns3GE+gnYkG67evXurbVoopVk3AXRo2XCcf1m2seabgrZDTzToOWIUcyyrZvORTaj47RIJRS0RDse2KeGM7ra5Rlmjqc/53mmQ9FMjy5p1Wq1qRPy+xvFIxeXaIkmY1tDQ4kUoyJ7zAs3HUyVRrLomh3BjruF4PLZaYH84Mr0cxWEJFX+UyBnr71DuWcI2X8j0RJZW3ov0+Ec2F+IStrkONAXSj9+bRjsCSI1w1P/QPIj8xNZd9113T2+ga6stMoOMJ0hLFAZQXT036m382BTIqrJjhMKodwbwZ9HRMFZjlzl8H9ZK/AWTFdJeSCQf70sf/3Ki2x8FWmcbPf1hqyd/aZSfxuoqvnpljAb26ZZWYoqbwESRTHUSoIxeoeQ41ae/8nU093Ty3UpPvtwqzYdarFHyh2Z7HrRknGXm1LNVHeLjqNH8R4F++au5Hl0b6Oz1if7rf3mq0zd0u3N57sQuBNZ2EK5HsIC6QrlTmJWRDDDEfxVZNu+1GzGOFrQu0I69RnWIU6KxVRJF5AyXVMBnCeOEwFy0LkyMiB/hym7l1q4GZaiooUiDeyWtyIkL6dCkCUGGMJZANUPE5u8K+1G0Hyfm9JhMC/381zf1018da7rPajVXVuR6fXKhl6+X2sIoagPTERn7ZQtO3b66UmywhNpWUlzg4BqYC6SLasuLs5w1c0X2xYNVKWaX5edEoBdazk+cBDq4NtHetZmybKXVYqnZcKwPHz1Q5a714vStXi2utKSjI5YD+GPjKco70xoMtr4y8AQIVD0yohhft8qKXntihYJ1SZ1pcgiLDdCNRKyVpYoDGxgZFt+85xrZkz9gssAzC/TW6d8lm6sw/ZJmFFuW24a1mMueC4f1DQ2GqwQitCUqeu8v5V7jhHjDtE44HY20PdBsNNRnP/lY9+5d13Ca6GKV6cXpWl9880pPPn8rr0je6/To+BrFbqtxWOhg70qPHue6fa3QvaGv/SEZf7mcqFDJNJfRdjSVP5ybLqWr6cZZSyFgjJUMp4oRw0LZNwcgbsjSUAto0XbrWrusMXdUTWEThBry7LCywQXLWcJUkXBlilI+Z8JCuU2CqZoBQbK1nnz7Sv/wf32lpy9CZQhh/cJwHh6ZaTnAPD7jVLOjUHuHgT7+8Q19/PGxCVSb6lJ5dqmXJ6f64Wmq774r9O6do+0KtycXbK0WQRwLXpybrFsHtWJbrbYgnuyy5WczmQAC0mioroVEXahtaCL6FXLMxMlvtXcU6tYnc02v+Wb6YAJw8WanF9+t9N2XC6UbVznPHxPWKtemzVQHreYHM3NsDjDA5JlNdQkHN/0Sa63cUZy2img6ccL1cAALDB1OWh3djfXjv70tb5RrvTnX0QH5eq6uVqW++e5CP7wujWnDuRfk/UQqYx1VB7YSAsPAjTdmIo6eg9Vx4csFVF0yAXTs8zB2FD0CeBKf9Q4NFJ38e/ezl1uR9PMfj/WTD7h4Fsq3C43jWA/u3ZXvJvryL6f60x8u9Oadq4ssVJXXRj0HzthkqZkgWHgXeWkX6y5fKh5HcuHGIbxlA+H4iv1I2YZFDknuRA8NrOltKZzR9HkDjdDIQN7FTV/kyq5qBTRGmDUGrN4aFayWo8DSCfwKUnev/UM/GEUDzZnKBKx8MkVTR9fuj3R0faQqLfQOOvbzVBenmbIcExGNDWJoNGw0oWh9CltXu36o1sDGBGCju6l0G/3a44FuPxiobDI9fZbpxYuBrna9q7c0sKI0ShLtqpWt2kxOhp0+iA2TUmxybTc7Y0nF1HY0neRQsj4cdto/SmzV6TRLIW2n6N5sB7rYNBZEHrvStclAB9OhBuFQJ5e5vnl6rtO3qQ73bijP+N6H5ijEOTudjS3slveFnBXkCqRimN6UrQMh6AbglDZXlzq7uJAfjqyhqorKpArjUWTO3rRIlZeARB1lTFXzUpMwtqYc6c00irQfJTbFXgPtZAoID5C1H39XUVrw83g+VkEuH3wldK1BoCZwdXZ1aYXQOEjUpoUqvhbh0EVq51AUxPa/sdWIMCp1lbnfhtOJcpMZkSk5tk1WjUxiGMuZDf7XjikSnAGKJBwVNgGySCtw9r2GiO4ZQTEdd0piMA8n42OmHLgjWIAwQOLBt6DcPsnc3AmM6lhrENhY0wn45g/DdZQyemNMbzTT/+4d4pvvCySWa5bGzi1ligISJ5ghcany73pWYI33HB3fa/XRz2fqwlLPX+z07Emlt688NZuhrUT4JRFOSoRHH/BQqTRtki9kMkxs6CDmtx396NeRZuNWb54s9ad/eqesnCjtElVEj/AyUJc6qUrAZ12o/c63/LhmVOjTn071058kCqKVXr54p+/+stSbp1wue9p05EGFcrtAI7ODF2q86n1EBZ95ZBOyij6T9RtuAnPfAWCrlVMQDbDR91O6EEI2rgl+6yAQ0p6jFA+DnsMCdZRpShErbPm+gZE52hAdgcU0JCqmVQAc0I/s4SDTp/Ea2+mGARwqqvxCP/vlkT742b6Gc6IhetElAr8Xzy91ecmBAT+Hg7jRlpe+JBWeBHOcX508Dl/ufrRuSaAwwt1IMcOvFs0bFtTeYj/weKYIJiV/LLCRfBgNdHg8Ncvr1fpSBY6tcKJHD+/LG5K1d6p3Z+cmFIa1RQeKGykoWwsabmtPuxwWEu469vKtFas0BLQElv5sAFWQCrwAhOzy/fThoAYYa1uD7hESWdH51k6PbmjplhBpc71S4nOCQDnuNB85mk8pgOhoelxb5TraFQXtjaIq6ldLFFtM4gpMCITnItJ8n13oNJrPRvr5Zz/WzRu3VTW+fnix1F+fvNXrBbNIV9sTEufRFpaKXd9WC4lT6GC60EcPC927nevowNFBEutwwlQoV1avVLccgLxHI7z3KiBrG8+JyXFlDQWXHpMxnJQc/h6dmJ+rhnzOGhDPZ+VqTcBlwcXmKYqHCoeJUtM0DtThyEtT4FJ2sAHj3OEOdCK10UgHx2NlWaF//v1b/R//+FK77sBE9TDaifvxEDRDlnc7i6Rwo07JbKD7j+b68CPcfSPFUa0qzXXy7krfPTnVyaudTp5ttTpFq4FImtWrVHIJOkQZuBr4rEfY3TiWbxbGWJV9i0qgWGkGgUqnkoNGj6KvdJRwaavSzeuhbn3ganbNVzBB6Orr7etUz77b6Om3K5VZaDZqVt0AXussNUfXbG9kDqWChqctNRqPNYpmqjeBaTo4noYUVxSqLpYVBMmNTQVHe52uP4j1+EfHljeZ7ZaaYXMPQ61yR9/8cKY3zzKl68F7Sz9srVYtvzMo6xRDGGMgQeN2fe86hSrf7bi4cJqRZ+Yb+45pdBgl1qV3Ac91T+a2/EyvUDjK9fNPj/TJvYmqcqGqWGhvNtaNGzeE6vXJd+f6/E/nevW81eLKunFVrBJhNQXIZRstFwtzQ1oR3BSWpYWZhIttvdlagQ0PCN9OyHtiK8GBdqTSc7ElQ+2NE0W29iHyBEkBERbECtX2X0uPoOnCeg4kku0JDRVcPzK63IGSeKQJ+qF6p6o61c37iR58fFNN7OurJ6cWtJxdekrX6AXx/+WqmWAUxEqFlq1JQW04IECIHWtcVue5hsNajx4e6u4Hjm7eG2i9Xenp01JnZ2NtUjSAhTmNu5yoIhqlrWZ7M1tpJcOov4s7cl5zLSHC45aGdl/39y8Wfpx+Pl/n3kQ3jz117lKUViBE3q5WNikeupHKxU7z5EDbTHr6bqmzRaH8stTYm2jiJYZfKMvCtJmWQ+qAb+kj44E/Ms3i/xljCLe0Zb4SjZXp7OLSxN44hJ1tpUEBDTuUM/TNUXZVFHJCBHa1wrrViCBcmmJCpoPI0DPr7VZbXN0YeAzQiz60sxrFsFPcU6uNkiTuxeluoMXVlekomcoTFj4eT3S1WGizvFIYYOmPFflDldtC2WpnE6PRFCxJaQHHBPDmTqVwPDTpEGcczZ5zoP+dCFuiUHuYmsEfjWhkA02AhczCOKrQ7HCDlB3FRZ/axooLfgG6IhD2FsfAONrI20g+0CFR7bLWAt5XWAAdgmnWMAQOGqnZ1nPoj4CmkSFHZQkBGu0DBxr6HXQz8IRaRe/ZSEh+w9DRrbuuHn8S6+Cap8VFru++TvXm9UCnOBJNON3D+egOidqIuZ1AZ2ElRS49cDRiPKpKsxuuHv880GRU6t2Ljb74fKldMTMt06AeKsZBp0w7iiQ0Cp2ngy7QmMw0KN+zUjcfD3QPflJc6uT7M/31/32lzWqotE20xgmmSIl9fnWfrUYhBBOoZ7L5vaIAACAASURBVIVbGjGUY9NlYZNn8jBoVXDJurVNIdjRh1yP4BSM5MxasTbbPnRem8dBVTVfOj0I+hmKAcTNHNy1vIDJE7wi2DyhjdNbH5F5T8OFV8E49/iGo7/57U3d/dFE/rgxjYMPBGxd6sm3pzq/KI2dk+MiK2vtmG8SRcLEkww3nroaACPPidQlOAj6WBB0Nh3jasb3XIog/A3D22jX1iooiptOe0mkezf3Nd+PtdkttaEgdBPduntH/rTRBsHi+YU5y+xwfE+kZmUJ14PhzK5oe/s8yey1Y/+cBoCi3sB7ppnsp0hoQHjgWPOau4bKxWEiUGsHoiEvjQoMqwfrKNl0PRSQ+SiXaq3xyNX+3NdsjFOFzojDm1XNQLusJ9d6jAcxLrSeKgpLDA5tYVlvZblWFA505+EtffjBA925eVu7Tacv/nKqr75e6uS81LZqTT+23jJcRDOz0XjgKqkH2vMyfXov16cPct3YLzWb+Rb8iX5l4PF72vRaD6YXti5l0ogeYWIOD6zwbdFTmXk+mRI6XqDRdE/OkAu8p4pbkddEWq46XVxCz3V1gLA68lQFkx4JwjlS5+qKrdoamyFrftg8MtDhcDKWF4715rzV//mfvtUf/rxU3c3k89kaINYskMajMocol+ig1sGRr6PjgT790aFuXh/pMGY92Opqe6a3Z2f64vNnOnlS6Oz1QMsLgHNg+xFhA65j9YqItdOAaBM0Yh7uWl8+gYTb2iZrWMG9eWDNXWMkeUcTr9GDW6EeftJpfuzJTwYm9H7zcqPTl7VefrtRtvZsOhD6I+VpZtlSFEXeOJQ/xSgy0G650tgLdDi7prz2tNnlJlz17fJj8kmwLeuxRkkcKrne6eYjAlL31VWFys1aN/YnGo/GWqfS1z+c6M2zQqvVQMss78OHeYmHEzVFKG/n2iXjR33sBo5SCnecwsoCtRvHKN1xgH6sURNUGsDEYR0IaZyG2vRrruLpQKN5q7t3pzo+iFUXK9X1pa7fPNDtOw+srf3qi1f60z+f6O0LKVt3Cr3YCOD5bmeXO81Qlu3s/Wcqw6+ZbUYNbyiObGLt8UxSeAexkZ7zfC0PFyKJAqzJuk7TZGSFFw43NG9IQiiUOHt6ogZT7lIh61QjN9fKcQ8Co7Q0eWnoREpwXw228scr3SE8+OaBvVtff36qYsXeJtR6Xdi2Am7SgCQEppIV7LmhRS1xgTYDgqBxMPJcM3XZ6c7NqX7204muXW+1WK/1p39d6PRiZE2x4/bp9CiemYJ4TanhJLGg9Ol0qiYvzNVHMbxIt1rnucbxzODE/DzkXHKUtG6mOzeH+vCDiSbz2kK2OdXO1xc28XaqSPlioLcvd0oBl/qxVmmhbNvYGRAALjWESWPnH5icLvTsHOZzRVpDuw1bz2Q2FFNs3TB9pVv7faVZYRmHgEkRfeNShbZNa43Wid9ljBCoKrTZLlS5reaHB+aypM7YbtcGXB1BxLYgaoKGG6XgHEhFqFtrVNB6wT/L61pXZ2cK3B4BACSWZz7dkk953sNEWZS0ZKfiUO6zBzFuVE6jdZZaMRNPItOdcXf4TLgopg/0vzFztqKFOgVtS+9q+e+cI74/Sgw+FOqMnphinbLNzPuEcLRFqNLt76Lys6q3F25zsAGWNNx7m1vxxb+DIt7ccegnTKRMkdUaiBJ9BCsIXHZGJjHuUj8i52Id4hYCzNNVmk46/eSzA92/P1GR5Xr29UYnz6UsHeoSj0HDJd3/bBQCES+3k6pzSm0ZPRvEsdGYUFqydW75+uTXI0XDjV58d6Yn35VKy7k9UEEzFDQNeEKsyegl6MLHzkATp9MIZ45bKL5W6f6vD3X8eKo0Xeib33+tkx92SvOxNjtWfCaftMvU3CS4GICndVFfJFJoOqFxp/hT2G7JEgK0xiqqQRPV1YqNa8MQic8ckTGMEfLrbIHVZxmx52ePX/E1els+kyiAnPxdvdYBPVmjjmLAzqHadvL47eLA1dGNTr/4t9eMMh6NWBFsbEpY7Bo9f3apd6eZqg59AA6ITkUJHh8beL/iM6p41SqrayuSjC8Qsc52jIpsLhomGDxTFCcUeU6njBcPvVZe6VoS65OHt3T95kRXm4UuVltVbaSj4+s6OAzVVpnOT99qudqYnblmJE+hjiOjphuX1kWrbQYqn8VmYNk9bBktp4uVCBR4YMLD0DgpxivhYKB4IxOHMWzT2bQEQBtaBMuow3lG8ClrYY9uptAoLLU/9TQb+xZlguIRJEHd+UyOVZZMZoy3qhZady4LHeU9Q4da1UtNZ74+eHxXH3z0QAd7h7q6zPXdV+f66+cXOj91lNdMDNEm1LrKWJ1lCt2tRm6jPdfRjVGmzx6Wenwz1425FAad3IlrhxtBkjmTY94phIswmVqeFcAksYIYYKRjlzsFIZTd7Wprn9X1Gzet2MKBY5eEuW2Hqouhzs8y6wSv3dqzQ6cehDZhZlKACaEp18rTlVqmVEa4DU3YX9boxMaGGfj22UL/+A9/1ZdfrBUHN/opM5le3FEZ00fWtpHqiswnnGKFHjza1+FBrBsHcz18fKTpgbTLzvX9Nz/o5PlaL57kevok0/mCpoSJdmTgRNYhCFNtvWYxPpxV2IFNimaFLR16dJQYWy3LOlW7XPPI0aO7sR7/eKD96xRYtbm03r5c6dW3G518t1OzC1VX5Bp6KnB0IRYdhQpGkWn+uF0aUulbJiQ4JVsTUvNcgLF4P4SzSwLq9Pxgrnia6dajoeZHQ6XbVPVup8e3DzSFh7Sp9cOzV3rzptO7y05LGgkzKA+05Z1IA03qyAj2buJw38sZULKDHfBUZb7yraci7XPkTKfq1nIDJA2+PBq0amtZaQTV8j0k+52mh4HG09CE+k2z0PU7R3rw+FPDV/z5T9/r83860ekzsCpABMfKdpSb0m67Vs3kCA0hk6VhYk7YdLu1Ygchr0VPmEYTLhOFO67fSl5M4eGajoyzgklRWQDhpJgcarej8EJXhFvPk8flx9FC41mXtkrMo1Y7ptfdQJPG055CTaJOfrzT4b1I1x8ea5lVevMi1fnTQumyNN0QZ+q2LTQYsW4HB5La5LHbUEBYwIx9bd6nOBlZNJTbbvTw9p5+8ct9HRx3ulzv9MfPlzpfTrWBs+bsTFDMJU5EU5dmBllkiDEejQy6CZoBh99VvlMNXiSY2qScfQj9Gao3HHQHM0+PHk106+7Q1sBFtVHVZCYkX142xtJ69ZyEikTRaGLCbrtzkRCQkmCka/IGCc2mNnCtOWyLyoTbIfevpWc02m63FhcW0WyUiGVMQWyJZKbTAiAMdmaUKE8LC1ZHHzbEqI6ExK2VN5m5YyFeM1y5PDuzIu1oNrc0BAIq+bzz92aXkRdqCAOh6bTId8o9R+lyZZTt/dnMJB1Mwth2gFPg/R4ANTadEmc1m4FGq/VCo0mi8XSsAhPYJFZAWHaF9ossuEDOSL/rsOPT6FOI2MqBEw/9EQvXnlpkLgBU5HQRXgsdmQ+zx6czk+lxAf99EmVhNzautzrKnFNcw33VZgp2dA1Uoiy+0eIYQJI/zOXPz04KM8C5PmSSxRojYpDkEYIqo/8WSka5Pvhooo8+OjC8/+tnGz39OtX2KlLTRKp87NK9E4LXEgUVP0/i5nKCSlclQCqmZIUIY+CnmN+O9cnfJBomGz39/q2+/SZXWR+qTl35VdQj3xHaWoHUJ75DG08GtcLGVWIX5U6jW7E+/Nv7ivcKLS+f68lfX2p5FmuziuwgZKODTiG3zChIr65i9teM+TkUOgo4fnZst8RQMPHBaQWYslTnY1VFXNnbZAGxpVWh3EIjPYVMthgX+oCzBhow9Sj7A4GnGn1WYxlWHND83kl5r9VFjDUpkjCvJuaumF9v9Jvf3dann800jEtl6comhGUpvXy51LvLQkXr20SgwN5Qom3it0YR1KrLKpuQ8KxwYDOVWYc8T/2UCE3YEOAgRXrXk68p5BiBA/rk4Bz5UH1vaP840dVuYUwYEPzT8Z4+/OC6Ik96+/al3lxc9IcO3ScTAWhuWaZVVWvDNKvmEAiVOLH8vFUHKZvutIVyjqizt4eOE7RyPKqlFZG+oQL6Z7o2hw3TN1dF3irN6Hzh3lMA8ntpdX3s9Qeusa3ed7Y4M4gtQSfGRUwjQKRLyWh1oCbHzZPLdSsdXov1k5891MPHACKlVy8u9NVfz/T9Nxtt1rh9phY0SwYeHT4XndPl8t1c47DWrf2Bbu9nujk71629VIc4pQd052gYQjXwo+znCq1QJWAYPSExCjB56NAyoqNrJmyIpz2zvmNU2JvN5EJwZ/VLPmFdqymJvwlN3EqJfnTzmrkYOaxw+/H5mN2+w6XaKhlxy/UrRsb0eRlplftywomGw6m++eK1/u//+KXeveGom9qUB60Ygnxo7kxb+txTLqRcoznrGSZSvn782SN99ov7GkbQeFNdnl7oybfv9OLFTq9OdlqsuCxj1TjNi97t0nK2eY7pG5hc1GWrguBUXKBjX13caVmUyoGUVq2O92N98GCs+x+Fmlyj6OjDUC/e7fTq27VOn2VanREozQQKWCANwEDRhOKzNeqwcbMQprvobAbytqVxkii6TTvHuwKDxnHNgURheu/I1f1PJ9LY1boojdJ+/3qieRCo3lR68eypXp7UWmZxL6AlQHuANtBVsRloIuJEOjVxJfd4rNhr1BZbFWllVvQ0R0RtgiQ7u5FHUhCx+g3s/E9NbA0Yc3IQ6ujOUKODwCavNE+uv9PNe9d1+8HH2qWN/vzHb/XNHy509pxGO1BddSbSpuDBzl+UmRVgeYHjinVgrTJLFYcAMHmeoamHVgUAOE7IbfOQPEK87MNuuYiZjo/nRGJUGkdD5btUGQn1+DJYLyZDM4EwmUcvyEou9RutqlRd2mneDXUw9HRwVCk5KnX9wTX53kjvXm908iLT5btam8Wqj1SKI9WB18dpNLhiyZQrrYCGUs8kmEavbtH6Jcb1moadPn5wTR9+MtRkr9TLN+f6+ttSq+2hOb7awc7QCeW2tFQGC3+FQk0Ul2XI9a43L4l1lq1VwjN0Yw1hySFpcQa9E8wbaDJ0dHzN143bQ432eL5KNQA0s0aLBYXNUM+erZVlDB88lWVpfDmKB8CK3LPMPPqc1FJOHBoAmCLJHInwvmAh1YW909zn2Xqj6RDiPpPt3vmOY5iGuCIiiim342kSDI1wrrxV6VeqfExQlQUw+2GidZparFaz3Znom8YTrSBlCY0rZgrMRaPhRE7Z6uX5O4XX51bYLc8vNfNwq3uqNuAgiB4CU9QpTnxzuqK5AneBcYaBj/2drEcN/eLLh8WEON4C4AekGfxdx4VMd9gROIcDxaYYXNImMrKMciBqtn4g04p8KzovukwQ+4TKIny1gM++0LAk9/cMIvbJPXubrwnkqacMmkuIJGCLyMW+zwUKl6QzXYlL5AlTJJxEFsKIbNyz3J4++JCOytPPf3WkaeLp9CWE7FyvXgHj8m2dQt4P+32cERSBNRU6AxSlVmjs2l5EHpNWjHPFcRQeSo9/FejGTendyVK//+O5tulMXhYpQPjohgaxQiiN6Bh7M0yiyIGta9xVE3Uitjx4ONedT2LN9lZanF3q5XeVTt+QkUTxCV8KviEiaR5WnF61dZMRIVolWWB8z3BqsDXWhhEgKBFktEvYIYnJvGAIHK1zwYmIGB5qKHt9cAKtsrKRlyMEhVfRsycsm4kXnImR5YQ1Br1sfdavfA0e9MBcC9fvxPrtv3+sn/5kriTeabk6U1nhUvJ1dpnq5GyjtPKUWuzHQO22hwiatJnuOO9H9IDqeOE5tNcjHAylAjo/LgmzDfaCfQ4NpogjhM2AGNFfJQPd/fBIk2uRzhYXOj/fGoNqNJzq0YNDXdsbabM51/OTE11s6cIoQohXge6YWtEGQ8mACY0nJ8cohCKbFbKrrHG1QVAYsB4ZaELwJdM2nmmmc7g+LU8QfV1hn51NO2sH/aEF3YL3H7jY1B0djIdGKcY27mHnDehAoXpzQcOq91WVA+XFQDUW7JbJBsVpbtlQH/3ojq5dn9hLfLXe6Muv3urrL6/0+mWlrIzUBUPrHBGt0r36eaahCNCsNEsyfXDf063jXPNkqVvzTvNIlr1oAkxSxb0+pdzs3HaZtErzSu4wVJh05mys/YlabyovmvUQQaaxaJg4JdzesdcjP9Cp9WRq1mE7XEhRoiFAv7Y01hPW+4KvY6thdDmE53rK8kJ5lmq9q3qNkjyNZ3PDVvzxX57pn/7pRFV1IHYJvAecBxzMZVOZbZqXCJCnFUvwwZKBopGvn3z2gT758Jru3x5rGNVaXV3p2ZMTffmXZ3rxstX5RcNjoY6cMgNeSh5aLUjCNIlFp2ZXGKuFIhccBO8Sv2suAISvd+/Ode1epMm1gaJZL9i/OE317KtzbReOClZ7LZTtgTI+JzQkSag8pdBI1Ral6U1AA6BVapY7g51GiEvDkU0ci9xSMm1Nm+yN9MGdSDcfzXRebvVuvTPe0sePjjUPB6qWWy1O3+jyotQuC5UWOCTp6wcqWOeSPweDhqiNxFF4bWaRR1W2MiLxLhso3fkGSHRxbsHACyolk0iOU2rApJIpTttYdEOYOLp+b6bp/tC0OBcXZ4oS6eg2RdInulyk+vz33+vlNztdvSHxHT1RqxU/J2HTGULeXMMEvVRfzHV5YZEsvjcw0S+bDS/ogY6sM0ejkdn3WZESf8FqF8gEXdJkPlHLM8yFb2G55FDi1KbwD8x1CcrDAyfDIIJ3klSBnCYVQneqo4eNjj8aa7J3oIvnmZavc60vO61zJiUItAFBFn04uxUT3GPQoYlJIW+v55jRIGCND+K+0RxHre5dH+v+xyOL3CEP7euvtrq6mljcR5qeyilyTdxE9YoVlmtyAwqUMBkqSRI5HNSxq0WbKmMDUUpJ6Wj8Pqjc8TxlTaZhIt28M9bx7bHGexQYjQEVt5eZVstO52e1Llcwwvq7H2MN92JJ5qZpOYmKcQ3kuS1yBdOpnRdAHQsKWJ97GFkEU89SXZlbUUNIMDVBRYoBD28DY6rP0oTCnUwm9nNRKNXs2UeuFUmcr5HbNyfpNrOhzHZxpdprLR7HRPU414LYYq56wxeVg6uz9ULJzQOLPtutNjoe7ald7JQu1lZUQt+iv5vEga2I4UwBIYWHxICBJpifAZMJiBqYWbjfwyCxgHNn6v7Pna13+P84fcFQQC5Fm2ECZb4NCh4ORHQwHEa92wcxIOsz/suIzZjdsCHsGmK+QlFDD+7+D1s/XREHCaN+I3wXpSYQRAe9WLvyXO2iWilZUdgQCdKzyQMTKPABFEiJUTNv3en0o393pFv3PPnLWs8+3+mr7zq92cV2UZMKzq7Xx0oIuZMEYvaqdMXmSkI8npmYNnRazZnKOrEGB7Vu/zjXBw8CrU5zff7VVqfrUN7aV1C8p8WaG4rPCGA8lyxUaa93+nnI+TKbrk33Yj36KNKdh6XadqeLd61++GKj/JJpWGTxDGUTKG1yNT7/DrMWV7E/NZEq8EPKVJRKvstvZ2vjb1vrDDjVI2V1ZWtCBnQx+lM+dzKbAkdp7GjX5kpXS1tthjgJO1cjXl5gi+8nN3RitqJjBYq20stVD3LrClhBHB1O9O9++xP95hfHiqOFLrevTdvjxXNdbgHFvVJeYNkNlKWd8h0vHH8/k6A+t4zLDZ0BUyS+vzpEWI5jqDbAHgMxRMH1wFNqkM2B9uiS2J35voZzX7c+nGt8GOv1ybnevUtVlq7Go0S3ro/0we09jdxKp+/e6s35Uit2+0AjG4TCheXwFMb+Mg++Ccu7HeJNJiUjZU2onbmn0MbJQju9EIs4+iC+fw6SfpoZAixrMDx42lEktQSXtkqCTqOg1CzuAyBtYRnEfa6hB5itVExUQtaqJg9p3SgtEJIPFXiJErfVrVuRPvjxsWbXEpv6nb681A9PF3r6fKn1ytdmg7h+oJRiNuiDpIe4JvJCY7/QcbLVJ3dbPbzX6mA/1/6k1YxDAh0KzyzBnQQAo7eyXCjWkq6R2zFxmCDRxPOJBu5MYbAnL0jksW7B9Tjgd0ix5Crf5mYPNmklmrgwsbMD7UdT42yhAx4o37FuiBQEIxNhwopC1O6gh8kzFXltWU/8rhoMDfFEVbCv56ed/vzXhb7481s5+VRRs2eieci863Zj2V/e1lVcMOnKexNEMlEz9JXsRzo+DvW3f/NIH396pGhYa3vxVidfP9U335zqm+cXWm4aOVWoQekoHCVy98baUXCxcmgDZbtMUci5wxoht4IEGF2xKw3rcXx8Tfc/PdL0SJrue0p3hc7fZDo/gVqcqig5bzylMdNc7NyYYByzPSMmRi6yP400cDJFMdTgUnW20ygaahbP1RS+Lhc7LTZbmzbPj8e6/6OxZof7Ol8UulimtqJ6cPeWItbw2VrFZqXd+bll/hWDQJcpzj0KLhq7Sn5XKezooHGYxrYCxWXH+pwCpspd5eta9Q5FkavRbKDRzFXjblXUK41Hgb1zE7RtSaDRBHyLbPW3WG8NKTA9PNLt+x9qtWr01z+f6PtvL3T2KlN1GWlzldnXKUsKTjYHFDtZH+jL3cHRjN2fqSP+CbQjTC7MkRSo2GYKAscccLyvbRzZ9NeLsOMjWeCchquTmcMXzhg8rmQ0tX+f8CUI8T6IFEjtlrHWkt6i2XGrOz+aaO/2nrZr6fnn5yrOK+UrnLaBdkVu7l+K3DrNNIV8PQAtktudBgk/MME2xRvuUICyMMZcTZJWjx5MtP94InfkaXW+s9DfxRKiNE08TU6rURsqpHnabS2U3Q2HCqKRaXkNSeJXKjFNcB9ktQaZqwCgZYHLjAlhKm9e6+D+TId39k2zi5xhfbbT5jRTsRpou2y02gHF7ZSiM84rHbShsfdyFVrvVlaocC+HoCEQn/u+1jY1xgnNGUlRyftdyWX6ne4U8N4PBoKatswzK4RZizEhrIahTeqJb+JzQ+jN9AVoL83kDL4RUohdpQyMAOG0cWc0fMjfaKCoVUZhYhuS5dXC6pBNmWp0tGeFD/+AIqfKSpUFxffQZCg0VaRZ5JkpDG0gY2xIGpeiUL7dWREGu4znKEjGUhjbcMGZOr+zWJLQCW3sThWYvrfmE6yIe8z0ACYE7jNsoFr3FjgElPzz0sZuTsP/zovVu8+YA/GDMZkqKYCMkeTZyg1BIH0XrIwRVRtFklmjO22wQMWMdyN1TWcjV4qAyI2NlMxUIvQaffjpRB/8Zt/gjudfb/X1v1xpXY20QSxKpEHOxcHKiDKN8VGf/s76zmJIXNwlXFxcHp3xRLA7N4eVDh6t9NH9UNl5rq+/3GqxihSmoTF3uGxN2IXoc+Ar65h81X3xwdwHJwAp0vyZONC1OwN98JNQ00MmAqm++epCZ69bdWUoVaEawITAOphJIWhzY3mIgJmdwvjgcaVr4aB+7yiC6zJwQwXkDuHcYFfNz/keAtlE4ApqWzdaccDUy/JzItvx8pAzEUSPhNuPTtqI6va10M7kaga4l2D2DDSbBfq7v/up/t2/uabxZKmL1amyig7nmk0zvnn+gy7XuYHWsrRRuQlUZ2iScK9wCTv2GZFZBT6CLJ6RzcwLOXW/fuHihVWCkJIOkN9TUDaaOYHiYKjR2NGte2PtHQ91erXW09cXOlvuNJ3PdBTHenznQEdTwhuXenFyavRtCmKzALSVCRPzxlNDC+kyTepUZrlZw3MuxI7Mu9492ZHBNHIVj9G7OAp9BI/c/giYHQM0VnVjVuqUFR7vCEC/sNM0bjUZSo2LgNRR5E2s66mafnoZwXZJ0bW4Wi3QGfiK44HGE09710a6/+Cm5vOpTZtOTi709bfP9erJUuslxeJESvak8UQ1Y2dWKWkmd0cReKm9aaGf3vf084eubl/LNB5uFPg7RXxdVt0lq1VcbAzQEOhjW0aExtSN7MWt6gGhxnvG1JmMjtQ0gVyPVRfxNq48DA7koHW1TQ9sIYw7JCJokzPEtRUa1VaVtXKLyITh4+HQDvGySVV0OxUdEDdaDGQdA/lolJpUVbXTgIBSd6Zlc6inJwP9w3/63DIUu2pPg5L4HqCnheoGAXCmOi0VM+XZrtVNj9TRsSax3KDW8Z2RHn92TR/8/Ib8INMgT7V+9dqmSqvLXM2qIcxLyTCWPx3qKtua1qysG6V1Y043Q9zRWc/HNsFiRVSXhdmIb16/qf3jSJPpQLttqs1VoSLrtEuZuG602kHa9+UnNHiNRkGifFMqW2UaDRPF/kDJyFMyjmyNlGe9EDYJYoOVwuzbbZg3N5rOQ81vD20q8u7tQkVO2O2ejo/21ZH1VjDJf2+4aQY6W251cbWVQ7SIMaA6jWKcmL0hgZBa6mR4qrvdVmlKxIxrhgIXp1Xdabo30xCnW7FUUeAoGipMErlx/3mF86GdP5uzS5sgMrVCz3Z07ZZ2W+nJtxf69qtzvX2RKb8MtVnlZlDIy8bCbrnA7EapmVQxRSfmCtAw3yNLg9aCUiOo2nWtzXptBUkynxiXzfF9c59mxcainpg2cupn20KDBBMMUgKufCQIg5471zU2CWFSxc/b1KUmM87pa9q/NzJDzssXl7p8vlV71SnLO11WpZbbLVtIM7gg9kYYbNSmvNY8Rl/nqeH9BnAVEia7014802w4Ul6d6bPf3NN4j+klSQ6F3j7Ltdkw/2XVnWlI9BSaHXRyEVDaxqJKAjcCXqQROiQ0gDiaVSplgrWrhcmZXEdo8eMDT3u3Jhofj3jZVQ58XV1kctattm+2ylMix1yd73Kz4+MoJUCexhnBL1MXZBAkayAg574djaba5YVSmij0cYYAQj9cG4CR0GdcfmAohh7C6Mq2LSAACDBnCtgNIwse3m621tjRkEMHQfCdRISYBzadv1hcKSNfLYoVD0nMI8UAGQKfJzoj/CL4ywAAIABJREFUR/PJ1Gjtm83K3hWmveimcAZv11tdPzrWYnFpU8cwDpSWuXHSWL+hWx7GmAwK0y4xXOA54NmCBJ9MZ/JHY0PX0Pg6E/2uo/CgSGHvTcZLikCqJ+z0tuz3zrP3PG5bSZkQiogFiwlBm0H3hfIc4jA7X0a1lEpMiDDMGzfWCiaj95i+qbFdLv4yRnCMEpi+IGS27mFA7CNxJJkJOwNnrLCBPZPr4aOR7n82lzf3dHm60elfC737tlAzGFqHTSioV6Hb6CcUrOsyXBS2ufGsm6N76tjHE5zXuUqw3MJAmlZ6+NlAd246Wl5s9cW3Gy03icL1AI6biaRR+lumD3wP3EoOPzO+NA59xyzarPbQ1HjDTA+ISfnRXINRpfN3Sz3513NdvkW7gyaLrpvoiEiJO5LHS9u0WpArRaEKoRvhIVOdECF6bn8vX7/JcIY1drHzsGF9BEuQEt0SOgonUZ8bBicK220FK4L9Po4PJj2NxUegNSnswe/H/o6TG7aewwhnwmzP19//7qf67d/e0HB8pbfnz2yUP5weq3Q7/fDmlU7OM61zKS077bATp405hPyap4DwU4rJyhASXDh7XWwWUK9lzVmZHqqK0MRQSPM5O/LJfasGaopG00loGUV0tsucFd9S26p3gx1GEz28fWATpcGg1IuTE50jPKFcx2PQtFpVnbY1iyIcNHBSWnMD5psd0gaDfLLeZFIKhoDtUjLxNN8fyncbK2b5rHE5ZFltJGAOcGCPCDc8LkKv0SiURjEdUm4HKbttGgYUKyAoitrR2SkagZGqkmgPV9cPBrr/eKbxtZHCaKb1aaOTJ1f64ek7Wx3S1XJYYYlOQWggeHZjjVtHcZXLaaDA73TjoNUvHkf6yd1K12c7xcFWrpvJc0kUZ64KMytWQ+6h7xoxmf+9rlIhLSjzWA15g15sSILxZG6OIwi3zGX9wDU+C4ceBSU0ddqftivtYqPrZXrH2o3CsK0GWq17i/B8FFsuFyuDdZFqneVWrPJ5B3x/yuQ2G5Xpla1GN91IdXJfhX9P//Lnd/qP//kvOn/XaugdaeSM5OG8C0u5s1CXi4XKi6W8NXlzY4WTA2M+Mf3jndm/HeqjX1/X408PNRt32m1emvar2NXaC6eq1rnlRzmzkS6y3FyadNfoHNE+Iaynm4WlUjY4OSluCzU4jAauRomr8QSrdw+PZJpA5lRalNpsS3vuyYlDqsEFsTxf6PTkraXez+ZDjaaRZiME1cT7+IbNKDtWitIlURGLQrNJov2jSMlhqChkjUk4NfmYdOeZTe8oBoJorIEXa+BGStPK3HL8vkYjXFtESZCHFmoYhtaUcTIzkbtYLLRL6f5ZUcmAkAfTqcYh51ijVbHSqtyo4UwLhvKDodHwaeCyPLNoCYP8Nq2GcaiDvSNtVo3++C9P9eLpVhdvG52/BqNB8jrSgIGtkVldUXA6XFqcQMg/XMfOZccQEL0OlYscOQEyAaZ+TG3IDmTNYm7UQaPNamlxNmVaqSlbzad7qo26TBNusDEz/sQWM0SOaKPUctkaXb8W6Oc/f2jmlefvzvXNk1fWyLoVphB0g3B3yJfrxfxo5La7nWFNgFJ6RX8HEm/TxQPVfq1NudUQt6Wkw31Xn/3kuqZ7jtbLpRYnmc5ed8p2icoGGO/W4rUIzWKCHCdAkDBmgC5gxZdpGIUG2sQtx9S3MJ5aJacpNUKHdEyG4ETBKLBn9WqbabXpdPF2q8GmU7uDR+XoKs3VhRSjMMRY53Z2Ljuhq+n+nu1/cFwGVavl2bmFohu7aL3WcDZRNOX56qzBHfE94vgtC+2a0rY86LPCych+V/k2Nf2aN4zlhhgjyO0rLTctwFlLRAkORTAZrqOL9drkPojMGeAw32hIhsBoIcCaW2vKkkliz13so6MCTM3952m7JSDbM7E7tUheEWlSKCtS0zgRL5UEkSFJ0PJeLa6MjQaGg+BfwJJ+MtQOcT8l2nzwHzoTohlHEhs24a2ZjYYN4uggcw7e57f1QlvDhttUiPUbVWJtLiVeWiYSTJMokphOUXwww3hviu71TtaV9TENnLRGVBqwt+wJ3HwfXKto/M1D7uQ2kfIbkPqFHtx09NnPZtq/P9VV2umLz0/17rtM1YYphK+CTBYDKGJbgEWEutM1JhN8TopBglXRVxEpUuP0aD2NSkdwcOOJdPcjVzdvD3S12ukv36x0uUnkp54CODHoKFpWDBSFjdnycd0QPdKSW+QyAWMEzWXcaQBLadzo1geJPvzFkZp2q9dPzvT0u7XWCxxpTHKIpEB3FJrLiKNhy/yLS/v90tPiSd7rQIxCjFOKl9f0GKy1+hBECh8gWXBO/AkRIq2ybU0ShgIskLanrdR58KtchQijykYL0s85ZBGxUWSRlI5mJfSVTFr98jf39fe/e6SDw1Knl08NpjbbO1bu1Hr27p2eEtZY+KbtYQXV5a3lULklT1BgLz76KSZb1C1h5VoGD1or1JWlX6uIDWJry1seNcJ5AyiwNe4ITzfvTTQ7CC2P582bhUUZcIkT4nl0kOjOzbGSkXR68U6vXp/0FHPwB51vXK5l2gtv+R2Zf4CXJ932WWLs5sE8DOjuPYXWdQ80m4fGlIGnwVqSiecmLaxIYkyPvd0LIhPf0hkZNZZ8vEGlacL3xq4xt6YiqxxdLJky4KCAu9Xq1p2pPnywp/mhr12Z683rVIvXkJszvSWJ29wTkbyOvXmlHZNBW+ON7fMLB7mCINde3OlH98f66QeBbh9sNI02HCnGwiGw02Vt6EL4JxyT0FDYTKxqd6pKLtlO2zUToonC6W3N9g+tQGbTgTumIxaHMGg6QFYKDGcJsm5SNcVSLYGZCCUtqxHkB8NbqNpTW9MTL+RjRWft3XbaMmHJK7vwg4iJVinfydXUmbZloVUVaOscKDj4ROcbX//8h2/0+3/5XusVl851W+iXBJFOHKW7jdrVTu0VSmy4aol8b24RHBgC4pnUjTb68CdHRiufXQdHsZaD8LlqzAFJLIGSidIBBHDf3IusAxcXV+bu4/eMEJULg/iScTw056fjIxBFaBzaul6DoZ2BWZVZZMYWIbvjKo4iHc337JJ+/fyFri4vreFKy62u3zrWzZv7Cvn3duSUcYHVWrPCumi1XFAK1JYkcOPDua2roWtTpE7GPHs49jh7afNDi4vZ7Wotlti8exFxDPnd6+ysJgOLpgwxPvb7xWJhGVa8dxR4FFBcYF1daLKHcy22ZpgoCtZg/P6Hw5HGo5md+ZerpTmkOGu7utR8OtTR/oGy1NGffv9MT75d6uxto7cv+DOBTWCRk613qSW6F2lm0gvOUJryZH+mNnKVAvrjYi1BmxDODYyVewdNrKvRfK7Ko0ltVGBF56IsO1XrTF7raj7dV8dDH/l26XFpc0kz/UCDgvkmi6S9I093j0M9un1dV4tK3z0914u3l2D31bSBRfbEpAAUlQX/codBjqZBAmtC4Qsgk/WkRXGEaBy3wv/MRJP4ixvHoT58NNHhYaDV1UonL3Y6P8X4MdKW9XuVajiolbw34jBN55bx2QOy9SggobsaRkEPDDaHXiEvaBQElSYTRzduzHqXW9FqvWl0eVUoW7cq0IjCLGoDCyAvs0rJeGTfZzz0zSxzlu/kxpFN5rhm9oeJ4Ho3RWrvb84ZsSvl8fVHvkJim1jfMhipO+22uVa71Dh8mAwyQzGYbsfE9cg2DKIcMfzo5Ix8azTIl4z5moyEnIG2hnYJVZeNdhVh4IQ0syblPgU5UNk7CB4CB2QcIlT3taJgDSNrmt+8fmNmp739uRVJFJRoCimgo4Ev/73jGjfkcr2x+sCPQ8OuWCTPZGI0cXRnztT7XzqEqD1Lu6WxU1bttGty6+Y7y2hDsNmHkpr1nykKnbGt3hgK9Lh8mxpx4VMkkeBOgjAaJLovtC/2SOJko3AyQY/90PyZKIQ0zY66tpwsrOMccFznvTrFVexNdf1oqJ/9bKw7Hw50kl/pu+/XevJlqmrBODLoLcIuo/LOdqklBQMpwzav4vCkILJsdXuYUgdXVqVIgUZdbDlfCnJdu+Po/sPENAJffbnQ+dVQZYMhnnUDTpPCROZg48sB1QdnSGn7WhwRTk2xQRwEnCPGxp3CeaPjD0J9+PGeBk2qp08uLE+HcNgMLQBW9ZaCwlNX8AnHVmTab4fMMLQaZtunAGZihwOidyBSQfNwMNpkTBoHgY1NmfJQ0DFS5cFIDFZJIYL7i9meFDekdTva4DoyUBgNV6Xaqczh5Ceh4mmtn/7yln75q33tHxZaLN+oyBzN927JiwO9eHei71+wgiN+gt0vzJ/WnF9l3sinWIHaW9OBE3PAoQDvnNUAYvNKTdioTlyVXt8tUsRMG/bUFC+uvMjRvUdHmu1HOju91GZdmO6JNXHnxRonvm7fmuroKFRerg2Rj2MHdxGHA6uMi6uNofmhPXPZo6fJsq0JQinE0IeB640Hvtlqk6ifEviJo8oH/NC8B6tVagqKJAjygeV+gb3ABYT4FJtx1GS6Nvc1iihcibTwtdq6utq6WpLR1A60dzjSww+PtX8wty7mxfdv9f2Xp1pfOso3Pe2YBsIfMdlhnN2LWitm/mgvfEfDYa6DeaePDjr94sOpbhyjr7iU727NCckhNDSnMmJTQnWH6gZ9LDQ6I/ToTIf5O1+frLVYd5rtP9CNW/dsckR8RdO9d/MZjZpCEuAp8RE4UXZqi0U/zQIf0rYa+oG6ksIMVs3QBLOW4oJj1WGs7qncVeZkQiflJ54cOrX3uX0Za5Rwpjo8UOnN1PpznZxd6T/95z/o668KbdNjFdXILo4RWwWvVpWnWi03vc7F3qKxvNJT4kea7o+UuhvNj3wN40Y37k50i2dl6isJaqXplbKq0iJttGooqAkYIaFzq90aAKSrIAjtd8R0Cf1OTChu6MqJMyXDTkkcWJ5fbSaAytaJfYJ6o3THjNbT0I8V+7G57Uoge8OxLpYrM77cvXOosVerzUYahXMNnFxnZ+/sd5JXoUb7ie59NNfNB7Gulhu9fbsyNyJgysOjkYKgD/Fl8pxXjt6er7UhR7FjekrBWpvonol34sUGQSUgPN1SJF1ZnARrVVxne9OZpsPYIkaWzcoKLFDQgdeaiBu5RDJOdOvGTTMyvH53au4012GK5Ojm8VzXrx9pu2v11z+/0T/9fz/o3etC23PHLlNEGVEy1jbLlaW5FdQBUz9CXpnKEPJMg0dsSpbZtGEC5DNEG+Xo4vxMs/FIyXym0oNYvdPlYqnrB9dVrwv5DUIRT8MEpIRjXL+MiWsvybdJF4YIz2/VTirdfzTVneuJWdOffLPUy5ep1ilife4lTw4Gl3prlzzTPyZGFIl4QtiUIPfKKTyGo76hDwZKs6VBcZExDGexptdd/fQ3dzTxc20vt/r+h7XOLz3tithcgKzOJ76jqcllO5VeZO8NvCfuTu5bJm4hjt8W4XKr4ajW7CDQdJ+JbGqogavzpTarVnkRq2CbQopFVmq5Sq1pqbNWq4ulhmGk6XTcg4eZcHO/BIE5qjl7EdDPh5Fmk2Ef61Nl1mwatgiDio9hJTXkQpmWKlYZYkdlTPSwLQECxh5sRG5PMRo47ieK28lYhSttilS7KjewI7EnMfKeEmOBq+16p1OcFR6FjdkZFXqBTUxxO84mE0skGA0DDWPPniXCsz3c3JutCmKkBn3ECyaqNuROQedMqLOnOqsUx0PDdpxdXdmUfjbpo6gQmDOEsJi2sfcf8N1bCrUtw0yMXaroivdjSiwAFEpMNHo2EgdqX1YBgewt/ayDDBrY1z59WrTZV/sLHbEmtm6s/X0ERG+lRjHC/+XB6kuwnqztw2loWdLAVWIMS5c+1MMPjvT3//6e9m7lerE40Z/+9bmef12qWu4pT9E/AV6DJQTQkkBMJlygG4k9YdwNKKs2RlHj1NoMOMwqm3rFTmKXuBMUOrzp6YMPEU7m+v7rS52fxdqxHuL7HfQ5MEy5EGkTsFR0qTmoPFxTTCOA87GeGOCGoDgLVLiFvSgffDzWjz7at2Tib754qbdvGm3X79cXVW0FotmGiWnBXcJe1PbqfbGFEI3qlPVOWFaKWEu5XDwYY+g9oOn2tFoQAxWxE4Kl4StAjM/u1umBoPwHJgcXFetP4ggMdwWgEt0CDBLSqEepfvu7x/r13xxomFzpzdvn2qw67c3vKJmOdLVZ6+mLt1pvmFrExlpZpQSz4qyj83MVDCL5zUAuDiemW6i2EACz+oM4hb6NSRL4gf5jVoRwH+eJlyiOPN28NdVo7OnV61OjejPptIgFSK3BQDevTXTrJsGrqZZX51qvdioLHAw9TyjNuBDZvvXrZV6yCo6G8YoGKvkvVn5+ra5vHedw5CmaEOaG+BrlWKWiQZPSw9eITOCwLGrAbQRXxpaxFGmjW0exXcLE6dR1rNOzRqu006bYanoQ6pMf39doOtLZItez7xZavEhVrDjUADfSWTeW3+UGobzJQG7cqkhTm9LxHy8sFQWX+tWnR/r1g0b3rleKJ4Qcb9S5fYxK0DgaDTwNWBXg1CMigCKHKVzgyQ8H1uUhTF0sBzq9wLk2M2I2kyQEqK5RZfvnDscgE07YTMORY6yuDnZODueFM4RJGpPDHiZLseGAd/B9NUGsbQ6JfaAB69qmkoezxPKfXBN9kt1YE4cSQqUeq3JitW6oVeXoj3890X/7r691cjJSke+rTmt51dImaalbaImugPwrzqfGVVj6GvuJoiSxqVOF578rNLoz1937e/roIc7IsVqttE1XWlyttc4QnWKTrtRlA2VbdHusIYNeOkAjhLC9qzUbE+Sba28iHR+OTEOJw5OJNVNBcBhN6SrPcARgPycepXrPCcIA42u5LrTZlTqaT3UU+UovHYWdryRqtMsXugRCORgoPk50/9NDTcJSp6dL7UCSxCPND0Y6uBban2+LTNWu0FU60LvL0tbf2MQJ6wTf0mK3xzXM519BQa+1vrxSDYAVETDsKSCrjmcGAyzg27oXrCcJkufUALmDpNOdu8e6c/2G2rzU62dvtVyuhFN/Ohvo7v193bx1rLL29K9/eqn/9v880duXmbILtCUw8gKb3O6Ma9QZsRrE7jROTH9FURfiLmXlxhRju+mF3Uz9CSCtc+2j20OSMHBM6wnAPgxGqnLceug7aXBGchmNE9rM2o3cMaZ6MZEzncbzUDceJLp5fywEe0+evtGrZ7mWl7iNE3NO8hwBVC3ShRq4QVYAZRqHI6OH1xVQ5M4AtqyImHywYenazLRfwA2Dia/hDVcPf3Ggw8TRm2dn+vKbhXYlcRiR0m1tdwvxVqNBY/BlcP9c+DQyBC3buVP32h++n71prJuHvsZTV9GE3FGMFKmWcMquYLnB8xtagCsZZ8WuUgemoyEnju0WK0fXpoZmbfMQZOJgq21CQ5O/P0kUoF+kUULDWLD2CgzfQUrHhngqcs5gUe1qxeSO1pW2+dZinEaTkd1DFHisTJ3SAGBWhNAYnGYrLdpM3jDSOBxqPogU5K1BelnvZZGr5WatASHsBhJF1sdAobZUAYJsQbV4IaxHMmVDuxcRb6MxOj19pyAK7A7c1GQEJr38ggDyjImUZauYnsnyG9tU8+nISNugiSzQPHZ+11FQoNnpNSqVPZQokrhCmSQxksD2aCnm722PFDWMRc38+95yjjiX4gfOkZVRNiV674qzAM8+7wf+kQ2k6Bb/B9vbKBC2S0QgSqVF/UHCFjt3RF6sVvYOY3380wN99vNDJUmmV69e6vM/vNSbZ4HSDUI+st8yNYQxEiPilFaG+R3rO9eEezg7EO8xTiPdhoqW8Z7XRGrgcviFxvutHn00w+unF0+vdHk6VFpP7JLHZUdMAdQfCiH2VSWW2jLXuIVnRJ4Nfw4+TtWzcGAI0RUFleZHjn758+u6f2+mq9N3+u6rM719SQuKa49mGiCnqyUODyofKnemUkyH2l5kbRVy4GvY9A8mo2WsnOQzrQetUos8gRRgtjKjqUccfATyEi8wQPNAvIkNPq0ojW31yX/6VoLQQi4nEl2SWal/+z/d129/e1PDZKnXb7/X5YJk+QMNR4kWy5XevNkIcGnHaquUFUlkBeUUzyWFamC08qBCHD3QLijVUHi4nEW1Fduse3nksPVCJga0R1Ye/r5x4Or/5+k9fy27zyy9tXM4+caqeyuSRVIkxSBqWmprpruBGRu2PxjwP2nAHw14GsZgZtrTEzpMSxQpibGKlcPN59yTdt7beN5d7Q8FdEtU8d5z9v793rDWs+4cjzUYeHp1cqnzJVoP6O096oHibncc69YNQh4drVfnhsivmAo4A/vnYGRUFQU0RSVcl63KbW7PB2wnClqyfir2jH5opO0g8ZSOAjssYKjZkL7ZWodGA4G+grUZe28K0DQemJU1DdbGSaLz6ypHy+tOa1LZo1h7RyM9+PDQRsXPHp/ou4eXmp97que+cXLQXoB5oKB3s9KCj71xpCZGw7CytUTsV0ria/3sHU//5le3dHv2WsPhNTwLtVGnbcUqA75UYlE6HDTQcVmzYs+3UbKL3Ry9DWJrX9drR4sl/w6KNMSTsaWPuz7vS2mj6IibkOK96QvEBPZPQOGEPgsnSmC5WzReoCmSgDwtmC8StcLF9UZXl9cawdnxW6Vua6YMeF7oLwoKTvKcvVhBPFQX4OIMtPHGuloP9Nt/eKb/9DfP9PqFFLRMZmq1ca510qpMUjVz1pmZ6XUwWiS2QiWIqNfvwHhb7kRm2T/ec/TRz6b6+adHmg5wRrWan5/pxclLPX1xpc061fra13IZa7mJdLlqbG3jhRT2W330/m29dyPS3ijXrRuJrY6Wa0cXa1dn861Wy0p+l9iKgAkUkDouWN66OI7tQrk4X6msXA3cRAf+VPXGMwu7o6XcOFcZFvJ2Y43vTTU7GiD60/nJWi2h3hEZdoluHqMvWqlDZ7UmU7HVS5qvjWcQ3I4cKophj+cxtLw9JroQ3Zk0oquxRKo2VA76oCHyIlSaJn0OYeQrHZKjtdHWv9boONLPP3tfhzs7OnvxRqc/vVGzrTSauDo8TnTn3R0dHE212bT6x3/4SX/6+tQyz5Zveno2hRLuNsTxXFTDZGhdfp0XtvpGTlDjTiLm3poozkE68KYPhR7FqjqKVc9gp0vWawEBu2wPCJjm3nAtNZ7vnGbMJApv46xar1A8c3XvZzf0zjtTK5heXlzpu59ea4XpZBOoWRPTUmngBipWSxXZWh1rph1EvQjEQyUO2hbHEBfbrJQPcoZiqaPQYfKPvjZUupNofOTowy8OxVb38eMzPfxppW2WCmke07/ET+ThMnRwQfJrI3Ph7PcsLoeoqKrLlBULhU6j2zd3dHOKeQZeWWv/bmCXy4tK2zUSl1hZx/qKdXilGuwCEysmuUYDZ1pEUQYwGMF5ZgHjecOa9lKjNNY4jSxz0k+YCHc97LZzNB5j/nB1sV1p1RQ9nDjD5dYpLFoLo+1yYq9CW3fyPQGAphlfrpb9asvztPZbrWOpDgmVDnoYM//7onekOcNIBcamrNQoHZqYn3HOZrWx5o/QdCKrOFvCNDXNU16WVsghJVmvVybNMMQEIc+bba+/3ea25rehDEDSQWq8Ms430BbcDRTAA4KEp9H/3MFWQNyGOFPQTy1pFE4NhVIPm+pVIpQxPbOmN/izY+JS7KcB6G/4p3p8QO9uM/ieiZh4zJmCOLbSYVxJ4cVji0YGXQ0FFyPSPgQFOi+OIXRRPbuJtR12xjRpdffOWJ9/cUO3b8c6P3+lr/7psZ482ihfc/AEqjsEfSOtiQY1wR4APcTPnSL2mG+F13P0HUy8TOCL7qNQEGw1nNbGs/CiXC+fzXX5JtVqO1IAc4OzBGkFP5uFGRLV0CioS8W4K/itEP/iBiL/yyXKgigQJk749F3dem9Xn34y0Wy81bOfHuvRNwttlzM1+ajXVNA9ub6tDqgoQ489OknwPRPJsvU8Cg/ZaNlpemF84bu6ZiUEM6ZlrNgTZinpgJMBCrOKHu0AhSukUvLTELPxbVsxzH8HCgYhPyOdVpNppU8+n+p/+tf3dXCj1tXmtS4Z34YjJeOhFvO1Tt8Ulhe1hYKqwpg7WQaLphHbprD2NXQijegW+Lv92qy7/KHSD7HvsjMOAIXKaNBkBpnQntXUMNTdW2T5bHQ+X+viurJ1As5JHhQO/73xSEe7sY4PYzXtUqeXF1phGa8j+4zoMhu+Q8SdXavVdqnNeq2UvKIqsH8PLxFPIvwrGgU2sMkQyBixCZ0VYy72ZKCCCC6rxla2LWRiYIQE8oZ8zqXafENwjk0XEXunk6ne++B9TWZEPVe6eH2hF9+e6s3JSkUeEWtmqATiQAQPyzANPMK4yygcG7UNsLxOu4NMn74f6NefJ/rw/VBpfGri7SZI1PqxVvlGZdmLFcmEsqBNHHzgHijg6XMI+ex6yjSpcqWzVk3cDvBPXE5tJD8cyw9x5/QO0Xg4UhJTOA3QjBpll3eV5odxfc/jb7XZLHV1eaJR5Ovw5lRu2BrrZ1u6ev7qStm2NsHm7nioUUKwbE+grpnulTzjgeJ0pDaMlbtwhnbV+bd0dZnrb//TD/rqn050ed4oGQ/UpJ5WABrbQF4BADO35z6qOEjRTyKJbU2TE1GSE7nRZor8rca7nd7/9Jb+/M9+pnf2h0rdra43J/ru+4fmyEJLc3ri6ewq1By9UDw0UTVQzPvvHOrosNXd27XuHhHg2+rkQvrhcaHVNtb8stR2UZn+hXMOR07Dmh5MZ0TRVKjYYgKg0UksFoStZWxurEzJsFblL7UD8+bdQ2vOTk8Q8iNwhp0T6vadkQ6PON/IOEOIutG3Xy509kzGaoq0oyRi5cmzjPy+J78jjN5QiBFbwtqT77tE6+LJgZ3lMTmCPdXZ+RM7YBsaRZNWh+9H3UanAAAgAElEQVTt6Nb7t+xZevTdQ21eLzWLUu0cxDq+n+rOezMd3pzo8mKjP/7+lf701ZkefXuhJgclLxUbAoN51SgXXaXDkdbXK7sqWHvaqpYGKQw4DhXOUsXDxKKt0JBRqJPZxjvErWOwUkjKXqyKgnAQ2+RpiCaSt5mXCM0oUyvEyoNao9uh7nx8Q/uTRNeLQk+fL3R2RoBurAaMyby0KWSVr7VczG3V6kZwrkL5CTrNKYpK5VtWveAs+Px45yuL0HHdSutypXQ21mRvqIMDR+8/GGoTd3r0aqmTZ4XcaiSPRo/CQFGPJgwRNRNrFBi7DMhwzJS12UpuZjrDnVGgo4OpuQhx2l0t1tqw1l1I+TXTlkAV09sUmGut8jpTfb2R35OZLVMxKyttr3OLYplOhnLGrdzUtxiU9RpYcC99mc3GlmdWdLVlAaIjxAkKQmI+n/fZZD7u5VJZmcvPpUkVKrKSgc1Oj1rw+N5cX9fZWl4aaDKIVPuutkhIYqJhACnLQm99hh24dgeB8pyYntbs/DjJ8W/CR5tFI4MjcwjxXoSDxDS0GWaKQWr8K+RdRtx+m1rBOhoW1Gq16iNNiJmqK01mMzOeuEyaosgaPq4e1uPOLPgfLV/UmHrGB2nIebSaqDfOs1b75wiSPiKDAweGEoeYQblZ0VgQ59YKJOPQsNYxGGRf8LAm4u8n/ZwXGbF2DxJ4u8Kz+pCryRXybAoNihsO1YwRG5G0TICYhphI2dHujbE++jTVR5/DCnqjP/zpRz38caWzVyAAJqopL3lFCE4kjynhpS/ll5nG7HMI2OQ2ZhLTgdljPLmVwpVGO60efJhqlOa6erbQ+YtQb9YDgxCaJZFRpYdAFYo4zhVCVHHogGjvUQdMhHwKQaZWtnLE4US4b6RwnOrTTyJ98imf5aX+9NWJHj8MtV3vWfYY8DqcMqzW+lgMKKPQTznqGRGxxuxHtIwWW8TYjCF5GCCGRl4fqFkTolorKHHIBUr9yPRH5mhgfBp4mje8lDizuKC5QFntoeVmNA74UZqMNnrvvVD/+//2QIfHlc5W5zqZg0+YmR2Yn+nVi0tdnF1b0VJAaG0cbVeFsg3jbypz1jAAGnv7/QBiN0YBgng7iOW+pi5hw6xyYLz0OW+IfJnQDCeeZvusfnJdnF+r2LqqClfrjPwlwhYjExve2h3og3f3lCSVXp690bPzpQV/2mNpE0yQ9PQBlYpiYw6loPbllZ7qEldaX9Q0xEPwBBsAkLErjzXTCFeRYeZd1XVgh3rWZnIiNAK+5Q8y0uVAIgoGcSzr6Ft3buj9jx+Yfuzs9VJ/+uqxTh9fybkGQdGL2jNs2eSqEbwLWJIGIvCMXeZjk6+tF9YkrXRzdK2/+mKgL77wtHs3kxus7GKTN1XTJW8nt5mKamOrDZ7v0Ns1zhgqjTAACpipK9c2QW7hnVlVTZM4RLnxtuGAphxpXay1KdcKCIGNQ9XhTI0zUEKBCgmYEDfaIjIg0TDkS20XV4qxR48DBWFp6Idt5SnrOIxmCtKRXbRdu7UQUA9qPQ4wZMpAEINEWy9U7odqnRsKomM7qx5+d6q/+etv9NXvXisY7stPJpZJVS1hcbG6RcKAnR39m6vWrNnYxZnYZgaspECkWMy7TO7I1Ufv3dL/+pvP9MmDmZIR/8xCJy9f6E9fv9DD75d68jjX1SqW485sFcdE5Pj2ofbvoifKdPtGrih09fKk1jc/5rq48nRxlml1tVXqj41r5jOFCzg/0P8gemfiG9h63SvQQFUqS4b7XJidoqmnyVGg3TsDhaNAZ2cLnT8l88/XNBnpaG+o4+NAN29DC65MKE7B/buvXunsdSdvO1bSTC09nhuoDAplOHrT2Kzq6/paUdvY2j6qXeUrJjk8K4xNexit11UacqaYe7FVOJVuv3+go+M91cutXnz7RMWqNo3ScCbdfjDS3fcm2r8xttii//Y33+qPv32js9e16iJQCaATTaB8bbLCNg9EUmwAS2aFPe/oYUI0izjnukrxwVSDnbGGuLs25NXlRlImqoYsy3mWqUX3GA01HI8NZ0EVxkQC1MmQ85PnqcAR52m452t2jxw8T8u21YvnmZZvKMASu9xJCLg4mysdMTXC/VoqaDgjMBd0hkHwhwOj+i+3cH1q1Vltwnt0sVVEriHTpWtNk4GODmfW0N+45Wnh1Hp1Wqk8jxTnqdp1oSrDEBKqin2VaaXSx6VJ4w37jkxIVuuNvLDUbMfXveOZgW7XG1fzVWm8rMW8UbuN1RUYTULlYaUyrmx6yWcOIZvPk7U7d0K2zE3onwwmPR7CbwxQTANQV5nZ+sHKDEfDPs/MJ7Ko1/wgCUHmQVwURc023+iq3mjj9YYmpkFMwClWVkg+7DxrNE4Hqr1OGzVmHEA7S01RkoSORIeGDt4RTVpeGp1+m297HS1DAPRYw4E5n2l+YniUFMW223e13G4sJmU6GVvj1iE/wZmHFZf3zPXsOUP4b/WORX1V2tnbtWl6MxyoC/tNEPozGmbntvNXHUItdAAkyROmWNEecpF2aGtYVWDRBzjG+uvtrAerpxn0KZrct06BWius9ox/EObVrgYQj9/qfyBzsyNtzOjZl2C+DQUrixdl9YO9NOhSBV1s8ShcHKyFSIPp/R2s/HzLVEG9ngwcffTzHX3wYaDhaG2ukT/+7qXmF6llt7UamhuoRg/hkwlHsnapyOtpyUUXGu0U/HjYYr5s5PilIoSwn001HZW6enqm08eN5kvGfVAxIvtZLELVY6bWKOq2ClosnITKoqmgYeLTQVEPgBAxL91haHoQrPnvfbavOx9FikaFnj8517dfL3V5wpeINqDSsE2s82G9xviQ35n8nNyrtYYWbrgBdA79KtEcRTWrC08R41NQ8HStWGVNl+X1zjmEhiDmCRzscHutbAIiN7T8Ib+N1LKeINctBJLZaBBl+uWv9vVX/8ttTW+UOpm/0qurnA26JoNUIenOF9e6WG0Ms1DUvqoK4jAsIkTtTAZZcbVGbWXSYMRviylBy4Y1twc1sgfGPk2hRkHNJYoeKB50un1rqthrND+b6+Jio9VG2nSe1rGvge9rx/d0kAR6//5NTXcSK+Zery+1bkoV2P+hgbMWJvSSz9l0RehG0CYVPUYfy21LR4UTkNUZo1uKHz6jfi3IF+zXOC5Z69bK3a2KqLBiKsBKDlxy3SmsG03DTnduH+q9Tz5VGYx1clrqx396qsWP59axbnF/Oti3q56qbocU6xReYtbdgaqC/KpInjUKC83iS33+QaK/+PNj3bkvBaO5Tb2SeNaLyBFKuKVpp4wh2I2UF4yU0Wg4CnDEEbObF/IrfJRXqttLW2F0PnlrM/lYwrzUYIjQxJnGmosyQkQeaFVyBkRUsRbnAX7KwVoLawtTQHslv7zQtKwhpcnzEMIG9s41/lhuOFWSstKmsbq2VVVDwwKegOI5u7ZimWexdfC1ztR4MyMPr64r/f3ffa+//rdfqm725DQ7qtAkVsBdC4uYyXIKEJddu/xhIBGIWpdma3bQ9rFybguDhybJQHuTkQ6ngX7xyU19/PMD7e/T5Kx19fpU33/3UD88vtDLU2m7GevirNO6cDTcmerOvVQfPwj1wX329pUePV3r6WNPlye+Ti/mmhdz+aVrEEwHjcYQSwCT1VZBUZuB1+N9q9HOecbQQXaAhbsdSbM7gd79YN+kAufP51qcl7aeo9Cf7EZ69/2J7r07kCeYUYWWV6UePV3q6U+5thd057h8gRCmFjnTIWClEmWSXG+VNDRyEONbbba1EapZP5MyD4YtDTslnq8IDeTA1fDQ1+G7Ux0cTJVfbPX8Ty9UbkGdhEp3a937cKz3PjzU/t5Uy8tS/+7//kedvS715vlSy3MAiLCAEtP0gaEQTrAq14oMMN69CCwKjsNa4zg2ezZVQjwcmFiYKUdRrk1AznfH5Y1AfpQQAttpNtmznDxwNnlxYRiIkDiqBidLbdPE6T5apB2FI0evT5Z682yhctkq0cDYblVea71dmy7qan1louA4Gtk0kEkumWZJEtpab5WVRlRvmdSSahA58tMeAUBsiR96urGT6MPbA93d92z6/ejJWvl6qLYeWmFomWyAGzFGuKUaP1fh5ca149/ZeZUmN3zdeXfP1v6IpDfzQs/ecAbS+UWqSl9tzvQXDZbkxNA3HeMboTlLMEjh2CSnrW76lVWA6HloesCCXZgR+Zkw13aG0GijR0tGqUV2OKPEpj+YjGjs4gJGU6ki3xhRuyMIuWrl5Y3yDCwJCQ59UD0YAAKKMW7BMoJVqIFrmsehBzIoUEX8jgdTNtOwrE3gPc822nbSdUnCAxqqgW0F0NPxeaWE2XasV+E1VYZKYLrNZms0GpmhiUkUXCQaQGCgnNGs4RBRr1crjUZjy5YzcjcOXJcGmOatk3Ps/CusPuaeIuANcRZFydslD5tzm6bZkonKEQEogm20B6xwuHjpIh3HVmZLNdoY+NA3HUSC580KBmjHjY3DOye0w5a5TtLWSrvKBG4UScAGG1wXDu6j8K07rrJAQ3Q0Fm1i+XJAtbAAZtqfxTo6CvXxJwe6eTPQ5eUrff/NYz15eKl6e6BNHShnMkGFz7SH4DpaTco000r1fCBaAJT7TgD/p9MHHw115zjU+fMzff/1la4zhN0pngmb5NRdYTtyMtKSrlDSbS3/jXHultEkAmQ0LG1nWTUx9n7FaoNQzjTWdC/Q4XGoo3tDQ/PTHb9+nKnZRnJIGkf30REY28O4gFcyd+PFq7ibAB7mjQXjoi+xtSIFlUvKN5cN9FF0Sp3WnN98fwgRW4TzvVg3hI1U4opoVaIlQWiasWqLjObshrVS6LZRrl/+5lC//tf3NT5o9Or8md5cQddNtDuKtZeG2qxXenV1oeuqUp0FKkrCUaWCJ7wmR63f9YIksJLXKN9MIeGfdKpslIo48+2BzISCF5KuximUjjy9c/emWfPnF4jHF7pc1irJmItCRYDMzObcaDZLdHCTfLFWy2yh1fpaZcUe3oMHyb1u7JMuqxXQXdad6m1uQn0KT8r2oousKKbbQgTKSpn9PEWS9QEmt+Of7swKz3yW8NKAiSU02abQKAp15+BQ7957oKJL9N1P52aJvny2UlqEPZIBYSH3gshP40+lqoGwzBqby7CzdR48oqBZa29Q6OfvDvWrz/f14J1EcYr1NTcgHUGkFJEuE6IWFxGNR6zKizXPahWbVsMmUpSgQ+rZL27H979U1y1V1QAaSask8NHXNu8p90EYmYV9OBrLTwYq0Fitga9xofScFX7vkuKyJK8q1CgpFftLjVysy71RozW3W6Ac3Qh0+CRRHKEnY8XWGIgUeN4m70Gm0WSocMBUmMIVsW+g8WiiMBjq/KLQ//ufv9WXX77W8gp16UhF5hlbiN+hKSToC0y2vEmgKoGpVSqlabGcSHAUhTFoknBo69rR0NNsV/ro0yN99OGRbu0h9My0WJ7rx+fP9c33LzQ/a3V95epqxTsT6vjWvj64l+rBPV+un+v1yVY//dDo2aNaWUHRllnUSAkSI0nkIAo1wQKXQdFfKuYids1wgWyZn5+JJ3lwtz+e6fBWovpqpfNvz9RqbBEjOHeTqaf7P5vq6BaT643c2lW9cvTs2Uo//ZTp/AIzQi9riF2ozbEcXKQhk4tOIcgG1ltIAUwO4FihSkg5BkoKmDFaDS7ECAODp53biW6/v6fxaKCrFwu9/u5UNYG4sTS56ejW+4ne/eBANw739cMfn+q3f/9IJ6+2unwN9DQ2QC7awNVyrf2dmb1IWZlpnUOt7rP8cG+pyCxCBK4bXf9gOtb1ZmHhxOPdoSYHE4WDgTZFpc0STaiUOJHFkezv37BJ3HVxato6pvIJ4bho/Lxak91Yh/cOjfh88vBMVzgFKdC9xGJg2JKAOkCfcnl1YVq7kDiMqrR7Lo7RKPaX6RZnLO2xC6E9txZ6luDuRp/bmB6Ps/7+nVj7M6z4nR79eK3NivOQEKu+EQZgyuQT9mCQdBruwQXqzFUGfX+4F2g4i5WRPzavtDzLdTLfqMYBHAxMT0YmKKson4s+7LSptr18IycaKlfQNhqHoTqm3+utrfD7iCJHLZmO3OUtsUt90kXOAW53c6N0PJC/O1THqtpkq44CdEhFbigVtHoIv229Z+tUJuE9OBjXmRXA4Ci4g0x35qsb0sS0BpROieGBzk+mGoXXxaVpQkkFAAJ9td6aXCcBbJuXShzXyN2IxKPJwGjcGABwr1WbtTkSGS6YgoR3KwqtvpiXW5tK2nQQmdGGSS8u10iH+/u29uN/gtzIgrUOvN90DrZzIyOTdO7YgQz/GeN9QTHyNqT2n91niLe5NCy52mhAfI6IbtGRwHDpxVX9oq3P6eJyB8xUwE2yTpFZU2e5WhRKERRTslcayBJkyGGh7/+QqwLmnXF+T2JlNcjPicW+04DRdNto5zDRux+P9c77sdTO9cMfvtWz7zZabmNtvMQ6dpt81dCsiXxgWkUVbmHC5pLgpbEgvaDS559NdefY1+XJlX74dqmLFSO4VB4THuyYxhUCaorqBKBjbnoGXpkN0wUrmBjZ1UqdQAMvNX2KgcDpNNYbExq///GR7ry/q7OLU/3w1QstX7gKq6nZJzmojFJtK6dQDe4ABhpp1OfgrajIEeIzFev384nrK3V8DVxyijifW60tcLD3DvKgGa3ZD2wc6iJWN8CnJycvjYVBJhtiOgfYoNtpMKr1+W8O9MWvjzSaVjq9eq7zJUX1QLNhrNt7U1VFrpeXp7pcLy0jis54w24/I+ncV1dSnBmox14yty6MV4VOil3yBlxB5BioLXI8jVih0e1XG215sEeh7h4dGrzs5PWZXp5caYneRKF2zPrpyyM2ArFkLB3d2tV45BmccLOam5WXyxljGKTehsiITSkXxwbj1aKwAEcKn8omaYkKc4JQKADv7HrhNrbegMOM4ogunKeclQlWV5wznZK00+5Yev/eO7qxd1/5OtCf/vBc//j3f9TZm5W6ku4n7hsMkBV01Og+KIbNi2hQK9NSgP9XIqV+qXG30O1ppV9+vKf33htpNmMrUiiOeLaZPHEwZYIIBkvEVH7h0GCXa1wurDqaXgjthCSvZ2pKeEoUMm/Js22j3Cm1yRGkcjlONB7TRYNb4Pvj0uKKJ8YCWzLuzLUdKmhC5AzsAh0ksJEQKSNifQuRM5NXz00j24/BHdoUDj6CZXGtYOW+uFwoGgxNwzXe3bWVLnDEroMRk1ijVXWRXp1l+g9/8wd986dLldlIm2sAq3DKHHkc9BTC/ASpp23cqvJKDSNPAzSKlr7tKNuiPosU+wNFg1DBsNVg19PBvq8vPrql+/cP5Ca1FuVCjx/9pNMn5zp5sVJRD3S2qWwlc/NGrOOb5P212m4aPX/S6odvSl1dNhaPQE1G0wdYtLLMw8YE9IApjRmG9Z6w56DTwvdVQMbvAiVprQef7CoZ1Fq/uND1o6VW7UA10FtXmu6GeueDqcazUo4PXyY2NMerR2s9ebTV60uGJ51GUaxxN1RYExbaqU1wl/aoFAT2rGICe7hxN7XGqaq91oCGrOEoWsK402DmaufOQPc/ODZH7YtviXm5kE+w98jV9Ni1IunBBwcmR8jW0o/fnOi3//ij3jxdKK4mBnPlBb28mGsY9TojyOWmRQrIM0S4Wyji/WpqXV9fm/MIUbEFeodM8EYKhwnbEGOWoetCmzmOUq3mCx0dHakhY5Bg17Z/fz3MB7iXdlMd3zuSm6R6fbrQ+vlcNWtObPwIi7esoWxGb7gGLnY4dsgqEJmjxbEcWfAoUdw769AvuhhiEN1n2o9C7SSpNapd2Ciddbp1P9FwRGZbpedPMm2WTH1wTBpe2YozBO04+AZDT9PdQDs7qYbjwHRK6G7gseUrafFqq/VFrq2949xZzOFxdaE77HlkeZ3rcjlX2EaqN7VR4uPQ1wS7vel6ankI82FI8TOgn+X3wk2L2c3UMP0mYr2Bcu4rubEjF6w3TTbmrU2mkFgsYKLg1QkqblqtiI7BJMVkzJAyGAEim9ZvlxtbY02mE/kjpsoUZLDr+oh5J4oty7G4XqqN+d58M99lWW5TQSaLVZkrJgliMLCJFWTFBLAoUhV0umSy1aWKLDO9pWXSooWOfGUY1EL0g4VJF0hpB9MziCLdmu7a789yid8F85IzcH6FbFNc3+HbsD4O6406rTspswlRv/b45wR0XiZyT7h0OWh6MxrrE/4zZj19+rsl8XC5IPI2zhJrHqZKoANwE3O9MY3qA3HhzOQUW6Qb89+Tv8a/ATAi3Tp/F/hwglxNVdGZGAz2T+SlypxczijX3QcD/fzDmfaHnU6fv9aXX/+kN0uEZcD7Yjk106/U/rASIgjXiNBeo5J9PQs1v9MvPh3rzpG0Waz1xy/PDQBYl4mZ5ln/lV2v6idR3dx/CEGdlTkawLYb+ICE6bqvWCMotX6ikgBEpCO5Z6K5yV6sB5/vaLBX6/lPz/Xk67nc9b4dJrXH9dWZyM4eflAybz8HpqoOGiUmD/Bw0EUR0ue6Sp1QKZOnAghYo9LQB605Chq/z9Zp40ij0dAgbh2kXZQICCaxBnuRMg9NUGkgtMPbqT77zYE++QUXZqazi1d6dZGpbAf2Ity/cWC5SK/np3p+8tw6FzTnGWuG0lOVu6pxvjGlsMeYQEns6W0fSQMsLfF0jZAbBksQaieI5Tml2U/LujQ7PsJst651fnqhxYaDA1QCriTst4SThjbCHw5D3bgx1mTEy7BQvl3omhEz+3n0ORQ/RWc/J6s3Ou1+vIowmjWMq4xpBFol8v+IQqfkoMvB5UGjhksXLlhLCDFCb8f4KIezUHdvTnTvMNFssKPrq0A//PFU33/9k5GAyQ8qYGIFA+vcXKfQFv0dKxiiEpjchr7hBtDoUIROd6aaua2Oo2t9eAsn1UbjnVbT2UTDtOeJtdVcDrkjAboqmpaeauy5sV08Vok6PEsbW0VBzo7CxvhGDmJxRthMVd3agiVLrMlbGFAjDVKmu9u3uVqRBWMygS0ItuQzhaALLR8tlp8oTYkyKexdYBrHhQqA0S6Dpo9TAKzZkJ/TAiZM1QCwLdZGf2biSCxSlAyMrDucsOJj9TI1HERLW+KGOl9n+vbhmf79f/hGz55UaouZyuuBmTzUlKbp4CVto1DVEIoz+hpXI7QYrLAJBEVPkjuqmMZ7vtwUPRyU4I2O9j3df++2Pvj8nmbHXJjn2p6e6c3jE339zVOtGl+jnX3tHuzo8CDROG1VbHK9fNHoq6+3ujxh60kquqk5zRhAcwjvZ4PWhaU8OhHYMWQ9xoEWPnqS1LSAN/c8vXN/pLpYav58ruWbSs7osM9tZNIRVzq6HWr3hit/yNkZ6XJZ6tV3C50+rpXlQ2OAIbyOutgYNIPEVYKWx3F01TmGKmj5uyzT0lNWtzYJd2NfQwKKwQUwJR21Gu972r090t7NXa3nuV7/MNfmhGk68T2VxjekOz8b6P0Pb+jwcE9PH57ohz+90R+/fqZXL65Vb2EsRYoHEy2XvQaJCw0uU7ktLL4oTBILI2btOEzQrJAG1CidYB7IzP4/RUwcJ1qst4YYgYiexuwtkH8g8g3NFBAbrRldJzKIXMNxq+PjHQ3Ssc4uKr18s1J1WZpek3ilwu1dz2fnF9b80Ksczg5sejzfXhg3jxUVtiUaJJAfaCKZIqFlNKdtVWrqh5qEkYVAN16uyYGnBx/hBC508nqj1y8qrRdoJNmq9MHiJkDhQiG9IW013ml0fGum0YS1XmY4laurUouzWtWil4ds20wVU2Z0kiFh3wObiCBR2GQMCNZCZhvAwyoz5flGwyiyP5aagatrmKhgOh4Sf7OyNRplYLmBvt4ZJHWbZwb29HdGtnanwTQ7PZsL6oC61nwxN5Ak0h2KzF5mgq61MN5VADASXRPQ0VYaBJD/kfgwhUbW49la01zu5LhxBgbSerGScpy8NK1IZ3hmM+3NxoZIadelbWkohmhATK+LmtpHxF2Y85mhDQ2BJSCQG5pn9h62eabJeGCYgrqttJuObIJmEE8I9TYFc35lipaEMoFL2ABKgbYd4DzHRHSMdbGeG0GX0TQRGfylpHADAgQrY+unVhFpxA0OIA5q1huWlmk7bna9TDsoQnggetKLLdCs2DBHNY64t1MPHlK+sL7w4k+vX8G+aGnxCPoqhN78O1jzNZZqHg0jHe36+tWnR7p7L9bZ4o3+9OMzPX+x1eIyltOMbH+Jq48YirCINeoS1V6pnHw0IhmcWu++4+vj9wfK5nM9/sNc20WiuhkKBS+5ORlCdYJCzRnEWcw1ueyptrxENSNBxPBkszVy4ljuoOdG0AWWmDmAfTmtbj6I9MEXY1ubPPz2pU6edcpWY23Z6PHqg2XHd0HxCAYAfRZ7U/K2uF4pkEIYR61pbPieIn4PUtnlWLEbVo1GLrBHRzkdThTbgxvYio2A3U5+VVrB7LihVlxafmMW/4NbiT77zZ4+/CzVZJLr4uKVnr1eKqu46D3d3t/VbDrWoljo8avH2qwqW5vYmqRkpElWGXsQfhecH338CQ+kCc8Z+w4iFXBIPAZ6WKIpsivTVhGcDJV1HJJVl2m7XBubhIkPjoc1SdRQub3EYHnwPSBw7+6zAuEgXeg6y2w0vsV6jHi7JtWbpxPFuizglRWgwU/rThl7uQYY4UCp2aYp/js7dPmGGZ3WFqLs2NStDAjZ7PT+Ozf18Xt3lTiOXv10qUd/utDps7UqcpCY3ChT5/naVo59RxRefB+Qq3y3kucjFk/kx6l9n4TeunWlWVPri1uu/vKXkHXP5SWFJrMjw/VX+YWaZm5wU1N3IXSm4HMQuqMpaq0hyJtc65qiURrFA+1MKQLp30gDZw1GYjbCa1qXsS4vEPgTMTHSYNCvENF1FblnYZ90wSEEHN0AACAASURBVIDi+JkZX1voLwXtIFCK2J2PtosVB0PTVNFw2RjbKOVk2k1sTVBVS11ePVeezXuKP9M5f9CfHTGFSCrPiTVKDxQEY3k+eVedTeDmuaf//Hc/6a//+g+6Og3V5Hs2eUXByHjAYY0SJ9KAZ4EVYKsR+jtcnnSpIkMvs2lEFKUWH7Ihxd0vFAalknGig3s7+uTX9/TJz2aauhutLt7o6ctX+unNmYrcVTzesYJ1nARmwX9z1uoffneps5eNBl2sDREmPkBKvhsaqF4oT4ND48f7MCDou5Q2xDFMRgqGOOYC3doNdX12pac/Xer62tOMIsno31uNJtKtd3g/IwUpetdWr15f6eTxRldPOnnZuOcQkfMcpcbbSr1GIwP+BjptHM3zlTlmCVZFO0kyAWYKL2K+1ifCe0Gl6b6nG/eGOnrnwNADz3+61NnjjZrrwMTM8bDUzi1fd3821K37E3NMXZ1u9eU/PtLv/+mhqoZE+UjXi0yBl8qPUi22W2sIiIlwNrUFtqKPKavCihx0gAhtmZST1ZaTEdYWGkQgNmJtSgKikSR0ZgGP00BRSrRQH7QemxasNGMNz+87d3d0uD9Svu70/MlWr1+RNYmLmsawMdxH2RRab4iJSjS/WGoQDa1RXJXXKijqyB2DwO17VkDgbs0JOq/RuWE8CTUmrd5SESq5SaHdo1C3H0zUuSudvcm0OPW0mmOg4T3lSWYNyPPIFEgazAjb7TQdU8wQLVNqvmy0hKcHfPI8V+LGKmjYOPNZa/mukiiws7MuKTZk7yPmmSZvVGZbwyoM4DaRk2abndZiRia7U+VNptM3b4xJSDYaMhEa8jCCqcYkqlTu9vlp+SrXdLpj2lfCaZ0s19nJidHPEU2xsnKASSIP2WxADtnkmimZAZc9X1N/bIMRhtKNz+aBtW9jzmAKIqYvcOyckvUZTD1PazZViW/bFRAFDgL/AnE7lC3SAjrTrSHNqZrCmh7yAa2wA5sSQe7u13kgSBhlozGDOE4RHiexojQ2DRxZi25EPeT+BvW1QRbpIszGS3dOhUZVTjHkoB9hcI9TBxslJF1il3xlpC8aeBACZ6SIrgWiJdEdXDZWVZKVxqKp7wqIkSCABrYMhZb9AG/XaL3SqXdY4Q5D5GUzGQNR1urILEPTQ6GEqKyuNaJa7wqbfG2hETpAH2sd78V65+NdvffzmTot9Pjhc339uzOt5xPVDSRW2BO4OkINajo3LMq1apc0+Eq37wf6/KOx/O1CZ4/WOn3hqSyHap1UjceLsVLR5ua+6qh66BZx6FhUQ2HE5sRFnM6l0KjhwUlS++D5feBjlFmogMN/3OqL/2Fft98Pdb58pW9/PNGzR4k2a08e9vVtZ4GwxP1RQ5KkRYguu0E0UOy93YDPiUDC0jD53BHomLCCXpL71nVKqfAR+sPmYCVhK1ZPpdPp0qssYDFu0auEyhw+D9Ztnm7cSvXFXx7qk4+HOphVurh4qeev5lrmuCJ83dgda293qMLd6MnZK52eI4x3leFSIO9u26palqSq2o7cxO0AP2mX6TiiSEEYm7WXy4t9Ns+cvTxYRLHzhoHGTFqKXPOzU5s2BIORhYee1oR7Mp1DO+toFDNJGunWXXKGahXNUuWKVO1cy6bVvCDxns/IU9jwx+1fxpqAZzKzKIYwL+CmjC3LCqGgjXtZzlSBUcALChBSrKeBDo5GOr6zr+N7x7Y6e/b9pb7570+0eFVIG8a/gD2vldVrW4O1Xb+6jdxYDutThwX30jhcbsQBApKiVdytlLhz3Yhr/cWHA/3Zz1vdur2VG5eK0h0T4neEwrZ0aIhwmAghxC1UtwhHEazXyoutTXiZLmVojdjiDVoST4wrVliRxOfNGnFPm02g62vCRWfa3RkpjRttVwjml8q3joEGCbgejntdBUJQxJ6IWiF0W2AxRoww0c70ppxupBr6eZjYQTQYpSYGztZLFctXOn3zSNfrS+VFriiZKB3dUO3ECtJUO4e7Rq+Hi5KEE6XEYXA2xYFKf6SHz9b6t3/9lf7u755qvdlXjaYOZ1PuKawR17nyUl9hSuBwZwRfDkboh7Xra7HE5QhV2TGnHstLpgAA9ograREv70i/+OyGvvjZrm7vY/hY69npK80v57omzNmnix9qu670+rzUD88Knb2u1KyZtgfKeJ4jTx3CXqdWiKsUejOoFQjKbSKvSC1WKZj52r/h6uP3JgpV6vWrhZ6f1Mo2oY69gU1UVt1au++MtXc/0c4e2WY4xBudPDnVxUmt5Ymv+rLXdWocKR+kNrEcBdIUYnSLhizQ2TWRJFujcDORaaPIVt8eGogyV1RvtbcXaHboa/+Y72Jma6IXT6716vHSmELob4bTVru3AotfOr470nCQ6PF3L/X62VqPH57p9HSrVUHci6fNGo0qlwGcsda+D0OD1K6ybWYAxhqaM8XcoI/KYDEJHDeOfe2M0Ip1Wm5yc+OxPqeQYuIYRhTIkOnZQBBmzfah0PHtqW4dMYn0dPJiqZ9+WKrYDrWpo/7iRlnkwNhprdnw/MCcxlfXaxP1IgRPCR2uOhM/TxNCdJc2HfGTRJfrXFuFGqcTDT0I0qyYSiXTVrPbsQ7uTbSuFnr9cqU3LypV67f6ViPZEuJeWNDxcMp3D7Bxa7R48gVPTzZ6c1qoqlPLXmN40FaN6mBoMhEa7SjEvEMeKlsNEBrgdogAYpWXq56vlAC7weJOU+dJy+W1TY2GSWR2e1abkLhheFG0IbZ2A9iFcP96Jl29LrW9JqzbtbUnK9F2tdb6+loZK9JRbJN/svYoQtbLpXb2Z1YkVWACMqKSPMXu2JhqRGQFgErRXqWJManYPw2mE3OyMp6uLzdy2E5gMItDK+KdCGwIejl+psLW2THTcd6xrjTReZWXPTaHrEAK57cucQpAaLper92xDcsQtAn5koAykc8wRaVI8vSv+kUkVmN4O0BhsMrZj9kzc4x0CnjOiLiUNK0dhBRKCF0JirUgSRxAba8FoOfOEQNzGGG35+LljxGdEYojNGRPVxt0kr+fO59CDVs4KPk+CqUHVvLhMpLkd6PAIgqCSy12tkrNqQafB5cQk5LGEpG53IJpoP0bqT755EizifT177/Sq+el5vNURTno3RUUHh1ZXfARSmE4LH1Pu0eePnwQ6u6uq+ffPtfTJ4DZhtYRdR7W4nUPk+x/KLt0LGvawHzQjUm3B9DI79hngzFSbMmWC1gn+GorLPmpYrfV/fupHnw60PS41pvrM/33Lxd68WQtJ0s17CZmO+ch5zspetXKW/F5qyroVAVoQmpbuXllI7/k8OG7dAzlb1F2caQQTdYKsbItMZV5ndYu1X2gQVdr6LNbd+2BpwCEmrx7EOqXf7mvz3411my21eXZcz17sdT5io4k0PHBno6O9tRGhZ6ev9CrMyzdjiW0t8QMVK7KVWliaSaiaAkoGpko4GJksofzgb0yNzzTBroRUqxx6PHAR16nXfgkXa31xZWh9j3o1n6kedmpKHsIHiYEYhQGQ1f7B6H2D0NFBANna12t1rpG6Gk/g6c6J+vJFSHPvDToRxhVU4iz0q1xvvEV2/qHZ5+ZC+BNtEroNBINd1MdHE/07ke3lA4T07g8fUQUw1NdvqmUdMOe+N4A9chU1IXlx1VVahM7xu0BeU8+YZGZZrORGm+sdSY126XG/kI3R2f69adD/YuPUu2O4PsQyNoq4uIHzlqGChC6wjnyMlUetlce7dR+fsJg3XZt4/OqHmjNusutzd2DVoOVGe0e0x5W5Ks20JvzhTZFrd1dvttD0w2iTUGjVZZMSrcGtPQB3QFoy96Sk4FT4oNgZI9otGWqxHpkbFlYXjxQEAfy3VpttVS1XahYb1XmiM1LC6IEpup4sXG4onSk4XSmwAOws7Y1qQ+/JIpVeL680YEWWaRvf7jQv/+Pf9SXf9qqrAdqNqGidaS0hiKNHZpNuWM5cSSOg72ogkAbNBcAHs35U5nTxgolr9a2WBK7pzgdyhl4itJG/+KTO/rFz4915+5MnZ/revlSl1fnqgl2XqHHIG7B19M3Gz15PNd60SguB4ZHKSJX0TixmJiozFTPr000jR6nrVF4ztTsp5oeRXr/VqR7N1It1kv9/ddPdTH35JeJbhjktFXuZxreDHX3Z7vaPSD2h0akULVsdPrTQqdPcpXZ0Fh3aDuIuVAIEZpJbauEXM7C08nlma0l+qYpsHUXWgwDr3itBmmhG7cGmu67Gk18RUlqtP2L00rnZ4WWSwCIrSbjTof3Et35YKSDm4kO9/Z1dbLRf/2Pv9fZ661OXi1VbDyF45m2jaPVplAapiqWG7usmIhymdE3iVV84Gmz3WiyR0gt8heSFDoNB0BGaeRciwLhc+e9ZBo0GsYmlWjLjYFia+6s0FE6i3XrnWNFSaSL86WWi05XF9JqTT4cOBimWAtpi2Ufnl6/tVDCJoJYmFqTyUQ+E2STJFQW/MvWAADhtqnQ5iurSLMfWROIbTGIcs12Hd1/f1/DaaDL+YW+++FEmw36mVRxOJJrtnlW2T36ZTT1tLMbaHcnkl9GunxOUbXR4hpUCgww8swoBKRlDUeKhAXPCkvmogEQZrdv6tBRcu5TJPnXGUE99rl1g9ACbS9Oz8yqP44SOUPfilKmOCBrjCzPVIeC1A9t4klD7OWs1xytaUxTTsNaHZltWW7W/ir1LPJqwJoL515RqqlKG65gxLG4LppwOHNJrJb8OLAiXd+kw4aj8ajySjsHez2BHQ4W2jjuBwvY9k0/ClePqdgy35o+jI+dcHIzpbS1QVz531pwLc2J62h7vVaAGQctJPmFNtUvLUwYtMNoPLQVph/yLlCg6zeWN9uTtMlVS00c+VbuyMDOMoewqBpSiCmJiax59XDRGHHEAgC5jtEe0IfZDhCQFJ4cM8b1OiRTcXHxMl2y6RU2XdRLTLOYOHmWN0YaMDZDmyzZvrbPrmEvRyFlCTxkZSFms0mX/TTWQTddbmtDrNu9ENvRrVv7Or6NhRQHT6kXz6519oJUd/acjjE23HZoWiMji1JdzxxjA71/z9PrZ4/18LtSyzUdxdi6dfK4YvbHCAP5uXgwHWS3/edE5hXLrsCjyITf0sM0Wzobt/8MAPkFgBUoGqNae7c9ffjFjsYHrZ6/OdOXv3uizSJRsxkorBIrQileIY/mNg61mkI5Vn8egoRhKacxLJXsrai+p7Y2SSQ3TtWUrvytoxQ2CxETTm2FKdqIoNpqgGCc3TJZO1BS3VCzWacv/mJfv/jzRAd7HHjP9O1357paD7WpfO1M93TnzpFGe5EuNid6/vyFaXxI4gYxDwKgpHsERob2hbUu42UzhfHwAi1MTFwHdZkuBXYH8Q9oZIo6t6nF8d5YY8/R8vTCRuFdB/QutqnOJq97CzpjbnhGXqEd1hE3htoZB8qcra6zjVZbeDL120ud0SuIjcDCRukQo4Zi0zU8f5bzgqNFYsLKJ9uTz3ElsYc/PtjVzdv7uvX+HYWziV6+vrLw4tc/nevR87muN41Cf6hRPLRVaQCvg0nWutIKLMIokmPRIhONY1ezuDYeDWmCdrmV59pJLvXzO5l+85sd3X8HMi+1I9R6gIZL64JCd0ddQyzIlZrqWm2Vqy1hkk0MCNkyFQkwGjRmXMi6QnlXmoAxClwbjXNwhO7AOv1rp9V1udbF8sLG1jduHGo2nCnBRWNvvCunoIFi3Y7wJ7A4EEB6kIa5jMi9qrtQNZlZRH/5MG2Yi5j63Tp3r1nI7/i5sTC3pheg+SK80xIDgsRIymE0fNsWZKbN4xDCqdiGI2XQ1P2p1oWnh4/P9bd/91zf/DDX8jxWtJ0oyJna4QjtTM/Awc9hCPgSvlbWdlpttqrLzOJjgJnCOoOTAh8lLKFU+xbIWUW1Dg4S/ezBnhHz3/vZsYK41fr6ufL1pRbX8JEqFW2kVycLff/Duc4vKIimRrmGgTXdnbD5U71dqVz1AEVqVPhIOblVN8c6fm9PH9wZK/Vb/fT8XN89nmuz6NSuKxMlJynO15XFkRwep5rtEcfgms6HAnb5dKnXD9daFYmdE6xDA3do3xPGA54HNFLlplaZM1bmjO1zAjnLYRHHGCgSR8lNTwfHAx3eSDWZDpRvW714ttTLV1tdb0F6YJ5xNMWscBzq1ruphhNH+7OZimWn//ofv9LJy40WF9hmE0MRbN86EGMfunWumlV0x+XWQ0WBoCL+Z7JLVI0fx6bLJGKiqQolw1AF+ZkFgFDOCe4nR6NhYhuGfLmwcN5gHCrdH2i4P1Y6mWi7bfXs6ZWWVwzJ4OGEFqlBiCtK0yGXa76xSTaF2armPgAYW1owa+iFGkSp5clB0g9CTB6N5vla7MmScMfW0xRtYdharuJkVOqDD44tmPbi7EIvfrrW9ppnMlQ8jJVOWoVJqcEoNtjxaBgCDjeZRHHZ6eT7hdaXnIGAJgNcDhbzkxeVrukbLC9VFsHCqs3SJy2OC0gpiJdaxbaQn9UaIS63ORt8MP7zTAFTRaZLPm5TIKs0qDQ3RuRTCNvLHOWs9Hw5K5q5gWpE0APu51btcq1ss1GGZjPh/JVidF6rjeVj1nluQuoY2YcDVgLop6+MaZwn7TLFYUPFFL8myouEAMp0RONbo8GjlEJSMRiObWCTIbgOaBLJTAS+ifkFOQ7/t4zdZMU/dzIhxK6jaZyoWqw0C8DWoAV0VFBIMkWjQatr7R3s98JtzzXjgjPy/6qjSIFOC403ckfWYTPaNBAAayJ+OJsucTT2gyccK4AZUWTYJIYQP34x0zT1kSX8WtZ943pBAG70zcaKJVYWTJAofNjPm7HMODBooBBF90JWVOlAnqxAasg1Q/hounsTZyF4RPzq2MgSnhMTMEovajFgcTxAtdJxosk+roYdDSd0vBud/Hii7KzVahNpVY1VtmQ4oSlmt4KdXLr/wNeDD11tNq/07A9bnZ77WpUj6wrx6OBqI/ssdENbk2RUpW+1LT2zmdUkwzs+LSY6/PSsvED7sT7DGumZk3CLJXfq6MNPZ/rZzweKowt9//BEX351qe16rGoTyQXuCBwTxhN/h5HO0Xn0YnHcRyRXIW1nfGtfhbmweJgR20baVq4KOD84ehpHg4ausld9ARf0yHgKfFVcdFi0vVjpoNKf/dWBfvkXO5pM1jp79UwPH13p2alriIVhmur41qEO7kxUO2udvn6p9fVaNU6VHDAgI19pk7fKCIxEZN3UdgF5TAaciHZdmzDQmgcdIWgYW8fNNI6wXVYfe7OBRr6rbL7W4oJcNs9QA4yUuWiYOuCkYCEZuYX2JzBKYu1NI7WDRss61/mKUEViN+g4XTk5tB+SrxGAsi7qsRAcQpvV2jJ+0CVgn2ayxDePvmg08vX5Fx9oNE3lx0MtM19f/v6FHj086+NZEJZTcEWxsUjG8jU0wGQPvzuvKrnDvrMPurGmfqQZEFEOZjR8dLTume7eXOlf/irRZ7/e0c7RW0xFHZguos4vFPidknhqOjTPgmi3lqOGFoOpsPuWnIx1GsEiE9jWzQ1TwLvKBJFnHl0DK75N5qsAbBg0asPcRKM4UxJ/bJBJJmUIRaFuwxsqW9ZsreoMV6KURo2SQaSqCyw0WNXKmpVV02rbpsrbodGiJ6mjxD1T0J0bAqTIWREw9UtMA7HKgdPyAEzUOkO11VZJmBvYkH/G90dqgomui0CFm1r8DZOrH3+a69/97UP99vdLJe0NBRZaXKkL0aKhiw3EkNK1izWyP+v1xvAHIB4A6kUDLCOuUYo91i2eqzoKVCQYA1zt76SajRy98+BQ9z+6qb3RUol/bZlkq62rF68v9erFib7/8VKPXzCpm8prQsWOp2kSWxwNWpOyBkHQm15YiTZdpsnRvg7fPdBsJ9B6tdEP37zReu6rWtWmTRvs7tgEsdNaR7dG2j0INNuJ5fqO8rzRZlNp+Xqtize1FttY65wprK8EiCiaQFAqSPt4NgtZMHAFQZx9ne9o4Doacxa5pQazWOPbA80OUt24MbRQ0YvTtb7+8rnOr3DIATrt7IK7MfB1eG+gm3cjjceu3rlzR4uTTP/P//Wf9fTRpbLc1bqmkwyUxGNzKxIhYSsQJAtMC3Lo5DQlTIzAWyTKKqai5t20yQhTCT47+75aKYnQr/gWtJ0OIS3nKtdM+Wt1aanj94402cdVF+n8TalXjzfKrnEqsw3hT6Xl/NxYOwe7U3XASFvo7YSA07QF2m5WGkJLr/rVqd1dnF+DUG3s2dQdk43pGGt0soF2U75rxOcb3X3nQMloqJPLpV48vNb1VW0Tu8mNVPt3A0Ujwo6Jz+mJt0vCXU8y1eeuNi9LNRua/1ZtglUfmQgcN0dLVkq2CCK4eWh6VNxao8DXIPItEJeA8ew6U369sRDZ0H5OtJH98IEmy3SFCe9FYOsw7lIKCP4Q38F9Y3c52kgfjqGnLHBU7dDYNgpKms5Ma5A6VAw27eqjiezfgj6yrgysHAIOfqtbWiaB1hQvmDoW1xoPwJX0OZpR6cvPC+Me0cjY/cXPgWSEaRJaKJOuQDtHlIMhAgQJGqRay+t5TxcPmab3QOdBBE09M3QAFQ3F4DU5c7C63FZLiqSbR71BDApcysTa/YvO1l2tY5MNbLBMZbh0uNjtELTcNJwZONG4gBAKY5csVLJqM5yGp9QKHCYTvAiM+HvaNLlgjOts3Owizuot3kwxyKiCoURBBCME1xMXkX0pNkXii+K5MeOo4Qgog7BnWhnHeo3qFo0UOgKmK5QviMotCxztRKAwjYzAO9sf6+bxSPu7oe36z1+9tsv+ejVWW03Noot4N+g4hBvt3az10S9HaptLXT671JPnrS7WfSfEvImMHhRQMZZcYjJ9XzkOFvs86bCoxbFqblVT3IQIi1vFdWY5NrGtnHo9SIYdWrnu3x3ps8929O4H0mqz1n/9hyd6hJA72+EDVEjx17IuorauDUJYIBonmfmt0xAn2xAHVtAHyTawMQzrxH55qNwQmBBkayUFIbmtrUdj7qS6sIPLupZ4wBcjL8r05395R7/+V4fau1Hpav5GPzw8Nbje/LpTmsxsJXPrzlhOtNLZxWtdXV2oWMOPwhUEs6PRvARtD1gz0hBHHlliBdJZdgADreNY60GsJvBNIIlrzamB53GBVdqbxdqdhtpcL3R5vlJReMqyzl4k1yHZe2Arvdh10IFrd4wt27FLJMDp5rdabFfWMYDsqCrgZ9jxmU32vCPyrRBkEzCbl5mqojT3F+aDyMGN1SneiTU7GOr+/duaDPe0XQT6w5en+uoPJ1qVgbZ1q7Rgotk7MZmwTkhe35JDtIX9pusuM7G3CXfrUHHTaRp6Sii4iWdJEM2f6Ze/jPVnn7W6895Q6Q403ciCKskgVHEut+FC6ORUvUUfEjHvIXoTyj8Lp+ZibLbaLKAhLvFm9nwwmGU2godePFCmSEuMjhu6ZEZsKzVGw6YDTI2hcznfGq9oZ7qj0ZhCY62qXNpBZdmLcKg6R9cZQZmdUuN9dNrglq2AyY40HI10sEP4b6auulaZnSsOmCjCn2GFK0vmvt7QYe9rd/dYcZoqgJuC7gq5k8+kChRtrNwuf0S7E21yV3//28f6P/7P/6blxVhBt29QToZvhWWFuaot9sEUo/IRz65Jjmfi4iln4pQyzWzlbDJFm0IBq1waE9xvSR96PBoC0Kx1/9N7+vD9oQ6mmcYjV7O9fb05mevl8ys7W74E67GMtVnx+YAwiGylhAOQ4tRclYz/g07poNbxg0MNd4dqG0eLs0IvHp0Z4Xux2Vq3PEFIjAjWy00reOudiQ6PRvYdo1959uiVXj3barseqK5S5TnuLTRxcMdGBuQz4wuNMQVzvrIpazb0VAW+aRKTLNd06GlwkCg9jHTvwQ0dHe4ZbuPbb17pu+/OzOGI00x+oaDKdGsH+vdIu4e+Dm5OdLC7r+tXa3379WP9p//yO62YUI12lARjEEjaFJCrx3ZZbS8W5s6iMSnWc1upcfdAKCdCg0IP+/3OzlR5tjIK83K76rMdXbQoqfb39xUluDD5HluDFIb7vg4Op3Y3LBalXr4odH4K9oGbmNUOU6ylBoGvNOzZRlW2NqesSQ2SoS4XS/uOkgFrndxWMAZ4bjrt7e3aumgVdLoqCjWZa5NTCpTdQaJxWOvmXqO9fdzYnh7+tNBq0U9FvMDVZD/S7Kan6QHTJ4KUQ22XtU7fLDUnpPYqV7sBURKp4RziwQl8bc0J3mrt0FCBjoi1k04tW5TJoO/3LspqvZFLZFXF/bHts1YDIM0IodmAcJf0Djbu6JLGjTsdezyTGbRLxhSToVrCujNjT1cSoh0oAxvAZMv+Eb93txG8CKuJ9ADkNEzn2NGAZEAb+DbojGcfTSfNcYLDeb2yVWnP0GMd5pt+9vLqqjc7BYGS4dAwIWRSIsQeDjFC8R7CfiIfxNX1YmlaImCgxKfgxs/WGzvPDSLbVJqNU3N8+q6rxXqlggnXdKR112jn5uH/T+S2ibjv/MYAR9jnWHVxSAGMpEjhJeJBylnVMK0383tv7m88NDGVCQ6NgG3htJ1yzi+bJnGoIhYmUIT9rG8OhNJF8c6Fw5fYxxhA4+QL/2f6ssukoWdXmnuLi4ZCC52AfThUuVYmMSojHQL9Avle6KEayyUzHYv1DvBZPJtkUcyRnZQmnvYOBrpxM1E66LTNNnr2fKGXj3P5bUoMrgK2t26j2U6u9z5KNJnWOjt5oSfPG70576cxlEm9XTKwaRITnCvgVIALbI0GtA7XQqGyy/vgX49ATpg35ITTSVZqGl91FdlnmTidEj/X8VGoX/zmQDePEj158lJ//9vXmi/G8tuxOdCg9EKERutUBX1QLDo5Dj8KXK+qNcMRErHiqHqdVUY1zxwrNmKv6cSw4BskVMqSPhQ39bBvdvag+OFIHp37qNFHrAKzmQAAIABJREFUnx/oN//yhmZ7ud7Mn+vpy7nOzh1dXtJlDDUbz/TgwZ4G00KX6xOdXb5Rl9dK4bqU0rqtdVHk2m5wQA41dOAxUQAxPcH5MFCejrSBfxKHxqsIcvRMiKjZj3c6vDnQZOJofvlG13OotVK1adVsWNnA2kgtWI9DjO95MJTSCe4jV+NxotGQyUpto9jFGndmapBCHCrwoCL+nZii6NAwFTiNAUgJiOyfL0d3bh/pwecPFA9SLRe5nv5wrsffXml1FWq7ibUtA62LRmOmYSavIFEbzV1reUIwPtCUMKpvk05l6hiYzW0qi9xJPaKAHQ3TXEd31vrizxK9d5wpGVUKJ7EVggE26qaUV57JLS7lNZm5ZBBTtNFA7mBfTrirromVby3tSK6DcH6urjy1iQp5V6y0e4ghu/eRumisHEZWxuofpx2RJfzvaHYIgESrRSU9sg7Uczm4M7UGpOR3jKwI5u9oQqI1cLUSxdFa9tvlFesdV7vTiXZnkUKXaQAOOlxD/eqdqTb6vaJttKb4RWBOIn0yVev3eg/OJsTvuAxxqGIOIWQvSnqS98V8o//yt9/pv/3tK71+ygRi2scQJNiKfeV+bkJf6NLatHIW5DkC44y0jTqtBySnVXLIqaLoLg22bhRqxmV+7Gg0CjVIA9O7HN8b6dadUDdu+trbTZRGic5Ol/rp8am+/+GJXjwvdDUnOihV5zBJ4zjnsGS1wPbeVzwItHcTcXRi2or8UnrzcKF8WWhdZlrhAg4j7fqxhvC44lZH98bau5MoGPS5gdk81/o809OnlU7fMN1jSuMqSkM5Ee1ZautXc2WW8NEaDZxCbthonYImieVk0sR+upXcPVfjW6nu3ibjbFcXr5b6+vdPNb9EIhFYuLDvIGxGdxbo1mFqeiT+f/LI3jw60ZsXF3ry+kxtTOGDNi/WfF7ICRC6D+RsCm1PrwxmPNiZWpM2Gw+02m7Mgh0Mh+Z+zWmoGpyPgIU7s4OzZ6q2pUbxyIp2rPph5Mjh5xr5mtzbU0h8xykB0rnOzjtl9VQ5CAvyFsuNnHWmCRPzGBzE0iIuaMRZ47W1YytM02mFjrphqDXT2rLUfjqymCz0W1dtoUVVaNQM5MFmckqLhxoknd55N9beYafl+v/j6U2f7brP7Ly15+HMdwQuJhKgSJGUqG6pW92O40q5ykn+4pSdD4mdpNst9yiLaoojiBm485n2PKWed4OmClIJAO8995y9f/sd1npWqac/FGpqnLGDPaiPjyeaL2A/9Qa93Fy32l0zSZI2DQMHWFYIkJsxkogsusEz/RXPt43Ps45nbaiJIpm3lyxWTyakbrc7xUgmoshccCU/M+BaDDmc8wwdKsTqsYVKg/QAOEl0CaRwMDDBaqqqILppNPUg8MdtzXQGZ6IlS/hMecgrJWB2DE3nGeLQmTu1/Niz4qeA9s1SiAmT22k6XRoyBE4SEoGuzlVVublMWYMwDmkh9vNc5RyNQ9OmTaZTe77CX8MUhSO3ywBFMwmrlTd4hXsl0/fpA2jOWsK3HfVAnqkrqFcIvGUIkKSaHB2qjTwrImnULJ6L8yjWX8LOtDEfY6wRmjdyijg8zUZo5VFg1FUG12OQbTtGGJhCYYRrtfbQG3UbVKmE/JlCB5oyO+ifVlnUTCzvLNqEET/WPX7HcJaj84kDASU3vAPE3iZRtgGV2fwsRdvhwB7MMMUD3aZW9kpR4cPWaG1VZ6s5/h2SxSkCHUdp7OnkZKqzuwc6fRhoW17p6z/d6N1bODaxgmGm2Pb4V/rkE08ffZLq/Oadfvih0uXbUHWBXXaMA7H3zzjwg7a2JiSagX033S3zfYB6jIgBEIbmQkl8IF2lTSo8N5HroAUZAziXM9bbme5+FOgvfn1H3rDVi+eX+vvfvVCzmyvocQn5Kt/rn1wmSKwem8bIveyFGc2iE4hjLJkYBBpbAzY9ifQAzxAfj10j6Ife6bUFKhKx/jO1glneySebToDsNfrsz+/q3/7PZzo4LnWxeaOXb3d6czno+tbRbucrCid6/PhYp2e+OifTu6uXqrm56kB1BYW817ZuVBWu/DrWxGEEyq7dnj5yYUjFUxUJqzeKTCkqBvklFmbHEA0PnpwoiCpdv3ul3cVWKn0sjRp25Cv1cnDo2LXMqNRXMg/kzRwFE0dH01iLKSnPuGFK3e5yVR0TTtZCo74r6kMFbaiiy1VUmUHG6BjbrDB+0d0HJzp7cKbl4kTl3tXTb9/p+2/eaL0uTQvS16Ea8pPqVKm3sH+fTMMwRmxfGhSTg2gexprQVc1c7aeNXRuYGOz6JRHck85OpC++cPSzTzrdO3YUTRtFMxyozC5ThawdsndyyksFDqcnOW+xib6HYG5Zbegtit3eisYkosAq1XSvlWXEEjSW4Rf5nen6fHL1YkJk59q3FDaN+m4jr28UEGngS0lKJ8v9yup2DCK2s8LOjcAmTei9GI+TbRUvV+oiVvittvtcVR6oK0PN46lOl6y0ruWJKRSN0ThdJsaJrUHZ1cqqrRwS2+PeeE2ut7BVLTBZY1lZocf0Ge0hhcZSwexMJVb412t9/Ycb/Zf/81u9ed4qTg/NYePGI8EcHYfBqBpHQ9bJJ6CUnLzUV7OItGZnWrSa4L5qG3PxWLdNYxGQhuZokcQ6WLoKVoGS00iHZ7E+erzSnQO0fAA5M714+05ffYVOL9cum6goplZMstp1WSMzaAsizQ6nOrwfa7Xyld2udfN8r82bUn3Fz8ehj705svyySeQpnUjH96c6uB8rWYGDlQEGN28yvX7T69WrSk1GAxwoptsP2AjwhPwpHiiXm0jHEVFQtQqgpnyOFSTuVk2cKbgXKTlN9PGjDzXpYr379kKvv7tURaPjEaqM1KFQyZedoP2c6PjE12Z9rlW60NXbrd68utG7i41KDuoO1tVEOfd051nTERlirjTdT5jgTmJKhwECPECgBjlFgu6QAjtXQkoAmjWc1EFk1/jB6thkBVAQnaAxF+Pq7kr9Mla9L7R+da16j3Mu0GbvWJOIN6gnURogoufp4PRA22JrcSNlnlvyPO1yX7aK0lRD6qujyJ4QoN6blgdXHgKWrKmUV4BaHaVo/Ays2hqY9JPfnChc1lpv9rq+AMXhG6foYBbpeAXagnT6QjdXhbY3vboy0mbXqvQJLO/V+INpawjCjSt+kfBAg+JoHTDEGGz78z9cugwTQDzxmjZrc6SnCWyq1LSwSF6I0cBgxFBhAGsQRlqjL8QKTwFflEoIF6ZgTJlu7S2Lkq2T5bHiqMW4ApcOurfHmgsY5miIQZMFIsEcimrMdQhVHTE17y3udxq6OJnZdBItXL5dy3NY1cfa7Pd2Dy/nK5OTmN6pKOzPmBqRTUcnwfQRBy/Inr5o7FnG+o0N1NVmPUadNbVmGC/MYDVY0UkNg3OYP8OIsDw5Nh00MTew09I4VugTBwV7UX858GBllEXnxujOnALEB1iXyXwkkhymI7w5trY2YBfsmp9KG/6tSoVVfgwTKWoAjPFiLEyOfSp2fkYgvHAqZH7P3P98bX6N1FCYCiVWdpsYGSXI/tf+gXdAlg0J39C7x3LK/g5IvVFJgKZqzIduA77v6N7heQUYkDwc/tYsjrRczPTwlzPNHgxGDv7hm3d69t1aQz2V10/Ud1s9/LDXp39GHtVeP3y907tnnuptqqAfRawIbFvcYzY6Z+lm/G3LR7NFIpBLhwkao01G7qwVGD9a5LvB/sDKQ1tFrUYREM16OfNS//av7unxA/QKuf7+777Vs68KDdnCph/cHE2NRokIGFgRiJwDbRDICp4VHB74Q672QWPFCC5APoKocpU2riYteT5c9tI6GZT7g3IPdks7iv+yVqtkosWhq7/8dx/piz9baXVYaZNd6sXbrV6/67TOQ91sPBGNs1omevhwooMjX+v8Qnm+U58z6kUcLu1JYc6YEDHjw44+Fkm8LtcldDMxZAEjbZKvfUBt4PMxn3mN7n14rNUq1vX5G108fye34EaPVBVMKni3KUxHXgY7/mj2XtuTODqeEZXhaDJB4NdonWcGNMRlAU6Ai5GVmsMaAT1CRa5ZbRM51pEkkn/w84+0ODrVm7eVfvjyUs/+eK3L860JBf3pe8VeNVW3S6VmMl6HQaFgwT2Qq2vJTOuVIFpvG0VTT96CHTs29dHZgTt0mfT65cepPv95o0cP6HQrpVPX7NC+N2oCwq5UvX2tLqPQIFQzUR1MJZ/p39y0WUOHa6u0v4+5rh1wvp1bFlxTSNQ8sZvJ63cGPPUQbvczDZNHciPMCJnhBZqcXMLKUsgN1sb4P1xoCJeWb+c4RPbg2GtUN6U9NIDCzg5O5aVnlte33m3GCOthCrTHDAKLWakwuNFQ0QVi5vCNPEzRmhN1UO3NEYg+kJUlppJ28LTOa4OJogWj4yRjiXscsXgRHChOZ9rvCtV5rH/53Rv93X9+oWE4MrG2E7dqzM7MIdir2tUcOKZ3JNOpp0hCM4T7q0CaVchrKJjBUjgWguw2oeI+kdM1OrjjyF1OtCEOZi598et7+sVncx0ua4VRqSznPlnru+9u9advNtrtZ/K9Q5WEmrIiDcn7CzU/mevoXqqor2z9dP16p/16UF1SCNJ+UyiOHByaqXTm6PjBVAePJlqdLW1af/58q++/fKm3t76utwAHU8sXZLluNpkK+zh0b9AulbqkVYIOKxxUx54IskEzd5j4Or0bKzh00VrrzsFd5e9KvfvuUtltaUUpWWqwlBD275ngTzwtTx2Lhpr6jR6enOn3//SNXr681fMfz5UEC/VVZMJt0tSgXONqo/DJMkwYvSI/0Onjh5rMU3Mg4sra7jMVFZbuUVM3T2J1TamizHWwODItLWLexnRnrYa41uQ41snDUwPIbs732r8rVOEOKxwVNlGHuUqDyMYCXerOglwj4IFDp3yfGcMN3RGU6GQxV5dw7dF4j3KSuq6UJqmtPNBN0ZjGbqdk8DVhOuFXig5aPfnNHbVBrs1mp2ILZiDV4XyhWURB5dlEHEjkxVWlmysURqzzXCWsxTCupp7WJnxGy+rLy3ol5P3RyqJNYpWKG5M/bwZbITWsusi5221NnwikFmo+qB6yyygiTFKBPb5AyuCrmya2AnQoVtFOAoBMgWQiCwk1NWp/rrqoDfw5IUMNxxvQR8fVZptpTzwM+WwhaBvOnDG6K53FZhgg+aAq95pPptbkTNKFmcKsSAKn4IJxmOrt9aWcgFUXFPGxILStFplus6npsCyPkLUxsV2IvdFBMXZWp7KqbNLINur2ZmOg0fl0avpfCN1Mq9FnBTDqSJxADxYHlmSBgw/ReUJcCyu6VH9t20QcQYzj7M3mX4YgipCu6dR7/ICEv7LuGkfiLqNxdr88dHGHWTEAlwKNJmh0BG6D/XCMRuEusU4CAGlONRR37/8JSG92Yg0tE4CRxVAxgcIGbgUQF7SFCBi4DzU6bT+0Zt4Qo0wzuzEd1MjgAWJJB9J6vFGo/BH8mGTd1mkmWg4I23Pkr0IdfTTVRx+ncoa9/vW/f6OLV4XyzcxowHfuh/rVXyHOPdcPX1/p3Y+e6s1UXsthP1bN0K9rp1feMePCqM+jkLKIJSKVKzllFJU2orMC0N4/IkY4vnD7wQJB/xEWcoJOUerpi89P9ed/fqQwrfT8+Rv9t//ylcoLXwNamgBKdDIKUREw9p4az9eam6OuNR1czV06iEhtQnxErRIsPCtLbnTWQb2rWe8rZb3h9Fq76KoAoMFTcTWrHS2CUIujQJ/85q4++2Kp4xPCR2/06vVGl2tHN1tX766kMsNa7enhg1QPPpir9ne63V6qJOUaG73rKKsqyx2K68R0NxRI/DJaOw8lKNtxZARmW9+We1VVZqA0nG737h7o+GCqq3dv9fzpK4OxOQNcjtBsnLWNVOnxeeDD7vIUTxMT4h7NHCVhIzhlYcooe9CmhObN+Ncx7gjjYcB6WOcdiO/+YCJUc/lMDzRZfajzd6We/tMLXfzrRs1briQSwV3VSSUCCvou0VCzYkSj16vwKuOAYG8nDHIa4Hzh8+ch6pijJISfxY6c8bZ2enjc6y8/T/TkLNPxcqtpktuBEUQHtrJl3OIMt+rra6PXuv3CmCkNVt0wVjzhAOvVFBtb6ViAaUk70ar1csupIivK6yp5PQVApgDxNpNgYku8UyUTTz6aoX6nJt/IHUBasArzVTaxmuhYXXSgQRO5zswKlabcGtkYqJ8fhorSpfaFq8vbjW52t/ITT9P5gYYhVV+5ms7gtmSW1I2zjezB7WZrertksjTgoEHtLOuMkNzBCqFyILtszCXj0Lu5vNDluze2NnUPP9Dp2WOFYWrr5bcvSv0//9eP+v67Rl600gBZmCYQDWXeqskqWwtHBHDGcHXgc/W2Mk/7GBua2mpnr5Hcw7501e2lRbg06UGz2PMUMdp1Gw9aPUj08ReHevzxRHeOHE3iXjfXNzq/3OjF653ensMZk3ZrVgisWkKl81Rn9451985C+eWVrl6c6+3rG+VtqKwDAgozo1OK8NuBSzQYT+fwQaLVo4lmpzMjv9+cV/rqn37U+drT7S5QMsysSKJhMj0nQckWYIvYt1XebK1Aclex6mVo6waXPMxw0MePVlqdUNS4ttZ+8d2Vbi4Ki5LJu9Jy3cLpRA2TaFJ0gkGrh74ePAi19BvdOzjRu4u9/vZv/6jL11sr2Joq0BBDTOdDaDWUjTY8yJlkWixSp4cP7hsQkG68bCtb0RjRzcVwQsoBZ3ktp261mh3qcHZouWBMbgpnp+jI1/JsYRMYjHtXrzI1t45KboVG5o6z0OyW+8aTOyHihlbXsYkSZ3K+39kZDXsoz/bqQ9/eG3YmaRgoQxhO9mWCTg9B82jcllspcYHPBoqiXMf3pdMPUnV+p6IuVZW5ZqtjJYA960YtbsgXW2UbT7eXDT2SFQVhSMxLpJIJSUQ8FTTqxqaefUEzhyuXNIVBDfEZNF2sxGGDAVSkoPNG7hvRRph4kJ2gOcI+GMSxTYBZ47UleWpj+DQapKYpNeOajENNjxba96UNJVgtAv5t8kbZOjNmFPmfpl4eenOnVgXXVKusJqjFs2KI4paiF40SuXSJQY8dMxigQUvTidUVUNZpAibzmTaQwZcrwwaZ7gzGINDgzUaTNDV3eTBJLT6HQomaoi4yzYilakorppCycHJYxIznK9tvNZ/PzRyAG242mYwrZ8KKp5Emi4lyJBBotbrBPkPkNE6sf888xx4YXB0IF+mWiOpgpIbaiAkQgbV8MwodXpDBJHnAm0jbMa4Ae1g+IJsgjaly5oIxBhNkaANC2pzK2DA8p6mVwJfDi4GCTK4WhxcrOyp5U8NbBApfjwkJMuhRr0TRwRvP30adgPYJrABlB5oG1gFWtZmjjqJuZDFBDGZ648OXAeRGJ7JKdOdxY+BJ+bl++O6pXnxXqLiONIsS/eavTzW5v9FXf3qp778p1e0P5LcLQ/ZTyPFYRgi7wb5tOXjBeANaCUXxSCcH/JEHFS+eIsWiDe0DsfQvHGVoM+Yj9dUvPd1ZRfr8s0N9+MlMeX2tb//4jZ798Y2qPTbQuTLG9lB4oE2DPfdDbZBZwPEYQs2YaoF2T1j3jU5DukW2VKSgo6Sa9p7SGqExQkBpi5AmdRQ5nVYKNOHznLa6/9mRfv3Xd/TBw0B9s9OLZxd6e1Hrci29edtZ1576ke7cSfTBzxfylo1u9++UbTIL1KVEBG9fr6GkhmoJkQQ4SiCu6dZY9UVW9U8n3AitFVU5kRdtrcUk0eOHZzpdLfT25Wu9/vGNudM6RlS9pxwnB4U1UxlWrMY1GpTM55rMJlrNeRA2CqJBs4NEXuLrdr9VVpCt5aipW/Uua5hKYR1p6qU6PT7U6f0jpYuV8n2o108rffvlW/3w7VO520BBNlVfe+pjX/WkVxXAJqGIJSSXs6eR6soEoXRUuDxgOOGUIaiXA79PQ+MthaGradrr7mGpTx61+uR+owerUlM/s5UUWr9keld+tLSOtqFIcjJ5oJZ1pMBE2vjm+zFkl/e2IM4Gl2mnLN/bGtLn2iOriQeNwyRzzKGzWDZziDKK5vFPoCSwQz45Ao0Qe7I6D4xDNIQL9T5m8ciy4YiugMXkdDtFCMiFA8cXCLuqGe9vqMboAqfpgfyB5HpubaZbow0d0SnCS0b2i9WxZrOlue8okiK3Nl0V00Kz/7uhaZMgCTcZHfPOpoj+0UPJXagnGZ1JRRXoD//9Wv/Hf/xaRXdgU7aiDVQxUai60YWJYNUnEsPXbJEYYZl4kaDlwVKY6BU4pTHkGl9+62keTjRJIzXpGJVh4qLAkTNxNTtJde/xUh/+7EAnx5EOJr7y7FYXmyudX2/05nWhl89qg0OSU3l670hn908t4qe82Oj2NQHON7rtpHXTG10ea37SD1pYrFKn+aGvex+vdPzRQsHKs591e1nr2//+QtevB1V7Eu3n8tB42uQaXVpsDZln4nfOhMoQEOE0Uhl0BhQMol53ThLduZdodZpYaO7rl2t9/92lynJ0LNO8cH6xDmHSheuL4NzVI1/3HgS6v4qMYVPVkf7jf/yvUpXIKX1tc6KOApVFb4aXrqi1yTN509QiF4CFki/WIrqe8xD25eJ6zFqbzmQkvMdcR2hKXENETKYLK6jqIVeQdlqdTJTOic6pdXVZaH/Vq7ylIGbFB5CSFRDiYGCxgWW88TCLZ3DzfGvqi2xnweVEIJXbnVVAQ+Qbi8ixnMxOwWximxDWcUlHaDpOz1pBOJNP/to81wc/C7U6HjOM4BLVbqlJMNWQ96puC+3PS+0vWOejnRk1UaBLknmo5PRQyQK8hbTJC93e7qXatVDuGI5Y24+8t4jXjL6klV+1NpAOJqBFPNVFYWcBJ2FTNTb0oInEqIEQHm1aT4JAyTkFnJLaETG8o0NQFYdzS15glTlNwAO5Wl9t0LJomoCUoADr7D5kGo/+sWhrK9IYnox2GCmdJOMWqWO6u9ViwpoxVI1pgXUagng/NCcawmxCv8NJqs0utw0LqQQxTVTD5HM827woUkFIuuerzAtlGe44HHWc5+PmieYXzWvTdeoY4jA5pKhtenvGQHCfLyYGxKWprFNcfiiM3yNOcM55+l9NGdS7ONnGKpYvwAM+wi3EKsys/MxskH/yzSlhmOKM+VBsKuAuEAAIeJKpDuu2kcQxCqaNPGS1ASAogjVrmxSw1w0tKoOLiGOZv02njPaCIg1NCFfiiPHDOWcyVNZ4ZlenDkIghq6CAeSoqxrhjtSyiK+Y3rBv5YMkxT2w6JWRTIwCH6eBr2hS6OGTmZ58MtPqwNGr55f64atLbW8KPXp0oA8/iXW9q/THP93q+goSKisVMtHGaRbfs2BEhygd5xmFCzv+99oq6kWq7pGhNCYr8x8eFLZqQChmlrdRjzFkvkDBnR4M+tWv7+jxz+fK9m/1h3/+k358mqnUiXYtK4hAaeNpWvPTuipCR0XbKepJhE/M2rgJKquQzUFI0YrTAGee68ioHlWtWYup2FUe+xpiRMq1FoT3Yhl1M9399FD/5n95qA8/5EDI9Py7Vzq/rHSzd3R17anNZwr7UIuFp8MPAq0eBCq6a23Xa9VVr8Zs+taGys0cwx5wo7JDphtl+gczahoisIZq3qroGu3zwgi43LQP797RwWSm6zeXunh2rmbPiMrThokUwlycYnz+aGKMpeUqSVMlk0STGWJK2C+ulodTcxDtq8yChVmtcVhYgq2HBdrX/ZMznT16oiaa6+tnt/r6y3d6/fW1ind7pQR9VWQAxSq7QH2aqo1ImqZ4h0XUGNGWCAW3zZQi1Aaw2FKMsEqEtksoZq8qam0FSKjyPC316c98ffGJq0fHheZ+prhvFLelHK9TNF8oSlZmjS/bQr2R4xAvpvKwJ7Ny8MYHPmL4tvRUZ4Pykrw4XC/oIaY2yRoIwsVYQMYUDYNVlpV8pxbpjU1baADrwQXJzB3WUJ+ZAUHu1Ka/vsFiMSbGVmx19VYBX4PexMTX0tb11Q0LVXWisu0suNkCc5kcvs+qwozB/dNVFDVY12KbRKXTWIHP4Y4AlWkFZ8XYljB9BP9BI1XuN8o212YL9hbEkqTa5xxwxP5Eut54xk/64WWnTRFqnXlq8k5D3mp/vbExPD7d6WKi46O54gDXZG5rLngsRdWoyDtSWawBij10VbGmaaQe7VG9teKaWIMEt85kIh8436zV4aOF/uJn9zRPYFPdqHFKbTaNfvw+0/UlEFRpebwyKGe2a9WuOzmFo/2+0tvtThe7UjnFLqgOtIadYwiBaDbo7GdL3f14pcnpKMa+frPV1YuNLp83Km9j07cMPetjhNIgWsbPEoZQyzUFyT6ObAJMBFDr1iIP+ezxSvO7sWZHiYbbTs+eXigvPXVDZG65oSos2sFSFIDSclYvBp0+mejwtNcpLsxG2m16/eM/fK/9LcJ/7je2CKHyfaUe+ChnTl2ZcJbPHmfnIsCJXCo5nMoPfXX7Us6+sXR3Jgz+inDyRgkC/yCRC/wvIk6n1J2Tqe4Rtr3f6/rNlXbbXttNp2qPKWmi3Q4wZGGFEM2MCclx0VlgoqPZkjX1YJZ/1jFG2a9qVXWlyWpmUFsDNy6mxlFickmhTcGHO5x2j6gkJ+x1dGfQkyexTg4CMxYBAF63ewW5o/IyUwZPa+upIOi2i8fnaLNVGEHSx92TaH60kpOG2net3lxcq9iRs4k/1FfKYKEdNblMwdgmCK4b/MAFES08SBCRs8lpbYUIVZ60Chh1hPEiUKZKqbNSHWM3vi83b1tZUzo7mFuWJl+LVejVjmt2ra7qdLg4MG4SE5u8KlVVY76oH8N/Smw9yO9xvo8rysYcrDQ0iJegekO3vtltDPUwm+JCpMEdmUwMb5h+40qjAWGyhTbUpZkl+zJi8kVQt28rWdydKc0B6caVAAAgAElEQVRqvrNnFs+AHbpTCsPIN7cjZhNWhSx4wAjEE2JIIhXFzthsDjrWSaIp086aSDEm187/Ppi+iDXY+3XQqDMKFTmJARkRNFIRjsofHvpohaAIjA4ypjuVud0wOSKAHB/8vPnvS6lRWGzEJcidvj3Q2DGyG0ebwhFJpV0y/MFm3Y1xJFy7uF9YkOG8w7aOdAdFfadyxAEYN4ip1fvv9z48lwMc6ThdMiJJKwxwxryvMqmuuTk6EPx+ZKr9wMm0nOf6+OcrffzpB9rXpb78+itdnL/Wr352ZhbW3//pXD8+H7TbROobUo4Hg1eirSp5mLDvNet6Z7tNikCKPOBcoxid4xj9DO+fzZXsPSBKhGRwgnZxerg9jgVwBHs9ejzXF395V/cewXTZ6Hf/+EJ/+qFT048rv7j1NadIojsAcIZQvab8RbtENtj4OeES4fOlQAodQIe4HHAPdJpCnBYxD6G5SvyB6IQxZ61PpcMnC/31v7+nDx+5cqutfvzmR11clbopoOem6oqVvBr3oDQ/83Xv5zM50V75bqPdJrMiCcGjCBRd19rTwVDZc2UwCmbC13paxlMtVjNVPoVPqbrM1HSFjg9XOj05NjHl/mqvq5eXyte5ObWu4JS8n2zy4CVmhPykgGLbRSAIObZWnOIMGTN2ZwdTzY+n2u7X2m6u1Ral5fCx5vng7qnund5T2U/0/etG//wvr/Xm6Y2Kd2ut0ITUCKA9lYRMgjhg1YIOKkTj08jvKg2A1SLCctcKcIpxj8FRqUOjK4fRfMwJcnZKZ5ni4EbHB41++fOZPv1ZrDtHrSInt89gyrStW6snxX5yqDg6MCo1yeClGlvHQCduW7q+RkkyGgtcCji6T4oWDGBMLB1y2DB1VKMuxQ5MOjCmx73lxfVebo1DlrlqSiIWJvJdDmBeQyc/nMqrmTjhWEVY71ox0TetQfcQtAKyqwHZEUblzLQvPF2t0TV5Whwx3YuVJKNFl7KH9QfW8N2mVAY+oG9tNXpyEivwxgBmIk6YOFIo2ZSopNlC44e8b3SL4nZlGr3Z4VDkZ0vkhge62AX66set/vD1pZ6+qtTlrlLen31nX4fJM4f2HNuw5d5hfMO9x9dzlGe1qgyX46hZiHDH2WStlpMQl8T7i9aBxiJUPIf7VatOO31yd6rPPznW0Rnr5HGFtL7Bjp4rL7BlIygu9PLFWn0WKerovD29u7rRdt+Y3o8UAQCcaPV4th3dmensIwokV7M7sU3Drt/cavN2p6vXndaXjk2cwX5YrmaCQSQ2t1sPWb4rTbBLQYijCwL64FSaHYUWYhutPHmRo9sfNrq6zBUkc0M/oNZv8tyIx3TlNDoM8OdHoe5/NNPssNXR6VRVViu/HfSPf/eN3r3ZazI7koNejjNmT+HRGWmcc6HiUMe11XtaTieazVI5ZiAZI0uGcpz4rbOt4vlEASYHGq7JdBTaJ4NWd1M9fngsr6x0/vS1qluEy63KYtBu3yqOpiMc1nYn/BgkC/hm214uZ/LQJKIXDAJtN2uTJlBI/JSp5seu2qrQCvI2rDZ0L7gEccSy2jXCPGGQvpIZ0NBOD+9HOj2YyO3IT5Q28LiyVsW61uaq1P6WFT+fNd+5H9EOWKVY8zEl4aHP/ZXGuikqZUWjKhsF4hPPt0knT2c2AmSqwiraNoX6lLDb1Cz76HO4hpusHG3y3B+szyapreWZDII5KfeZtl2hZDmxZ/iKImmWaldlNuZg5UWxRvFOisLB/MDWbdsMUf6YrTYmdTCowJhFnuOocx7zSofRwfoTL4kpYQw8ulM0YRU7GIIILp9R6PPMpl8U9zwtzc+Kc5v4qIKMVUcNPK9JOhqAiKyxCb2rWRipynOdv7scJ/pMedVqkU5MYwb3DVNAzX1ubkZpjkEJgwODGTSLxsQjaUT/nmH8CCCExmsE7DGpffSyGUfbJNFMX0hDtwKASYdD/k47xo94TKMwByM8rW2sxcSm6WDPcHAw+4IATaEVqnJdW63ZmslmQRb5aA86XpXVEogthsbWaBOfMgmoJfkvPxVJdLxMYMb0ZTaQts4jQsVGy+wj8QuxVatNfxS/75hhIRkPnLR0uDidZ7b0BOumv1MUVnry2V09/uWxunijd9cvgAlotljpu+/X+v7rUvvrRF1hhB8rJoc+Nv6QhfnZ16ytKDJcAatLLOTsvYE7Oq1KyjwrTi0udQxRxYrfk3yPRw5xOoVdr3Ae6s7juT755UKTWasfn93q91/u1e4TCy5lYpxgEeWdxDvPPzWfKnRlgnCpSUfQp7kKPdZSuBNauW5lWpwJu2wPKB+FMNgFCi1AoL78ZaT5g5k+/8upPv95rLDPdPn6UhfXud7uGq33iar9XG4VmV4iOhj06POFFkdStr7Rdr0z0jjTRZe1xb7TDhJr3YxiWK4cU+w7mjJCn6fKIyY7/Anhb7VW04lOD44V+4nO31zrzWugjY1B3zKbNqMlskhUA3VOoagTz8LDL4k0mRMhMGIn0Cqlq1Tzo4mChPTrG+1ubxREE925/6FOjk+0Xjf645+u9NVXt7p920m7Rt5+owUi8qZRxRrJW6hBtGwhuXC5Kk1CwKwICQs5YavaK9SBaaCxaAYT/cKJSpOFlslEs7DWnbONVssL3T91zB11ckQEBIDH0g6MFNOEl2lQYWsJt4sVebHdc0VXmgW3cGF0oXNzlBK7QVYbokQyz8ZdmuqG+/dQUUhTUapsN5ZEz5oKDU4EzMINVYUAPDnypkaiZ8wfOLmCINOA7R/4Z1urqnZ8ZLoqWHXGiqNDJcGYpM0qx6i9fmr5T7hY84ITxjcHUzL1NUkSRUwD3usGEZfjkCtt8tjJZT0XoElorYNHzAlTiIoEDQ4cJiYCZj7B+twCHqSfr42sT7huOjm1ad++D/TyptJ//q//qn/65yvVa4wLkYYtjiNXJdcFNG7S5IHP0VyFjkWocEBn21z7m708golhMvH9OJzR08Sx0unUptU0ipNZaPqrNkQs6Otg2ulw5evo7lwff/ZAy1VoyQDX1zd69+5G612t68tcV2/IXpyor9BgOLq93WiH0ynnbIZnM1gAquv2mq0iPfzkVMeP5nJSwKGd9pc7vfvhXNcXna6vehU7T31LY+rID5n2pWPWX1ur5WEqR6vZRDMAheVarlPpzoOVhdg6caddvtP1y1o3t6TNO+ZgZXLEGhedJ1pM9KNc74upowcfTHX0YGSSff/dM91fPdGX//ijzi8y+emBrT7n7kS3b6/lT2gwGstFa6tWWUbWoKNglhgyA1uMQ3PQNPKjxKQerI9MWgH3kv/C2h6O683Ds4nxq7LNTldv19q82yltYuX7QkU9rsGrisaMRhnuTmQrGyzfGCqIGWn3O6VM3DRos8s0eKGCODUytgMC2h1sxYo+jYw5nI7oZLsANhmfjaMo9szWH08ri3OazRI5Q6RqI22vmOagBRpU7ntlTMgobnCiZZliD2AwWxBXXTgo9B1b2U+WS+NMmTvYkCljwkUKgZq0Aqbg/BmZoImrnFySflBUtCY+joEnYsIiJoS/6zhK5jMLeKaIIvi1Kcv3oea9OdMpktjMA1fl77AtSRfz8XygWXBwS6I/AkaKd524IoCnONtoAmP7zP6HIYzhCoJptLCs/BjaTwLlTmV4CqtWK7LYAiUeFO3S3Gc1Z0OAVqi3yV7M2cIKDdkITR2pGoOBCGyylZADGMZaX15qu90qnE21B5DZdZrF6EUbw0kki5ldg7wHpgOjYKbJRHLwfuPC++QE+je2bjMVkEPlzg04Hmg8VHlAItQEOod93cI9mTThbCPOQojlQLfz70FO7ox3YOZ+KnUevEyCyIkyZlJgoDmgbGTdWAY74ihzrvHwprAhhRwh+PvCjYkTigtn7I7H1R8LPAoiKlT6K9akzGdGLRSFGZc6o120QlwwFG68EYzcWPXhf+tIZbd/JZGLAJobQVTOvaZz6eFjX59+Mdf8JNDaaVTUlV4+vda3v9+ou1koyBOlA/Mx9BGh1s6YVGyiOWd03tEhoQtgqkHBByWblQZ77Zo1AzoRft9nUdmrwKJIZzaQCs+GmIiQWPFhqD//7V0dHpA9t9OXf7hQfhWorcnB4X3HAj8StnFt0PGid8hMS+Yp7UMlDu8HeWjoVkicRuiXGaeG9ZbrJeq4SdtBHiL9DiG9L2fmafnBQh//MtAvfzHVJGz0/PunurytdFs7uikJ403V5b4FLEZT6eSDWI8+WsnpSmW7jWkEjAuVA5Fk3Qb5vEbvb4wNrNxdyXvhWwdVxb3CGLz9eH3Ow0iLONVqstLFxVYv3l1rDZEVcSJ7ZtZtMLUQ3PEQA4IK34giKYq0mEOPHWGHXHpZV2lxZ6qzhweaTjztb64VJRPNT+9rnTn68svX+uMfXuvyHMF1rKjqtQC4aXPAQM2QqCoRcMFGwdJdyun28oNaUNCSNpPblMavselg0Kvl1AGS1oeaBqnmXqz7B6F+/ReN7py80mqW63CFzoIU6kFejHuEHR4OR9ZYnZwaKiuaDO6C2hqR3onVJzNVA7bbUTPo9oVCh4cKmjDWdWAwYjntyXiv22Ror0ZwjrgOAkVdasUSrCAnSjRNDuWBSGBEToSIu7f7nubD8WoVfa5sCLQbEgXpXaXpXbN2c9D4TCkDcgy5tzN5PnonJhm+CUYNO4CuhGvStIOsnhojMYeTpXAPWFQFcFevN3q8C2vH4LYUSOjIIKcDBn0Ph+QHp+Hq92q7SpPJoWazO0b/5lS6LXr96YdL/e5vXuibf3otZxfYZ9sqMj1e42EvjsyFSiI5BF9Lhm9z7TdbdVmrAHwGYD0PbVatfEDrlmiazu08bL1GySKwoFVWkDgXlytfXtgpb3I9eHKqTz67q8ND1s173d5udX6+0fmrtbpdoHIL4Rnie2+FQ7YnWJiziuSAQOmMM5BpQ69HH9/Rw5+faogQN3fanW/15vu3urlsdHPdKc8oOEe6uB/Ftm6z978eiySmAweLuSYBVvxSadRbIbe4y89S6Wa90fpq0O0a+7arwBvXKMQ80CiwwgeK7juN7h7Fms5aBbNaH//qZ9rc7rR/V+nds522O1f1kCjfufLyVvl6ZwVSBS1+QgbHWMQQAtyHgVGRj6eQf8bMtnCxUMWNyxSitLAr+QnRRbGBSo/OlkYFx3z05vxGlzeZyk2jRcEZUGq33ykIoMnXpkFtOswTo/6RFW5dFwq514zk0mngYU9zSUGMi8uVooknN+WhyVnTmkmEIOyS9Q8T+sjVYurr5GCiMOIh7MidYh5yle2l/U2v2/NcAVRVNEllqxItEMUeiJMOByNrYMeyIuMZujfI+shNiBIhL43p+ki/RojPRAlJB7KVssgs+qecRSrSQHVRKc0ReUN2wdxDkVSqa7muQ3kURmgVs8waAxqW2u+1b4lccbScJHadMbFhqsyzPCLfLExU7nBmO8aSy7tKDXqeujJmVdyPz0MLow/Rnhr71VZxMJsQmFs6GYLkGKB+ZCJsaPFQ+52iN20rw5jYIrw6ZUOlXU2T2FsAr22EmHj7yCuAII/6U4snwTHKICUrTOtkDmNE+Ex/WTH6bC0auSnFfGrPQ0w7HjI9tk0Ya+JRFkRh4oT6Fbop07KMrB/+gHkEYu1xxoTgmoGe7yQG7IsdevWOqaI52uqhMYIxRGkTgb8XCI96IcBNdLMIsyikUJTzJo3cbAuy58nO9+YU5FaHgcIEJQCUBfBvMOcbQbDhwCJwHOqN/Cb7jiMPAfik1UMQncfRn81WKPrsZ/ONpBoYU2lklLRdYRAtBq02hRmHc5R+ivxaq6TTB0epPvv0oaYfojvZ6cX5a337zVo3Lzx1N5FW/sLG9nzPy97TlmLNXgu6D5Dp6Kf4aXkDLOxAiVfLRZ9i3kJ+x7VUcx4W5uYBec8kDeQo1FO6p8TRBz9b6uNPV3L8Vt98/YPeftWpuWKFgpMKOjpTOOyg40VDUG9p2q5YM0SRzLKs4+6sIp9EUKgr7YadWp73EIX7QQEXTUlIbqghCNXMOi0/SvXLX8z0+WcHcpJCL57/qNurWuvS00U1aINYGWt/G5noMZoHevSzOzq9E6navVFxe6mm4UHhK+t8bfiZs0Jp2SsxfpPJlVShnQp9Gzkvw0bTaFBFth006tBR1Hpqd64uLnOt4atwc7ShAiyrIuZAcmIzrNtEFDTj1Au0jLj5KFo7Y3Cs21Z5UOrDT4/1i5/f18l0pou80h/eZfruWaH9q1p+0RmRdX1bKapizSqmLWOQcl92Cja9JsFCdRArN59AKTfcK093CoZcUTYoKAmgHNTFhTGrhipQ4B+qD6aKXU+fn3j6q99u9cGDZ1qmt1otI0MD+ITARnzWCw0xIY/oDmKpqeUr58g0eiy7UEdz0yLB5SKbTpDznTEsGNR6W93IczOj5guOE01RMMBRs+6Y+AA6TEwEaAjKkIfImQIdmMA8jtbq63d2L1OENwPrxEGdN9WmWinXsZL5qWaziX0/psychIzgPXAePfonQp9H+zX3M80nB5YJxcE3dJXZk91koXD+UE50x3gxyAHCsDWKMTFEPaMUeFiNoy5j8lIoK9fq/EYOrkWyH0vCtwct5wvN54TLgiBAFTIzgOizy73+7//0tf71d7eKdGIN174rtG84TZhMocn0DPvQxcSpFCO3p/YMnxE1gPhYUTG1Zu2BC6lXmfrKw8CKpgOLWWpU+9X4gJhGytydhdJ++mcf6MmTYy2mjGIyra/PlW23Wl9s1GeObje9Xm963W5dVete1RpYaGeaEUjjkPq9oNbZo4WOH6U6frgwR88aLMd3F7q4aXS1rUeAb9NbjMs8nhmpvdl1qrLe1mXHR4BicSYymaiUpI2W96byD3l4hCpua+k2U5V1yhEWU4Qz3aCPryGRO0rJ+vRqRQe9okllzeVf/OoXOphM9f0fv9effv9C+SZV2660LbFrQ0xutO9rdTjQskxTontwyrmuLl9eK1nOFR8m9vfq21yzYPp+4lJYc8D6lZVWOJkqPYo1v4Mt3NHmutfl60INmXLrrQLCiX0YPBuDQxa9VEQjsTqGip8hMg6kSSwhzF5M7UGuojHXIytoCiCeH9yPToyRYozAWmOnMKMRU/leXdxoGTR6fHepaTIomKA5DHRz2+rmotbVutEWVl81KG2lEsr44CsJJ3L9yIouzBRkCNbVXquDhVazuaqyUtF32gFXJU+QZ2DnG/zUL8fJSlbv7doneaGGSr+cG94ivR1DYCNiNzYoTsnHI/PQM3deWxL8zWS4V7JI7X+ZkpHlBmoCBAM6z+lqYSYatI44zshopOEPEl9bv9LerVXs95rXrtx9p9tdIWeeyp3GNpXh2A0b1mBT1XsKtV4O0E/CbQ8majlLHKawnsFTu7xT4ic6mi4MoVENhYo207baK52jVQttOo4JhHUsTkHy/rq6tPcD48nudqvb9d7WqkwSweEsVnMtjw60qXbat7VC1ro89npX1b5QD7E9HmsBMC2Q2B3f/fVgwmaL+xiLJP7vqJQZA2MBV40SaETczHQsC9lYPz9pazL12jEJYsZjY7XR3o6IlRVc4I7FBwXMT/A5W6vxPS2PxVpJ+8VbRUfQMdWho0UTwKSzCRQxtSHShL9n+XAUZSwyxikSzheKLojEdAL8MLjzEFMbKQSYpPGSLIJX5FkZcuG9Dn8MY2GUh6On0cTvNPN7rVJfH3xwrMOPPWWTK213jd5922jzveTlselDKBIrGE2Eb/K4phCkNeHVteMj2/AKJtQGUwDlaQRfcRhYtc97DvdhRELZ2BNnVE20SNxpeifSL3/9UEfLUBcvnuvFlzfKL7DgBioasAfje8L+zXx1dN3EILDeYaKlcYLDLpbojsMEYWemgnBUXCOA23h9fa+Q8MiWtYY0zHvd/+JQ9z9P9ekXRwqDXD8++163m05ZFWmX9coKV3WN84Bp1SiUu//wUE8eLeW2N8rWb5UVmTYdGTmOLiqyo1oljWNZRxR3edONKyOyh+JIbopewtWqHnTodlrMoAI7ervtdHE7aL9trPAChx92tebG9KDoxMXH7g0cBatDuCCsSSiaPLmMq7H3H8306JP7Ori3kJcOut3t9N/+7k96+qeNFu2p4mGqXV1rs87VbhDNDHLSxEoUt3YU7ejk5qqdUDkaCqeQl+S6Gi4kkR3mKAVxEQACr83V6DsrwwSYqylx9FcPB/31X1V6cPZGy2SvJHblU7ya3X2mKDhUCAmWxThxAOCw+62CEL4JXa1r1HY6H8OAWnjo6Bg1cn7LobSztSr3wzDM7Pc9H7CqZ//Lippr0FbErrQLUznuiYJuZuvzQDeaRRBxEREjfKWjruUlkfbdXFk3UzCZa7FITWjd9wiDEYmGGlhp9ZXKaqs828plpcKpgFaibzSDTQK+goKP7tZL1UcnWpx+aoL0LCP2BLZKqSSuVXacUXB0DmE+q6kK7YsrNVpr4JzpQIrgXPXMKRVGrkpCT2tgjEt5wVKXVaff/e0b/b//6ZnWl4N1y1lLBuJCJewxt1ZETAouoLCzkX/TtPJrR07WyyvfRxJh+OhGp9CQBKYHpHflAMfBw/XW5IX2Va4u7NQlhT7+s4f65BcPtVjQ2WJFhidX2yG/u92p3NTa5dKrm1qv3uYqsK9DKm+QNHhKsVrUndKJp4N7iY4eRLrz4cwm+euLTD9+9UbnN73WGceApwiRvc/yyrM09HxbqivGNb8/9RRMwXFwYuU6vZvo6NHC1us360yXr6412TdWcLasl1mxWG7YWOz4DWBD3Jm90hW8pUqnd5aaxbEe3rmjNsv0u7/9Z8Md7PeB9uU4WSRGBFF8NEksogfGUtbszUBUXaHdtFGogSZDzDEuAaye3RNmIR8qpcDholr3Hh9oskx1c5np/Hmu7LpXtweiujZwL2TpvC6N+B7GM7kD+rvBPk8aBF4LXLZtlVkhlDBhMH0PZ/Y4KOA+waAKGoVcOZqKXdmYaNoJBwVzR/7c1dki1dk8UhIwrfEsaurli1u9e5Wr6EYKfWaj7F7tZi+/7DXxUzXlmEPKgw5RfcWqnqnUKVErifK2sUiUbYbYfnRO06Sh7zwIma4aGdoaBKjwbpyopcm9KkmLNuc0sSZM1KFvI5an+COyC74YhprkcGareth9pFwQWbLP9srJs5xOTJzP8yNi9V8PNnlq3Fqlw9q2MeG3WzXklalnizFNxhy2urO4lNSPNYsmZjCx4N3YUQOLbRZqV2bmWGOjUm8Lk6/EcWr5b9SsdZcbVgQ9Lpqqw8VqRB3gJvd7XXf7kcmEDKioFDPsaWAkreUGTPwbzTlX+B5JaM5JJwos8JzKAyMGOqfwaGFwTNaCtiNwAzhJvzHWNf8ZixTbe425aaNsyVZnSJsCb6KAcW3HuogOtTWHFg/72nW0NyERfBF0JGPOGxWdWf0petBO2OiIURkVOBcgB95YIPERAEY0hZTL214Zztyoq7gi0MT1TJLGSBC2Duaw+ymqz77uqKFihA/F2ShGCL4RejKtYBdtF70RTkywjlA1QrdhY8HOHFXmKjdh+RgVMvd9LSLpwZ8Fij/IFbL7vnb07ptK589yc37QNbgtXz+xFPAKirDdWezVSTxlgsXroxhFdMasB/0Kh8GoS4KVAy0VfRUrL/a3FEkomAqnUh02+vDju/rk8ZFid6/1yxutX9faXDvKi8gAXYQ/4kQyDrdP2nJsNGg4F1xgtuZiFNq3modM3QqbTFEYUjryLgDqjmpIw+zvBnnzXoePYz38xVR/8dtHWqSNvn/xnd5sW23L0AS3I6DYU0GR1ATmFjg+nOqXH9/TPC5VFhfaFDe6bUvtWyB+wKhNYGaOG9awdHgVVFcgZbwWsqTCUKvB1Z2w09kR8RnjA+T711tta2BgTBMRuUsLl6LFgvwM8Img2IOyjMPDKm3ymRCHunpyttLPHz3SweTE1peb7FatU+rVm7f6+o8vtL8FUbBQRsFNRNWmUptVaqJYJRO3Sop2nlJ3odqJRKOgYa84LXXjXFjeHZ+tscMIIkaNExKiPFPgU6p1ujfL9B/+zNUXXzS6d3KjNOAQlDnATGzoJgr9pSKSzo1gW8ixCWimstoZKJV8IQSm7BDp0LDE2qzVGh60cUxyRmMGq2VWS7457KYKPIohLMIcRKX9gm5ep+iE5ibE77JbqXirxMuUIKLEys/9xGWcpKoJxXYn5gycJGMUD2NBM1Og0oIr1JO1VCkvcpvvBmQkdr0lgzOt4WGOnjBZTtWHqVpvqenBI6XpobFryv21hvJcbns76pyGSHFyrHh6auv37YZ8szfqKPbdWAFCM65bdLkQ5zuceTR9U3n+QmtFevPW0d/9l+f6w+9f6+q2VtVPVLdLo1LHCQ+QMXwb3g4xDw0FatHahDVEawlb3/cUFLh4BkXLhaJFotarDJ0wxi/RrZNbV6v2C6UH0p//9hMdny7tUK/yraYzV0fHqeZz36Z2MGhu95nW5aA355nePdvr4vledRmotmkiAnvEwbHpcD74bKnDB77ptyBcv/j2Si/OoX0zEWHyv8Anbuwp3EYEmBKVw+bXJZ8xkhK4aEmj0zuhZqeR/Hmk9bbSqx/emIicFXzVhypoBin8OFdxkLYAK10dRINODx0tDkMtDhJtbq/14N5dTSeR/uVf/lUvXwLUzFT5kQUR+04qJ3O0mi7lxL6cVaiy35t+rqtGhzWN2tylDI7tXL+uCuVdoWnsKaVQCkodnwVa3Ynk+7HevtjrzQ8beVVsujE0hm0NjsI3x9W6qLWYH6ljnJPjjHOVgRoAwgpZmWdZXyuexZrMpsqywrRSKQ926/hHUjVxF9jeuWuISnLSXuFRrMki1ulkKmZaC+4D37O136sXa5V7zEqhapoAJjQVJofGDAM0eVjVQxhEGcyyRhFuroTEgBmPMctjRHS+39WgGZUAACAASURBVBApbB2XxW9Um1xnyUyL5VSZU2ndZjZlCQiJLjuV52vTZyZxZDoelhMB7kGm6Vj338tcmM7ECLZxjxe5YQ84M1k75biwmWrPJnLrXt06twnufDFT41ZqoOIXUP1HnRCIicXiSP5ybpDNcluoWmemBwL3M0EXy9RsFqqKPa0pCCHdZ5lSjDPeiAZAirKazWwVGnGNOK05wLuaBsXRNILdKFWhdO3XdpawomP1OGSlrcyzXT46AJGPuIGdP4uDhZbHB4wdTD7DAUKRlDNpmycKZ6AnePqMgb5O6vx2YLRsERrvR+08m8xXAFrdph9jFovn8aLoDMcSikN3BDwy9aHK58ELK6lR0JuU9Setu2lF+Pus6SBaVv2ggmrafswx2T50Q3OJjS+PfW9tEyUeeBRPuF/4wXl2oMbA7zK+Uv4fK1IOQYu0tW6BgwTGEsI4SEWV8cMQoI4xvWOJgi6CtLXGgk35ymiCSg543hcQBdCsHWmWSqcfujp64iheIfKMVZeRnn1/o++/fasyIw2bXK2FmjaxeF3carzSoSsN4kaO1WjUHhlJlInEeSbv416wUtORMr1An4PVEbgdYtmfYmDSSawPnqz0889WSlTr/MWtnn57o90mVNcS2Mq6btRr9XREbmBAOva0ll7N+4u9lUIWuYtPcVSPic18jqw33E4hnR7RASZM3OvRLw/0m98+0C8/P1bg7/T0zVO9YaK27tW0gYlf6xaXk6um8FTXnaZpqI8fn+nsGMHtjTbZuY06md/Ve3bkppUzgi8TEFaG5ImRZYbbz2jECTd9oDjqde9kZvmBm5tGT1/d6LZptUbXpJlStEdMwODQQRqnQMVJO/GNQcQKnOy/2dTX40eH+ujhiQ6Tpc5fVfpvf/etrteZ7j461N2HE71991LPvnmtqxuk2AQLe9KutG6jINiRThfpUU4o9EqlIrTNilRqltTKvRspLFX1lXXMyBJH+kYiN5rJ92st01K/eTLof/sLX/fO9lpO16b1s7DTMDaxMxwYHEkWXOuaKdaKD+zvTJByRIi8gTZA5AInfZu1FBsBJjpjdBArcMb5Ftrjkk8Yym0t/ciaFNu5Q9uls0PE63UayETLaylfy++uFQ6bMbTSJQ4I12RMMJ78ZC4vSs3JZpBZpgygNkYfpR1yOJhY39M+VSZgTEwkH8WpfNLC+zG9m+47mU3kkU/HFA1RKqns+UZ9AwSTIgt1USeX3K/oUE7AA22vcndt9xl6kySd2iKeyZgLNwpIpAtADzfhRGW41K70jP3zN//fD/rDH9faZonKmvsTmOnCfhYq4RzER0rgdaTydqd6uzNULO8FxF6/GKzYD9KJvMNUXQpmhAcxa87BqO6VU2t5GuujT8/04ZN7KrNC+5tMVV7LC9AayTRzJ6vYhL77cmvE8e220s27XM+/vtbF61wNzkjef4wmk4kefHSis49TzY6wpnfaXBe6elvp+RscgiQDtHKrUE4dGG07z1mF4k50RtyLrT16zeae7h4FOj6my3bUhZ72WaerN2tVhaMGsXbv2RSvCwJzM6FrInUp9UMtvUF3lq7uPJjo6CTRfJHqzvGB1re3+ud/+VYvXyJrSLV2Km2LRuVuUFCHOkyPzDnYAY90WqU+hX1nwMeo7TQZ0MBGqv1I13WufbVTPDRKk07zU09PPjsxdMF2O+j7b65NE9kWvbqCKTWNNXtXnG2xIUbicCqX3Layt2aY6W9DsDBcHs4NDyRBrtXxETpfDfCcnEj1UKmg6eHqI108ZALUarH0lRzHCpaJXHRErZT2nY5nqRkJXr+91ZvXO3VVrE3ZqfAIoI5VFqVhR6wRRO5hYEupzvZG4U58aZHSgPS6yfeaLebmKCvXXP+h0eCZjGXbTAduoDnMppmvPSBgnluDqzIH3JtpEgFy9NRVEN6JKJmYoxUq/q4kly7W8nBpkTBsONqiUJflJprmzwrW8bNIHlDextHm7bWqrDD2HPytmOlFtiNlRB0oCVxuSFuwpsK22rP+rExPahRv44RyMsje/2FK5Aw5RI0OItbovK7MrgnyQLuWBqc0RAaUcP4qrjdWUmHom4YQPiBre/SLYT9YSkNbNMqIQiJOJY4N0bInvDj0NcXNGGOe6FXl5NUhgQaxMpMDY46miEENZ1ns/9VgXCET947MRjrREcQ08nzoDIEzQdThAT/qlwyqYjshnFMUSHSLViBRdNgpTcfHCHuc9dDgJxRK5B8NCGcpUcY3lEcxrKCf0titm/aBxtlCyrpicOvclBRz/G5mkSdjoTEqk/gxyEyLTCcQurESC94j54nXgeAHUQixJuYXH8urvrEgE/uFCB2/Bvpavi8PXS5LwnqDWkFc6s4jxL3jmDiczhUGM714+kovn75UXyTy+pXaaqKODoyHg6j+a3tIhpbMTjghi8GRNwX5lp0xzCY3IH0dcpGr7b62vDWEaxz0JkjvmAJERuB+8ulcDx6OGUfPn17q+rxRVxB1HstrmVghgu/MfURIsfu++LDff59v1/ud6V/aNjdXAQVly+iWIGK0Ly1CaE/BrNWTXx3r178505PHMEKu9OLtM70DAbBD3I0N0x1t3HmvnMkSCeNydHy60kePT7SYA53b6ObmrTlDTHhbuapqClgOYa6hUYBOp8BiN/GHMXcqTdSHnU7uzm0H/fbZrba3jfFjEOzX6CK6BvmWIfhhnUCt9b1ecQALhoIrsFXckw/O9PjRA1vHvHp+rX/43bd68zRTvQt19uBYv/q3DxSvCr3+8Xt9/+W5zi9wWqRyLCQQGjz1ERwOCMGIbyNtLY7G1bRvdZxws3Ua5oP2PU6Kzg7soBpT4IPU03S21ccPav27X4X61YelVrNMgbe1+4BClxw7xuzQaM2l6RZqmU74aPYYvGI5nspxE23ynV6+ea6y2GgxnWg+SWw6CvnHzA8usQkINBuzGsfumGJOwccuHhsvcDk3jiy7D6cohRXWfFg4fbGR3/Ha9vK8kXOD91LJicL5kXWbRQP759bE1wZiQ9+Eu8YYHkApKegY7k5Mkzb4EwusXR3e1Wy+NCfsQHAoYnNYKpB035sHaDfcJldZleZoqvJzA+5BZq/9qX1NpjxdsVeb83eOzLm0y/fa7nfGTjo+PVUUz+U6Y9G5V6h922iXtfrd37/Q3/zNa11e4ZyNrACR5qadpFEkwiSZzRUgJm17ldu1CehxzIJcCAwmyFTGVTn1VSSIfWMdQkBvOl2RARg3Oru/1M8+eWi1++sfznXzjnMhNpBdMvMUp9izC929d6DZEuKyq74tTad08WKt8+c7vX5xq0JTDf7CAJNPPn+ohx/P5U+38vxG202l89eZ3jFJynqzsVO9z5yJ+VEGrkGcRAE067HgJssuSTodLz09uLdUyPqj7XRxvlO7H9TnnqXIY9MvibHw4dXRgEO+bq0o7vtMB6eB7twFJkuBtNLZ8Ym21zv94ffP9fx5qW5Yad1VyvLxV1Wi1fQVehgEZlZYw+JhGhv4vRLXw9xqUovccbVjt1BuNWlrzZaNPvs3DyyWartv9folSAUK10B7tEhONDLCrCgkay+0aWyxr+X2I2OL6yKrC3MwElmBVrUEbJmgPcLNhktqLo+CK+qUxXtbwbRBLXdKgSTNDiOFq9Ro+M1VLrfqtQx8LdPEDBWvz7d6/Wqrro5UO4HpFg37x7leFIogy4O0gFado5kDexGqrCiIERcHthZarZbA86zo4dnWe5Hpt7ZVYSBgpjjh8VTeMrFpChMmVkzgUpgeNzQtcAQJ//YDGyjsitwGAiGB4kOr5L19nlikFQUOkSxdp9syU3Ky0hAFqq822u8yBQnrbths6LBYbZWm+2O6nNOY9NIqnWtPU8nJ6Aem+aTxrjCgoCfKGxO150zZaZSKUnOyR4udvEmogcM8g3LfKWtyRUx4ktiK6h3svL7Vw4cPrRhyMBtRJNE89b2KNecVgvl8nLIHvvYqlZW5JhgCUprQcVAAwJbvnQaRFkfHptey9TraS67vg/TfDYh4SyAOBvp4bxH/KRTWDLtoZOzYtEN2FETzzH4Pk+Rxb0XUqOMJcbKx03RH+GTDiN/WbY2SjpHZuP6CGYet9KevyfSAytqq61FOZV/DEPJEeFiJNn53HkglFl2qWPu+TIWYJo2vcegx7LPzp0hCSf8eQofgAmGzwSTfQ6vI6EHV3jEiNx617caNpmGrw95EmoHHBezo8O5M0xWdCe4OX3fu3pHnNcryKz19dqXbS6nPZ+qruVFUKekiv9cswtUE5ZRVIas3aKE8dEaIFdRbHsKmF2gG7d7HZTCBY+zPg6RreASFFm55eER2U6D5SWyZOpdvb7V9i9AxVF8zLUBMzggZ59poKx1p0Kw60U4QwtgLgwjlr28hxOiYWOHAXHr/cIdjM+909+OJfv3ru/r0iwMVzqWePv9O66tWZZ2qdpgkNArQTeStSpiRTJUARE5ind1b6f7ZTKvE0e7yrfa3RC60FnqJlon8NK4FI6l2vN9jfAJif9YluIzCmav5aWy78affXym/kvwqNP0bGUcwlXifyJMiTgCHBhEgqdsq9Qb7OQ8O5/rw0RP54aH++MO1/unLZ3r97EKTZqpgExpV9vCjVI9/u9Bi2ujih0v98z+8VpGnFhYKfZjyA+E29wqHDoniaKxwXB120ingyLhVnXTqsCh3vvqik1dxHWDtb3X/bK3/6Te+Pn1U6GS5VRzRVVaWiB2GB2YkYBIYBt54jTgbDQSJWZwPMLiZpJl6nGhVofOrN0acTRDoTqdjk6LKtCYwRKwcB4dhhSxC4tby2Hh/gboN5CxxfbmBWki4ROu4wThdhEZNhxaAEnCUN4P2JZq6mTGlZnOcU612e9gyhU16cSGxapwmdHpoHmCmoJvzlQOnxtm3ONZkdqg4mSiJiZfBxs66sbZVMKv5vkZAu9P+5tJ+f0LciYONodSAziJINfiRJXabq5YVe/hIQTKz5sxCtS1qiSnruNZl1Vi5/z9P78FkSZpe55305uY1dcu27x6/dnbBBYigRIEIhhih/yxRUihIigQW62fH9ExP+/J1bXqjeN5sCBEbAWBnuqvuzfy+15zzHG8UEfsTvTvP9V//23P9/ndvVJSJscfqNlJZofWivWEaHRqs1qMTHlqD1hlSoS7ll4VcnI3BoH0o5T4XES7MmeVV5QNRFNLHn9y3Kd/bH9+ruOnUbH05FGV9p8k8sX8/nPiaLAI9ebbUF5+fKApy5ZtrXb290MWP17p9t9f12jERdd4OOn54pLPHmWYLpkOddttKm1Wri3c7E20XgBP7TofJgaIqUk+hxLsP76bOx8DfdFCaSR89ONI0I6JjEIzWzbpRvxvk5q0VGwYe9HzdbiGbS2GCpg1nH90vDGCS40sdHqRazhZ6fO+him2jr78515u3rW6ufRV78rw67cqdCsfm16RvazbEyiwLLJDvl2Z04BHGqYrfteRS7wr19VYP0kj3H3iaP4ZiLn339a12q1Bt5RvpvdxvtV8TWjtXBZUauQPTcZrjD9b1HtcRDUdbK/ZjBdD+bc3v2JSlZkIICgKVDCPuoJXivY6IJkkqxSecRZElEwzm2Aql21pNUeggiY21dXW71rvrvXZbR1U+RmW1XMwWBzQGr9JMIJ42jV7TW7PBSAtHpE39PEdsDph0xQPi68IwBo3Dsx/YdMTd5fa+BItYfkZSQKh2V6qtOfdiC8fNYVqZQQpnJIHJJsw1XA1EblhHtpp2CW1ONUvIJRyjwW42a7PKMwgpVnfqEWJPpkqCVDG6J/gz7mAuN06nvNzbJunASWx6vQ+kg9NjTeRYkVkN6Kv2iuHlUUZEoSLy+IiIyve8rkoXE+2bUt0d2CAo12wY2d4E2hPn0g9aHi6VJCAedmPuYuBrtb7RlNgStl2DtN5urVEv2kYVfBEyZYHvwsPKOIMQuAP8be3vTw8OzWnH871a35pmy3l29L8OjMk3W0biXKShsSooeag8LYRkQMXCXIWDgbRudEaE/1FGsLoZs7L4sCiLLKeMn9AjrgSAINMQpkqtIsa7H8CUyLQsRPJD4WV0S5tPjeJtigITj2PJ5ODEpmyCccixvrlwKJKYy7A/JeEYnZPxgGyaNDJxfI9R+zhRshGRWRFTm+jgnMMrxJeFu2NCqnK9Nq0VKh3EvezJ+woqDmp+T/MTmDtYSyH9dpYHc2rTpUE3+VY/fHOu6xeF+j3wtYmN71230zR1NAkH+5I3WEu7Tgn2dkigWWQPItyN3SZXjgPADW3fH0IKZ+RoUnN23ZFmUaAE6+PhoEc/O9XkCO3HVufPOUxzFTvgciNegQLIcA1odNCfMDIfPFsp0rmQ9zo1JyL4gdY0KeS94YQCfIZ4FU3Sk18c6d/+3T19+tOpCv9az19/q6tLss8W2veBsTSCppVHmG1NEnygmguJjN1pqI+eHuvZyVTt3a121zdaNzvlraO8YlfMVGkEjaHHDBpHXgMrxDdh3mQS6PAs1OyMw8HTd9/eavVOcmxyx+FTGX0aeKNn2UCS29aa+dIi9HWUJZpPG2XsTL2lfryQ/t+/XOu7d3dGYZ/3npJcivpQw8TR6ZdT/ZvfPNHMdfTbf/pKP/6wUrVicgTLKlHJlIX9PrEGQ2DaKC7Uoz7QAdMwFapcHJoAWRMTJLpDocQvdHZU6d/+2tXf/qrX8eGN0jg3OCCjY4KkQQoYdoNtjz3bpRx3a0UPogLeiyjKLMm8rBD0lupgayGI9lORhQhJ2XMRTmPvr8Z1OlMqCuEWrdSYfwWHZSRk8C4wIaBIitVNz6QA2IFvovChC6xgQ1CeV62ub2vttsxuO0utn0yYMkC9HbVQ/G2O5UUxBSV13lddYdt35fkj5Re3EaJZmibQDI4hDsiaGqfD6BQ4m3a7nXabtbwu1zx2tFgcWgyKFfQ8wzhIvdEZxKrSCR7JDchaTG0lbmcCd3FJQCpBoegOHV1d87MtNZ0v9fb9uf6v//w7vX9HA3dfV2sapVhxPNdqh+awttVal7Nqay08GdcPphG32sv1eW8AwTqGNvHhXy2mcoJW2czT9JCVsafL8zutLvYKmliB4Rg8VRCsibpAgsD5lvl68Hihv/nlA4MRRuZs3Gl3tdLuYqPdqjCbO/FM4WQ8i46OJsCH7c9iQru6xbaAc3XUjQJS9DsQHXztvQH1yERU1Cuah5rNQ80RtLKGqencaSYTpaiBh71NtGLoxs7Yxdvl5vZKEs8KK6bboyV8N5oT/IlOTh7qdrPTX56/02///E6r1UTu5sQ0I6zWGg8kSCm/bnTgRJoE2Pl900hVzNqZAMUU6+T0SbtmL98p9NPH93TvxDfswdsfd3rx7Vr7laPIG23jlALVtlTNdCZwdefWBjtmCxHhuGe64rtGWibfMSxJF0A/GsiL4vHMMePQoF2xtdzIKBh0OHf0+DjVckGG9KAm7tUwQSo9VVe12pu9gqmjh6dHZoJ49f5a16taVe7bupN3DzBk0DnmWMs5k5F8Al6tmAaBiuHaZEPCdwmAFl1bp5PFXNV2bzqpbL7Utm61g0Rt9wCHXWeNtjmAP9zHTIEQSWtf29laMAXF14D0wiObjeaoV5SG2pc7k1xgf5/OySwFCTI6re9WKysq0DrF5NyBA/ATea1rutWhAkqLE72zmoCpRNANFsIbkCKRBposZ8ZomkShmYbI2YzZQhFBYvw82E3SZru17RHVRjJJ5Td89r6tyfj/ptOZ2naMQDk6XNrnTJQLuue2b7Tbb0xQDhsKwjgrzyhNbZKG9pV3P7E1INFlH8KKwQqQGRchIG8UUCCCtmhq4705j47+YcAlRkZKQSMHs4QuFm0QqyoLpxlpt7ZOwaZv+WtjVJElcJNcZpFRo4Xe+NnEgHxYg9H9Oj6HGI4IDkAKFh5lHDnoEcaCzD4lO/Q4YimEojG6gKWcxz61Mnsi4mPWFqwATRhLp9CX6kxEjv7CM/o1f4/FKnCh8Wdz6QzMV2AljWsrVP27bhRdhw5LhM5w/Z1NeDh8OeyZ7DC6pHDDKtlrfhjYA7C+RYzaaX6U6pNfnOj4XqLrN2/18i8/anNequ0y7RhzMCFANa9GeyjE2IaZBXiOJr6rCZW042pVVNbhUqgy8aLAsauKKBdGgw7rSgon35xnTLxmjyZ6+JOlZgeDyrtbnb9d6eKq0d0KwmKkDDF8s4aWg9RwJF05iQkIKQUT9ZrwvzmFucTAvQPlAqjH2o7pRp80ViT9w79/pM8+i7Tt3+n5++91ftdrW2cq29A6I2bjBE+yXqobCjHcda7SWagH92d6cjZXwoN9d6did6O8Gswdt0H0zZ65Iw2e7EDGj67ZkOns4mmg2Zmno7PQ8pwQab5/VWkLvodimEMw5tJwx4LDGRQPvaaBr5ODmc5OFhqyRttdrdffr+1gff8ekFtmK9G+zs2qjii1m0wtBPXLLx7p1z8503Z/ob/86Tu9/mEjeSfaMB1ssOHCsoJj4iNXMhpxVnqKwOCnOO1hEfE9M03hHVgrdK/100eD/uE3iX7xk1bTybUC7a1jgfni+DglI5v6WN4gBQ5eOg9Ccm16AyapBE16HK5mfR2t9UMQK4iIVYisK/UgY3uVejhY1uOhY4IxRNEDAJBm2jPkBg0E4kaH94riaLY0N1HLBGZgTTW1xofi73ZNuPGNXchckIeHdOH5SDwPU7OoG9e9q6zJMGsfqj8u3sE3Ki4TWoTL5qRk1WdulNpI5cSa0BRhVUYnRePAtAVWEqvUODtWhz7S43xCEF4abbdh8tT7miPoTiYaPLQkYwgu8SVtudd2danri7cWunu3itVUmZ48e6wsc/XXr17pv/w/57q6O1DpTlWhPPISHZ/etynp9flbVetrBUxPYrRBSA3gII2gR2sRCboGBDvxdXw60/IYZo60rjtdXOeqClZIcIF6+R/Iw3yHHPwmrKaBiQNl81CfPJnp0UOEyYPOHk51tMjkEcZb5TYFudyubCIE5XwAXUCAKgC+vlPd8tnw6cKyG1SHqSovNUaQV9SKy0IpeguwDBHwy8Cm5Tiiaphu2VKhD0SU9J1SHpcpuZ5MpxgT+5FZ9kHAwMtKu1BeOfKpyFAkEH2+PNVtUetfvn6lf/nqXOtdpn5/YAGp6DyZKoB+cJvKRNAjSZyg4MCmTA3T3zC0JojPf9ftND+K9Pj+3MCPddHr26/fq9hKxb4ya3qIC67ubKLUtJWtpAoCWkNjunP3m+iZgjlLYtPGpDQGFNFmFAnMKMSj53iNtvmNEHOenGRaznydnk10OOW/7FU6oaoqUnHdav3y1nhM86eh7p0tleeF3l6ttNkN6nI+cxAno3ca6ce6ylUljpoksOe7K3u5+aCjJDM9Td238qdTZaza71Z2jq1Xt6bZXJze02pPzFBnYu8Jq6PYkxv7FpvC70QRCOgZZJu/bdTmrYV5I7xnkhp6keFHGDzQKCcT1ovk0cUqAUTzDlpyBuHG2CQHJejyjqfqaWr8iZp9o2q7M/MBwdMZUVLcp+S3serzXC3SSBOiZYbOcjLny6XFuLBuzLKp6n1uDVsQusIj5CSR5Y6yJpvGmUWQQBGn8YWzty9LZenc7qej5dK+p5v1jTb1Th4ZhFGkJAxNz3V9cWENPsTuu9s7TeCutTjiwA2NkhcgnpOMRAHXXNRkifIsIBA3aCjC7fv+rwciOSiQEOYx9Rh1+2hkRrebRXUCSDTNDzTmD7mx45zG5MfjwoujmH9q7DDH/1DEjEUOTjIcT5adxt9B9Y4HzlAAJgU315f93z3WbQ5ffxRk8TIOdIr8bRRT40PPy8t/1/SFGkO58Tfy5yJeBc4Y2AUwTsZGfgKgK8arTJioMPPBU4dAlAfzA4yy5VBlnfcBaWCLKCRNHRqXSssTyZu2uiaAr8/kdL6mcaDPP5npyWmsBJruuzf64ccLXe8j3e74u2I7uEaGEysT9F9MqgZNHFZxI+qA8M7W0PHM7wqbzrGrZ6SKVdjD5ox+aJgbXBNBxOJxqIcfJTpZhrq+udAPb9Z6f9ErvwsUdgh0C3vBiCTALUIeF317Za6r1sjeI8fHs6LSJnaYwSrfphOadProV/f09//+TJ987KmsX+v5+QtjuRBJAmnbx9tL/Iu5BhBfArPEjeYbR2Q6c/TwbKbj6URDXepu/V7rbaNtHWq9HyxglrgUkPjGlmLqMIS2KsFuFy89nT6eWbzMxduNrt/llqUFtqAinDkYDMKYxSD7Xeu+DudT64D7rlW9HfT999d6/uJKd5vauhHcR36PYxOUBJ9Roz2CZv9QpydLPfok0ue/Wmp7ea7vf/dWt3ehboZUq86Vz5qgpGPCycfEJVJg0TCDuhSeDwBVX5HlGVXyZ3f6+LGnv/s00c8f13pwbyvPO5fj7M2VVqP3cBjnz01kTMPgDIU8r1ZjxQ7PMMnEoyHCWlODpBLYHNrEjueY3QdPuc+EMqwUx+OEt4OQ3PWqK5oNYImeudvIU+wQzmOJ5p6wcTQuHkwMjjoKJH+mvkNbdKe23akA/CYcWQvBAoSDxAXcOplK7Ca9p1kaa7mMFc04RULtC0T59FWgMTrrAjmwmCiRoYW+IWoKueVGdX6LFtM4LGzIsfBT2EVRqiHEVTPS6SE91/nOYkwUzG19ZsydSWbFnmE5IBSbXhIh9Z1Wt++Ul+jmYr15vbKVzscf3VfXePrDH1b673/Y6aaYa9/OVdSxTu4/NMHo+5ffa3d7bqYGLm/o38AtKz/XUOJGpdxt5Mxkq+WnJ5lm80hX5VYvz6XVBqMHAupAE0Ty9Vpuh8aEQg8Sfyi3c5VTbAbS2VGik/uuzp6FOn060aN7Sz1cHtrFsCq3ut7eWRZeg43cyzRUvHmt8hJjBAkAvoEId1WnS8fTm87Rpm0NiPrQGXRoE/pKTjJoOkuUhZHqotXdBl4UDuBYboMuozSdW+KH0tqgNQAAIABJREFUBgtE28bnRzB0mICQ4Ocn5LQ0ztIkdiz7ajFbqqo9/fEv5/rjn291tQl0U5DQ3iruIk2qwJhnNuAPHA0BZ6tveZGc5MgZKAJiGl2O/LTXwUO+11Lry0Krc0fn5zfKcF2Fg9HJw3Buk7QoRl+2U8j5syvs96h8V3ecqeQCto7BYZnSu5lja6sOV6jvaxLCVes11GT65VaYAZ1Vis2+1ywh4DjQza2r3Y2r4W7QsC4NpzD93Lfoo9vrO91sCpMSuEUobzuYcwsjyn5fftDxjpDDmqLzwxpfcWgJFkA2g2xqUVHxvlDQgoXYqoPbkyQ27WN9jI6GNWjnQ6b3pbIw9xjC+6rvNakGufWgbVnpkuKLmDEfkbmjiPgmJDENaI3A9IwIxQuvVROO2ITFdGauuKFqTMtTYkyoe0W4UaF5E2xf7+XWmJPIiaN4DLR3INaBZHG1ALdQ5GqzSMXQKyXybA9mgIZhLJLRWvY4Spdzg2YW21LtbqR8zxaZuQ5Ztb2j8IliZdlMh0cH5qK9IY8P0GU8OoD5c3mWN7d3asqx2Sq2e7k5kobRtQ/FHJgmOsIJBaLdOb1p7SwSjMrBdZQlkZwD/28HHkRLxoVm7abqmDLg4jXGEYhx10SxzWA8WSuIxt5pBEL+K0AAndIIAaDcYc9KuTJaoEfFEtDHrdGuEc1y0bNa6J3UCjPLVHO4AZg04ZSj1BnjMdDvYEvHpsnPhaZmXA8wnxxjIHhJqQ57MrMYNaJFcujKLQzE6E78vCwDGPHzpyOuMxuk/V+42EZaMwXF2o4cLiFQBgx2sFCPIDOo17MFoLZOt7eM3AMl8Hgmge49neqjzyY6OGh0c/VWr19c64fvOMgXKrsZqhnTljDpMoZ57yjm3zXZWacB14lZ4F3rhnDoMAanADFlNEUpWTwOjBZfQeTKX7R69MlMnzw7UF+tdH1+q/dvc11f9drt+K2JdcF1iC+JwhSibqLK8AtjmcvonbBHCjkjNUBahQbruMYk+eWXJ/ryfzrWs89xsl3q+7dv9eKqtCmQW/pGImaiiDsObgy2bp+1J0JPH/fPoPv35zqaZ+boW2/e625L5+lpS9goa7MaTgiXH5MHT0E7KI18eamnyXGkxVmmqs11eX6t/S2i1ECVjdUp7ng5XB2ngaaxdP/+iabZUspDvf/uRt/89VbnV6xOBnBHWvU7NX5rrrgJ/C7WmaydOojEOC4d3X881W/+7VM9OI10/f6lvvn6W62KQTf1XMUqkr+PlZn/BuApndfoPoItwjuQepnpAuJ4p9NHd/r8J53+5hcLPTnztZzyYd1o6G/tEAJm1lAcRom8bGpiQ9ZmDuLgbmPvlkXv0OEhkHbQbzVW2GNmqHxEkqAuDtV0qeIIq3ShJMxNU8Sl6Qy4DnNbv1EUtRUkWlylwbjyYRZsOXg852AKKCBHbAYBrvtqZ7qlIJyRKSDPdCrYdQHKEkYJgA6Hoavjg5nmi1RDwno+Vk8h2RPlMfKcKISJ4gmB4dHV1gQHb5QQZ8JqgKaNsGW/UNfdGbk/Dubq3akJv1k702S01Sjq5tP3AtK8sWxGcoOJZUbZGo5qumttwobbhd8dDUZV4DBr5EHzjxNdbmr93/90pX/+U6eiPLPcutni2MTO51evVebbMd28s09EySRQmRC4iWsWQWypw9NQn3x6qtk8MRv9i9cEYsNrm2sIJ6qMqlwoxAlsKyTe60GeFysYEgvxZMUynXiKl66m930dP4x1chLqyf1DzY7nDHL0libs+WuLqJlHmU0FuqHVdp8b4bqrQiVKrQG+qhu9r/aqVOnBItUxDeDmTuEisCk40y7Ly9p32mxZl7MWZaXcGQcoCSPLpKvzRrtNacU8guL/fy1GXFXXawH7KWp0cBjp7P6JdnmvP//pvb79y52urjqtcthKhH/z/PU26YEGTmGOQQS4aMrZwbs5VPLD1IjXBM4fnDnKDiLl+0HffoXbrzZy+yyd2LoW4XCJXIDpR8V90CqOI3lMLgoEw45F9zQwhIzmTN6ZKwQRXKzQmyu0VjGQ3VaLqNDxyaDksFPp43j2FDeZcaF2u1I3167aXaSG/Mj8QmcfHSj7NFPhOXr77kbbW3hUPOeQ2aVJOFHmRCpuYZyh/5N2RWFNT4CBwo+t6GWSxnTJzExDazR0nrNNk2vbNZbfFnmpkmAy0ronOEYrpYMMGDzBxt+32lelOQ+5u7Z5aUXSjoqUnLmeEPZBKbmWH5zV3iRWt9vbdDY9mWnvfIj6YLLCneUHytNEXt1rWgLJHYO0m6BX3oJ4GdESVPHeNLU8ScP6FLW69VYJGINmHGSwpUKWw/p2vuB5Hu35xKdwN69uV4ZJSJKpTahY62KS2Gz2jKst621ykKjq9qZdomhEg4rmM4pAQgTasR3boheUkbaBaY6JG2P2oGWuhq4C8vE4R7lD4tCabp571zZVIB70G5J8PoilI/VOopb/9KP122i4H2yZPcIsmAnWxFIIjeF6IyebiRPk1dGRBkyOAFXLbGMM/iFUb+h38tAcMN2xaRAaESi4QAvNtGurNgow1gmsBKBSMxOCIUKpZeySnmLN/DtmaWVkx39X8/MxBmEMzqjd8tzGgowyxJLimIZZ6CyFFr8jgD+Y4vwuCGXB43faM3pjogIYkfLTQ5xLhlSt6ZLDkJ+x1/ayUrMGmAU3ZLTUP3w81S9/dU+Hp45Wu2v99vfP9d0PpTa7hYWikjXFxWbMmGEsYSKKVYoU00P1cuBDNY06OmzS7YHZcV15CBnB1IMcoOAb1CWlJktHn392z0CTfB6v3t7o5fuNbm6xljLRQO+DvR+N1FR1H5uOZixtWwMEsrkiAg3lWkiAp3VzoaYzXz/95VK/+IdjPf0CkeSlXrw514uLXNtqMNfMUH8Q/bNe5ftlEsXT4XOgDnKjTtks0MnB1CY8rAAvr6+0KzoV2HVJjeYwY/RMcWvGeRK6ETK6Ojqd6uR0ahONq4v3KjisKyB1jdowNf4HGPuPH57qwb0DO8Svbgpd/pDrzZ+udPG+1c0mHyF6rJL8wUixrJGM3cH6sXPUVaOGZYDTsgj1yeen+snP7mk6l66uX+vtuyu9/IH0+EQqMuuMYvb5jGYHfu5UeT1q5Mj3ipxGy+VaP/1FoV/+2tEnHyc6XcZKcRE65D+trBND94a+yUkOpfTQSLH2vVRbudWtddxE7DBMItJjwPHhDWM3aFMZWoRACo61zllvQ43f2uSTAg7R/0i3J4qH6RdwSiCC/ByDje/3HWPvSBEhogDdcOPZo0/XWJseqezQ+UxUA7UD3w81GWEkcQMU4F1n5o3Deaz5LDZLLe8WxoyqJrgWHeC44uPv4OCydUi1llvfKYCxREMTLORAI7aGorBoFQ7qgQWxl5i2ydqKNrcVedPybuKypDjKLLGeAj8KKQ6bUS9hGZSJ+ggt5V5tuVVX4IgBvEkOW6sXF53+z/9yq69/iHSzZs2YWOQCFGSTAzRY51lZtrYGLoLOQjdZIy8Xvp794p6mj6a6yvf6/scb3byvFbcTVZWjLp6oi2JVNQVSrcwZFA3kXeHiGd2TeYVIeiwY0IwlyaDF0tMBzrHHSx0cTZROCUCHj3atu8v1eH5Blm46nV/v9Optq+sL5AOpomBuq9iCaXFX6CB0deAORoX2KDxmiTXBtzcrrW5xVUEcTxXG8YivIPcPRzF0ZuIJBgqbyM5GDJ8Fa2BbVzg6Wkbm+pofSGcPjgwd8Jc/vNX7F7VuziutLla2fkZgz4Nce552hARD/ydyKIUzBPV5r45YJmOUDDp9EOnkgW+6mK//RMB4o7Jip424vNAcsfQ81Y6JRuhrSyI9zTYspx49Uq99WasA4huMK3zLIvMDzZ1IQ0Hh10hxb7qiw4WvR8eRlsdSE6y1djtdrlzFq4mSEgHzTrs7qS9p90p5i0KHH83kThytqka320b7DTRrZFZMamVT5aTzjd1jeJmAqdJeTc7UpFTqIYMYPc88qkhCkJEwJTs8W1ojwnTImD9GjgRr0lk2oDmSeY+71owsXO5dWesUx0DTa7cvjL11V1QKUOkzweUzsFBf/k9HQxKrWa1N1jK/v7RpFs/pxA8Vh7Fp5hqbTnLPdbaepUjiJi5bsBy96jy3xo7w3DYIrQnHyYx7LPqAZjEcCAVNzNSNpsZVmiRa39wxxrG0CBpU2hDL8kNnRbhwA2fR1Z6kA8J3jzKVw9YcayV0/WlieW9soyg4iX1hE1UXpTVk7NGIH4Emzmqac4UJFpqsqmeVl9vnzjNH8DarX4u6SvQbQ6SMvSI5K7EdfuPKauyWuDysJIKBYgBGtAujxsfs8TZLYvqR2EVLVcsYl7E0+ADWI4wVOeCJq6AEYpRlKcEcypbQQxn0IcONrw0tEm4b2D4DD/OH8DljWo/CP9MBuEyCyKcZD/p9V3MF2EjN8nz574FWIuamSMKhYrtYhIkjVZyD2lxzHzLhDCTJ78wHOxrvzRY9WigB6TXyFnvNHwyKg0bF5U71XWPU4AR2A4I219Ppaaqf/919HT719Pr6jX73+x91de5qfUPXQ/4MaeYUmvCcrPyxna7lxSAsY7OC1gT2Dc6LDuClO4aZDp0qZ9ABJk/290FhCfGPHp7q6ZMjeVGlq3yjl9cb3axl4EunqMxy6rPu42DoWdkRv0CpNk7mKm9QyRRv8DVxpIyVFM6PmauP/vZY/+Y/nOizzwP15YV+fPFOLymSanJ7ZN0na0LT96O0ZKVDsYFYMXUUTXngeZhjPTo7U+Z3ujp/p5vVxqYcdYmg0dF+V9temMNuwF7KRYG26HCu02VqLsPLyzfabXfm0mhqtDapJrOJHtw708NTAIOOrtaVfvv7H/T661s5G09FFWiF9shvNTWchGMRMhScNAIeI+7ek8u+g6I88gw/kKGnenqox5+caLqMrIP/6+9e6uJVo3ZPQO3EpgKs1dye6J6JKqYmcKj8WqeHhb78ea9f/BKi8UqHCymDBG0JQL1qt5IH68g6aIqKU7XuzPQ96Hb6di+1WLxZKYamSRuxHAihihG1wfsJR4iVZ5jZVKdu9vLc0gS9mCMgobO3GNxCA6G8PQUND32hDspvw4WXqCMGBQE41ndfSgns9XI1baHtvtImZxqVmkMsnsMzGsNYiU3pIagH/HwgDfj7O3lhZtPo1PKpylFnBCCS0C8PWCZOTAqPYhT+cm74gUJ/qoiJkVXunapmpcGvDRbJZ+Oz7jKmTmHrVFy6sNDKAUHqREE0V8/36bgKeWcKfkdXB8t7SpeEEudyCMGtBjW7WnJKdWGl28LV968d/e//7VZ/eIGo83iMuci3BqwbrEBidUbh7yqPyKsqdRIPevpormc/e6iN3+iH9ze6ve2Vr11c7ZZyjubMYa1FUavOcjBD3JwGiESP2WnrdCoxvRS1poOv2SCb5C4fTBUehjo8mejx04nu3aOIKtSUxOZc27Rg3/p6+X6vd++kVy92qmm8mXWmB8ajwtkYO5VmLjiNiZJnKC19ldtG68uNrs5v5PlEhCzNxbjdM42A8NwbpdqauiCU66Fd9czKj5CbVVk2DzSd9HrwINLRsacHj5barAr9+O2tXn6zld/P7eJZb3barfYAUeTFE93UtW5qcAi+DuKJkhDcCuctG4dGQVTq2WdTLY8jbbedfvdPb3V+E6psJqMQu+zMyAKVnuVE4+NmQhNpdl058H54z1ilY2vHrQtl23jtTPJpghs5LpDgVvOTUKfHE53MI/lRY5FNu8HX9W2s6k2n3bsbOTCOWrhCgdKFo4PPI7mHHrI6vXl/p21NVh3zZfAhYxEdgAHpOGddrfZ7bfNcPi46Tt8GEw9NIVBgyPa95iAkcIrPI/UQ0X0I8omR1xEYr9Y7zYEzokmaROonvjGcgDCi5elv93qQLS0Ie5eX2u73pmlER4d+hzscWCLTNrYpFbrEfG86XKCoFHHcC4nnK0lSbcpKbQ5E1OxUHwTt5DS2yuEP8cySzVmO0zEccBSkgCvRVzK1NYip42o2XyiMKc8IxYW8P6gH9hlNVBMPUmIqYTI7AmHrJjdeYzLJPshRHEWLSL3fmGap2oz8r2w2Mb2mFfRlb5Ia9Ixwvagj1ncrW8/i+I3iwKZI/IcppJnUPjg5Z4u5pT5QODmJ/nbgErRkErRAHg4rWMCUMjyodDejwwxpGy+2pYIRkGmJ665SE5EGKuBP2ISJ9Q0rgdGq26FFMro0gmPmTRCIP1CQDSjpG4EVDRH6CiY/uGz4GaAws7IhR4npCHIrijUL7HTHCAUqR0a9XGyElu5tDsPfxv/HZkHGRzKdlbkHOMQ9E/rxJfGyGDDR4kJlrhGmSUyGeEiwqVKQ4GQKmHw5vZp4rem9VrNZrQ7XwVWuak/xSIWNJmliE7aDe74+/tVSh48ilU2u89cXev3dSpfvuAjm6nrEZL49rAZ6pACF3I0o1cUGjc6nG0XyiOgR5cGWQC3lOZoNnibGyRsLOn7G+2cznT1LVcWlXm1Wulh3unpTq9s08pn2GHsQ6vEYepighxpIkA+0oS+CqeRGmnaOljZZi7RNWi1+mep/+cd7+rufg5a/0Y8/vNaP5+TpdBZOW+HU4edDQ8aF8AH8SScEByZM+d0spU5PHz7Q46MD5VtS0OEm1Sp3jshR5bKmOHJSx5wuBiKtOz06OdHpcqGyWGm9uVbZFCbWZVXi9akWR5mWh3MFXaLXL3P98c+Xevlmp37Xa+aEWmFQgK/jVFo4juLe056DnqrUtooEIzpK0HCZk5Iin67EU5JFOn1ypI9/8lCTua9Xr77Tt1+91/qyV+ZlhukPOjQlY/GB6woXZhxs9MUnlf7NLwt98vFas+nK8vJipnk8fwgWQzpAtp6sV33lHTBHViATg8xZU+BWRs1l725zVoSV7c7iPlomBBR1ZGGhN8IN1PUq61plkdvLH8OMYKVGAHBEIRsbsqDH+loVI1TQTdS607FI8pY2NQncUlnSyPO2VL62IkH0XFbE7vTy43HhjtYPgB9EUM6+yC/k+7txMuwcGHEcXlXPe4teAqUj2XIUQvFCExf9EMgIdAFjyrvXVIpxvELt3Veq6lw+aIowtvDMMakYN9wIt8UxxPr2ruEEijXJTjXLjhTHE2t4uCiYWgKqXB7MNUl9sxybXZzw7qhVH9dyJgfa1gf6z//jjf6P//5WXXWqvl3YSq+t92aH7/NAfR4arbmIVppkrZ49O9CTJwcWn3BxudYPL2+023kqYGlVnQU5R06oyGFFjL17hHxGPkxkKMqdotTXHk2K8VtaJdWgmeMp9jqFGREMlU0uvvj5if7Df/xCs0WtrrmTC4KkyvXqfKXnL+50c+no7Uvs51LdgovIFBI101dyhp2OD2M9++xMTcpEtNHmHVTk2lLWmZbjjdvRfLjjKhlnHysinEhMYsu8Uc0EuQdLgha61XTJRKDS2ZmrZx9NdO/hzFxb3/7pXFc0FHWidYPixJfPs9e42ldk5g2Wbk/RFTNhJweOJgJGWljp449nOrkH6b3SX/74Rnc3oW7vYjXdGHHB3YCEg8uUPMHa9FFjXqbP+dARFI6pB/F3Y9l/aNvIP8NWjzaU+2Q663XyOFV8wLNVK4KRF4aqnE557mh74Wl352i73avpCnkNzllHh0e97n2Rqk5kP9v1Ra5NyRkdyUFDV9cKikZh06jBddUMxrgyv7gFoI5wxCSOjZG3LwvV60LRutUQOZqdLXR1e255ffPJzNhwdxZ1g+Pa0XE2M0TKMAnUTkIzD6CXbK+3OohSMwTQNKEHzjJCo/l8GhVwx2A6HQBs7HV3u7F7PZml5lSDmzSLU3OlOQEOXqjWruELAgp7j+bDtVSMnNw09FVVaWJnnIZM5akpymbEspB8wFaEyBcK7U2L3hL98aCubpSEvAdM55jAcUJw1bZaHGS2JSqI9uGaZ2MwnaojMNxtlN8yBWjVAEBOSdoY7LtlxWqKao8BVatJHGu9WZur0QDFrPLZerAZ+6B1DmwrMmolGVTsixyN4b8bEIMi0ja7LysstD527GClZ0yOfXkskka+9od0e7to2cVbhaWmp8gZedl0AYzo656wBg7K8Uxj1MoHQaE0Gv9M/CKf8TmWIpxmiL4cUtZxRzEB4mIANgltu7LuFEu7vPGSpJNGhMbFVgyVSksp57ehcBhnSryA5pr7IDq3tRoTE4o8UwaNF3xpH6ghLhXajI0Da+R5AObynczCfh13p8PTXtkhROWd1lc7C6KsDaDJkgk9Ryg/dJUtfZ08ifX0i5kG507r65XePd+oKhKtr+FmJJaNZFgDCiWftSWuvJE149mokDH3YFUxky5ehCGE28JErTSFPqsn5dJBFujzXxwpOB10Pez0flXq7atK+VUtv4wEXZKJVMKD2/SKO4pXQGehdbGIYlFLTRoCNFy5fqy7sNbkZ7H+4R/v6e9/mcnv7/T8+5d6eYGNH6cjkwrfduog5QHYAYWkwElSTxH4g+ko8sTlGIWRnjy8p+kU58GFri+vVe9c7beuxRZ0NBkJ7BfAkgwXPB0vj/Tw9MzWHhfvXxvJmbUZeobj0zOl81j79U6Xryo9/0uhr/661dBlAkY4cWqtyCwiLbrJwTBamjRDIz5BHDTQVVteMPQVRAOgP0PciIDV85UtUx0/mOvZF8eaHBY6f3el7//8Us1tY1EITpWZhoWpY+uV9pw+feTp1z9r9PPPNrp/slLk7hWgJfNTm9YNxBzgpGzHQx1tHjpOnn3YPODyySdqQfIHwDCBQfIeNVYkcVjDVslB8tPs4AqkPeA54iBmZdxVClPXomdwe0TegRUiTHyBNvJAtZUj10ulZCo3mclJ7xu1OsRa3261255boLV1cn2o7ZZ3LJfnwTXq1JelObZouJIAvlmlIORwRD83s0BQzo6i3Fn6OpohzweUmSqEnN236smwQiDuRAqJCyruTMTNhQXEcPDHiQg2586p5eOYhcDdl4a/2O9XusWu7CaKkwMlkxMl6VJRSOE6rirRUrJiR2SKEWS/XRuMLoszxRRNrHiyI9XuqV6cF/ovv/tR337n6/puZkiAut6p2uw1bKUgH9k+/izX5MzXwZOp6STurre6fV/o7oI8NuJ2OB55J+CISZmPX7XXtq+NOROE2ShV6MiKI7uxtUBQkuht0od2yWuUpqSTj5mO4bTVsy+W+ujTIz19dqBJ1ihOBl1dX+m75+/09tVWr19t9fa8Vlku1LVTe0eNneXv9PjjA91/emxO2pd/vVbxvjeDB86Rqt2agLe2ojlWFqPzQO/lWGfPE1buawu9LcmxGyIrXpOZdHLs6eCo0qNnsR5/dGCN0td/eKMXX610d91pn7eaeRNlkK+TTJdMvwxUiXyACw0vd6lp7CtLej19kunjZ5k8p9TV5VrffHWppp6o2AZGsUZTqg+rKwokJhkEtsIiijlDMUwAAiYGyvhPjJ5i072EbW/6HS/cK5vBv8u0eDBVFTQqyW3b90rR6HaO9rdbbV7vLLomZ1vi1TahSruNPnkc6NNfHVtg9g/fObp+DcgRSUSs2nVNAsA0EJfJzeZOnR+pxXHcs+4Z0+a3u72t5Wx5wRdc1uqvd3JCRwcnC92srhQnkQ4OEMP32pWVtkxQulrLIDEuEXTs9GBuZ3sI5+rmTnXf67YsDS+DdhcXG00SXLGS8FpwOBEZg6GGvFbeleqg7jO99zwt4on2m62hGbbNyFpCJ0rzYvdx6NjqGkI/60vWlkR9MPG2qMhdaw5cx2j+6EZZf0eKs4lu3Gq8z6r6w3QSyjvTptZ+BzTFU9s8URnhmEe3h3bZUZimhhWqCc8ua1WrndKjmQ1j6m2prCdKio0TlqVeeyLRANwaBWgsBOsONArNLNmJYBFAMVBQs1VAy9jL932KpP/ZygabItE7E3cwQv9Hwra52UayEas2CiXMrrYTwi7OvAnnm438KQxGYTRicCyFjMnMIfZBwG1CLivHTKryAXRHncO/x0wHMmkkEFIVLi9DsDMSZqRv29px7YdgcyjsF0akPSE6hP/dbUg5U9+VtsCzAonAWQvtHRlLtq0j18lKgUhTh/LH1SZwtLeii6kROy8Kv0Z1bwoKxVhFybpqfZ04vuZxLu9gp27R6fZ6LXflya+5vlDieWb1NPs83Iis171Pp3r65aGipDZF/5sfbvT8j+cqbxMDT8ohA8vTXbeVk7hGgmXFFuF8wboINdVC/bjwuARbleS5OaXSNGF5riEfNItd3X+S6vTzmaq01vv1VuevSu3OKw1bdsosSfntx98TFhPfyo6uiYp6YF4WKW5ZhPLNBdp7nQ5/kuo3/+mefvarTHG41bcvXurF+7UK21GHCrrILqN9ztoHfRJOS9fWPXHsKE3GQ56NHJqyyfFCp/cPbHZ38faddnelip1nNughdjUk44sYAPQrGy3mcz06O5E/1Lp4+aOCrtEyzZROUvUzXDKRVpe9vv3dtb7580q7YrTUR06tqMttPUQX2dUUJLhaApVuZd1kXBOCCtnXsXiR2G2VgR5gytizHhnkJ67cqNfBg1SLjwKdHU9Vb2/19q/PdfNqLxXH6pqFuVPaaKeHR55+8/OZfvFFrftHl0q9mzFzioPGD0xDBafOCmPlZhOgFC/LSKt1a91lhng3deTg3AhCs+1C9YpYSYnQ1r3WxW60eVdzbdHG+b0OD6bmbqubrbphoyhuFMW1IjeVXx5bc1EDgYMoXdSqi05+QAwCgY6ZhtmRNRYJwtkgtUuxxdVCAeXGKmvG7jsN3UphSOHJuoTpbGBFz4dobQ108G5uvxlaRlxqRA+lsJ5oTQgadtHxbeA3yE3uy/NmCoDB1cQ55JbnN6QL+dFCocEjiUahaWjV14WJ0nfbW7VMFgFluq6CdKYwXYq7jskkK8FsMpEX0wAS8s6sprNVtYPmj7uW9z4AC5KpHY56fXIlAAAgAElEQVR1XfX67uZOv/3njf70V2I+uGgSOZWn6q7QkBeaAjh97Ojw8UJu7Or6ZqP92tH5y536gqBMik+KgNGJaM1ZGCinQCODz7QhKXMvtXwHJJVzqq62ckocXp16Kqa4VwgZOwbxwuo6UO3XPAH61d98pn/398/09CET+a3W1zf6+uWl/vr9jb5/vtHqOlZbZGJ/73utHn0016NnMytsvntxo6/++bWaW1+zYKqOtW5UWZpAiVrNjY2fdHAwtefTMvDQru1K1Tm6FxqYSD0E5ZmrgwNHJw8HHd+XPv4Ja+9B3/z5rd4836nPE7lbR14FoLk17Mqe9BZYO5T9JDHQVHm+FhPHzA6//vK+FjNf+7tcb16u9Pol2X2E8eGu4p3tVSG0hSJO3iHaO3RTZa8IAnp6bQwd0hdAUOw4lAME6Y2CrtIy8fTgrNVHTw+ULufauZ3eFTiKU/tZm6tczb5SzeVdNWrqeJx6uZ2yCP5ao6dPA518OtN3txv9+dtW63eVhsIzpyVmgGkSahYjxi60aXMV+1r1bmxqcBszpKjzTmWB/rTXNM3GwGRmBi2htKFu19eanyw1gQ1kurhe283OsBtTcyCAqek0iWLFTNCqMZvtBldcWypbZLYa78ghRLdrOi3uF09ZkJlhKepb3VZbW9lFrC+ZP5IBVxMPNhq1aISY+gB8ZBKj1Dc+GL6iEE1gWWud7+2f92tX3R5NK/pCV2VXmhEIcU5elgqP0OlBuo5NyE2VwEqwKol2ysYi1yY9IDyoF1gvm0LSfv5dzmoen5enu/1K2eHc+EdEtyxZtyP/4HNieoluC9QGMNgYHhZ/BmYWBN+B6cIO5nOTP1CdoZ1sCcOFDbZw/nGcuSCepECyETvTGy4r6jdeFL7IXoEJrmt7wLgBubDHf5LXp7O1xSh9DiwrBlAVoZZkotmvZqiWMdOJPSaVoU2lEF5j9e+BgUWq3ET7ITAid2dwPQobw/GNEbys2/7Vns+aZCBjjAE7f2ap1oFAWig2yRHWe7pH89NYaWC7WCu4AnMJTGHDgF+3QJKRJMQXWyJIs8iSQRO+sK7TxoJoJ3roZsqcQtFJIz0gbfhG3Xmpbp+o5s9H9NaN2TxQvykM4gUJ2yc6eZZpsihVbG/15vkb3b5qVdweqGuWdiGgLyqcrYlwGUuj2GAlxucNmJOfHecZDw8FKo4WN6ILYSzSmTMmm/k6frbQ7MlEu2qvm7crbd/t1G1YTU7Mns9KDVcT7joKx7UPI4KVk6+MYFWbirXqvEhl1OvezzL9zT+c6fOfxQqDjZ6/fKmXlzuz+3u1p6gDLeCNuU4dYDmItpxduEXITeKxYXfcWE4Qk5Gz+0sdH2fa70jKfq98iwYuUmuMnjGGxW0JPKw1PwRQN5UPHG57p2kY6mi6MEHe9Wqj169Kff+XvarbWKttbWvXAmG2pJQ1L11GhfMOFkuoKiH3s1XatspqVlSOCqOxYyNFwcbh6hlbpQOeSmHO2mMayZ9Guv9wqk8/nsrvt3r17Ru9+nYntYdWsLhJqV89C/Wbn5Jd1+p4vlEWtab94TOFt2UGAp4rz7euCGdOjhB9Iyt2ih0AP+CJJFbz79bK0kQpmh/WAT5uplpXq1tdr9cqtvfl61ghdPdsjLXwg1auC+yBQ5kROs5KJpLoHLA0Qf4Fw9xYIdh7Uw1BJpextTxt7gqtb0rVBZfWVJNsZmNodBPkyPFnk42Hdssy4Ah2rpkkxTZ1sqaqu9LN9k477OfLhZazqfy2VNiSeNfK67mOd3bhETESBOkIFRlYp3tq02P1k1OFQaIJrB6LQELvhiPuQ9r39a3qqpAfDpaDBoWbiRhNVsv6HtFmV5k1fDJN5TipsYkM1okNvoNCzlQbHQT/3lzkoF7luf74u7f6/b+81/ouUrE/UFlNlFe1yu5Ky3u+Dp89UpJl2q4L5de1nE2k7btS5a42TYmT0oyMRhL0HOgz4NAgpIYh5lkhmlkEhOsPysBAFK26FZozYFaeOiztcU+NptRv5cGeiULt21YHh4m+/MWhfv3LqR6fBXK7Slf7nb57caHzVztdvm11d9MrRxSbePr0J490eMqEYK/vfr/S868u1OWhZnxwDsX6Ti1SBiaZ8VwzHKqcwrFvdHeLh/EiE7DXe1AdjpwgVJL5OjwKdHjf0dmTQJ/9/L4Rj7/640u9+2GnaocQFvcnYl4mAB/s7y7aktCE/wnf8SyVF211ds/TRx8dm9v1+V/f6/2rlQaLWxo1cHxdrH+I/aFYMJMOxhd4X5ybk1D15FoeE5saKQiIChpdYjp2miXS03sLPZwWenhC1FKgu166c0Ltc1ftdSPdFup2wDxH3d5Qj+sr9ikQ6A/nrX7680MlR6G+v8717ctSxR1ByEynx10Gd2dCMeGDm6mV5xhOuDsp1sjT4wznvQyMkk2zwWXvpQFCTxNXW2zIcmaYj9UWhyXSCsemkjRcdVMZL43JY4BGK04VGJ4ClEyjyYTV3+iQY01ns4AGd1us2OQsvqpiK+AR3gRz06CG0F/XHS33E4oWBO4YLyjuWbXT6LHBQdJCBcBKs7UJKEVqUTTa2KrOVzpDQ+hYBmVVVbbGig4SxejDYG/tc7sPcLSNeamurb1orhYLuEhMWImsGmsPtgd1BTHfU7RI7d3A0cd6tFznittQ26uNxRU5oW93CcYNJklM0iwWJUQHW2oBFw+9rxVfldabGx2eHFuoMNWgk4giiVDTUUTFQYHbBJEylwbSQh5qyiU6WFwilmthhGqKCb5SeA+tuNYRAvMfEzzTpeGOcjpNmAiwJ6ZSIkQPLYQt28zvPe4AiRIZQtXORLlCRPnqzY1jWNIPJn0Ag2MgJw2WmbOYdfSNfMQ2Jtvey1ehxBRRo/Ca4o1gW6pRxNAwiEZxemgFCFJ1MsDGGdn4wFIkMfHg90sYmw6etqMcV0uH6rtRcl+KH5ODtVb9bqWrG08VfCdEbE1pBFiErLwtODMo1eanI6H79EGqurrT+x+v9OZbRJaZsXb4+NAjERaLaBUyKRZVtOasE/ddYV86dv2JCVPhZDDBQhRXWkJ56EQWnXL/kwN5E9KmCxXXWxVXpeodLxUvO85CBNzjOBPBowWCtujMQPXjtGtUkPieObr385n+9u9O9MXHWMZv9e78Qte7TtuCA28saCzLz2mN3F3VTDdMgaBpFCqxtRIgvJHyijAxy0ITeBIbdnn+RpvV1rQODQGqRH1UxqO3qeTx2UIPnxza+g4BaMyaRpHe/Hipv/z2R33z1ZU2567SYWrgsTKstUOkDLiu85UizoM87cbqXF87p1Xp46FrTQCJ1gIRuEMByd7dunwKDYT7QOAIVQ1tPM10K848Pfx0rgdPpqrLtb7/6kddv1lZZMXpWaJffir95CPp2RNPB1N28RS2xBPAaAICSbGEiJQcodjymCiMm3pQXw8qt4VKgiZZDfmI1AGppZoQjcA/CS8LvURJft5WRRFomh0rYFTNlDfmfWtsesBzGIPuxwkZ4EdJJRenIN9JaTlkrKIoktwQRxfEbld3t1vd3fB3j5E284OFkklkxRlNDsV/a4UvI3oAj8AsMyUJIt1QTbXV/upH3eVbC4qlcELr4LKqCKQJaelYR5vauje+H77rttmYi5GO1DRSBNl6U6XJTLODuTFOsGISVCowHNfnWq0v5HuEi2by4kxVQMOCYze0i7Mt9kpiR8vFRJN4ahcF7lETkw+QqivLDwQiqXAqP8zMnXXxfqc//O6F/vrXa11dojc7MdSCP+91cn+iaXai28u1xds4Vaywm1h+IY6/3KnVhp2mtauMfEEcCYz9EbMC3IXizWQjICoFIbhjMLyo95RfbuUW4+HdkrUW4mIlS7M0DQq+fZcJWebqJz9d6PSk0Pyg19HhgcWN3N3caXu1VbGudLcpdVNWJlo+vnffyMPnP9zozb/sVBfIBzK7mAnSHpxKTVfaVJizJSgoPFqzaQfRaJHGlo9eDicqVmtC0ufzRMcniZanju49TfT44yPlZWEJBG+er7W5Ie1+5Hnt6sqy1HAfoUVDqYRri2lI7Le69zCyVWKcxPrx+1u9/vFWm1tWq9w3iRlwWP/2NMDcA5yN0Ltx4jWsf1lROiqjXDETYfR/lqUSqA0GOWGjs5NUZ8tMUwrCfG+/U+XFumoG3a5q5dd7+UUv1wKqW0sDUJOqJh7E58/odP/U0xefzO38/P7VTm9XMl0hq1OvHanNbV8Z74sCLs9zldsc4qiaCjBwZHFADaseFyxCY98NzRnBtOAN+KBN6B8HlrUG28/Wcm2vaBgdf0xqLNQbFlpRWbE1IyuNyXnbKZvy/Tq626xVsFLyAisy0O9g9phE5ESyHqQRpJgYAa49OiIP3WuqpPeMtWbOcpiCNnGHdM4Gh1u3Ue53cotaHo5ltgrGf2s1n010uJiqKPa6Wd1Zdloch2p2ufGjcORRTBUVTwImo0Y+cgGwDEx/TGrgK4pCTbLU8kqN60bJPCGaa6Krq0sdzOZmuSx3NAZrO19ry6Ab0Tl8RuZibUplk8TkCBC4+R6QAQToJtmjIeNIY0UwlAL9o0mWSPbmD/GG0Sk2zsvZnUO9hm7NETqu2j4oica5DH8pugeyoD6wf4AlwspBNI1eJhxqLY3HAJGWSQhTBn4Y/rSxSLIB0UDAbahSmWqKMz4sdre27qOMGUnc5KVRxEUdBOrBAFbmteiJbYCXspc/5EaSLkzkjVAbN1Fgo3j+B2shWToWxWJFEJcIdOFBSF0priwDlww6pk49caKRFRJ7UsEHYgl6xceDTj4BDlcof3ut929xwaBj4XMZ+Uu4u/hNqboJ06ULmx8c6t6zmRanaBIa3V3c6u3zK+2vBw0lzpvI8ooC8rvQW32w51deox0ZZeiyqOXQISlVg9vELxV6BECCi8dRFOr0YaLsbJA7H5T0jm7f3Or85Va7/UT7bmJBpSa09ti/oiuCmj2Y9ZtJEtEWrGA6RumfRvqbvz3Tzz6daOKvdX15pZsdeHyKMPg9gem6ag+bOB0nEgff0uYzjxULW0gS1VkXsqJjuuTr5Gyu03tTY6PcXl3o6uLOCri2iw1ax/czTUM9OFvq0YMTnRwfmjvvbtXp5ZuV/uW3L/T8u0L7VWl76Ij7G5u516ka450tDueA7jMYGVO439D9ANynP8ggYrO+5RwsQsMXcDCk7O9dDAswPXgeCIcNFGBlZ8x9EOrwaaajM3RMe/WbG02cXI9PYz0+3uh4udXZiauDBYR3itLYtDE2Mm54YWMFUHaB1wW+PCaCLUDK8V1EP0Vwbd/nthqzsbMJmxlvlWbXZe2NNqNEexRN5PZg+IHJ1epcAl8hHCNElbyuUtdvTQfCNMlziTFBfMtoObapoZ/ShVKsjKgP4h1wiFpbxIFsZrPa1luMw8l93BWN4smhkuREkwliaYJkqT32ajYXFkMwBOM7basW4xQFSqapktnUsqpq1hgclmh16o2K3fVIvB08JclSrg8X3lM8S0c6ObN2OHx5rrvbN3p3/p0FoB5nCy3uPVA/met232tfSdN0ZjZxYoGyhBeHEXSkMofoW49TWkTL6CDhUk5Y48b27gOL/fH1rf7bP39lK6zOOVU4vafZ4aGt1i/eVdq93am6zBW4E9PWrLvKeFN8h6xt4ZkxLc8bUAkEC5NWzplKsYSGjWgdqsaJ6TzRY2ze3yodxkkv6/WKd9Fr7VnBtk+aeRgAw+v1yeczzU9qbaprclCVzBeaTWLNNWgeuirI99tutTOw7Fx37/a6eL7Sxdc7tUx3AhoHOGFgFHrr3C1cphlsJUphy8/pR0gwPoShm9PXMzoyIdzTRaSDZWTk/4NTVx9/fs8K0ZfPL/XjX69UrXFxpXYZhlxQrmMxFJh10LKNK45W06zR5z870fQg1nYnffsNAFDOpUb1vlLkHGButtBweHbjZ2c5RJqATkADsy2sCFjRUHmOYjJDEfbOIsXLRA8/OlNd3+nu+r1ms1OdvzzXIs3kRYnes/LBUQnyp8MBhjasVMydRYQSuZQBngNXz56lur+UurzRqxeVtrtIFRrbILLvkNFDjWvTBTzoqNvBE6qsQKrzwiCwvPNsMFiPgZWgyXFaR/P5oa1mq7aWB4AViQhnF5qovrO1Fhyp5fGxGX9w3GW2Lqaoao0PlMF/4/5LU1vR5dudFU2Ydih28jK3Amwxm2uezi2Sirw/tHFO5KuOPZtK+s2gA8CcVp2hXQEQjanFUZSwxtwrbwol80zVDrRGLSdKTEpbrrcK6kbL6cQE3MgRvDQyPeTuZqVlMrF1G2w55B52bdadptCySaFYr8yxRlHFFCjNEruXWc3xu1nTw1S9rDRNJspzIprYhJELWqkoCc0GMTQKtCmSWLUn6agN5GcEoBwRaox7tas1yTKDZ1KkO77znwYjUpsNnPXNmKTO9IbAik64tLCZm1kPD4kp41lfUUpxELL2YU1nRQUnq8UcjLRtdEx4WaYU8Q4PQv4BOEDcRWirI/bcLW4iy4UbrZOdEgV8KR/Cc0eaN9oNiqVxFcAWk0LLbIIsDSnS3JEii6OBKpfRKmnXOIAYIWIjHIN5cWnwwbn2ZfPPhkOoFpcW35ENf3BOjZc0Y/IEBk7gK0dkakVkZxbRB89SLZetiu17Xb+Fwop2CMsEi0gzFto/C5wgIlaCotNJ5PuDzh5M9dkXp1osfd1cX+v7r9/q6j2C1EydN6X4t86TThhNB3qM2smhj9kD1JZokwh9DeSnZNJV8nalCAVi2pLFHKiDHn15T0dHoa7fn+vtd2udvx+0rgJj4jA+9np84nx/ntzWoVdTwhoToRs/f9LryZdH+sXfn+rxU5aI17q+PtdmT4gm2gC+aaZv/NWDttXa9Ap+G5mGA1cPBRFiW6i1g9cqqMZ4DUbRT54d6+gs0Xp7rncvXluhUjgzbRiDBo6eHJ/qs8f3tci4vHu9fb3X139c6YdvVkbR3lTZOK3rG7uUHIPK8cKh0XEsUTxraQYI8GW13mvP58q4NvaVuqxjcutMu4bcO5zqgdIQ/gv6F5Krx2Bl83NVjcpmkDNN5S9cZYeeTu8F+ulHU51le839Ox1El5pnlaZTAHtMF2MFcWrPgu3Z6aJrmtuJZX51gBn9BEX+aICgY2t2JlRn/IzL0VZ1fNIhAdK9uXhYU8C74hCwlRd6Pjo4y0yslU2Z+db25sQD9OH3KurCqNlDR1ee2XoM/ZY/mZmexyJB3NGKTSdGIDMUcN9PR4F41aqpL63ggpa9L7Gvx4qShdLJTHGA4ogLhkvhytw85Nh5TqBik9slgQ07Pjg0cObABMCBWUZXiU4oV1du1O5X8rtWGYC4KB4nw+iyotjgo/wsLYypdq/16lJVvTHGUJwdyEvmWu8q3a42Wi4WWmSpGVBsdB9PbcIEl6sBNkhuIGUBIEouOWzRRjtnhQ95O9R3ry/1u6++09UaQfqZ8irT+WWvH9+Ucra9wj2fJ+YPV2U8rgWjZtCcKTgroMAfV/htpZ74CNpTG9e48nAtRolc4ppMy+fp5ura9Bpkq9LclV6nVZ8bJThOXFu9IgoO/EoPn6VanDGhWWnF2i9MbbX5MIv0688eKk0Hvb56r3c3G21XrnbXg9YXjf7wT98r1FSBn9mkAsoy54rp5iweqjEQpxWvFn4+2tB3u1wBkyUS6/tapRUgvk6OJzo6DrU4cvXxp/cURYlefPVeX/3zS5V3FPiJIicxjRu8nJIIH8c3E4VL0Lef697TUE+enhjw8Oq80vV5o+2KRgx4JOsF0BiNTbkd+D28GhxfXmM3VgKzqmQq3Olu6ikCTxCwGt4rXQY6enSshJzMfant7Varfah8x1gMsJujFhwIzy/POb0IRVjLndKqaWprpCvWWpH09NFMhzNHxa7S1XmrfEsAK5lggYa60QTBM5OTaazJYmabhNVmpdvrWyvOsxh3J+nAlMs40EAROPb5zLMjuSkmJjYfjQmajaXHe+X6WuW5ptOZNS7A7ZCD8N9zHxKpxTTco4HlLvJjeTCC2Nggvve4Z5mYbVTmlbH6Fv5ELWtzAg6I0PLQe3XamIMW8OsIzsXJSrEESsdFuO2hNwQGPK60Nhuaul5pOrE1VrXPlRi+AJ0Wg4nGVn/cy1eblZxu0Ek6twnS3mm1D9AKOsqqQRy9yGOKorQoEtyVi4OFbVHWu51JFQ6mZAw2Fi3C1HWz3mvPqo7PiH8GETZgSwYu7JXCUQpEfYKjcLfZWZOYJhOyhU2esSASJqOpJdxa/9vAxYi6m+ICuR6jNoqRVjP1/ZRAlQ+RtIzCiEeAy2sy/DHD7UPJMBYO41ToX/87Wj1KBSYIbQfpd0T6t1wwNm3h4aCyw2Y6foF0wRoSJV5ml5b9Xdbl8HOho4htLTbmxJmx3/7D9cDvYX262elHiy1BtY1TqXcZq8NkQD0PUmBEYcJ3oEKH8GzUccto4zKEW9PYxcQ/OQrcgYeNUEsOuYnnGUDt+BG6yHO9/aHWfsM6C3wC0Sr8XBSViAHHsF0ysXIs/52rWRjr4YOlHn18oOlJpHW51Tffv9Jm1am8RTvE1INgUgL5iK0Ap5DLS0ZLbgPRlYeJDK5gVOnHjJsdRqXjmnDiO/r0y8c6+xT67kp3b2GXrHW3JXeNb22iNnfVWbcDj5tg3U6pfdoEkcLDkZ58caQv//5U955xKN3q8vat7laVcrg5HfRdWBt8fwgOO3lQWRFwE0+CpoyLMCBjjanFYOJCC9hwHS2XEz38ZKnZ3NHqzVvtbypd8+/NpnrwGFzAieYhepcbXd9d6H/819f67vetqtvMPp/LGucUyd+eBRKTym6J7UwJoc7S0+XoX8AK+Np5g+4AtfkaWSMDY2OKezQOQA/JPYOr1SsNPUVGQuM7plh1xQCHzTGiXCZRQ9Rqduzo118u9Tc/TfVgUel02irwPqylXMfci4bUYJXRrVXXtxqawgJpcW4NIUj+UHlRqypKQz5kk9ReZH4XtBW4PhiG0pH1nqe8krZoxve9iT59v7fC3fWAqsEFqg0HEMCfSTMdTEO59aXpD8xR14L/IHSSVHc6PQok7OLjupU/j/Uomg80G7c3e+WrSomT6GBWKgwB8SBsd1U0aJpcJSnrrHRM7yamxsEVxDRj0H5bqM0Lo/2GcapkeSx/Ojd2EN33iOjgox7UFTs1+5W6Yq3UOtbQsgWZJgXhZKRrgzsA0kVhxbqcoqwl5oUpZaayLFQWW02y0LpCikjXi9VFqV10iOPHQF70VBSeZFaOEEr6PabcxLd0Xayi8nS5utPriyu9fJfrhxe+vv6Gjj6B+GOZhZx7LRNZTBB1Z6vvxFitzWjTJn4DMXuZmyOwrVoL4PQSTC/u/0fVe/9adqbZeWvncPKNFVlVLKYmO/fMaFqyhLFgw7/YsGzYBgxb/6lghbGCbU0POrCbqcjKVTeftHMynnffHsNNUD0iq6vuPXfv73vDWs9SkNPMjfRncAh8b0Rq0EBmbqcqIvLDs5UulwJNF8L5k/uRDu+BkNjp3av3Oi8QX8S6f5jqv/pnv7AGaVte6Trb6tXbtS6vKr16tdH5+0rF217z4NgaVbtgW9yubBB6dX6priotSgMXHjivRbIwplwQETZNhMWgkn8QOjo9nWu5ko7vRvros4eGM3n2h3f67vfvVW3HQPFh76rf9oZ1oLnjPOT1nEwKy6p7+rNjK04uX2faX/aqdvBtShU5RHcuTYJcafAGDfbfaE5BqLQWcxHXEo8/IMB2XilOWx0eDLr7aGqNJFPNKnMV1hOpCPS7b94pma3s+anKQhEmGJ4z4jSqEUhot4rfqw8Jc8XKTzC4p3uHc4uYuTxfKyPizLmlZt/icYAu1ru9kmms8GCq3Ov07v0bQwEsF8fGVar2paFGOBpCphto7niUykF+GiiYYacnsHVvJguGC1U7KEmmOprODZbIsMHyDQ0pwL2FPgdtUa9N6yirBy1dTyezqWWIImZGIwiIF9G4X0lxPRhCAP1bEgwmj+iG0e1W4yiF18W97MQWkkxhAW+Jd8SeUw5TmoSciTwYB1iHVmSYYQI3GV9rW+Saz+bm6j2rc5vaeOuSiDxhvi6YqDSV5vvG2FHwvYoa+jZSg8SKd4pV6oJdmRk2Y5oGWk1m2l6srYij8CGwmALXJnS8glmpfVnaJHrwRyah2yLVgUlWWft7enhk+uRJGGs+hRpec77/tyQ/WafCZQ6gDr0Ba61WUw3O0rKgeGpZnbE9puwYJztjUTQ61/6c1TZWfubA4t+aRR1bHblcjRLjWfjmNoOBhFh1VA3xQ8GW39uoc3BiJX5q/Bbr3oNYja3pXLsUKWRY3fFgsx68TZuzS9e0FRQN/K6QhW8JSAQxekMpj/Rz+7e3GVic5Q6rbL4KhOLkusF+YkqDE4B1izPSvG2Aii7gNkA1JAJj0MPHoaYHuV58v9fF5aA9Ex5bVcKTYIezM0QB04ldX2lH/tOQKh4IG/SULF3df3qge08PVfVbvXzxWtcvem0useUuTcTO5dioUsvUwWtNc0JKsZvVitDvsNPmbKx7c4jYhgTXgUtEx1L3fnSsYDmYyPz1t9fanhMcyWrTN4T9YEWSxf/Kh5o8dFZgACAj6/LRZ8f6yc+XevppIkVrnd+80dnlTm3LS4yDEPFcJxE7sAPoRXAs1nrXOh8ezN6tDSgZJxSRlWxb6AVKsLcexLr/YKE5XcLbK8NA3H38gU7vHlvHXZZYqiu9eXOuf/uvnunlN67afCEvTXQ2FMr2O3NEULwSlMoK1dL7sNYzLciJZbFsG0MBlOSrhbz4jha9rFAytjMTOlslh7ZqgJeC3hn2IbDNJsCCDueIQqm3BHgvrnR839XnP5rqL39yoE8eznSymIzPPT8rDhzysJhWFrma8lz73Qut12cWCBtOloomSyv7KZDINWPiAXRtCsxNkUYAACAASURBVCyOjX9eWpo3DQZ6Qcizuz16nEKbm1x+VOv0NNCDu4km5PANUIs5ID01/lLB9ETz1Yl1m9m2UJVToDFBa7TPMzVorgLXbMJJvDSIYBIgVRmNEmXn6Pxyrd22sIDp5QRKMung48SU3DguiQCLNVgQClUE2uot0mFdt1pnuZ0JszhWHJKdFNuKwwuYJIzOF/QHwB85C4BpkvvEOoETyTVnzthJR8lUrg9UEOHr2JyNyANS1CH6ordDQ1GORgfCtAcy3xK2nirKnfb7rXWoOCTHKRyatdtJNU5Wfv3QqCEw2GHdJ729uNTX317rqz8O+uYrT5dXXBKNabB4N1vWJy5MGMdghxGXD0Gyqas2GnEOXlkpymq5uJxAfiToi1yzVqP7QbqwqQttLbDW8pVUGUsn0UGK0Hvs9tG2BXGngzu+7j+eWMH09sWZzt5xjvtaHPj66c8f64OHSx0dg1fodbnf6+X5hX548V6bs1ZXL2vla09eNFVVtepzkt2hKffqgsrs4dkWu7hvk5yD2YHKvDThrpN4GtCVRXyuvZaHifwk16OPD/Tx549U1q3+9OVrPX+2UV3GWl/mKq9zRS0NJPpSqQ86pdNBDx+m+uTjQ0UHgc7eb/Ty62sNxVRdhsAWITBE+tFcgla1D2P16aA6GJtlzr0FtrxshBNCqw7ne917MrVYl8kRzwrOPF/ZpacNbKhNqze7XO40tXusxX3J5CF07HL1G2nV+uYga9xauddo0+fq/U6nJyutwkhO3mnzdidyhw2fQzFMY4Wrq6w1wDOajiG06GvyIrMw73v3HivLam1vNqqYeDiy0GBo3FDpWYmhn7UakgqKIGOebSYrzA3CQHM0peyLLLyaUOsRAMmwgd+PJn03ibUh7Nv17W90lrzr27JUTjQMbm/I1g1FGTIS4rkIHOamL229a++mpUkkZniy87RubC3HIAFyOILsOEy5pKz58GPebybS3F2Is3EIIszGQFMqnaXK0dYyYYLmzbvLBGsWGQwz2JU6mKQmvAYNgbB7KBtz75mGKWK6OmjfFjo6XGhO43O9tZ8ZyAbuLe4kOE3o6Mr93qZX4SzRwfGR1Rxlniv2Q+22Wzs3VulMXVbqeLnS6eGBIrLbIv0PAyBIPlCh6bGJhxGb1KBXEU4QVhkUMkySKDkQWCJmZVozWuYphBwVY6AtcC9+sra6HIXehLJC4J7iKOGL9wMVcCtuk8DpHJEKBNAx4ceguDdgHD98+EFEERCHwEE4zrEaxvPDeJkz8UC/Q+lTDhQ0OBk8c8zZ9pBVnFPL7QqFLrRbCGgkD+HSMe/GOGon4JeJrsnZWbmQOzWu3kY0Hg/FII8cKQ2a+6Qp13ryJNKd+67evtvo9ftaN1moxorMXklCRcwKLDfb5XVRKgfkSMDoEJjIGn1TsnT05EcnevTxyqB7ly+u9PUfzkzQXRa+RcWwbgAi2cet+iBTGoSKChzCjFlxlvUKCW+kG0VPRQduULZO8wcHOvxormhV6fzFe51/XaneLszqe9NuxoOrY5fONIYCYOyiGGkOUa/DhxP9+C8P9dGPJ1K80fX+XNcbAivHYBr2vFTnBNM2mzE0taV4InKE58cor41Sf7DJgKNMG5hWYWIvF4Lsowcz3buzVHg72qZzYHWzyXYmiJymB7p5t9Z//Fff6Ic/NHK6A2MN7QFvgkuAa2Fie4TSmA3QGvHSIlZ2FbYyYWPB17mM5JEAjdYiK+SbS8ZXGSQaWD0xcmdKl5GzNWCw1B6pAonbyeguwW0VuIWSyV4f/2iiX/7yWD/97EjHCzhHsI0QmI40dQ6Hvio0tJmCAW7HXuvtVj1/HlNV/hqgdLsjc4Tnj+mKvZs40PhecHZBkM1tYhJjw+1a28ePsTuyDjBm3M6yu8duHqv2pgJkA2wNMKHTErbM4dUorzNdb/faVa2cyNFsFekgPlKCOJbReMO6pTEeDSN6uFnWXjAK55/DO+H9Jwqgi22t6DNmI4KozhRjFY8S1SlJ9IDFWyvceb7MsWIb8NGBxvfIhDSJ03HVzm+DrEyBYqeVW+1Mb+FB+SYBl8uLqQ8i8X7Qdl9qv8amDvLA12QeKUzQGtrdqSxnSuhqlgyaJL7Kaoy/mC2x//KOcfpRTMEFWsoPZvac0h0HzkJhEOv129f6u79/pi9/W+n1D4n2F/DAuFgDNRETH8+s7MT/TPvQktjlNirCVhsQJUOluJMOGkdJwbSotYBmVlcWnpriwOq0Lra6qdCzsO7h42y0cFNj1wDnTKehOqeRP5GOH0Q6PuVZqPTm+ZnO1uDQPJ08nOqTH93TLHF1HCd6fO+OwtTT+f5M51cXevXdhV4+2+nymkBTwnc91dfELDHlkdoEA0GnmGw4Y9Fx+dMUsTKX/HmiBnA6K6m60PI41ezA0eOnS3368X0rbL7+7p1evSm034e6OeuUXV7Jb3ulUWqT3MHP9PjpTB/cT3XnZK7LXa1vnl/qao3DaaaoDOVlPLNgE3JddTvtKULjifrEduya+7GOh1TTfNCwg6211xxy9uNEkxNHbgq809HNZaObt752l6GKzNNuz1k8GDAyKzPLi4PcfbxaqWfiCXoF4wfPEm45yYwzCgqdnsyVkLd20+nt87Uxo3BFV7GnGrp8UWhma/NO22qvOAl1soBpNdU6K8w0Y5q/otZ+fW0SgdViaQU3a8+BzqwFPePpIJ1Z8ihFUuej+0Qy1Zu4uW0YC+BAB+6IGJ5nz7NnljOxWaTKiPYIQpumwMZjCrkvcnU0fOgPA9/OMzunu0HLEDkM4utCVQ+l3VPEdgRnMGJxpuymTxyUww7rap1fXFjTkihStavUwUWaRCqKwprNpfGYRsQz73ns+9rXua7yLX215aaBZ0CzNXEjLcNEd46XpsXb3WKG/KbXAZwxCuZA6iaBcqfRdDG1qDMiUCxCJ4OILtXbQgfJVNvtTlf7a3OFckgerJZKId/zGTWt8rywusSZAt11LOQYA0UDDiLU/8IA2i44SkAKCb54I1UyZia+okNHgUsJsRYaIkboJmW9xTVyeKM9QvI87vpMm0rxYQUUe+fKCKpzK3rG7CZCRvlBo1/iMsOijGJ2nNYEdpBS1bMGqwcEr4Th8oNk4sWDQedp3jzj6UDvZGpRGwwTSFeomOgFs1RyATXqeopAWwypdQjExSLuyR9CE5IaG4l90a0CKgRfYDqnXjl0WaZuhmhlMsZlhCC80wcPAz18GKivK714vtPlJta+mqjq6TBrxXEtl1J8cLXN0fBENs3C+WcBpfxFLEbq6O6DA33w+EQHB6GK/FrfffVM529KVcVcRROpI8wuQZtUyquY+0QK2Tm3jlXRTF0cqhwftyJ6LcTigyYHhzr6+EDLD7mIK13/sNH7b3Kt9722XauknErluIdH7EgOEGJBxMBEBS3vRvr5P72jR5+HctK93t280eWmUlHTfXNBY9GsTcRtROaaM5u1yW2qslFXR7cfu/q8y7RGgO6HmrmB5oGndBXpydO7Op5N5OAA27farAu926zNkXV6eF/5xbV++7d/0quvKThWtgYqrCgfOwxmibwLpn/i2eNAHaSC1Oeqk7/HglvLiwO7QA00Vxa35b+vovPVAl0Mp4pbT/62sLUJHc2O0XLiKJ5yeDmKukqH81aPH7n68c8m+uxT0toTLWehOubHFEgk1ttbhq7iRm25tmnmgPOF9aQ/PlMwQyh2gJxCYXbdVF4wN80YolS0M4zhmTQ4AW8szj3aV1aLrTUYgAcpWnCIUdSUrav3V4UGb6a7D57q6OSOraYYnfL5aiiV7Te6uYG2G2mymBn/xE/IbuOQJuWbw3bkCnGAJAmuQqa0NAxMbgozbrB2a5iUIRTFKdUX6rKdkjZUz4GDIysKrHA0RxuW6raywrolVfwW9sb/1pLNWzhPBC6TTxibptG0ShRZEaDWwPhsvc/XSxPlGxMp38KcKW0VGpnYM1ReNdrua1Xo46KZpj6d7Y3qrtTiYKbpEg6Qa1BDPwIsuTD7O80g5Eg+1u3VoO0WoWum12/P9eWXG33120rbt3T8rH081diNLbzUVUgQJzBcHGo9vKhWWTiY4w19WdoR7x3Yj4OJOrEzuP3CFdEwnZoiGy33BmMPbcITVkQexYaBQDDLSr2La50+iPTkwVRDVer1D+/1/qZXtFrpzqOllkfoyPhRt1rNJ7p3f65k3mm/P7eIjcvrRs9ecWZ12rwvlb/J5BWYMHwVrHRrWGdoRBEnAAOENA6mo5c/RycGcb8x9yW5cqsDV4/upfr8w3vqy0ZvXm/07qzS23eVynWqYn8tp6uVJqm8EBdmpi9+cqyH9xd2YX31/U7fvdmo6lMNTaKw8pUiz2BdE7TauoTNjmtQRNtMfyncqJdimmB/r8VBp5P7U81Pl6Z/hCm3Oc/0+qtLNbtUu62vJpia42+g6fFBCuAW5bx2tETzts+VsHIJXV1nN5YdupwfKYmYUmaaz8g+9HR91evsrFRRtOqbQRnXSOwraaWTIFEY+HpfXNs7MnfYUgTqeN87olO4OwfLfUQPw2e8udkoxqE5j80NOQkwHKQ2BCAEFrJ0w0Sb5AeMNjRgFiUF9JnnjmQIKlxiOUAAjO8IrDXTH1fQvwnOxkQTqIZcjcQGnSGTK9fTEiCX09jGgj+PMynksd1x62PgYGI8Fkk0+GWd63q3UV7X6shW80M1aaC9DUg8TeQZ9HISRmYi2O13lv1GcVUO5PAxrJAm84WlL7R5a6HN8dQVaUo2OnXRDnuaw1UCi8BqOHRV0yhwtgSjBGGXZ1ZMkoJQXW01B+q5y2wqjavOLGVGH0cw7tqv3/HvZhOdHB0bZiACu4Ekhvol0P9mSh8Ga+OSgS5vLH4auiqAVwPfomf2YYY7VQvkjPiJMc17LIRGgfYIjhzlyjbAuSVrU3xxUXPQGbPkNhKX6hdLNG1pj26I/7tHzUBVjKgVfQ8UZgoUZjcGcbfCghmRCbft8Ea4hzuLg5v/PSN/ChH0MCNtlz+VgowSDY423S/wSfsauVypJPneuUBwXLAyNORBeastwi+Hc48d+LjE4w+mkLp319ejx6wQKr15hfMLMSAuI7LPGnl+I4+q3XWVVxRzfG2FgQ4pFRmpsxrhAybFmNTnj378QA8fJWqbC52/OdP3355ruxunalVP8rOnrkRDEduKgiqb1RECdsR0qN4A7TFJcdyJrdKSo0R3fzLVyQe+hnyjs+/OdfYm176OVGcE12JTdqxIgn8BwTnihUhd3X0818//+kAffCy13pXeXL/WVQ46YaLBC8f8HcSVBQ4/qWIK07pKIAljPY8GlXB7fMfAnNBgi5Duiww66SAMdHT/WHce3huZNX2n6gJ68Y0ui0q1O9d0tlKxOdd3v3+m63dSvp+rVqwS3hBPKZ0fB47LiozPnncLN86g0sOt0ylq2END5PWMuIsrhDFsFUl5KGUIJ/n5gyjgQqoGRRZd7WoHHQjtV9grcjotok6P7gz67BNfP/1JqqcfsqpqLY2afDG8oIgMeRmJmCH7qyONvVxrc/1eJXZ/b6npJDJ7euhWGppspNHjvPSxHPvaZ6W220rZrlEYTxUmqWEUIi5LxKZFqSarze0E3dwNEW1L27zQ1RqYY6CD47tazQ+U+vCxWCFXY+4ZNnimOC4FxcJiQoq+tIkNayy+di6Opt5bhEkaJZonM3O/8P6Nk11OD9dwEIgmiX1IEaljMebfs+IsMjsXZtPU7LxcqnWd2/oEdhVCWxpNIinmAELpCFt0Q60KksSZFEah5vOpkji0AsgMuzByKNYs/Jfn1x+ZKHKV7wv735ZFbVovCruDw0MdzSYWmNk7raIJLLhx9Y+zLWbiFs0MXRH0rarqUrv1VpdnmXG2povEiPhnZ52++mOlv//PmS5vWg1+YqcgzDL+M2ZEehZJwpSSU3VIfGV9aZR0zjhG/aBsuVyZ0MeLUNO7KxHj5VdQzFnPVLaqJP0dJhF5BdPQU5py0UM12ml10Ovnn54q6jt98/UL3VS+VndObSVEz7u+2asssHqHunca6+5JqNBjxVOrc3ydb0v98PpK67eZbp6ttXldqupn8hZ3dLll9RspYbVEIGoQWGYdIDoHgXogc1by9a8OUh2uPD2+N9MXT+7Y+3j2dqM3bzK9/GGncjNRkd8I6UNIAZu4OryD3f9ASejo7N2Nvnvd6Oa6VV/yR5BxyXnJdBCKPZ8pTmia4tEJyrYJt2w0HRTPSi1Xne6cxDb52bS98sLR5btMxXmj7H0uFa5p5No41Q36TZ5jM/SAkUG32Gi5nNp6vWd9iskjZxKENlA6XIZ68hjdXqvri1zn72ptN70BQ5GK1AmuQ1/TetCsHpRME107lTH3woZIIQJncyO/B1FiDT8reCbaMPVANwRpquRkadNg1qxMlJM01S7fy2cyanYaeHljjirPOhmkIBLMMA78VuPKr8tpnHCqBRZi25XtWAB2nWZEkHjtLdMPHRxrL5yXTJQapbPI8AK2MAJQiRaTyTfrbJ9wav6sSjlra9hdA4LqjeWOFpEHccvCaydOoJjlDUXU0NpnGXW9Lndr+5xjc/QRM+LpsiSsmn8WKSWtIWGyHJuonQ0PWidI2KBrmNIDkCUA3UKDGargkCPqZrNVR9PDeAe9YM9dBgbIMTF9GpJQgI6xsXMaLlIyi5XOkjGPkoYYJIGrf8nm32BQf85mYyLAxz6qjCAEp/IZsbF6YjXKvtf2yaM9f3SxjQ6uMW521BmNPzqOT3aauESoVMnOwpmGZRo3C44jpNU8RLk6p7IftM+4GwGurfT48CFVIOweJ0kcQ1Ncbh4/2MZCSgc+JATCbWhf70hwGonGjAFtmm95bHytSL9HB1RvSUWwXpjrj+RvWByMyy08lJweM8tTThECzBSMr5jBkA1BdXwoffh0quCk1Nvzjd49Z2Sdyq/IakKwOyYfW/cAORu+BIBOy8PjEmHlDDQMm3coF03GJNHjp8d68mSi+azQ5eVLfffda71/DwfiUG27UsMJxaCMcq3FPiphdog8kAiNuqGyB6/vEjk9Fm9p/jDWnY9d3bvrqF5f6RkZZOtA+3qiqqSzZW9N6C6BpSZjlxe1evjRgf7RPz7Sk494Us50nV1q23naNuMEgYO+L1rVxaBdMZpFgtbRCtYTE8ioVZaMQcdBy3iYQxarfatH86me3Ltnbqei5yHem7U84gHe3uj5+Zk6d650cmhr3Wd/fKbzV4PKbKW6TZXB9kDgUFJKMy71bCUxqoysqVI2wBQaYY443iaBb/l0YVaO4NM0NBaNQSRw3VAgEcDajCx5nueW1QcvkIkbWR1u9OmTQH/9q0M9eeTo8eOJopCXFEghgt/RmYJuh8FM3wFjpegmEuNGm+1O+7I16Cp07fkE6CXFFEJMT24wV+cCOOR5RSeX2tSCJgUGzcg2Iw3cUVnl8oJBi1lsjkGmn0XTaV/y/bTqmfYNvk79meIYMvX4vzc9g9mKaYBgkHCx8y46On7wUPPDA2tehnpvqzeoCtMwsUuSx2/AQorRg2ldCyOrU5ouNU0OLNOvdGG/1Co2NyqzvaZRbIcVGVv7cm8hkkXVmZZpkk6UxomJJtEbdk1p/xvTNgaRgslcKZcVfySOWvAc6CJAZHD6gCHiNea/2167m0z5FmFsaKtMDr6jw6VWs5Wx2ijY3YjVfG8FJSTxAfpwNNE0SOXUTAjeGbepzDNdXa8NP5DMDlWUqX73+yv9/W9LffXdpQZvIdedqrcmA7EvZw8TefKgOvtnCF0pkJgwOz7sNl9o+wOKH3dQOR2UHM21WE0VVLX6m72aurH0dsCWPJe9F2gRhpqxynBZQe11fOLqlx+fWH7f19++UJZMdfrBYx1O5mp2ja6vcq1vCk2TSHeWgR4QlLt05K96LVepFbxvL250/upK+1c7ffv3L7XbJdp1M5UVUz1ifFIlUaQt2pJAmh1CJq8NF2GCdB/xta/F3NHTDw/16Sf3zJn78odzvXmx0ZtnG3Xbqcpmp8bZW97b6cNDffDkVNNpoN0619vX19ptI/WVr6Fobi/O3qYZIEqYlkcE0uLKdV1Vu9wKbcWl4pNBJ48mOjpMdRCn2l/udZN1urxsdXMxaHcJWZ27hSQIClVG5ol6HE5gJ5g8JjSemYn2mTSniIod1+IyAqj3baHHd6d68nCuIt/p9asbXV13amrWOFDDY+UUWrCJyl7LgQDVUFckI/iOpkQO1JW267Xpo6IkVb7fGYPpzsGBxULsd5ld2P5yZqYCo1MnNKqxdsXoKuSZsHDaCEcmBig2HqEJqjmzmeuzfkI3xD/DOdlME1UhdxGBy7n8stQijS1uhlEDP9v90OtqvVGfFQraVneODgwECU4BHRI3IZBRNHrIIPDlIY2o91t7tmlY8HEzCUVvVJn7MlC53WuK46/huYdX5CpuO51tb0yrugxTQyaA19nFBLgzIG81p2EKuM8ZJnHudSqYnvm+pjGLPSQ1nQFtzbiTgpQenW/7At3ciCGoykY9lPiSczaxsN3lbDoW3OA12EyFge6cLM1cljX4UJnGm4HjX8LcHbOFWGPdhtMaPpLD2mzwsYVxji4yyp8xANfSR61EMKLR/8/u/ud/ZvZ5S++EM8Nyi8kNq7uxEGIdhEuNj78lTsThchn/PZ0Wf409GJ0qX8vIi+AIYm85+L6yjj0/QKvRrRYMRGSMwnGWd/ZVB7jWRoU2ByiTqDFakD+9MFs9Fa5dOg7VPe4eBOsUVJUptHz7m1wNX+XQ2g8SWzQC73nc6N5dT+5HnTZ9pXcvtirOOrllKq8O5VGdGNgIh1xltnJGqKjrrZM3m6UtH2+jedG04Cz0dP/BXD/++Up3Hzo6v3itv/u/X+jmfKIim9s6lJXNuFazbSEOZk363v5unFY5gZnmxEqNsuxEnU4fuPrlXxyL9/LVD6/08vtrnV+ifZiqqRFVEqfNxHVEOrhhreN7sf7pf/1QH3/uS+6VLrdvdJ13WteB8ga2D8pm9sKDLlrPhL4RmWs9PytEebVRri22BsW232l2EOpw5uvx0aGOD+9qU/p6/u25rl5f2/Tn4YdHmh20en/1XPt9K99bWr7OV7/7QdlVYlEgZR1oF/GEEN7bGVcKPVvfj7gKcoToMkrYJMbrwaXGarfTtO+16hnXE6gbjayYCqcczz7xIZFioH3dn4OGXbmBL3faKYwyPXrg6C9wtP30UHcOByURXyOTTX4ehb2ETIRY+ZG/VdbXKoub25Ba18SORItweY/r7nHE23eugfccf2GmhTjFAhvIMycZU1yTMVuUStugsVkpnsWWmUYLPrKd0OAgWoxEM7krW5Mdpm2kOY8Wk9uutrRrLm1cPy38Lye1/DAmYZODO0rnCytK8C/6HFBkivFaMAb3R9wFH4/ZN7CJI/b3YUytDAhb4WGHWFxsVW43VtTheqK52+a5tvneLL6M8JME6+1ck5QiqbPVZN/sLT8MqK3NuqmECH1NUnO8EB9QEb7JuwzriCeMFSpmBDR6Xqzl7MDcPoZvdlpVSLyYKh0dKUgSmyLVdJ9ZOfJ6GpojR9ubawvqXS0RZ18ry3a6usold66Dg8e6uun1xz9t9Ps/Xej1JcfHSpG70ACsiKbMhVdFY0msCEkE7hgCirmejCqmIAU6QrQFji7dTGEaab6Y2jqkz0mEZ8LVai8YbmTY+ToMI5sKgQXY+7kODwf91Y/uyG33+vblG3mHJ1oc3Vez7bQ+L3V1WWi3K22qdLwMdXrApKXX4d1YH9xf6IMPTs1WeHl2ofPv3+jdt+/0/Ie9vnu+U1kaEERHB3fkepGuNjuVfav54UzTSWgi/QZwcEi+4tQicKaHrp5+8YHZ3p9/+0Zvvr3U1YtM7Q1azUptkCtZSU8+vqvDo5W5RS/eZvrhm7eK28RAofwcq3ZMZ8f9RYalhQSjSWG1yaScwGQ/U3w0aPVkZk0Xq9GwTuTsPd2c5Tp7S6GZaLstFTAVGXLVVW68OsKxc0TS88nIVEMYS3Ne1lqE8Hg8QwxwvxCwPvV3+vzRQqdL4IV7PX+1UcZmwDJPB8OCcIJHnZQyRRrGtIft0MpJwKCAxsAsAdCQOxFBMeuhRjNcdSzlG7RAvboYOCxam8FWy4xtyBVlKmtwZZ4pEDWDTEgfEutSNCr3pRluJkASWbeJfEhf+3FBb03GBFNKzdSf6WihySSxgNmrLFNJBFQIqsFRdGvb9xhotINJZIiTsRgz5GBMbNFPgbVwB8Or4DK0Jj2KrDmj4c8hapujrLGmhkly2g/GRsImRuQLUMvrbC93SR7i1DY7/c1WQdvpeHlgTlX0uPuqsEk6E3HCovm5YAYiCWBf5VocrbTJMKLwcfq2YcJVe/323OqUJAl1sJxryjTLD3R9c2WORthT4cSxuB6Kfoekbhp5T//7P0ySKJSIubDJj9GWqaXQ/xCJ8eciiQMIISRlxgigHJdzlqpm1nM6dQ6scZpknpPb3DdcCdy8jEvpzPk9+WV0yWiF2L4jQKWsgeqMkn60NCJQrDp+zTg+Y9pDa073ipiUyoCD1/gyNo7lUAdBiYTX5kQaPINp2MSB6Q6jTQoueDKIKXFDMAWDwk0BiJaJ78qFMcPlZV83X8/ImBgXdbFSP9bUK3W86hV8Msg9CPXu3bXevbhSm4Vy6pmcmrUlYEKYVJCxW038hYm26ZbrbqvOIgHIkxlZPHzvIZTh6Uwn9yd6/PHUtAe7/UbPfzjXt1+9Vb5OVHXor1gNjABLLvq4lw4pbl1pP1TKXQjUoBNC684OpoM+/2KlT398oMHb6/tvv9cPf7pWU89UsFTvCd0FBQ+Mjc7ZM4fIL/7mVI8+IyDxXDfrl9oUrW4KV1njyuVSLz1l2aBzqKcIfwdPxwPcpUp9VKuJ6ZpdTWpfyaGvh0+Pde9oaQ6ay5tO3z3P9PK3Z2rek1Su/QAAIABJREFU52Z7fviLe/rg5xO5eqv9dq2hm+nmptFvf/NC+4tQw35i7sttElgmG6wrCOoQplmnwOQw+B3PBLUL2iLqP9u1k2U2pqzjjmS0zkqHTsxicBDyA/gLERCPXS1PJOutYL7TvQ98/epXh/rpF3M9OPUVOcW4ooR/g6g1rGy0i/EAvVwUwRa60uaan9tWAeYEE0EbIcXeDY+WiZVwj0Cb/X1gWILpZNBqNremAeI8uP+1rbZ4iWeKwwMtZ0tzwnRDroAIC2pZJpR1qyIrdH5+ofXVVu7ApGaqSRLJYyUZjg1Oyy+my4sY5/tjYHW41GJxpDkahTaTS44hwFA4THVpRd0t4sgOTma8ELv5v8EIMH63LMNuL6fLTd9EF0oBOLiJaTJ2+73amlgCukAmvpwtroE8CTlVc6M4qBVHI+gjL1vVA6yghVaHp2YJt0gGMAU2jUVcWmm3vVC2X+todazFbGU6CVZ7O0Jtq0FFTjzORHE6M2YTk4CibHRzs1ZRoK90tdlsNEmlDx6kiqLMyPU3V7XyjCiWuZkaXn6f6T/97q3++LrXvlqprybyG98QH+jRDIJCJA9aQu43LMmwdEAw3OovmARCZC68wi4rLhIuHIskITurbuy97gi1DjwdOFCQYzWxp42X6/jE0c8/OTCt4ZvNWkfHj9Q3iZ4/v9bVRa1sDzeIcxl/fKVo6iqdhbp/f6bDpNOTewc6Ol6pKLeWR5hdXOr5s3MLyD2/QLPHFJPolEg3WSMfzMM01XKaaOq7NoljIsgK+ugo0eHjuX72Nz+3GIyXX7/V9uVeF1/fqNmQ4VVrcuLr3oepTu7BhnJ1/rrQxatKu+taCbsWP1TmBcrNycR55igeyBIDSArnLNcQFeYqPbwfKj0OFC9Ted5Um/NK169zbd+DWQiVrwsjUJsrLhhMG0bhQoHU1yMjkABBmEDBBLdYKy+rdDo5sGiPIhiT5OvsSoeLvT55ulAaT/XV15d6d9HYe0KeHY0QInyiQSKCY02KwTqITYkjj2DnEWVsblF+LcaY3c2NUbWtMfCRUQzKac6nsZZJgnVqXGuhd+N9RlfE9Ji7jGKrLLUF2OiNAdcIwbn80XyhLy5cKeO543/btCZIPj5Y2b/L873OLs7smUSawhQ2RjtEAgCXqLmpXCvmI2OJSQVic/saxpuyznZm4GAO0JMGAF/NNGpMeTFY+DapKdrC0CUpTr++tUKSMQ0SlO0+s88PBy/mG4s3iVzDxFhqxSS1KJPpfKacFRirSmQDBBVjXrEhD4ymtQ6PD03Sgw6RQokVPIUSpPEb1mxpbE0qOs6uYGAxuvu54Cf3ZiYJiWaJvCgYV5mB/td/0CRxi4yCaGB3LKLY1MERwY47koKsojSLbGgdMsAtst4oHMCQM42h0BhXeOOcaczeHpd3vKQmUsbNY+puOlGYQ5VCVm3oJHDx2MoLCz3dM7V5obrb306hxj8/50O9hZyNUShjYcHvz5ovdkMth/GgpopuLDIDtwxaFcCGrKG4xEaAAHX2uIYbiz5zJFl3T4pjax+0aQJuQZrjIirWzEk0d2qtklrTR46Wj+ZaFzu9eHOu63PCDGOD9pngjU/CmDPEtCBG5fOjO9iqGfbG+4DVRKcwNTw8K03sqaGmq0Qff7HSk88SeeFOFxdnevabrd5dSJuKFO9EcRurxL7vRJqxMhx81UyTglrXHtlk47h6OrQ6PvT1+S9OdfrI03b7Tu9eXCrf+ro8J4AyVV3Q1ZCOjGV60INPVvrJPzvW488oNFnRvTCL774NTLzd8XeGo6A1rU1xC+abIqxntRM36oLeoJwnwUqLY09PP3qgOIr06v1Gf//Nhb78cq3qda9pwc/d0+LRQp/91UqPn5BjVqlu+bWV/v1/+lbX7wd1W0SKsW4GkAPkXk008xCxdyZMhnnBLprnhERu6oCAqQ2CQzQV2FuHkYVFN2yxLPBt+J4Z6QeuGiCSmAuYztGJOLWOTiv95Bcr/eyXCz156Ot4BS6gV7nP1TKtcjoFqTeGQN5GRmNcIJG83G2Uba5N5M+7Q6EENb73cHqNmjnj7XSesnwULq/imeaTmTnfKPyus50utlvtEMk3obGdZkNqWAJ+3pPDuaIJqH2chMDiNtqv3yjbbtS1iNKPxkuCJsBcJSNIku7Ji29jeUoEu0stZofyaaWqrbq+tPV1DW2Z8E1iXTAchEzqeoMu+tHCxt4UfKMhhHepUOBxloByoItmsjY1nlEGobfeWaPTOaR7Q1q/hYBGrWIv13wyaIaWlM6z927hlYmSKW6hmXW15oaDbYMuA8v9sFNebDRBhE4wLdOrBn1TKXW1pX6b+Ac8BStuD/5Mq4vLC52dnVlMCfqHB3fv6uRooqG/UbbZyHem8t2JhXM3daard9L/9cf3+ts/XOrdeqq2PVQyLBV0ieXLGVeLpAGfy3I8Fwc0SuRg7TM5TLddppjEIQD9pOgYVISO2sAzSB/h1mAR4klqove4rhUMrsH/9kGpuw9jff7RTEFQatM3StxjXb6r9ez7K11fkxgwuoU9l3XF3nLB5ndWWp4kWvqVjibwrQL5ca84rJV4jdq80avXN3r9vtflRaHz94XKbqJdE8idLDSbcsJIS/LBuk5FWSp1Bx0ehHKXvf7L/+mfW8zFyz+91svfvNTm2VpBP7PL9OjxVPc+TAweubvM9P4HMs8CrS8yTZPxmbyBIUSEUO9r4oWKmhEWmWIAmRSa3Ol1cC/R4T0I7IGx3rbvWr35+lLXb/bK8lZ1uFJXY2wozDiDI6qPI0NSkGXHxIr1E2YAcsVmTI0z7iLfztGExoTiGmFvVOrOk07Lu4HKPtYfv9lqRx5d5WjIyf7jagDzwiT7z6t2GgKI5QivfWtWalvkgLfo7J3e7XbWgM+mk3EFjalkOrHokzlC5YGYKIpjNhi9rbMLcADGmPMs6qOuapskxUFojrYwIMQc3lKnGsu/Ufp9dXydfW+TFOOGeY7eX11ou93aZAbRdxykttosiZcKehOJE0ly4MIZa0fD1S3wFPdfeXNjK0yYSGByOJ9izAt1p8lkqhJTyTTRHiZcGhjJnrODZrPYFePUh2fTcZW20pxMxp5NTW2fIysviOpZVVjIN45n5DoUfEhUFidLNT36jkbNemvswWy7V84UazLRtmkUTCYW4VMWhTkIcawX+50SniXHUYkOqmu1Op3LTVzFU7LmfHXQ1iP9i1tV0e3kx2WvP2K7x0nQCCpk6mPK+NFsaP8vlWfs8vKN4bg5dE1b3tnsx6YwZsG+LTv+rHwaV0p//v918hwuJX4d4ipIrByuaJJwloxrrtjWcOUtNJJfGWnnTA1xbrEaFng4xpYwwkTAvEQsRneLyFlMUSiEmP9UY7YamUHdCJB0jAiI023MqBsH+2NZZ0EsVJpM0xibGllonJHxn5kbajGQG91LR71Of3aoNq50eX6p93+6kdPMVXWEtOJymonJeuETXOgowiFnFzCLwdLWgyOJylFqa79R2eUb4jHQNPV1/2mqL/7iSMlhrcuL1/rh2aW++yaTmiN1WSi3MZm9ibU7TS0xWUOuwm9V2bSQz7TTfObrzr2JPv3oWLPZoK+3L7S9brV9HarYzLRZM0WEuRGoTx3Nn0b61a+X+tHHidKoVL59a1b0oh3tw1XlKttWBgv06lLNkKpFMO5JadprkpB/VOlkeaqTw3uaHnaKoljb7aA/fnup3/3+nXZvG8VZbDRuLrQ2inX34yP9+p8f6f7DUUv2/M2V/o//+HutLxz5N1P5Zao3A+vSRFP3wKZfNv7vKx10vSZMPcgAI4/MD2yiwKp3JEKPK94mqrUnHBkgAtDGFq2Xp5Ypkp8Y04oLIU2B0631xY/m+vEXqT77LNDpoad5Qnb7XF3DKVyoKq/U1hvTDBBa2hq1mGf9VovFc1UW5mijcGDyhMquIjvOL+S4sJJaSzUPvMoKP5yeLkJSRt4IT3tPRYm4GRdYq7Bjwueo8jp1Lvbmxpwsp4tYsxRmkEMkoQagqiaVp2vdK+9K03wwEvLiAyXJfSXpoA7CZMMUa6LBrbQrzi0fC9diU5DIvdd8KoX+TN4wVZE7ZqkOJ7HiWSg/wYzAeotMRqjujonlKRvLIrfLia/d2Dy0NnwIYBeSuerO1+XN2rKu0gSdS6RJCOcKl2c/fs9MZGC6zFJ7NyfxcowqCVtjxhAzwvfsGxzSN4LzaCUZk+Zjogpo24giYKuMJggxNxlbZWauPZpGMtziBCyHZ9Rn4KoGceR0REtVBsraSmdFrt9/s9G//jfv9Pb1TE5wX3vWI/GgpmhH1ykNIRbpYlCe7dU3W6MRJ2BWfFf1BO2KVHDZmM+XN39sUpk6pNO5rTK6Zm9mCM7Zus/0wUcLPf2UXDv0a47evHb07Nu9tte1gUbHRIRaceJpk+dyvESL+UwnS0/37hDBAHsLkr+0PJhrOU+Ueo3yzYUu13tdnm31ww83WjepLvupMkKQ3UjzdtAduvQ1n3moyG91/95MkyPpv/hv/lJFk+vFV6/16o9vdf7dtUJvooMHMyWnroJ5pHfvNrp+V6tas84JTDOSTDsNfqsNejSLz4i18hc6ES43aM6XWj529ejnRzo4Wo6mgE2rm3etzp4VKm48bW4ai6dghUrUCe8e7w+rerJJYe4wDWXcCsSbyz+GU3Wbs0lsES4r6OIUp77fyp9muvfFgSUAWAH6w15NA3CWixyOkqslzQ7PE80453xTGfhwOZ1Z42YuqyBUmdfyaARYBXVj4Hdkq7etosjX5OjAMDnEKXnQ6V3chugqe20wQFjChCN3Bj6E1XCtSTgCRquiMjMPpqsM7RAubwcHJsYrVw1FowMI0jNaN2YLdGZwnKaLmRVjhumpsNGPYbMxOuFeyvvGosCcZMTxcGw0u73pkvjoKkj+RaXVwbFizBE0VB2cOFzjlYms3cCxcyyMHRU1uYLbUXRt4GKkDdLBdKG2xA15OeZqTGNbeU5nixHLUNAIjKKceILwvrLvm8anyPbaZTtViJHCWDdZacUuOKJYsQ78uf3+yBzcFN7SoDiNRqp9vrEaI7Ysu+nYfIX67y069taEboI1I27j3rJiaeStGHXUbL08UGNoKVMluh7o1YwsmVLYnMhcb6MVm3216ZUsrHZETlqBdDuxohjB8UYhREFEFz3isLgQED2OqymWZvw3UCpGlYzkcyjPrAVRj2C1HUECNn1h1Dm/XdXBXebjAUBHp25Ou4Af3qCKjphAWrpYksANbz6YZdeKOx4q9AN0cwOOOkuPs+rTXG64pNAkub4VO+F0q/tfLOWsBt3kW71/vdd+HWmbs5+FecN6iOlAbhoiphMsN+DRMDG7/XTss+L7GFVTFNM4ktAGeAqCTnfuxnr89EhHd5jRFTo73+jZt+fKr3zV60R+tzLei5nvwQywXmLk2dNZIFBqFbm1FtGg+3fnuvPkSP2i0ubyWu+e7bTfENGSmFPI6RIVQ6nFh55+8Td39PRjEqFL5dl7u/yLWsoKV2XpqMo7y37DyoumCDF9FPhaTCPNE0+zxNf9e3cMitfWvd6/XOvV862+++Fa7y9yubWjtPLk1q7yutPg+kqXoT766ZF++leHOjxptN5c6D/8+z/p4jXk3rmKnaPMwjmxKU+1a1ztOATVa1E3WjVAz4ZRA8c+HSG7IVgZjbfj5x52qglq5Q29HYdTJ5GnFvSRJtiQnVbprNZHX0z1xdNSHz52dO9up2nMAZvIdwhNRcfEb55bQjs6GqPSsgZDz8OlS7GDVgGtSSWLdEFgj2Ce/0RRId/LrJtiLA0aw6sWtqpFFGnBqIbYj9U0CJLJYOMlL9QHuSrg4p2UZfBQPB1PfUVeZTNW4IjDQLCjb5NgcqGyhtT3Xk40UZAcKp4cWJQDq0kK+dHtWqhzCuVVZm4xoIKhs1caUfgl8t3EBMsEdLrhoAEdko9rhHdnYnEbGCFAZuBcBNoHFdhuE5dpy6gbhJCLwJxp0W5f6OLiUmHgaLWcahIQHTTGH9gMmrXf7bqdDKtJujDrf9WWioLICnCcUbfW1zHKyCe/kfH8RDEuQcSkpgFrVdfZqGIEQwKAMuQ0ouvnM0PvBWojNF2RGgjo6GPGoN19V2ov6dV5o3/3t6/1d//PRlk+EtTh2nS7kkhhW+s6FcYLAo4xDBAOC3+G9aOnetKqRXvCOUd3jRmh7uT18LZCRZY/h4Ucm7KjELJ9l+vBhxN98PNjhctAm6ud3n3f6t3zQlWBq5DJQ3mrtegtqqHtCDtOtUqmFkqroBTI43Q5sVy4+6cL3V0GpnFiMnF9sdbVda7nr650UwXat0gu0Fo6pku52uMXjoysd3oY6sHjqf7i158pTTxdvbrQ89++0Kuv39gq8f5nD+Qfxnq73uqbb880FBNNnLmtdIr9BpKhEoJ0684yA5EhYx1fxlKaFIpXje48XuruwxO7CN+8u9SLH66s2CK8uyk95VllvCGXBrnBrDFmjiGviFnTWOGDO9LRhsu4YtLUaLWcm7vYwpahiqMDdKQ4HLQ4drV4wLlV68W3N3r1DrNPpFk6scgQ6N840S1lASkILrYytxBlVuFYfHCh4tBsoepvc3O5betKq8OlTpZLldnOtMCT+dyy45y6tueMVetN02iP9jaiyBtXbcsgVQfs1GkteJr4o9GT5KgrB+33pWZkUProEitDwximx+0N5oijeg+klhH7hAbSN0E4d1NL0cH5ZRKWUQDi1rUBi8vYN5G3weT3maaDY3FQ5CxVZS0/Tm0aiPmDWJAwCgz2S/sPj4oPdzaNDCyN7iyZTKyZR1vFccwqGT1hhcQCYG+C62xuXwNYiWKfjedoEFiANKywgfQIUgc4E/jc60ZVK+2zRmE6UTxl2u+o37U6WRxoMo10szvT8niu+Zx0EVbGe4tsmk7mxkTDVeik+h8HKiiKB7D0NisyXQNk21E0Zywiu7RHyz+rSipbaj9eYiuyUOGbSA3sPgfTmJFmDTJdvIUhUoHdapToqkzFNObbwMW2ICubQFHhj78PQltcbhRIlGCGCqD7o8AxoegYQxIyDbJiiDpwnCChHykHjjk6xsiKJMtb824zqZgwIJykmOLLZT4VUAQBLuPP4wDHHsw4mUDWVpEVdGOWEhcg43l+XUp3SYkWXOnu06nm97Gl5zq72unmTNpfhqrK2GCFg4naRldSXcD6KU2AxyvLyNaE64DGPFZn1RiOGAA8APQYs0lQMHQ6XE300WczHT0ga6rR2dkbXb8ttH5DocSFPTPtRoXbwhTdrQmWwc4TbugUtWaBp+kUfcCpFndxDHS6eHehN+/W2mxx5czU5xODvs0f9vr413M9+nSuJGxV5JfGm2DVs9/3KgvHXDDsynmpob46uF+wBqeR7p8e6fTkSGEcab3J9OzLtV59daPd5aCM/FY+0za3g58Cas9cV4gHfU1PYn3+j070yc/o7G70/MuXev5VrquzUOstY1FEiuQt+Vq3ri79UPvBV1p2WjaVJgGEdIrk27gH68RG7ouJH8lGsiA1V0M0yA/QUPUqDYHvKu17LYJSHzyK9et/8oE+f1zoeNUqjeEU7WykjhuOMXcYstbgkKUYgefzZ6ZPoX4oLOQY7RwRD9jl921txUXb+NZZzlKYYbm8ljUZ3BJG2FCpIfGim8P6C/Q01M0Nnz8hpyvNIRS6uZpQujRkQKPY93T3INQsqJQYd5ICcTo+C0yjOld5u7diQAGwyQMlM0JyR71BiqMVPRZGhXJvDjoaKIoKWEz/EISKpgYHHc+VRbcg5KRI8nVTzNQQUeN4mqUpQewmLGdSwztHZ+ahvHBxmZE7xeGXWDtyQYjy1YVWi6kenNwVSwR4OUaJqhtt2PGHcH8OLM+NI6Zodna5Ae3j3SzKylZsrOJAihC+2zvQpYllIfwWATKp9rW6lpE+DrfR7cTbDadtn9EwelrMFqMV3rT5rlZz9FeNrdf3g7SpA331zVb/4f98aavjup3bRJffm59lRIFHM7FHA1mpdwo18NvgNXDWGAMtlJNQzEOKb9Tj8rKJGGR64po8VdHI7fLbRhOn0gefzvX4F3cNYfL6D2918W2mmz/rZURDWeMf1vxobknr+4yiOVY4sFZuNAS1/KmvIPWNzP3Jh3d0PJUiJprAWcnALAqdn13r8rrQOkNBOkbpvL3c6PKGkOBIUd/o3nGqhw9S/fIvH2s+87R+f6U3X73R+mKrZBVrdXqss81eP7y40s1Fp7hfaeJOzHK+31+rn02VuJGSFg4R2sFWXtJpST7ig1SLO5EW87liZ6ZnP7zWt8/e2zS62CFmjlRVtQFSKwTJNJZAUOF9tcBdfSVo32pWQqxDZZMPhNPQ3HE+canTKmEGYGCQIqBexVrenyiZsbJq9eybS90UcHkimzwzPXcC4ImhBeKaa7vT+F4TfRFENiXriCNJUvFjptjfV6VyAmw16O7qQJHZ9H1zXBKKbNE1dW33zBpzAnBZChoyLYktIsi1KSwvE+MGTLDIC9XuG3V74m9ag0SSIIFuzE3Gn3FEwRAG2u4LZXltk5bCI/sNJMrozkNMbc5XBgIWGeYqLUc+URY62tkWx1G13Skoa60isDaDTW+5azE3VdD1FxQgrfa7jYFweZ6IW4KmXTeVNvud6W65orL9XgnuV1bhtxxFOEaUBEQd4V4Giolmz6KZ+FkBxM02NrjB7ICdjcYDWQ0O/ALdY15a8Y+8Bc4HsEg0jjjbpzaJHnR1fmX91MnpqWZEJXFXU1/M3P95sBG+hVgyBxrt/+NKbPxrxANQM47/YUzOQ8DYkjE6v94mSXx9VuKMYL/xrz+Hjty6u/5hijRGmfA4mkwa4iwWXXgnpF3f2vEtmM6gi6ziclvJ8eAinAb9zwNjmUekbBsmIFTNIUsXYHMpeu+xG+HQpYpmp+/RqVkHOTrnKP5gSSYJ+1DybHL7YY+pcDjjHCuCxmS3UXCGIAxIIVMJj50vG7l+p6PTRPeeThUetlrna10+z1S/DSm/7TOugk4NcL2us10oenKmaLxsNtoUL/JUeR8qA+SHcj8OTCzfkYVGzg6rRM/Tctnroy+Ode8JlTKsnL0uXm708quttjex6nqipk1s8tb4mRRXcjxAdYP6xtUinSv0Hc1moQ5OE50e87PcaV3mentRaHMRyNktDX53+kj65NdzPfh0qiTqtM8urWsoSjgi42Vimz2mARNX04SJVqWJ1+r+4VzHhnmf62LT6w9fvtKrLwutnxdyOGzYQ0dgEHYWxmoqNBg7JvCX4pmvT//qvn70lyvN51tpu9e7Zxv94Y83+v4l1t47FgSKQSXrpavBV976Bt/DRQHji8+Lhz7nRQWVEMcWlGnrNX6GVnw46v1aUZBZEO/eQX/gKPEL3V0V+vWvTvTLn9/Th3fQyPRKGMPDpbr1dqJJwM3JKsRhWmOXH7l1TH4QLd+og4NEBE7tqiB8OWJqi54GiSbTQqYDhRWXiTvmsZHZxedKMYZzmZlmWcElolsa3S9HAY6UzvK0OBQ220qh62o1lWK/UMLWyWE8v9JAMYWgtEN11xmaonMm8tKpJjMOWrRefDYEe9KRO5bfxWUTRrw7iOL50CKDzzEVM6YI2m+0fsYR6yzyYA+ErqUQYiLA2pDpLZdvaa4+oHTukJpDjsUbYuV4QuhupP0203a90Xw21clqaRep69D195YFl7exnORE4ezQqNsmkaWLo3FiGsHpxcSuLG1FwSTBAq77Qdk2U7bLRgdjnGq1XJi+iSYRbZrpKh3WgYjLmfSN3DYQBQm6DS/SYgZTydEm3+syr+2dPd90+s1v3uo//cdXWl/BOVuo83qDFaYe63CyyNYW/tc5YxFiTZgx6XqbFChmkgucEOI5zyaFu69kOjEAah6wnnTk11xOvT792amWH06ta/7+P7/W9lWtvom0rzpdbjMFM7haga1+EaO2dae6YM0fKSu2lqXoRZgCmFIf6NGjQy2n0vFRovnE0Qx9XdDp6vJM+7zV+brT92eNdlrozbZRvm4V1q6iQXpwZ66TE0+f/+R0zGK8vNSLb15bD3znyX2bgn7zp9d69f1aamcCNegGNIWclzdqckJqPS1ZMcPnmjSa3Al1cifVo4fHCkJXu4tS5ZWnV+8u9O79Tn2fqMhosDHzQKxGj7bTwks1nU6VF4WtdoCU4oi0vDTjCIUqy8qeWZxcTDhRBbIyZlXs+RRJnuZHkVb3pjbNW7/d6fkPN8rcqQamlVWjKdmnnrSl4G1aeZCx0chwvkQUNmiHiHaRDhOyMgvT3g4RQFsI0qWCptF8OVNwODWMACVH4Lmqskw3a2C6npJknKYMZI11QB4RcrfyIekTtg00knd6X6tnzNpTrBFX4prVHnSJNyGrimaEIm5QWzs2NTGGc9OoywrNwsQQPSXuW94ZW00PCnD9slZjEwN2g5eWO+BmrRR+FgWcDRyI30F+02m+Wph77uri3MCx8J4A+E5cNJe5bjY3Vpgiysb9Rtgx72rL5Iz1cFEoJD2jGRTC7XM8LZYLpQs0XLDcWsOEgAxoylKTJDEXKvo9ALObDAcvS2tcgIUJ1rnjKYrR4UHfptxYX6915/FDy4hl2kxwOIYoJ9G/GODV8Afx1yilHg8ZKkd22fhTRuG14Rhv+UcAnakKbnlIDgwDXjKuGqrA0b5PCWMZavwztE3mZBuZSqOLjoNrpE7jNmPPasoQ9AYWO8KcB88MmS97eSQ/O519+KUBIsc4ktRINrFal1Roz8L32KESPELhNv75aKf+PyE50xXWV4wcgcNZZcXvzwrGhKCsF7FQjutEDna+PrpZ9rusbkzrYOcua5HBKMxpBK8j1uHTUKWz1vXLjYrnvdwiVA8TKvSUQwZnYgKwiqO9q4xBxXcB/ynoQ7vkcRjwszFni4uwlYsX+UhgGofYGbQ4iPXk8xM9/njpHJArAAAgAElEQVSm2aS0yIuL11f64dutXr1k/LlU3cy001YewkyGSjW5dJCMR3s73Wk89XX/ga+T+77apNdXL890c+FruF7IbwY9eRrpJ/9kpTsfso/OtN6cmxZmn0PcpXzkb2JTeqXHqT64e1cTF9FfqdUE2qunl28L/e7rnf749VrbZ6VmLaRcwIJ0s2M2HVoiP8K22o205YHLwdPjn9zRj/76vibLTEmbs9HSs+8v9fuvLnX1PpCTIeePbHJY9rchtM2456bA4PC0pHleZoSVwCzz3MSNkGnZ13OBO24mz9tZ0Va5rLIcnc4K/fVPU/3qZzN98EGqB6vEhIc8JxTI/PzGgWSljr27ZXagh5AK1gYUwBAp+52cbq+OHSUpQNgc/M6mQaAMiooMwU6TONRqPlXsI76s1MWsHnjQKBojyU2t8BUTJZ4hsupYu9kaa2PTGhxcPJxMRrwAFhNi5lj9MJdcQjHzMU3WjVTxrCFejgPFE5ylGuNLutwKLQrqukHvwuqQie/epsN805wDuGOw8HJ0cFAbMNZ8s2iHEFgOivzU1lO8822bjURfVpBkDodLazgYpfLbkuXmk2nnx9aBY51m7dbjDOj26vm8lcifPJCX3lftJuMquS7t4uPsspBqe285++FTsaob/4YnZBNjJsP0bxQcHKQhDiM+ozH+hYSBgsxAumr0lrc5WYAMHeCsydTidJgFXGaVsoHooEgv3+b6d//2e337p1rrK1b9I8eJaSdwzF2RjSn28H/QlsC5gadUk14OScMIsLaigazHZRlNYOVE6iNHbGbRX2AHOVmG+vQnJ6qDQm/fr/WHv3utxD2xyWRWtdpAH2dtbHqb1i4zbDFmNecipfAuCtPrTOjwjxcKJ4OiGUG1M33ywVxPHixG40Sz1dV6rW0f6svvN3px0endVUOooZyCjU2qxTTUk6cr/exXDzWd97q4eK83L86UxiuLhnn/+ko3bzNVa6jPkToQEpGv3G217XITaYc5BaUrJ+nknQRK7yY6nE81dxKV60pXbwpV+1DX670VsUyw4QHxvPMu4KTi+3VgBNFMY8PP9hYmjCMRpA3rmVk0GTWwA+8Jl3Zml3o4ieQTai20c5VWR4HufLBUthv0/e/fqqoARIaqPDg+sZIW0GKugneRS72lSRpjdigA4B5xliNw90ghgNvDcILhQBhYTM2w3WkyT5XeOVBFI4EeiMYOvhuxGW6gzfXO2G2eAcGgRsI3axRNEqUzsiI9KxZoABgAxPHE3i82RbyNAbE3U6M32uYI4qzTomWKzMzQlJX2242m6UTTBCbbYPeU6ZG5b2EkUgXYS+OozUsF6Ar3eytsIGij+2R6TlFWmtYWATd5g75NYff7veEJQhraPfqhrX0ty4OlNVqcH1QtJlqIPYuQ4v3gmeVOh5wN2uDh/Xs23Cm6Rtf7rWKPFW2raRyZ0J7ahXXsxfVeHvmgNKJ9p4PVXHVbKElDg2PH0ZifSgHMyrEjXJr38DbL04n03w1MhaDqNnS1WO9ufWl/Bs2ZRsMmOOOqjC6R/3OUQI7rtnHvP64zKJKQG6LzGQWDVKHjvxtBlRydY/fN7ze6fxCI306lbv1wfExj7Eglf8jlOblc+C/e+IOrTeAN4JIOhgy0iWkAWJGYPdG+SYqMke3EoTM6Ari/gC0O41gP8V6Hdbi1783uDSIubr87vmI+AQocvk3TYCGnMAw8EQscPuOvSmHvRI4mp54WTwJ5CyB6la6fZao2FAF8up6cyh8jKVBBoIPB7ujfvtQV8gAudcjNcDVMBaXa8Qy2hVOBUSljmwANTxRpepzYzvzR41R3T13cowZn+/JPL/TufaddttRmT5zD3KYYBNjS2lnqGqsVJgeBr9MT6fhhqOAk1HcXZ7o4q1W89ZV2vj75aK6f/+MTLe97yuqt8mprDxPQSJxYQO7oMtDMPHp0V0fLicnlY16eba31jfSbL6/0mz9udb2L5K0Hzftes5COplBHkKGFLZI+32gI65F83qMFcfX0p3f14V+cKJhXyi4vNYMZVJZ6f3Gt77/dqt7i8pqqdlK71ENEj4y2Al+15yivoDfXmjANYGRLQV5X5mJhnGyHp2UMFhYWO/gAQH2lQ6VfPPb1T3+R6smTVstjX7NgdIKwcon4vQJ+XrWqZq+uxW3CiHhkLdkTDHfIbTWB59Tu1ReZAoSUPGf+WGCui9xG70yGcNTMFweWZB/4qU3/mKDSFdZMAcwAl6jHKl3VxhpiCsLkOA22igYmUWPOEjORomdS7CjPGjU79Bq5BmejIOo1mZ7Kh8fE+ibxFKdTEwxb4LW5O2F2TVV3iRXpcgkaXttqmA7MsBY4CW1KS8HE1GSEgwBORfOR55WiABhhaPow0QohjHaYlKFrjNR2jbIis/ciiWeazVam96GQZQIQhr7xUDz0W6zGhlh+fE+1s9SuxhFGEUViAIG1E0XxeMjb3xZ+BqGXw9BVitmD7MaanC8uIIKIKapwuyXGFOM7wLVHUdXUxKeM4nu0Jkz+gPIANQxiaL+xagTZSAT8WO9vav3rf/et/vbfvNTNBS5WtIj83rFygJvi51yMOscBrXknrxl1mWg+iNvwPQTvXKgUhL0VSF46/oxwDhLfcnp8qAcPjrU6pJErdHm+15e/e6csp5EB8ipdb7amAaSYj8mlwuVUFKqaWjd2ATlyq15D3loXz7PsL0JVYW0apw8fTvXLHz/U3SOKQtZ2hc62e52vG5292xvNervvVDWsmkIt53Od3pnoL/7qQ80Xg3bbtS7fbyxi5O3rWt999VLFmsY3NN2JQXwjz1ykiJjdoFXq9Jpiepj0Ck5jhYtUEyY3a///Jeo9my27r/POZ+d40k0d0cggQRKQKMoKHo3tcqlcMzX+yPNiXkyNZCuSIIncDaDR6aaTdw6u39oXHFWhIDa6b5+w9/6v9UTtX9W6veasiidzR10b4uZBeVsuHxRUZ8Wm9MnhtJrhciLlekrssyHeRRoA+gxqQo4e4m7o8pjoD0dpTuo+IudC5/cjzc5CvXnd6dVT+v7muqZwHUcZpx1hix0rOQNnYQMAwv66KswIkJ/M5UaeSjKyGk/VAQHzRKuhhfGbTkvKubk+V7lKhmQAAt+xs5kljofrqxeXqnalafvsDAvIJUMP3ChIuW5903L5DAQ0C2AwSGASbNW3lHOun9ppVLWlHLRpo2/DLU0FoMtgwH6ExnFy/nE88bMAHswA81N4KwtD1SjF/d6zTFRmeHCCQEEeayQ41ZL7a81BQH1YGllmEtQZ1zUFsywoDFI+z39o6Si06pKzszO1PRrUrS0wURxboCdnMEv16Xxm/WvIFV4fdvJ75gDHroOhrW1gxBRyebURDUwgnST1L05nZmCJY2J+WNCiyXFHILVPx6hvbRCHegp8dUL9d0OS4PB4SKFFuiPV7tJ4uewm5MfeIRZ1e3hOzjcbJRBnMXkYPYXQDVt7PKXeAimaX4zDgkcvCMzkymCzByXhxU2TGToWb3LC2MjBnwU5ApYn/GuqEaHJ2mBMozJsTJ4SRu1Ihm5jk0RLgSZmypNgaJrGMayUiC1ltma6YNDCHOGsjUWD9pg6yxgCp0Fu2m6NZ8M7aOwYYxewnSmabPM211u/N7RGs9GSrS+eLNS3tW5fHrRFe0NoRekotEImfq5jEe5twODj20MDuwXFhYFbWQaToSMDKaRThTBRdAQg8Tlld3QnisHeHxREjR4/TPXpL+/r9MJT0d3o2Y+v9c3TWptXkZryVN0A5dEpUSm3PtjBYMGBHoN0rWjhKHt7rn3c6vLmVscXjaLK09sPUv3Vf/lQJ09SrYtrbQ5rQ9HM7US3UuDaBsZh9mB1ZoNaGjgq15W++3KtH561eva8049r3IIpXRJKevRYpcG/bcjF6ZljyB0qC6WjZNUnXMkL9O4n5/rwL2eqx61e/7hX0MV6eG+m5bzT7fNLPX9a6Id1qKuGoE3CNEnF5vMl7l46FNMQiq0WqNdFBIw9lkEawSJD+lArdZupINbH/llpddLobz5d6Dcfx3rnsaN8FShLlmbfbyt0C67pFzaHrfbHGwV+qyx1bcNCzExlC1o5UrR5YENBqt7JG0q5IDVot9Aa+LXGkPuCtnJfTjCX71MrcWE1GXQOBoGpZIwuIQ9oX4768fVGm32p0/snVsmwiA4Kx9LovKaPBLFQYpsHtGlrLUY2Ky72rUbnaAebxtg4/mSG+HMhd5ggb3twuJGGYKbRm1uw5Tg0VlgNZUX2Tt/RxIjxABqboDwODP474Z29XlzdaH2zNTswWpIFkxy4dU9GSag0RfSOk6+xQ+T2dm9C9LPT+wq82HJgyJsacXO5E60Nktp2nm63nQZvZo641emZ4oScpona55OyGqGBaofatB0sYtSZINqF1XIoDm63Es6uEZsDxg9yx8jLGaxjDOSrbY9qu6M5m0yvwqIRzmzwIXTSx4lK7hOfteNoXY/6/Otb/cM//KBnXx81VDNVRajBT7XvOu07kCRkBDiYqGLsFd3VCZUIYj2qF7CX09k31T1VQ6V4nmq2iOSHvZI81MMnj3R6cart9tJa24dy0L/9y9fqqrnaJlKNkN6jwgSdGcLWxnSV9GaVfaUXzUZt2SpzU/nQolVr+TDBPNXGqZScL7RagQrP9Pgi1DtP5jq7SOQEveqi0O2rN9q+utazm6O+uarUtYlm+Zlm80if/PKx7p3HJlZmZ7j8sdDXXxZ6fX1Q2U79DFW3N5STQRM7OinU7rDXwh90moc6vZgpXKChi1XcDFq/alUVvg7MjSE4Gs62Ww1lqYSsYETag2sSAKznbV/obLnUIsOphEi70hD4OpIxtuV76cz9SO0FOtsIAwZN9IGjLJNmGaWzrs7uReZS/OF5qxff19ruBlVxIJfAyRoaCIfqaPqgsWkm59VdnYkTusqoOWH7Jl1Dsa7frI058GK0QQwpkRK0PG1j73c/tKZX5PCGBkRAnfqJbt/c6PbllZlQSKGHqnOSSNc8x0Eao8i+QwJ1YSWCu/wt4ASc6KDCrhkDpmJrS0MZHJ3Olha+SqCsA9Vr/fQg5a5lCgY2v5N87lkMgS1UtEJwTjWD5Q0Rkgp91nuj8rOFnMi15G2u85T7spcO273KI6GeofoSp2yts7NTG4ZAlKDciA8pa5LFQ0UgcojL69LKeHmPIuTRcwwxynHnbQ/ab46qj5UBI9a3Ziixo92xNIAmAlE7sGCWVj1C/AHdlLBds1mmfJUh9JVLO4JHMqLujDeenND57yPqeAalPxXTmhHg/7fLTuokLmlwj2ljnNAfEDfHRMymS7IXx7hCp0s4DQF3KA66IGZZ/isPaLYHnGtGgfwpjnKy7xvSbGPZFH7mENLnNbblm2iU/9YO1rtFvgy1D2wlXHzIhBF0gxLwgUFPUCjIZstWBao1Sa1dC6ki3ssQBXQqRqtNzic7Q+7er/XamUuPfrcp0IvtFJHw1JEDInWn3Rpr1V4rOoEpa334cK555mq33+n2qtXuOrD8IW4gck4YBpuhtSGJxFoanV30w0ZX1gYhBk6odhzN/knWD2our0MoDmzeW55QBxpGdHuSKA4GPXyQ6O0PMp0+oEqj1A/Pb/T91wdtb9FFYQWYhOJ0rbENkxMz6xA6Sk4UaPnBfa1+vtSmudSGqoIft3p8nusv/+4DLR8lutldaktBKDQE2VEkuEeOHrx9X/cf3Fca5aqLStevNvri33/U868PunnjqG5TleOU22EIVseVUcrJXKsWqSgmrHvNuQkiTwnixdbT1u316Fcz/eovcmk86tsvbrW+HvXee+/olz87UTpe6/XTG/32mxt9vwN9iOQ3Mdyf2nBybx5aT37vaOl5mvE+EWub02MSzSJU8upG87ZXTLFk1io8v9X7v471l7+50HuPIp0vcGpgO8UKjMOBpwcLVW8PXnRa5PP47lGR15t7DLdW76UWx4DmiOwmtyNMcidfG47Vqa/QZXMBs6QjEH0N9HWiMHosP3okx4WepteN3z/VlmwPo56/vtVm3+rJ43Mt5+S07GzoaNpYVZdrW7ra7GtDkVJ30Ft5reWcEEs0fmh1JhoASjlJZ4oiUAcEm1OtxhhlGsNco5/LYVM19wtuyamAyFYjn62be5dKFQLujqafckCC9p0OB8TU0mxGDxM06lFtQ2ColGa5eiUKokx13Wu/LXTYt1rOL5Qg1hy5xhlkRw2gregd2eJJ004zc1HyHSZRYgvRQL4VhwMDzx11NtGUXPbU/iBE7Y3qojOr4wTnPTFb3ekTcYcP1SjnyMOoVtcddDhemRid8tF8eaZ8dc9cgjTaExzZISKHEvd861p79nKrz7+41LOvr/XqMtRmG6sbEu0Y2Ly77seOYdpVYjk2iGJ7uwecMJ7creQ+NbguB5V9KT+PlCwiBbNRjx+d6PHZhdp9o5vNWvn5zES13337o9ybXNXNqJvbG3MxUa9x2O9NmMxlS14SLsBts7fOMRDx5lhPWjTcc76r6GRpy2N92OndJxd6cH+mtx7O9bP37+lsEWqOjvZ4rf3uWk+v3uj3zy51vYErmJul/S9/8zM9frhSdSh1WLf66osrff1DodvdoHaMJsdZv1caVErCViFuPt9X4x517zQzswfp0PJSVXtXuzetrm8KtSTEI8itWUJGe919Wcg3PUugCuF21WkLYrEIlQWUA3Odm3VUY5yoJZG96UybBMXMe8aBGUckhhPCiymhUR6XekTX3b2ZDkWt3365082Vo+22sKwpQmK175R6iIgxLPSqjyA9oCbo2Wo5UWjJ4wxEFSLsqlJfULI9FbN6GfTu1EXKEJ/Mch37wXJ+4jhQlgZqD4X1xuFUO64P9l1y9qKrDGeprg571Qizoaq6QfMoVhpSFdWpaIgUAT2FpsN+78qfhWq81mQCmDtgVK5v1+Y0SxdzWx5Br5wBJN81lyvaOHJ2QejQERL6CP2FJR90qOoRSwxT1pzbK2ThgibwRsMWhqa3f4rD5D7tGFiHTkkyDS0NGWg98hhowchQLyg2EKwJ4SLR29XJw3uGnLM4EZsg8rDWpcVzQBfmaWyzBT+rJAJmeTpRus00KzQdNUWeMi9W7EXKUj5DT27i6Iz+Nn9iltCuQuE7gfN/jdAEEyo0Qec8gKCSplEFJMmwkztsh9/7U4ntT2LuSaA9YUHI4Uj0mXKxrZDQD1V2BhzcNUXBb06luugWftI/WYIKAWmmmrcM4CmBe6QWhIykwfjZqX1tVGrhkPwadmTk34EVkzIs8OoB08CYzAbM/WjvAF0P4zydL5Oln6HPSvHuIgSm4oxpSGJ7l0v8AOjOpNMiGh3I3QpVgcqtUYCnKgLXUEeEsITspZ4enme23XfuUVe3tTYU3x49jX5vlR10CZlInuA4+s0aYGMuTIToKD6A8h3LNyopo+Sld57iLtSMtG9iEqBTeN/olaZIPcXQKLNe7350Txf3MuWzQDfHnb76Fvi/UE9YZIM4Eag5MafEoi0UdRQOR+rmgbIPIwUnhYJuUH151IOTuX7z12/r5EGoy81rbQ9rNYdCzb7S6Xyp0/OlHjy5Z9Dym22hH3/Y6dmXW3392bUO14Pq413mEpQMowB6o3oS0PXxqK1TW6AeQNwJdnE+h4rv2Nd20erxn8/16adzo5K++P1rffvtQfnsgd7/+UP96s9CLbpBn332uT77lnC0RN1hrqJOVYMsyteRYjscRl2jGRoU40wZmRmYPYPfEX9HlCTXpeYnpT75m1Cf/oWnD94KdW+ZKpul8pLQNiGjaBzcK4RQkkI9qihwNN1I6L/uesQ4O48UNLtncpwTc5w441ZpzCBV2nWlNlPiT+XEHWJKKmrcg5wYiPxEjntqfWeRB22E7gkkRipaHHLUVlDYS4FpI8dDa+RpXyVaHyJzHjUVqGmksK/0+LTT2UlsFCari+OW6nsOEVKyZxbMZ5UgvCyoctCjMDNqzzRHXPt9r6Y/2rDB/YV7xu4ak2JR7ULcwVTbc2gT0wphywxjSmopTAW1wVE4VTPwd8KMtjyFh0BVwUYTKKSvDVoC9DnI5cVn9vlRGguFwMlBKHoc+dNm2E/aRlYX6ltAwQg2PRwKiwdAxG2uy2in+SJWGs3V1qO2672lbVP7MHhT9Qyl8H0JMlaZnsz1sMm3dojNzx/IixdmO2HLj1lk9qVtyUfcdAMRIK12h05vXu/15Q+uXr7yVR583d7u1DmNlXH2BiOzzTc22NLBhfYQhMJEbndUIY+wjliG0FFOSvyjVBdPVppHqW5/WOtqvdPyrVPlWazt89daf88ClFruE91UaKLQhs2Wc3Pj2YlLcOG6VNUORi8g0qW/CxSdoL77T97W1Xatvl8rX0ZK55FOT3L96oMnev/hqR4/mmsMD9q21zpcvtThzV6Xa08vb3t1vq+P/+xDPXh4Zofi6x93+v67Wz19vtN2w4Iyu0vA3yuNCs3yzvq3kgydmauLs4XRg5dXa202g1zE7wdXh+qoNmaY9NTXoVXyHNeFIRm2qLJwmsOSZdYBbJLXdNq+vrbsmx766WSloqd6hsPbN0TT3GggemFm2hSeSYRqXpw4engRKQodXW4aPb8JtF67qumAdBrLIRt3UzAiQwGhh2i7uqq1JZoFoB5G6zS0cBGoNafTDJqMTiHQpEWmbVWYIxNnF/duXeJOg3oclWWYNApbqPN0bjqbqkVfiIaNrDn0niD6jVF31olpUTy4qEGFGCZJwfblEeJKGfo8lL8IVLVHK8Xm3kFYTrYYJhByi4hrsGqduwgKjEx0B2LWwTFHfhNoOQPWsam1GRs1hEWCXA4Edw4Kc1AftHiOHHpTO0f73dGeERTMUjXCshlGkUo+A6MDWRDJL+ssxiNwAx3WW3U46M7ObHk7FEedrki3xxnMYsEZ7Om42dp3AYrNbEGuGMDI7W6vlqLuODIErjvWyr1UAdVZoadkGRq1C73JAGhRJFGgGtQs0n+9M/5PzWx8wAwYTN0/FYsglCalGMJM/VTdMRWPTELtKUlp6lSbgg+nmoeQhx8iSi/SoR2nRO67gWtSB90lAtyJxNlkEYZNv2saxBhUSLyhsAAAne632oXwk8IhnMrKENBawinDyxR6+VPvm72nuwBMSzG+S7wGrjP1FFsq45jlOJF8DBUHfI4tvLFt0wY2KElEbuTJkACO1YUL3qLnsfOzNROhPjU0W7Krep3PF7p36iuaN7qpN3qxLrXbuXLbxBJC+azYznta0eF777JpuAiBcEHV+HIr0kzJeIJa5MKEB0dsR3Agr38M1A3ky4CieXZRxs5g7qh3Hpzo3Q9OlT+JtHYu9fUP35qOYP1qVDCcS8PcAhiHlvpC9EmZxdck567iB4OyUxCZo1Zprd988p7u3Zvp8va5dru1Xbjk6Dx6fK77D+/Lj2babKUvvlrr3/74Qq9eVdq9riz/CCEi33EwBuZG5PrAzeCHBCjiWKSRfELGGNai42CImUtY2Emjt/9spY9+vlQWdPryd9SyHFS3uc4fnumTXz/Ru+96qtpX+v1nT/XtFxsdN7HqOlJRk1mSaW+0sqcEzQsPEGgjMxAw6HLNTllbFsY2rvXprzz95//k66P3jjrJWs3iXEE0l8+/g2R6wBEACHpiwnqEsEcV7UZtTx8TDiK0WIV2a77rXHE4UxS6NijEEeRMo4GWeqsXmdroJ1FcbxRESk0Cd0CbmekhZMAIoKjRBsLhY3ZI5QxUsezl+Uezerejb7oU6iSAmLHvM3CQEcPWG0We6XygraCxXWcnQWt7ZAslhvCQXP0nQTdLhcvfyaYHTYxNv5/CKUmVHqDriUGYkFu2Nq4prtRymKpVoAIQTJICzhAf+pNzlWvV7Wtt3rzSaG3oPG+YEUDgEg3u3IJJGyeTnywmcelmo8NuZ4Gcszy1tGKiIlisGhYqE3xDhKeTcH8s1XZrc7ZCY3VBrzibK46X6hvH6gxI54Zqj0IKpc/loTkz4RVhnaWO5d5oAOj5aHYilM1BNLP4ES6G7Wan3c1G1YYMtEl9OeaRDkOnf/ux1dffSM3NTOUNcQm1GrRQpHzb0EfHIIMggaeIzkOLZyBclMPQcTm8WkVRo7ceJnrwwQM1XqTLy0Y/PL0xl9F7H97T+Umk7eUbvfy2UntIDehECoHWpeIQgpYHt8sS66ciG6zeTc6gokVsDzruwCfq5N5Ke15jSDF5awfY8nSud995pMXc0wfktJ3zTNyr2a/VbA6G8FM1s65a3XvvI+Wnj3R1edA3f3imFz/car33dNyD1BOLACK50zytdXYqpTlFrJ6GfCHHDdUce71+tbVE+ZE+Qas+IkqCwulQ7XHQoSy1LynDro1WNHE9yEPdaLFaImlTAerSdqZfwQAQRKlutjuNXAecMDVZfSy8o8UC2P3nYbRo9f47C52vXO12hb5/1egWymZA4B+rLEs5iKtZDLpOcRoqmHGvNmKXwWqOKRvqBoQFpMPHMUVlEcJsBPMd2WszCyvmTHPvhPkMO86+MXoUQbURxzjMaGqg/83qTHZqjlRm+Zpluf0shnyQMbRKnNAEYTa+p30Lld0QhaXcD5VkoRq/VZj5U4J5N8U/MzjyoTFMQEszbHRFbW+CTrwjIbVNO3UJ4sweRy0IiGVwgxnKIi3CSGdeZLVmzPmEtTK00azAd1OVtTkAyYEDfYvyKaahL0rNk/SO2RkstoL8JIpri+1eMUHAILUsVpwRSWKDFFFBuHNBu+r93pxz+TyzhG70UZXda6OZA2BoqEMBYUOH2xwrQ9JOL1ZyIkctaH0UmOgcnRwBxE6o/4L8y2ovGCiYQblGpnqEiVQjzj3A1szHyCdlYxLQ4l0driVxT6ncIEo8Mizqjj4xArscnFquaovoJ0hx+hvv1D32hXNxT4PX3TDG/28i4NYGmYiNf6R3aFDt0bU2aGyn7AbosglKBwH76eYw01gAACAASURBVCdPNSUmI7oblCaS8M69R0M8g5CNeqPVn/QMSRBwVmaISJaHmGO0AhZOLJGsGzSic4gYn2uOPUTnaIg8hSwHQNk4dwjYSnJznyzvOSqCg3443OrmslVA5xg8NgFE3KygYkymiHbrwS5kNBPMjLXjqHRdlXWrCJ2NBXtNXWOEiBndQM+Wh1iT/jw2+kGp4yp3fc0iX6uLVA9/sdDyHaIAtrp+famnf3ijoSSAb6YduScEcaH5KKWVG2l1EkunnZwHkaITT36w1icfPzGLb7W/1NBUNgTP5tAPqVV5XL446F//8bm+/qbUm6LXruD9uAoHij15VEjxGFmCK9oWLkxaqK3yxiieqZARODAu75yTs1HxWaNf/PVjvffzpcbuqK8/u9K3f6i0WVPyWuvBw/v6D3/3WB//eqWqudHvfvsHff3lCx2PgbZbIPhcRUFKdGpRANXhYKGiYUC4I1Z+OtkQ5E/X4lsPpP/2X1b6s59tNfO/0SwozDXluamCOJcf5fLo2AqgQl1rkEZAWbS1pQxXXaWerrK2mhI0oG4aguxCWVPJiIMOclgaa0LnWvUEHaaJOZdwwiAmRTvTkRfTza1ewfVouh7MBs0hPPSMdpEVKCcun+/eesKqMVCBBsZykUqNbmMQOteJ14fTQYyblCRnUY65l+sCYUcahkzVANwP4outGIqQPigoKgZZqK/gzrnBkM91h1uGzKPpvibnihyewI2mlF0vUpSQKcQAwCU/6ZdArECHobuqzZWCdq+wL9RWWwuKHMKZqnGhzZFg2Uj5bCWLS6n36gkJdXwTgaLrUkfFwa2OoCatq+LQKQ7J7HmkPIvs+wC2QTgOsu24M/k+tRO0LoNKEYHS2XDXczD3raKQwmKG0VotpagsaF1r3VUOehTQLX+usnH11bfPNVSDnpyfGUK9piMuTXTTDfrqTaN//p+v9fSzQl5z36o2CIREB8H7QAuABgMkgq8JvUeH61Ph5K5r9zpd+Xrn7RN98P65stPMaNanT2/0+jmU7aBf/eIt3T+f6+V33+vld7WOO4T7njxoF5ZBKH0WvqFRmqZW6UCsSEvaMi7EulfP52I6y1FRQumzdAw4qNFM+cooHz4/URN2imeO3jpP9c4ZPW64ynZKQGgdaVs2On38nqLZAz375lp//NdvrWy26RdGhZFl5LutlotRD+6FWi5BYvda7zZSdk+BO1O9bvTi2aW8YK6aXLHB1SLJjN4EOkC7SFzMptxOWUNWyeGqPJTm4COtnURqllnyhkDEGV5m+VwHNKhhaBpPXL4EJ1IKe3KyMgiA7LAoGfSbX7+vZTbq9vXeFi8CTgsQID+RmySmZwR9o2bDhBCpI4/0ZvKD1jhwp0J3CoE5PvJworKN8h16bTcM7hg/KB6P1Ceuxoyol0ZJQ6hiaFVCi3luw5chUX5o+puaUNddbQc9CBT05bFtlZ4srW8S/CCLYjWur5u61L4qqWcXoQvLeaoh9eTmvmnuzFXZ8DmxkvFMn5l8gpUDLR+oVk/khgcrBNI42DPCBO7EeJS1OSS9LNEqSZWTL4e5ws5xIkpAqXF2trq9vTW6izXiWOy1XJC7R8dpp8QPrJoF9zraKN7H7XZtSHOaJCbQ59xElkLP5vFYaLY4MR00vW+47LI8kx+TYTU58ggThfpH60RFERIT9IYs48RCoJ3K57ktEtDdDEg+kTvQ34zRgf5+HAlYwr5tFJsZ+O/s/lMQ5BSMh8OMG2USXlucv+kiJocZowiYDEMJKBIuCqL7aeyGAmvHRB39REZTTUlM9qfuahoMHrOfAC87dcBZ5Qh5M1YY31p1B7QXOG1LVpIHLQDUYhWSdyTZZPcnDp3BJrb8EQYHLL0TA2B1JwhSedhbBAH/gQAsFO6R8dyWmcPPNKQASo9Q5glFMiQJcaU5e3gN6LKmBSS1bIVB+Ch4kCZRZplC89NRwamj9VBqc1vI3XqAcgoJO7NBclRVV8ZJRkOgPCDUDOEslAdBnaPKhtZwRykcsVFwvcXEW9wCw6FRd1MuD6+X74KY+hjXBMWYC0ePPz7V/SexsrhVW5R68d1a339faLMhHCabvruq13ygXHdQnTZyHy119v6J0vlOH/3sQm89XiogjgGYOozkJbnRmMfrQU9/e6n/7//+vYpjpDYKtW9AZbBuevYQnkJoUN34RlGCS4AEcsZlYTr1XKFjY6DAKstFHtdKTirTQ32I1bnb6Xf/87m+/xxIGhRlUDs0ungr19/9/cd6/H6g3fE7ffP1Fxb6tr2d6bifqyAviiGWaIiisEwsz2msSDUjDt+0Vb1Oz3x9+qtcf/ObWE/Or5S7Pyh19uqroz3Q5IaWxO2zdYLm+bG8MDcLfY2GhCGbKAGPGP69iYIRBOJ4YdshJsIZqLwop02tn2IoLKrCUmShqCnFtVZUK8iVpXmD1CDE7TGSWtYT1+qdZUfRsDUnjiWFh7mKmgJZhgse6hQ1hmoJf2Vrgyiip8kL5VsmEzomkr5ZljIVPvcr2qhMQZhOmjzs92NpvD6TjuNSpkb9gWf3CPpCAhJx9WFsiMi54SrsCgvTC+PcNBOE7g2WLQWCSxFxb649fyjkVreKQS/Qi7mhSkp+h1gFkRXWOZcombnq3MqC6EB9ebASeIkakRyW40hRa6/jcWeUyNkZCeK5wnBhhb6kXHMwOk6upiHx11E6p9CShHTqLCpVNYJR6EuCAIGFO6NgeV08L6zuYsRpNjMNzrGJ9cVXr0yv9dG7FzpZYOPA0h6qDlZa7x198cdX+of/5wtdvuA5e6YD+U3tzoI66VoE6bPviWcMDxMr/GVQmhL6HzzI9e7b97VKc22rnb5//lL1ppOQVNWF3vvwvu6dz63t/PnTo65v0VUMarmWcn72qDimiNmx0L36AE0EMndUWx9VlAcL1eSZOs9SjQ4221HbkAgCzxYdKNWQkE50PImjkyzQRR4qOek0u/D14OK+PRu3u43O7t+X6+b66o9X+v2/vbAOy+3BNQcjT8hZPujxW6nu3Sd2AQpp0LEetN17GgpHPY7YV5vp/qBLDQQdgwORGsRC2MbPn6EaieXd02FX2HOEEw1RcLbAHUrFBk315E71VmlTUBhMdMxyCVdrLqg0SA1pope+90rJr/XowVIp6N7R16sv0GDiLO3Vg8DmuRoub9CHqWLMgl+thBgXVtkpNLUGovtODb8P5gENrzk47wImW85UhmYOEF99RF+mo7AZNV/Odbu5tSEWWosB8Ghi5EkAE9aj6rKywZ2DH0oxXM3VIs6uG+U8k+SIrGuE1QvuHyhdnM2nmeKLhXU1HvY7DSV9goPCjtDXWEHmqYMWDxwV29JoUwJ6h2I0rSi2+ia4OxOh/w7kQDmap5Rh1yZhwciTznNDIZElsCivr2+NIgTNrPZ7tbuDFgkRAYFlgYFSIWJCn+bE5N1V9r/RufGdEsh5uN1qlS0sOLKte6VhrvXtrem0CMMlX5AYAv53TXzCKK1mM5PP8mxlJgDAqdxBFYxg7Ns56bqT1AcnqRtNRbuOp/9jtCfun7KNppDHKRNpokcs88VyRSgqZdFGYIq9t7VBYdIjURSH1ZUthM4h85VMUeMOhFlmxBlU2CT1BKkCwWHzsKe9DSUUCya0sQ+tdkN7lxdCm7wMTbIKD4Yn19GOO6FrzbrI4W404WRENoEX5wflgAwMZCpxAJPtjQOZv5eMIqLD4C6xC3rBVELbEsNNABeHN1spolagWMuM6uRhC+Ym7Ph1PhB+3hRJmYHLua4K0wlNZcBUggRJqdWjVO7M0744qLgt1G8c5WNuuRfQJ3UL+sCAhgsBMR86LPQEvr1+NF1M0WRw8GYpHuRT4+awlO67RPQ7L+KUZMwFweMDKjIJlV7MdfFOpgcPXS1nver9Tj88vdb6slO3zqysEddgxNzY1+oiV85yofvvzfThz3o9eSfXo0cLpSkpvK1GL9Ch8vTiRaWvf7fRN79b6/L7wgTtbdjrMBTmHKHpD5EruhfoEvJfcmIDgJijwF47/xzbanqYuI4ChH40a4fYW4/6+M8f671fXJgD7PN/f62rZ5K7I/24VsOKGLl6671zffzJid59D17/pb7+wzf64atWm+u5Xo+BJZC79KFZESXDdaPUi5RqrvGI6+mo93/u6M9+PddHH4y6tyqV+3tlQWlIBZhXiyGBPih+ljd1JBXEHvGwY1MkXbfr1PQ49DrFCbReqQRhKrlNA0n12AsKdVShcAgDdXM9WRonAzeFP5Gcjis7UMcZx3dpyaNTCi5hdFPgYG8HgNteKgxxlzjyYmqFZ6qxG5PNbzqXWA36rq7TsThYuea91akSBx0cAZeFHYJ+MNee9no31eCyUc7tWgJRZlmyrCGIyRHUCQdlY+6TCl2Tgwh4UB6nmse5ZY7RnDghvlPOEt8pIs9j06vqHIt7mQfSKu4Va6dwYHgc5QULdW5uZgyaz60oyGUjZZAbdDxstd28UUR8hi0p3G+p1tQA7W7lR1Q1+MrzuUpqc2rrXJIXokOYWav9ZlPper3TYpVqdQYaW6tC6ApCDCXrISzNTJ+Bu4dKBJ5w+2Orq02ppiM/iiF2od1xevr84mf3tVpiJ3Z07FNVzkpV7+ryzZU+/+03+uf/90ttr0MVBdgDh8zkeLLsM7+ywEcGZb7HkYBMB+RQeuutU52vZirXnb55/r3226OcvaNsIPun18OPTnV2b67dmzf69vMrbY+edv2gIZ/JX3BATNQmziu0d8TCcVigH2mKvV5vXitfzjRWnfKQdoBBPQnSZKlxYDBs962WUWw9hlnkKp1xkGHhL7Q8T/TOex9oebpU3RwUJ77icK7P/3Ctf/3nFzrsIl1dVfbfTs4jvf3OXA8eJMpmaFp63e7RRQU6Xg26eXEtB80QERZtrwKXH6UMRWNoDOJgB1jEAYU92j2JNq6rWOTJkEOE2ir2RqNy+C4OVWk6MPKhQMwQap8sT1SG0HaNQiWGNDhBp9Y/yI97LfPU3F3H10cd39QmqIc8oqR5yvORasxHsacgCZXgXKwKo4IyUsOpz6LhPmVB6WygIeQUAxJUGExEfawtEiBOM6WrTA2oJvlKuMk4pH1HxeGg9E4jtN0e7LmPLT5GWEzuXlWp3h2V0FPI8JH4ZqoJy6nHkV8z/ezoKEb323ca88AymYbIM0s9QnKn7CGoNSeqA24OpD0LTQR/uyu07qSwkOa1Z0vWEcaEPCk+0EOtkGwmcr9ASUGzksCGFkAA6EAGJM4r0J4DcwSsEvcVQx73gucpyzKlEeg1+rypU5IsOHMd4oA8HtXsjjpN5lbYu7vdyXNCHavSxPEjeVdto5hzh4W7anW+WBpdtz7sLeOJsFqiVzj/LasqDhSGCPGnyhaP5HN/clw6nvd/jlgmrbz1DsVBX/OTt8wUGyYEmxJfjOnkonDZArlcGPJcuQMljZmJGKHkArPTgt366rxIxRiqoAbBcpQAbqYuHbYOqCrrtGIIM4qI19mrIF/nbvBBg5OCDJkJD2XSoPXIjIwPCLTIwKHJh2euHH7BVQxdNfTaMd446GAiO6SA6Vt3NJE1AlCSdCMEqhyAdMAMjtFnhjDZcMTr++lTIT9nUlSBlPGrHPf8Y6ZUz9dhIG10ovwiK/QrtbwIlS6nQ39bHDVejsoPqfI+MjFp5aC3ctVwQCKyxY7Z8nfjf8LKTjwBrjjAmCmVnCwcdFGTVHU6KJhDEZzh4IAGIguDSo6K9FZeS+boyTsrvfP2zBK7Pfeo3fpGz/79Usd1KLc+UX8YLWnZywJ1cajZWae//ttYH/8s04PHM6VLT3WPC6nR1Ytaf/inK332r7faXOFagMtu5M0YTg8mhPXcTB4Qes3w35mGa0l2DlSAdfugL6PW4agioIYgUAiMaxKdWmHc6jEb+tsLqwv58o+XunnWKDh65oK7oeeMhO8o1PIk1F/8xX39/CNey2s9++KNnn5e6E0DrdgoDTylmC5UKnQZsCW3DhUNDA2+Pvkk1ge/iHX/4ajlzDPHaeDispxiIoD0R2zNQMwdGVSFNvvDhFxmuXxaxoHGqTPJfM3mHJ6luV1c6LyGsNJCUVBLDhoXhjWosKlbyhKhySwYQuvNY2zuIrQ8xPXPzGoOfTV1B94VMdeNyuZKo1veHbJQzxP5TS2C6VKCQK2baV2nqojQ8H3LGoFkHpujPFtUGJJisgGtuHgMloryc8kD2fQNomYJAHxFh8FGeoRiHKYaDwIYeZ9svUYtWFDq9fT77U5FFMoBTIZPKi4SimfT8juF3aX8YSt3rOWxJOCSyi5sawf2rrzGohoiLRSPicr9Wjc33yjM0bMNutk0qsopQiJOOqOLeS+enxlF8ub6WoeyU5qfa3DmqgqpLqfBdDELdXYWKIzQZzVmWSalneR0n0ogh2vaVUkaoujBcrU+UhdDfg3USaTDEb1FqeUs1DKPjCa92YMOniu4N9OxvtXNj8/1u3/4Z21eFKq2PFvQwESmhQSNdoZCfgwfiRpz0J7KojTS+x++o0cPTjW2jT7//Xf68c1rs6yHdaiwC9X5ne7/4p6ys0SH61v9+M2lbqmsQTuWz9Vgj3cQzXvmCEI6wLM6TxwtQXFdV5tirwP0Q0/5b67D6OhNU+s0ObVE59IhePWokzDQgzQz+lW55J5GVi0VD66ieaazh2fySaOPQRsSfft0o3///Rt99sdXGttIYeTr7Xfv6Z0nCM2ngL+bbaun32+12TuKt1O6MgJiqPR9Udhz1htcHd6stQozVZg95tDR6LZqFWVldFAa5yp2B6UIdFuyucapCicMrSIEuIdl0+rXewqrMznhYML95jDoZLFQlJNK3cqNpk7GZj9o+3qvtnXknq1UeI7WVxsl1aAU1oEASUDleWqOLbRGdKU5lBojRQl98cChdd4tGgt95GgwhItQybKzbj6cnCAYI+gMEEUJLUQILPl2oXa7vaIk1c16q7pqlUSp0tgxio4zqrzdaixa9UmkYzKxCSc8Q5ARxBgbfPXNpH+zZ3AaKZwlCrLUBjyoy65G4O1qjgPYlxLykiNXV22jS2pp2lZJ7WpWYlYg7oJwZI7kVgHIV5hpLEszxUSzRH5+p30DMe96Xb++MsNUnCTaURmGviybnG3QYlSOsLSi04Tezc9XlqrNUmoGrcDX5vZGNX1xQazMDSeNYlEasyXcjdyhs8xQNVzkCPfPFivTkKFVM3ceBgaQKxsaPYsOwZCDnhHMiBxCxiJOdyfw/5tJAvjWrN6DEm3qD+hd6aa0aguQu7PMw1+aJNlCJwlevFMyITTGxEjdg+UGIWJmSEK0RgiiY7TbNEowwEzU10S7cTgwVIFAOQpN/wQyM9nxgSitDdsgMnp4gPIoIJjs+8DTZDGAPpH19FMpb+AElrNTjr12QOQmKOdVYiwMrM34iMbIBcblUPaMmwU4M4+etQxPOi3+rzU7IKMfhyUoGa4mfurU6Ua6AtomhjGapUEtePV4q0K3Vz4bdfEwUXTuadsfVD6v5FwCq+Jo8O1g2uO0I6DOjZXSodNCaXLEeqqtU4gsB8tpNpFZBjXH5oQ9spscEDa8GVJm3jyzigdjpt4tRBgKGwjvcHk204P3Mr33q1RhutH2++f69stbvXoWK2weye/QmhRS2itb1Pqv//kt/fLXse6/kyhJfVUU+H73o15+/Vqvv11r94ZEHsTABIlCFzRq/FItyODIAJpZ/AFBiUwmuLeiRaaibhR7sWZRriNZHaA8eWIPN7af8riTg37hdKmTJ2c6DKW++fqNrr47SrtaeTjIo2qAbwDBrDfq/qOZfvnLe3r0mHb6vZ5+86PWrwpF/kry55I/04AweCArZK+g2WoRDProbKUP7uc6vd9ptuqVwKUzLIP84He1ahDXQqeJzber2IS9k+aHVGza6W0RGFh1+a5KS/L2Ha670NJg+3Ev1zsqGAtldwGudkgajz4aVUsYoDwScyNrrad2J3Tn8gM2sym8kouVkDbi+OvtrZyOxFrui15lzQoAIpIYZWfxGkmgKgKJAgFBU8aCQSFxa0gGoyOlkb0Puhmr60ngPlOYzA1dwQ2EeBab88Awk6DygU5ojSoEgu/R13CvQnO3tbxg0jWQWUa3nSXf80wJOGFnliUVFi80lK8VejwtcLaAR881+DNDwHhpHfQllL8zo53RDuzb9TN5YWkZT+ttpc2m1JyhPqfwFp1BavEO9CXum0IHdG4M65Wr7bowB9t8NteMLiu30jgcFcWE+GFioSWd/CNQMGIOQKom+h8HGteaoCvpjXRieV5macDF7o3a8laHfanNxtF662lNpMXFiS5Wcx1v3+jNjy919WKrsggtGwxUO03Y4CM0EIY60DvpMqwldJXNlMWRIQpkDBX11jK9MKnxIDxSE0OcEChb5er4Wrp9g6PQV75YWrYdQMTqJJUXkFANVU75bmIBfDkqx7K2io6bolLhRbrtXav4WWSR5tBrSCVA7UmnDxh2HYt+IP0881NDpkJO1ghhuK+UrX70dSgcvbjc6x//+Q+qK19ZttT56YUW2VxON6g6tnr5cqs3N50FUoK2Wt8nhefeJPwlFw/RbbM+Khx8E2o3oAsBZwJiXpKuOa1AbmhmcJSmCJTvWhyo/UgSFV2r/GSlIGaddVUdCsUpLsNezb5VTCr00lN64itbJjruWl2/PKjZ4iqV+kWucZlrt95Lm4O8Lag5mS1SeDJTTUQFsQA0PjSDiu1O+cnShoWmKpUjNwiJQJnQ8qvX13JbV6tspRkhriYWxuVIdlVo7t/t6ysbmisO7TjS+nbLFqwZ8TDBoCEDJfbVkbJ9IJ0/1I5uUJ7xfWBp0lTOcDjDioC4cI6kDGXehMxmq7l2DhGnUzzOQp7uYfAgLLjvdOu5utSgG4qS6870olD1iLUBEIgvAChBOjLyPHcdxbPM9JWgQFTosIxQTIsQnGofKP99Vxpb4RGiyUxQ8mcDG4pdFvzV3NgouuSQKSBQL8ujFV+PLXR4ohbtGaYm6o3i2GIr+IehitDgmReZrR9tMdcV4btOGpvsIOH+bchxSpQsZpaCj5kIfSC0H4uoE+g/mXrF7OxGNuEA4mE/ZQQgKMbxMJnRJ63mRJVNFv4JK7lreTOryyQqJmPbJLhWqwGtZXFzcsgruUN5rLZgnEpDGJB4WE80X2tR/f5IPoPFu5mOiQZuJ/BVNo1VN2AN5AXUXa0BugU+kfXA/P6DPaTnDC1YsK3fe1JMBYTF3XH9SF35INiqrOiUh8efXHr8XqigKSyToQctRd1jVWdrZrqFDOiV+Gib6qkOA3rxTqvFgEeeUex4SqJO9x/EOns71mFYa/e6VHUtVXts/LGGKNURuz1OCSZquqJ6DmVHB9JxTPjEFsi53Bl3mqKnQJvlOdZezLdCQB1QImOsWU9HiizQGPAZdVNRKjUqiasg7XX/yUwff/xQ9xaldtWl/vXfnuvN00jD4YG6zleQOzo9l/7mPzzQzz91dP+Rp5NoppYH9v6gouQQHOQQ1OVx8LoavDOjmwgTY/hrel9dzcODZmigTHBDR7ua7jqyZgjUg9IZtcNBGeKSwjmITKi0ixdgJMhBAFtdviykMtU8TBX7lfyQkLRcNfUD5a0VuKIHu3/xQLMl/VSX2hBi17iq/UxjdqqO4tGmUToetWyvdert9Cgf9fDEU5rT38ZG1N4V4OJ0nIYkw1MHDkbkN8P0b9Y2dG9Qu3+K8Z+udTZLaA00J2ZzH2uRuSz4fupo7lyMZgbArotzjWodEutdMltSJV4Gljo52cj9QvvgVhaWZ0MFYW7rjYKebYt7ttGm2DJDygnO1bSJyhJXSKMoLBUB7c9Tef5U00Fo4zAG2u4Pts0uH7yjJJ1PiKrHgDXlvjC0um2rYr1VBR08C0yzYIlTRj9G5tYCXQF1QjMARdXU06CYZpRTTs5VH5cOOjSLXLgrQ3bIWKpUlNRIDKpwN7LAhJ6Weax5lhj9UONzHSpt91c67q8skypPfEOwBovRW2ik8sLsXb38hHTumQYvtoC5/c2t5fdQLzKfr0zIfru+MqotTmOdnJ3JCbDQ4zhtdHY61yxB2F9IPf2HQPGEDmLb5rkXS2NiBc1N+UJl8YMhGepnaqpce3BLwgpnJwpmuS5vd/rh+41uLumRi9UORJ0MCofENmdKb0lQTua5JSYDj9f7UtWhsvDZyMdMg7aEZYxFtJZDdQ1Bng3PgkhF6UzaPoTpfMdokjIGP8Arz15/5ySK0Y/TYo/Q1um1qwrte+my7nVVNwoj6V6WaeWGWkZcM6EN8RTD0jlGthgUppeTyA0lAvIh3b9YKU8TlUWty8sbffXN95bZNfSJujrW2AS4UqwW47AjbR1kPphoPa6QFnE3h2tvwwzWejMbcmKwJJAx11Qaut5YAGMDbfUnwb+24M98kRp1uznslJ6uLNWfRnnE+Dk6RMTq8RRSiqAXx2WYOwpmky5ws260v26kXacl5h4Obuo6+PsRO5eF2uKgtiqsn2yIYt2WhfL5XJk87V5eapnPbNCF0kFqRnbrtjpYAG15qBQMgU7np2ZAYPlF0M9wCFLo7ksNu71lBx2gP9NYRVkrqEaFGHyyUCMDEXwzyexkAQWeysi3wNl5H0yiaPwoLEOBZygczi8QG8BAzlZ63/rMsyBUhrxscDQnp8kaFRpdj9KNg16+UUJv6F0dEaCEz7XV0QE3qPNoXmBYchWhISIgFl0qmiJMKE1j+kOOeuizqbZk6kMNkZpQzQNsMovVJsSPRIZ+JSM+VUI1cdzW2h2OEyXPvMJrwExFxlecan04qCA4NqCwPZ4yq5AykNuWJTrYM4F1dZp5yrY23dR8PreBN/SROLCkIvsZoHX/tzusBu3KpF+Z2tqgungQwJ/eBbjdVdZOBwJU2YT48JBGdt2xseH6QH/AZDdO/Ugm9DZhJwfKRGERwmUkUrIuwwAAIABJREFUHnqfycQ+lc7eOec4eQh7tOqGu9BKI+9JL0b/O+Vd2zDXj40NABwuaIimXq7e+N4VaiW4bB5Sw92gBnRur2zKErfqCxx/DrAn2MuUxWQ6LfubfuqpI5WZYYuUX8e2PUorkWjGxiMT2A/dN31mfJIMWOEYKnYSy4Y5PXP04S9XCtJKb55f6fVzihgz7etMY7Cw91Y3hQJvMOE70OdI2rbjWd0KmSekkAY2oNHwzIIAeuIaxYYYzS4caE7yIEwoTyfcpG0xXQdTVohTqjErMmGVH7zzrj7+1Uynb1Ne+Ua//afv9OYZ3HuuIZ5pcZ7ok09P9fFHo+4tpYWfqzsc9OzZD1ofEJifWGw+EDwC/7YObYBgyiFkHCgUB5bXBdbftEegXnl2s4IqQa2dzzKFqW8agR3iSXfQ2XypPPY1esT490pTHpGdXj7bqjtkyuOl6TH8LDMq1we88Q92IGN/1xDrwVsLzc4bHZq1vv7uR71ZY2Fdqm/nGo6VTrwbffpwp0/eLnSx7HSyzC3yInBo4aILjy429HnowqYcmwHbzzQl2dYK2sC1wkCKpI2HOC4wbhUuDQsX8KYFAFib+8sK1hzqBShkZrhlzu8UYI2nJghRMzR4mCqK8KRgZeceYztDXnpQRRAiYvGiV1whsybfhOuk0rHb6aZstKtiXd9Souvq9CTVxSmDBrA+Gw4PF5yGkeoGbVUjdOIn9z/QIl+aUcNCN6kdATXmvuxHVfudCrKP0M8ghmZIGlzt95UqEniZBonm4HNEf3Q8WOjsfDFXmkMX3pk9ugmZQ+CPJoBTjlTeqmq02xcqaU5n0G9ardJMjx/eU3qC7oKo1U43NxuVu41l7Z/mnlIqQqJcHRk6JQhfYc+XfL7SbPXQzCOU0Vb7ypJGQJugXIqqsJwgEN0gik0fgjsKaJ+D+MG9M50tKP2c6icsO45hNfDkx2zT6O4yQwc8yoPra+3XWzV7lsuVvNyxPq7SzzXOL3RoQ333/V6//ZfvdfmqtP4xPp/iiB7K1Wy10MMnT5TkM9O/bK8PKm7IN8Npy6FUWVJy58c6UEuhox7cI0i206E8qj366g6+6kMnnzR1nHJNq2yWmGCWlOc9OjLE6WatxwjTaqBMG2qD5vTO0WVDn9uU+gziD/pQHsvp3wyzxd4G39VZaq3qoFp0ls3nvt754EJn54mKAzT8jTa3R10fXG22o26uO5V7jAxT7RJaIpL7uRZai5+AYiFTyDWhLjlIPS4r2hDIpbOhaLBmeVPE3vVocs/QlUa9xMi544zKo6mslXTqHqokwUkW2HAVYBTBnENFR1douYyMbgMBIVW9KhxVhF/eFlpgjfdCQ0pxJPP5sSxjUJ6cvq6GMBay9NliKado1FyurXYG1ASdGchbmEemYzK0ZISxiI1uo0QaCQvwoJeGcqNIOpRyiSTxHN12pQYiAkC0dpUi/Bgei0di6HRd4JjlNVjnhuWJ0RNnVTwBBb6BDdg1kSuhZ3QVRhJKq3kfdd1aplOW5xaynHBqwtqQjRRE2tPRxlLpEbhINhP3eauxrhRzxhKo2w1q40AOhbsmiK9sQeKcx9nGgEQNSIJ9nyw2aLlgKmtHhmBids/RnmUJDRJ0dtmaU5uTzVB7ZDhta3RcV6JrmgwyQzsq5rog4BnhPNEiXCsgwTw0605Onqr2HPvu+d98mG4SKj9d2BBJMGYSxJMpC1SMKSXV3xhuwgM4duDhobMw/o2qEKnyEGcQsgl+guIs/tHKbXHIkBHEENQbrcZMaFsnYmgrCaFLCYFzp3pEJjUFVDLAGMFHPgTIjM2TE4WHw2wqyMX1MT2EGcwQ5zHc2Gv1E7th+LmER0HXsX3ZuEVBJBZCz9WDcG66HmoGyAGB9oMOs3wnbqg/xV86ij0rNZk6uKhcYPi4s/cj3suG0DJS4Pf5pwTSI9KAJFzC4UYYTd4DKANwPTc550ikAO3BSO5Dqfd+nuq9jxbqi1bPv7nSq5eDbrYIVJeWzix3oig4KMkDcamfaHsdSemmqK+DC+8UuI5aWpADX20Y6PhTlx3IHxcEF4CJ6JCQTdZObka2KDush8p+hn2irqt3LxI9+eRCs3czHceNvvz2c3317aX2h1MlwYkeXQT6q796oPv3YiVsJs1Oz797qi8/v9L1Za66pqSUh0hlEfveAM0RqPSBTt0plbbgRgx1hGLB2k544tAo80ctA88SZhug4Sw2yyrDt5sQ/nfQw8dzffDOiYb9Vt99dq3Nm0hVCXUDXUSEQqN0ifUTVnrKyNkca60eRPr1372jxx9lurp+oR+evtD2da3+mFqfz7sXnv73vwz1wdtrpfGVJdyGHCwDW/mtQrex6oLBS3XoqHPgYR6bMJCBxEqaKa+Ed6fXy8Td0LvTAE4URshC4ZQaCXo0iz50DTd0aEGoNFunuLTAW51ObjCJNrkPObTNFTZyLUSWCs9BScYN7jC3C9UU9G/thZclckCTCg1BYfER9bDQfsdG7iqfxYa4BjGZQ8ReVBq4r0AwWh6LUDb0ReWWK5Mw9N7R2RxeIGXoLIamU3s4qi9J1sap1xtSZplOoBt9pxqdEgtMgyIQpC9RlOaKEoaJaMpXaqDgUo1Jbcghh2y1L4xuIMSxJ7sLd2k1Qd9hlpjt2GjDbtTLH6/MQbeII50tUs2y0AovhwGnDaXYPCgjc+F5MfUlC5gKK/rl4c9fyUDN4INwiuBKvmuX2pPqoMP6jQ0DBA4SyXGyyk1Dw5JEsjcUzsDhBR7vo31JFSF6rlsLakyolnFSbctrdeGozTDq4MSanbyrqgr0x8++1z/+j6/04kWhlty3wLPOqvN795XN5rq53erqzVbHdW0F2aoc9UWh4Li3EMByFusGm7530HuPZjqZBbokAHI9qlsTzknuWS7fg+7mLeLYnVoSsFCj08HVZMpKShJwTxLihx6to86G4a6SMl/xyUJxmur29ZUd0BxsNaXf80CP3zq3CozqZtDxtlA8l/7yP3+gsyfkdK1VU0S7H/R6Lb2+KnW7oVwaGUJk5psRJIuMO/4+IgLoXbOCdXKOjnYPeeQAEd0B4pYkRuEQRgiN09RgLeStBXIiX/GcdPPO0qJxVWAkQJPHkAQtRqMVtFwSRGoJm3VZ6ndarSj4PrPQRCp/jvtBxa7RWA00J2ksO9Vb6oTICMR53CvEGZngoCYL0LVFIwtjZYSzNr1pkaoON15o8S3pCeJslnviCBaqjp3lHaFxtFR9qDvs7zAXZakFlSmBp2151J4CZ9K0yWlryO8jlabT5vrKnvWLs6VpcHGx4irGsFPRyUZchlm0XUUUGOexFmlmmWE8Zcu21e7ZlSHeF2fnBpO4ARU1LGp8V3w/LN6O+hJBPAv35ATD9ekUtRUG8/dWaShnldpwAlKPfAcE6PaahQPqtDNhewtKMw46mS1MA8h7oWOSwR0qlYh+tLRonUCELOYn8LSrWSoaK0YfD6Cftbw5LRSOxawwMFtnLAsekRqBawO224zyCN68k0WwGMDwoHPy81j4LzgfrT0CyhRxRBjJOdHfjtOBTqHddLgzjBC+xMME4NOWJogqQ4gmlcWEwTAE0IE1YUGT9HqyofM7oNt46JvTjQetVRn004TWI1qEcAH1mGIFOguq5FjAwzY5P5igeZCBDJHfCCE4NY9PDgFeFx8f/wZJqsZWlUvmDIr1UPOOegrCFVMd2TxIZP1p8zdnGgMdP5WAwV6xWZNbHWhEvlOUICaH0op69EYkW0MfTm3t6FXYtEEzyHSqwAgsMmASk6Ood1qUOomhJb5faHHe69H7uc5wnBSlvnu60fPnvop2ae4jtBcg5HDy0eAr7kObjkGpHEIAh0Exrj7svSAXFHPmubogMAh8rCjLnEgHPlsGUG64CM0IWVJ3RXR8alCjvGfaxVZQCPNU2fsnOvkw1Px+pZevn+uzf7lScR3pYrHSr3/zrmYnvuKUbIlKXXet508v9W//uNZ+faK2y23TwvBC6WFASz0w653QH2K368NJb2Mj8XTlxG6vRTBttKAraEEYAClkGlNQyrXe/jDThx8u1O63+upfrlXfrLS/cc0FAWzsxa28nCGGNONcFZUmbPrzQfFq1M8+Xuq9t1dqjzdav3qpckOauPTBWyf681/OdLbaaJ6uNUvYMKbNjiJVrl1WEobrQ82mzmvOzU0DwoK4N8uJcWhMo0ao4paOohKX11zzBHwHkagrNyYaopgKb71IAYc3wZpBYJoTi7LwqBdg2CLVGt3R5JK0655DBSgYhxlWYpdQS3RXUAxTBEDgQCxvJWcvPwrk+SuNXazD7qjjAefNXNnszByiPe46kL8WnVKiMF9YYzlPcDMi4NoJMT0wlFFlQQI1C4wvFaWG+ji9544hwleCVoWB0TSAvEZ6/Sq7/nCJcaX1TmSuNtgBIgcyhLVJZYYMylbNQda3KnY3Kvc3lkS+mmemsWstxgAxdGJU8PbmoN5ShwOdnS4N9QD16+hjoxvP7u9JG8PADoLmhZn8bGmCAOh58qfGobK2d9xfQcwm6Wmkh6va2TMLlIlt3VqdoEMCMq1ONFs+Nm0aGzaVRSwxsR9b/lTfUCmCPRz9I1EGrcr2qKvtRqOXaX76WGUT6J/+6Vv94bNXulw3ilanmq8uFLqp6n2v69udrnel9iBClWf0iVMWChqQuV5tHmmXetqPO73/3plOLzK9uLlUe9OrWUMxhJb79FMuD6niyWw+RU2ArtQcotB1oDcgG53curE+OXrgLE1+3qqIeoXLudJ4BgysFHcMmqmZo2AVmXbPLVytf+RTjRWvev3m79/Sg49C1fVWty9vtX7Z6NWLTpfrSq0L9jcZAUZQGEIiiVYtanXm6kJT6dmyyv1ED2exXssnPBDNC/dKxKYve+axnOA0ZrGgXDXMcGf5pgs6rnea57NJ95Ilmp+eqQDB7nuV+72GIFM7Nppng+5fZGZKOhT8PFoJHKvJwYmGeHh7vVFtKORoYmoQmHSZWwbPFF/i2cCBi8wvO9N5oaEhCf0UC3pVysXmDzK03Vu5LstFU5J4jyHIHj1TES2ZSCH6Ts+GEu7dq5srY3pAx5ZpZm7x3XZrg/tsmZnzmgosBmB66HhGHYmaKGrlQWAIIo3i8QmuVahyIjmoGhoUbDtbUMhc8ogQGKupaoXxk3uuIaam0+52o5wkbD4T4nCgaUnONlDB0UA45Sy2BG2E9cs8N6dedSxNYF+06IYpFyYtPzAtli0ofJ5kzZnemOWMbMKpl3U+W6hqOh0bGIHaasG4ZmhHcEmHzBFoe3KayYAGcmVd3Mg2cLvt9urLThH0bztp3DibqayhqgcnJ7UuTGphlBhSyGskU8u5cP52qnI1dGUSVPYI5NiIJ2W1DSxIg/ljhtoMoC0cb0T8I9a8c4Fh1bUONHQXk8DRepcsaJE/x4VHR1Jo3DFfMCMJQX4MEGOLAAsqyxOtBFNYFZ06/JgpnZpBzlKR6E5jP+VivNMsMYk2CK8CcizaqciyCJT0mVlsD1hJRQ9SY9upRuy1bL/TgZDCzYKQ4aShyBf3GNkX2O75fEYXCt2GFcY7uteYp8miYEDrnE6FIVocPJ1RbSRwR4bShQro5zHNyVGri1gffPyWgqzU85ev9PTrTsVxYWmu6AusfgRQqZUWbagUuNxztIt4Xa0CfNNWRhSo7icXG6I1HtijwZPYQ6cUWV5rxYfj8fBpp8HXksWn1uQZ6dqgCwgK/URHp9fFu5l++etTszI/e/Zcn33+o4o20l988qFyYFA/1OLCUzDfqG73+uK3L/Xq6aD9NflHDH+D3KZSQjkilvJ+VMlnxHQ/UnaYTo3quAkR7Mej0gyKrDbbO+LMNKTBGuoIRKzQR5/O9NbPI623G/3+n251fDnTcABq5toYFRFLkE+xDghSC2IIGLRBXoNBi7mrX338SH/+6UMl8VbF4Qf11Rut4kGPT0Kd557oOYwj4NtKDtqpPpbvx9apxs9gg+HA2nHuD2iTjN6WH6Jtq03EWhz3pjVwK5DQQHGUTiGI86XCPFU78EApNE8IogssOoCbhf4ok+sxDgGbcyAYXcowP8HbNkCBYlgp4hQ2SJ4Rw3WDE3KAU68Vh7hsUML0U2xA7+j1qzd6/XKt0D83MfboUohJNxSvfyr7HeO5gmRl6CVhcITA+aZ5mAo8yWXifeO+4xrnbkcHBrUbOp2ioZJHAJgxL6C2KPR9OQh+EeGXrW62pX54s9G+hspJ9Nbje7o4yyxqhK0Y7VOx2+v2+lL77Y3mWaj791aWk0L9ABUpUXaqtvV1+3qr4/5gSOXq3kon5ysFRhe1pkPAgYcuygqvQRJMOubJz2YWCIg8wQYcxgSntIoTN4zsnhqbUl6/VzN22h+qqduMDZvNFQpn9kTp8gMN5L8JugLkqtE8xGY/1S01Vg2QaUzuW7xHX9/q9aunKodByelb8tKH+vzzV/ry999pfwRlWuiIDf5mVPmG7ilHr/tGm65SXEkXtSuvP8j1GcZ5lqZyg0Rd0OnRRyfKzwPd7Ne6fL7RcCCgLzIaQ2Ol0WOJ9DWGc6tugkCLqlEFxhCCXDEHkbVDOrU9+AmIbNTPW5VRr7KlTmOmuRKloL1pq/AE5MbTeBwMuSq36NI8LR8N+tV/PNWj9zMbzr//8lLPfr9WdZuqGF0VaI2Su1DTtiWNS0HrmjMRnUrZkJPFeQKTgKtwZ+nTNjhYpQUaMGfSpqDfM7P0aNEWURra0JLmUOLTr+HIZFAiUTtJZhZC2LYI1ctJR+N2evxoqXkW6bAtdP16L0eZ8nxl1nXkI4iH31xe6XAsFWaxZfiUTaWcIWDgDIs0W5xqS3gqA9P2oHq3t2t6Hvg6Xc7k5IE2240hX0WNQQFdUawcvZu6aQCIInPpBhgI8pkKaLtdbQvubrez53SCMxGUWoGO3Kcz0CxfFdlgSChY3oNQZctg08vpHZ1mMwMdjtyZq1SFO9ggGYI41YiviQuZYmhwdJqtCrkLZer0g4LklaWK/U5ZGFk3HKG8uN1Ba7DLg+5lSaQ8S7Up9wpIISdxfHOwKAXPj7TmZ1SVZl5gyDBLhEoWpMGGtiaUmZJ4rVCZzCeBn5oR4lh1pqXDCQeFiGYtThwq+VTterUHEvNxiw8WQYH8hmHruC/Nue5msTFAFSh4URlVOTtHsuGZABxUyYOqxMHL0henRNT9R7gou+CmlI8725vlHvHQRsA0tbchZUEnw4O8wYYPnH5nO+f3mdXQtlwolCk4EDqLSdhyieCTrS3cNTE1ug0mSBCXkH4XkCESeM05QsYI7jh4SCz5lNgG9oGi02CICwleA0GwG55y2rtqCxrKXcoBIw3w7W1kNEWJTdIB0oSnZ8AK1KJPAiFjM/iTCgkYceq+Adr1rQx2ooYac4yhzfAsb8LDLYHjB+eBh+gYrcjUcM6hhjzMd2NDviZnYK+ZJ82dUau3Flq9k+o4lPr26a0Ot5G8bmYVAYgrm2iCkfMuUjqSV+LoGMBlo0cgh4WJGQKUiWrSjVkHGfZZLiw2ZyvQxaWCNH4ShFrdgw2ajm1oKTS9K7Pwulj1yZFIWs1PGz18P5N3luqrwxt9eftSPzu/0PmYq9rSc5TowbtzhaeVrncv9cW/f6/b7yS3PFFfuXJqR37HhYots1dFhYrpbnif9AJZ2sckNTNlXq8jOpfW18yJlYKWIIgPHc2CQR9/utJbPwv15vpKv/sfV9pd/i+m3oNJtuu60lzXu3TlnoclCYogJVJUU5RapluKjpnpvzwT0REzrZhuuRZFB1AACLyHh2fKZWXezOtNx7dPYXpCgVBIz1VlZZ67z9prfYv4+NIOUm6vwBmDsLV1lpcnpgbahzbmjjrqph918TDRH/9woT/6A0/PHtwqmr5SOu90ni60CZemhgQxN8nSvm6MxdwseK25pXGzrttRb3ZbqxnIoe1izqY2hv28nJcMUu4iPIC3M5UFujFx72zxSEm0NDN47DXG4elmKNCx3aTsM2Muy1B9hx8IBhD/Nz89GrUHU11txYdWS3UFawoPjwVDDMrXaPFrkmuorayl8Q607VGHSjr0Jzo2rsJnvcyUZ72ytFe+gEfEA2MhjaduSAQiGcxKc7AUfBkw03jHsUqlXo06hcAOLYCO8VDL5yFh1SUcNImVDAd9K79vNRDXPVba7veWUCqKWA8uWOPgJkbZcqnXY3PUvuL39PJDVxOSRnyPDZW8ClifxDmRN9VHgG+p0gWDFJbSVmoOCjCM9kcbXDjVHEMltu4rw9YSB+8b9V1t7DXqDOhtQqErm1ZVs1cYdZYcwkvRVUeYAeaTSYoTdeFGx77QIn9qKlk31gr8VidLVkiU4sLNWlsxMAc73ol6d6Xt7VsrPY1WDzRHJ3r5aqcXX7zSzfWo378O9fxlrWaXam5jVeGkt16p49Ro03h63OB94kLWWPoNhtFAymkR6tl3T5StZu0PW734aqv+LlFcJ7bWpnOuT6UeJAIQ0GG2FQTK2h0PrWlUAkW9auTXlaWCjYNPK/E6UJt0ptIwDFCCW6xn5eezG1y3s3TINZSzoqjXg8eJzt+Z9Z2PT7RaFrp51ejX//2lPv/XS83TUnOWG9KEuPbm/MQuwC3eG1SYA2fbYOce6zf8ljwjLLXJ84MIeoBxnBSwb9YQ7gv8Ob5+M78nkZIcMLCLhPOZRNEAFElsnrkZIOPheLBBaoo6LU4SXZwvrfz3qy+/0fYWxtmp0nxhaih1Iosh1Zs3b+39mSxzDSh5bBFYC3ajinShvNjoDnBlgJ+J0lXOs04ZJbLUYqwy+SPctp1BaS0wNY56cMJnrrV0b1ysFGSJehTLMLJgTEMXHEXZqGohCovkd4MiBuA0UoUvkCJv3suoKNhAolglLw6UcS/WklJZKjqCWf4mN+8UaVM8RgzSfC4dmIeLH0YrB97FY8b7JaZEvTlov93aBgWWVn2EYu+K1VFg7blp6dTWBqTlKjdjeweLLMrMolDRO+l5BgaFZ8Rq7CxdqiuP9pnEzzTzUOfMAxzNKhaFefS0A1gZh/YfAx31LquisK+N52ZbtSpyRIvBreXxMAPp7nivRvbnUJKaurKknZXrLmhOgLLfauUnSvBrxvS2wWpDfdZf8xxxfJZ7K7NxVVl5MCTZ0ox4vatO5XBkGGLfZ8ZlvD/W/oZ517W9GRTFxqVv+dtOoeLFgHDMZw8liL/Hfi/m13sApfF+OPBFqz1/J2s5lALwAK6FzdrWrBKFoYpVGT4CVn2zJc9MrfJ4UMSW0pgG4tOABGeDDuJrCznsKSWFVE0aDNPv/e3K4qd8jXY7DozP5LP28ImdTrbzte4YItVg4I0D5AjIezkaOHAu1lpJVFg6zYQre40GbcJUBbH8ha9HH54pWU3alrd6/fVR/X6hsQHCNqsNKS6dlc2pkpmiXl8dmd/717nhts6bkiEBGi2sDevwuu/Ai50JrqESxoB3jvw5c3Oi/sPqTCYz57JvXzJkBYVVbfjRoDiulS99nb+30ckHhbq8lPyj6qtar34Ncr/Q8iLTwx+GKh7XevvNK7345a3aK1YFmby6kNex/qC8t9Uc4zpjIE3kkw4bGFYZMH2NSW8H8R6kgpdqMUVKm1Y9A22RaJOHeufDVI++E+pqe6Ovftdqd0k/F8kiKWjQ61Bgek2stBaTjqEzJLJ3hulxGBIVyaB3zvb60x/5+vmPA52vrpWHW6Wk4SydiZJKDQUfqtQGAW4UNBH4YaokLcx/dzju1JY7rXNHTB+DRJ0f2y4bWTsPMKofNGuvYToYpbqfKBN+6MjP6K3QluFymO+IJnLXt2SDAl8HYUT+Tj6H5jOY7GtB0jZ3oJHjHdOMw5oDEB8b5n1bS5PsND8eIQOUkk7NPOv5da83r/fK0rXee/ZUZ2vWa6UNVxyOFMOO08JAmQlrjQi1mADBaNA36MU8YFMk9zQ37xXvJSv5pAEcfw9sE86A2JcXtlYLQR+YCSyoOUa+JlvKEHm0WP9IPQSXF8w/BhufNQcoeecSabUJTlhrNRQHjLYhcfJTReFaYXQmzwd6CResMsp3MDP8NPKnRuPAOoMh0ylJ9jmgUHksDRLq1uZo0hzQ98lQPh/cqPmiJwConXp7mKfKlo80xtyWOzF9cHkjYcTqFQNzZF6IRHPoqNmUasKOm9rKXjsUBP68b12HR33z4qVev9zr178q9buXver2TMNQqAtn7Xz0716LLtB5l9mg2swHtT4UZ0ZCX3M86DsfnWtzGurm8rW+fnXUfhdrKCnRTpgV7HYdh5mW2coGwt2x1JFULJRG5EsewEMrr8XXRvDANzUizhloXJKv7yr5UaOzZ7kNZuNxVvOq13wITRV99ztLPX4/Uh/e6uzhSqvFua6+avTr//a1rr7u1Laon6TqAvkpagnWisGG5jmMbUgAukoyGTM361d7XzHsN5WmhvQxQcJE2hRmfkb5YE3UlsAUqa9gXUr33LkGU2rdw5SVNp+N6uiGDi7zm9ONkrRSsQyU56nu7u704sWlkvREaXFqSerRG+S1k8arRk3dabmiS5CHMFD0wOEiIOkjWdNvVjXqADxyOSGpDAYmCVU2BxuUFmlkXCZo/SfrMxsipqbUyWphm5iQ9XxM8wOvV2O9ZEGO3BvaEDCChjGjOuc1wSiXRscUzs+HQYZVdxcF6oJQmSKtFNqQxFnMZbuLfLMisIlxQxIk8t74bgAdGVYYkmA5Yt2IJz4fkyqvNvWtLitbg8GRGuGwUSeCofrebA9bA9r2cp1p6mqNVN9MDiLJzx2lhqQpBcqUAT/Il7Y+Q7meIhhvBIDclsGaWEf8ayhjo672dxYusd63LDbsDNVXvH8h6meL2AbMm/3OlLRxovMNH7MDLhMiY1hiG2aX3MmJB3Ps6zTITVmDbdWMhCR8Xua/taUXpQiu38DIKibx2+HsjnMzMN/nvExvsdui88SNAAAgAElEQVQzXiL+wXtmkmt6w6BqOR/bBn3rTGLEcQIvSTRu1Q7FzpvZYQRc0Sz/opW+Anvk3+X3Gu27tyoLbtqs8ixyzO/FeBUkdvAxtDHB8v2QVsPYuLfsHoZXSvBYwzh/VDSMrqXd7OFckRkK2ZEzpvGeMRugsiCyHjVjYUylreFq25jisXSkXxIGxicHRxA4JQ33vDfg3AhtWHLFvc5IHc9UA3BABNo8WOj0KZNxqVcvblW+SaUqVxqxNup14HWCdUEjOsZnXnNCVZ5U2oOGRxEmQEeHCkgiDihELonBa9yNnsn2rEXtQ8KZf99Iba8Vj1R6fqzIlwQE+yNXwsjKB7Xh0bNEH/xgofD0aB/CL3/xVq9/32ixOtc7f3iqR9+f1HW3ev3Fjd5+0Wj7OtBQnkqdq4JQWIN71TB48imI5CN2X6diamXYqQsaHRlGxVAYKB561+22zBUVoS7eCfXgHV+3+62+/N1R/W6lqI3U7Erj1CR+at1UShqNSQVTwPbmmDfxLOELibydPn531N/8bKXvPut0tsIvUIPulkelBzRzyjfpwovBPoBV8NQPcHDWKhZLk8WNUHvcK4VizDDqZ6Apbf28in0VUKzxjdmNhp493p+J5mChgT61e+K2Jeh8BlJcg878zf7O5zaDWmOppMnWDWWFny5VsjjTanXmvIJ0G0Ysezp189FM8AxWsJH6luEmU9uhPrlOwdtyr0+/fKVDOWi1uNDTR4/1CCUnphvRgfDudqWqftTZxYU2J6e2WkVhgRw8obzUR9XHnXnBkqQwhYavGbAkpmKo/FQv2MBm3JfSDnzMudxIjTtEdYO9vp0V8EZNYtRccAIYi4mUc0BxWYqiE6sQYWhkGKz6Sse+ttc0SRiQ1kqTC2XZhXm2pvZgYRA8YkQLeW08jNx87dUBN7MrGQh6+T6fazfUJfRxQRkHfotxt+PnVhhvJ4kBY+3UH1tNXa4gPtHMYe91GttQxwOw0cQYQMvlyj7rLsYf2feKlQAQLhy2nsGKZA7+xmHQrtzr5upSd5d7vfyy0T9+sdPrcqmhPZU3pc4bakOqr3gM5ffEQypTMgAjuurvo977zkbnD1Jtt2/16m2l8i6UykTRlGmK6X8EGxHpNF8bBBHwIR4vGF/0xw2spcbOUpaEOxhaYNWEQaMgXtpAHAWNsvSg80enGsZM5XWj/nav2Ot18XihR++fKVz6aoihPNjoZH2q2zdH/fIffq/nn95I3cIKz/mcEUgAGMlKb983OnARwH839bbOoWgXwnbOEAKahcRb31s5qk9C7yRXydqEHi6eICAJ2G9Oo9brtfL1UtFmrZvttTPes24l8m4djK7pPkCJSFstMt/+nsurrQ4H1Br4XCAgGivdnYdR21c35mFFfcDTlKxY6eHldWEGnidzNVmKq0tjHfDr9Ng4fG1O16og0g+9TkiVzZRxOz4hCWn8b0vKkEnMRSi4voaqMl8n3it/vbB6KvxQZlBGo8aMnbnLCf5T/E77rpS/DBUDceRJWA/WdI8SRm/kcrHQzOAYexb44bPu6olIkjkPJP3GuDPMxoDXGx8rDCo8pkVsQ9LYgL2JzazN+rFDaeUZFPgqwlgFn80FJulZh+OdqUJ8JtJFoWiRK14U8tJC+6rS1dtLJf2kNStsyO6Y1+fZEm0Mn1z61U+mYlpNFWtJwl7hpCmYFFGh1buLZML6MI/sCQ2wmc8xiXGgnZaU5/wBprqkdiVTRhFwSwEuSquv82ihnNop1m2k5Jl7Yv0fZrvGusfoYTdTU4IYlMB0M3G5VEvgMsMuwWYLHZShyfw9rmiECRezMvtsWEbOoPWtoc3ZtF1nmuEZkSktYUb8maHs3l9074ViMsVBb91GAKsYzOyr5e8EDsVXA5cD5YkUj5sIncncEbORdWkBR8rFLDsxgI+94hEVir/fHTIs26xslqGJGzv7eoy1jFh0s5laZnQWVca5sUIQ+4Bwk0AVZl3C4Ww3ZVYgmB958WxQcyWu/F56rdjUQjKdEk/n7+faPBq1vym1f+FpvkmM3E2vzP6+gJGUG7FL5FYGS3hrB8x1HPRs2xCFutH1dN53LHmY262ny/1I+YlZkNe+P6dsOTwAoxyDkquiAcbIMMZBXlNySo3BstU7HxX6/sepHpxL1e6gL357rZdf1Xrw7KG+/5NTgy9ygH3+6Vt9/psb7S9XmuoTp/SksFNo3AaGGRt2gBugMbiQWKk48Vpba4w96S3WW854B0DNP0l1TpXKplZdHfXV80bDPldex4qqWgdsFwwGDMdZqyRrFAeuosACBwH+iloni1I//1Giv/xprgerW22WGHGtRMbWbKjXKBIGUkSdUW37+d5u8IXybKm0cOWHwVArsF6ySEOQqucmOROdZe1UyuM/iiy9XMOYqmIF6fGZ8pWC8ocYP24VeneKk8QSbIQmuGmTLpPPTTkyr0tXX2t7qHRT0yt0qotH7yrPFraC8n1Wag6DwcO/bVsrRSVphTLiASsEFhlSfTLpi+dvVFejNusLW4EH4aCz88RUONATplCFFPlmWqzWChP8H875h0dvbA+6vX5lA7T5fBjcQ7oRnaeIVEvIWp5qGciWXBh4F06stg4WqecDE6LK4WMcOBB5G6BYE/PmHQsoj2HDFQ6ZCmR+xvvICGq28aISNQ3nUK6T9cV9UOJoihSBAUypfuTbym1uS/XljYbacWdQRtIMFchTUx+EtZJqosnPVVaz9lWgrsf4PmlZcCHca3dzp6bmEMm1OF3o5EGhcQh09Xarly+uRf1iki6V5bkWm0LnD9Y6OV0oivFEwN0iPUMVi6tlaobavue2rbS/PujqVa9/+Pyt/senWx22K6k+1TSt1EN+jl09w1wDQG2sjJrVp/k0p4Mev5vr7FGiQa2e35S6uhrUXMGay+VlsXaoaV6ks2ilNQOXPG1N7SCh1CnmHO9b42wNmPlh5PnYLUoF+cLqJR6fxXqQcxYzNFPPUpv/DXhrtkotDb2rpZtDqw8/eldP313r+s1b/cvff6qvPytVH6mKiJSEud3q+ezwYO6pDUENgQs1dBoOlZqytfb3PAq1JBI/D/Y+5plkmRuGbCp5uMwmmfF06OlKWGUmkdLFQkGxsE46nm28JymFXa1PLdVXHqFo19pkvc43hXHEjvvO6Ol4YFiRc2lJclcFVFeUwPIedYETP/G0PFnY69XzoG3wtjkCO9TrA6fpMCk80hiQKMhD+15IXAs8xejrcGzU1Xhxe9twHHq3TiaRhjKHOZuV5jGg9aPR4aZUCuA1LRykV7UKFLJZ9v104ahok+j07IQNq4KDq44i8dlVjalpAkrMBT/LdHV5Y0OI8YRykBae4QkAL3I2oHpG1qZB3B4/L58lnjGeJXJJHu52e2MNEfiARwaXKOgHI8WjmHCOEiBJzCANx64y3x/niiXEzbNFApyZ0Q1BDMNgBVCPGMTAIFpHKkNN6OmO4EIKX9Cl2xcwrAh8TA7maSLH/Wd/FFaDTl01WkUJMwdKUbahWBc47mi+uoM/qBg9rSj0xu+VANOlaFf/2Q1J9DJ5vEG4efHGQ83jUHflsCQHUGNQAOwdyuyOKmIVIjzsXICfZRgAQN7QfPiRPfjGGWiIRfMFOpjk/WYOkcEn3szajqMRJedbIICjV/L3JeYNYjBx/U3ciHiAExl1Pip8GfzrllF24Lv7jiv+TkptUaAmiKjToHQYFfMmBheAx8oqHNzwZ3FlFBlTZhwc05JYZkyb1GNm5NB1Wpc9hKGaIp1FsKEsPsjB9b9a8MzEzpfOLZofvsEsYeZMSs8CPfkuaalRdy8qdW+Ix8cGpixNIQJ8ljsJmgeRpdpm7Vm30a+Dd4p0AmWfeC3Y39rw52RtHmIhKhHS6f2g5MCgTrmDP8FPlgSVZapANXi9OuBhEGjiTG1S6eGHuX7yfU/ffYpyJ+3vGn312bWef3WtD7/zgT783oWWp7Nut5f67Lc3+t1voKueWTFpSPQW+Rdc8GANYZrM/+JqSYKAPrVWAWmgGTrRrAkjN1BTth6nmZ4+i/SdJ3wwd/rVp9c67hMVfaxFx22BssJCTegpKToVET1Cg5ZJoW6qTF2Kg63+4INMf/NnF/rBB61W6WvlMSkheujwSMWqWDVF+JCcF4GfNwGDpsKsTL8WnBk8IKiYrFoO7iZoCiTvGT6IO03NnZUc9dCBm0LVAZMjN+TAYtrna4CmrKRKHZpL+5ywKkLXw0I5e4DlMh0b5OJZi8LkGZXjaPUrSb4yAGTsIeZHrvaDNB+3weFoNGzixADcuOHwGeV9ypvwm8ut8WiSlGLiWVe7twa2XK5TexjFlHdGZ85QGYaKs0JRVFjgwpWEwmaqzBtliRxULHhEePAYyrkYMJjicSEt4oXmF+laHnxb3d280WAFlKF5YriAFWGnOOIMcsbwcVzqWMWq8YBHmPJHHeprSxOenT3Sck1VCr15ocWbedCgNLCW90i2QTcPl4rTlRt8WI/MtUZWoFNjf24EzZGuFcSp9uWdeLfzQIrilaoGEys/90773ZXCuNVmww4QI+jC3i+8PDTFH+pa29s77W5JFZGmKSydyWo2y2KdbFYqKKczZDOentiUNWeoxLLQm7+iPPQ6lIGud61+88mlPv3lTi9fUJj8QLWfGWcJrMIiLmxFiFJpoNoAWGCv08eBzt8pVI1Hvbra6fWbWtubWW3Pw8+dRZGfaRkutEkzUwQINxhjtqciwHVgsgrlYUbnlz1Mo0FTNml5Hut9lG/Ow32nskT16HX+JNXpw0eqh1hfvuTfZfAu9POff6R33g21377RP/+/v9NXXzQqa1ScRGlAN5enJWDGadCuPRhpf3F+Zr1wb1+81OGudJ2OPkMQ721YXayYHODXTjke+Pc+NjNL41/xSP232pyfaX12Zh7LHn+aqeizJb8wP+M5Kw9bnZ8FevzoQkPnaX/XaurhGXHh8WzAMs7fJNXNbJVEqGCcCzXqVBEro0pknLS/29vXk2e5pjg2pYd6jbCiZgdys2+m5gebCx12jaqGjQPnLxpFpamrLH2GXMGwwTmTJ6k1XxxYvY2DvSZWG7JYW1E0QFW7KM2gEypTZSGIn0IVR+AgrIRNAy/tsbJ+NrvAIErQvbY72JCEX4ty52yVm3E+xFQfh5acGxgsc3oYmclD7W7vrBYEZAkKG889kB+gF/j+2W7w/VI9wtMLojfeJ7hqqHdsobb73X2/5aBFlumsoIiY4mpCRoMhPxiSOEOMfD8T4wdAi6/QU4Uf+p6FlbJ2Y6AjTdiDtsAjOSnKUiVFqGFwvlAYF+BWqrrWES5b7lbXpNuKzVIl6j6hBasvo/+PiyyJcv3vtvkzPpFDQtqQYsOIa+O4Byt+OzC4ZZxRTw3i5aiVrNasJsQ8Rc5YilnUw2R6T/DmhbSEt6lI92yBe9O1sZis5wxgHiF818cEkdseHfCQ3Phi0n6PGRjODIwXWwXes4/uu8t407qv0NWk8BVb6smQBUD3PBX2Ax2taA+yjvGbbNOKdAd7yRnLGdk4YDrkIgYwFnQ2sCEVcXvA2I1F+753jpWgItW0zdsrStyb15sBh080dG+iwu61ClNfD95b6+xxpu3tjW5fHtTtI/V1akkQlnY50W/DMsB2cYyOo49v1ZkSIZVGJu2GVlXAP8NX1hv4kCG2NUUBBccM3VZE6laO4P7xBsla3bHWN+oDmE+wrxJ1qD5ho6cfLPRn/y7T2QqImxt2h6HTi68utb+TfvAHH+rZ+xjcr/TyZalf/I9X2l5nqg98VbkZ4sYW9hDrUNQ9YvWRGsPWD1qQogKqN4QakDtzz8pTK7ws8aiPf3iqjz6E4LvTF1+WuoXW34cKOm7ikRqvUB8Fyha9ljz0GcXoVkqI3d7qyaNa/+4nT/XTj8/07LxW6L+U5ltjbCXhSv60pLjb/A74smCu4KXDo1M3k1GB6fA6Pz1VkbPWGtTUO3V1aa9l6gMikw0R41CpTX1VU6S2ybTbstf3dZJ6WsatspDI/GTrRCjAtq4iZguMAcU2gFmEF4pPI2wruoUiVSMf8KOpNrBS8rhQGlIqkWgGbc6zbjqoarcukWZVh535AUijsN6oALuxukK25zbHasjWtq5AGcp8Hm+MGkyfkUHtSFF5qXUfmd/Hd4nCyIbvg/p6a5/5hPJReCrW4uDZoQbKgteNIs/99bWmeqcZP1ZQq9ikSgsSoIM1qLNm8AKizafa7nxt962yZaycy/d41KHplEVLZZTu+okVOCN0je1Ow/FW/sC6D2gdQYZMEcZpL1aIUpf6lnp1ppZIXY/SurRV0rE6mjeKywTfA3UmPEy6Zq9js1M3sXZx5PE4ypTw/gCyObRqOzxPeLT4dSLVdHMV8ljf2ZmGJApkF1+HI7CjtJv1APfIBBWfnxufh9TW6zdvav3zP3+tv/v7l7o+5NpWgaWhrEoh2pjygAUgYnXPkBR1OnkS6uLdheqp0ps3e11edtqWeI8GHZrSPJppkBuWAo5P3Tcq21Ehgx2cMVqambZZ42MbwBuUJlrmoYJVrc0jTye5tOp8pZbAoJx5tDRZP5/o1ZWnq5tGhz0neag//9N39MOPSYtd6R/+7gt9/dzTXU/BrJVrKg9zqx7CZEzpd9m3Kk42qnZ32m3vNPGgCyO7XLEWwzvSMcgFvNdbbQowAszDKLDAKHtVTWteQvhVyYLkX6Q8J2YfWxF0dXTDfbGMlEAoV6Ns4Wu5Wqip4AGNphihWiAY4AnCT4ZNIPS57LRqOY+ASXYHWyklOZ6v1GLmzl+YWOIOCv54bJRyWLPOpRuMteFqqSObZ7yyo0VOFHS15rZya3czC4fKUWICX7vDwYJKSZq6/rGm0bpAwYrUdI35AeE95STNQRu0jfJNrr6IVeLdQbmsenUNSv1osEgGRX7UdMDx/oSPiKcR0KjZGbFacC5PsxnQeY/hU4ZddygPGqtauR9pSV8mCt3Qm2+NgAvPWQY6sAlcjlIQB8Tue+jt+DYDNU1j6zA+F8s0NaSADVsU4QIA9RMVwDzZtHER6wZ1TW+daoAiOa/wYZHwzO/TpIN15eHD9FXB/mL1t8psS4ApHk4SARkGxJb0pIGY2ViEdokAKsnGwfrezLLieI5e4P0tw54pA85ERGSf05IbtDOFGnXShg1XEeKUGz7e1uF+byB16ACiglyKMb6gtthKisHFFAq3fnMD0v3faiezs4TjCaL3i4c6e1HeGCbVIcPyILOkHH8+sBLYKig0kyC5L6xFdjbSsaktrkIFX4LRvzmSeGEZ6liJmGGNe39rQ1KP7MaghbQ3YfRmOHFjlt2qHD/bpWQgczvQgakIbBeRHq0sz15MnPGRYQz4NxXyYccEN9qel68G/0WuQQsfEKGvxcVKjz5iX7zX3bbU5VeT2t1STY+JMRJcWlaPR9QWjOJBqJ5bFGA4XkHrCiJKGziAmoWaGQyRy+/3ba6Rzm5WjKE23HHTN1QAzJ3Qdr5Ennvi7ry9el5z/D69njxK9cd/tdbq1NfNN73evr3VyflCQR7p8vLWvDXvPk706BFf16RP/+2tPvn1Xm9fRgqGM8Ue8CceLG5IMqwBJHTKff1WSe6k3JDCTpIbEcyjwQjWrBc++uGJHn4UaF9vdfN1q/Y2ttXdgE+s8VV3DDae0rRV5jVmjo8BbyZbPXm31V//1ZnefZbqbONpsybST5qD5FmvuQtUl70V1q42C4XUK6SFFCys6PVYN7q+2Ro24uHZA50XDn5a97Wtb8LuqJU/ahkztFMtMGlMV2p9yhtDbbcHU/tO0lA5Hg8dLTkF+XdOlsZMmkXMn8VypCmI1bKONAw/EfuFKR5gKaBsE/NNGUogWpMO5NKD74yUBmPuUBtMlcOwb/ADwQUJLapbkmQ51BrmQPnJuaY0N0WhqngdpNPFRqeLhXX7MZihKLYjik2otu7tAb3kIRNwC+YGd6Vu/0beQMLI8YuYpUwBXcH+ogS40d3NTs3hTouYZNW1JlV6/P5Drc9PjJbL8N/S0O5xkK00THxCWJeBwwBuOzv1uCVpkypiUAlmJXEvr9tqrm/sRk7nYsRrxfs9zlx5LPDMPLd1LMoc/grUtHbGXxLo5mZvh+MyJpnoKY3p/mJwpYCYFTS8mdlo4jCZSMADbJ0hi86AAl14I0xIS/E5XsuPuB3HppITAhnw0tjRN0gk4dAM+KxhEvTwN7ErpgA5ULkb9Itfv9L/9V8/0TeX0qFM1VX4thbWW0f1hzt/+BSzOhl18W6q5bmv8niny9tBd7tQNQk5gFQeXiOM2dQkJVbfYjomikwXSE2gdo+6hVpAcpbL0mhrotOFr5MnnjaPWGtWWnihzjcb8+PQfXe8anV1nej5q14V/jcP9+ioP//TR/rJHxc6lFf6u//7Cz1/DmGf+LZLKqGq8WxI4tCGVEzbpw8utNveqm3oIExs8OHXLabD2dkNKvKVqv1OK4pR8TTErGz5PLtQkSWfi0KLk43zhdFCwAXXbDGzlsvYFMDVxle+9NT2g6qatSPEc7eaQfFnvQv8cOJZxsUuyNXYys2xtK7LO1u78xqt1mszIPOsInjQNYOGspZPOpnh5u5Om81SUxroaMbh3PxvLeswvlcAvFya48BqZjiHEB9YQx4hVVvYAbOzU/oy4u94bGE5kML1A2V+oIK3EM/t1Nc+HLUj/FCN8svetV7gMcUf1dBFSXcllhFXnM4zYLGAZeYqvnj+szI3uCIXfxRbVJ5pNJ8SjDku2WyAeA9j7QhzyqtR8hpLQbIyRPQg/Ypg4sj8vRX1djYXyHrV8AvxM+e8n3xf6yDTegp18FyZPc9vVtT4K9Ml6+vYVmHVoTQ/rZVcUSyc4sHkc8oWwrcVMWrb1NdKrQIFs7dJCZoadznhNaZ7MsszRbnbaoWEwAEvs+US6TY8BExJrpXTrY4s0daZkuMY2XRf40lwJmX+UoYkY4o5F6StmCyyyVAFUsBM3c5YbOm3/6/zjcHASUl8SMxFf8++5ublBhMSZu5FtDYmvi4r00U2JhMUqkJdwZTLD4zxzSMphVQPi4cfLPRtuA/kP/g7iSwTxZVSVjj2FXVqg9FQ7laoC4hlMNu6fY1mRbcfLpMlLyCeJ2eUdXoXrAkUGt+kR4Iwnp9q9FM3oJja1CuijBZScs+fML0NjUYF0EDSSotCD7+b6PxZr6Gp9PXvGm2vVlDpbTWHOc3gsQDv+Pd4eBq00pWqgifgpeTww5wWAdEzi5lrxuvBM5AOsuOLVVxraRdSLCTneNOEATdb9+bCKIpyNk7cwKTcn/T4LNIf/scLFeezXn52aR6DQZme/MGFzt/Dz3CpuO71YLnQ8gmJvVb/9rtSn/ziqHq7Uji4wlpru598LVHqvMjUnz26Vcr7ybGlfNraZzD39DdlKqJRjz5OVfzA16u7b7T9ola0X7oevthTf9caUBHFLki5LTZmOlzHgZ6cV/qLny/1lz/Jdbpq5EUHeVFth9no564jjJsH7dTzpDQY5OOyhWobnYvxnAdHC3ohSJXHC8VjaYOQ1XggcQ+V1nOj1MNvc486oNSXpBSAtK43qi7JCVsfp6hntbyUFB0LBojXqTy/MCXFjwpVgPDaQbd3lZqelNlCq+WZcUAS1NVhpzw4KA4Pgn7S8l4PJnl2E4X1w2eBxMtsNzFXLBEYSZgwAd1pfp5JWaYBonFI7HzS1A7K/dFke4sMUmfgcSjFlu6BRJ3Ek0JKT/H4D3uNu2/U7G80VKhrDIp4zkL5Xq48f6yy2unq5hsF4VGPHuSKIzd4LM+faU5WKnuwF/xjeGy4UdDhNSsII3d4hfhkfO12DKWtS6OiqhS0p+NZPCgaDgqR/3tH1R0wp/KAzUiRFfJDPFqZBVJ8IJGDU1K2ZafL1wcFva8Hi0wPNxi1uYxwJ27sZj/6mS7vem33R52eFjpbZPLwOBx5uL5RarUd+AyXCgrMy2dmtHUl4Kz2MdaCpDC5ThqOBru0vj66dDgv4KIEk12Mbg+Tnr+u9P/83W/1u99uVe0WGpozaVrbxYbVIOk/GD+GJEkmPXgG8yVQ2x50/bLX1ZW0QzHTpFUirVmDIJVygnFM051VD+oOk8YjUFYAvVgP8LFMxg7Ki0Rn59LFOwstzwOFSWtQVKLxZTnq9kWtuy+O2t9FaqleSuF1MTg2+k9/+x39+KcL7Y6X+i//5Tf6/DMUgbX2Bzh7DtpHJNz6Gkv8Qb0uoD3XrW5vt2ra3h6GgAG5iPbsXlkPWlp4MG8gShHwRmpwAP8Vy4UZne/Kg5Znp4oWibZbjMNcgfnsBVqvU50+SHX2AINupd11p7qc1Rks0dXp8BZE9TlyqFj/4mQU9ZkXbo4VppjhOVcZJibzI1G4en66Mq8QXqqgGiwmD4pmrmsLwnQEUapB0UD4KTHQJxl1usdWSwZ61BS2KGAwGpUDrCxMyyB2PPlFqGSNr6tX2HbK9yTnco0JMOJWdXe02D1IjZo6ECvcRnBwQxfomIGyX7pKSfHWra3XozC1zQdKVoYyOLYqy52pTHzW7ngNOaUeLp1EAnUbIYG3k6XNHVcINYCfP2JJkWb2GSMJOPkw8vAmsY72FOe5Wj9QQ+UK5Gue66hFPMtADfVSMQTqAUUS5ODzY5iCo9LF0hQpnrd1ebSfKxU1+CmtsQEAKmgf1ODUrfyg4kd+Zd4jPmbh4JmYcGga3TQHxctcpycn5oskVcevcw/hEuKl+jkhbFOIOEJtTsJZz+3eIrOMCXCK4GnzJgP5TbVE7fBKplq4yLEL6zlzNx4gBq2JxAy/wtRi2ErX82bQ5/u6DDNG25/FkMfvcOVypD9QNwwfbkOay8ARmm45KLghWlecS3YxJGEwNYM036j5qkYHd7xfJfJlWaGeRRIcGZxydyRP+K0ca0AsKcRFdeJ7NrkU6dW+RiKdrt+uhbwN84k3L3/Wivso7YQJFtAAACAASURBVOTGj2FtMO+BMcJRmfxM3gTnyaX/6IoLPcYoCL6z0hNPH3y00clm1NXbt3r++1w3Ow4Adt4LRXNug10B2BAfzCRVKGRpogGGzzgqAbNw76EKRl9ZH5hsaHvub18/o5qSPmRkYsfvqKRRV92zkiLVnrQzr1mmZIqUh41O1q1+/p8eyVv1+tVvrvXiM1gdaynt9OTjjX7wkwst4zv53VulGbv5pfa3R33yi9/rxW8P6ncPNHcX5ilrR24AyJ80irueMkbZOk50hFlD/xG9fkR7uCUtR3308UrvfFDoqrzVbz+/0v7IWjTRwpsVH/fqKm5akaas0RwflUWdNt5e/+mnC/2HP0n16N2DItYDfID4cN83uZP8qwffVAJM2jHFvwFQw1Bjv9E8s9rhJlcpCjul5mvDK1JrfyiNykuJZBaSVLtRQskv74g20kR5KY32AwkZVEd0xE5R5oZv4JC8F5txpXosoDqagoZCiedjt/N0KH2jfLNMpQg5R+XZBHp8Ro8eA3FtYYTBQGb3jeAogvJV0bKO+hHl5gMx3x7yOp65btDl5aXSRabF6dpk7bs9bKdQRbiwGgXGfG6AnANWVYCtst1pv32tvg+0XD7RyeZEY3+rw91bbd/c2XqP85JVYdslyvKNJUpZiRV5qAePHlq/WhctVM2Zyh6Vl1LeSU3J2gtURmS+IYByTx9u9PCkMGTEl59/octXr80g7fm5Pvrhd7W+ILLcuAoSBsP2aGsS4uXpqjAooUWBe/xAhYo418wDkH61bquyrNQffYVDoGXma72Bs4NbD9WYnw2ddpFqJLWZDrlAq2hU2BwUjpQxYYjGSJ5qjlL51MhEKJxO0U7j1FTwkYg1NgIeGHbKkZBNzAvImWFnG2Xc9UG7stT2ttPnX5T6p394o+fP8dI8UD/m6qHTUwwbDaoWzp+YtYEW56mCJyQjPV1+tddhR9FtoLnlextVoAoC0s1iW2PRMk956t3+CDxdw8B7gv/dabXxFOYHnT2K9PC9lVYP1271CnYhLVRvO715sdXXX5W6vqLzDs4VA25iZmy2Nn/286f68R+dqasP+m9/91t98qudmmajI+pPSjN9YNDHmdLyqlV3c1BW4y+Z7s25rWFgiKShWswtniQ2daiOeAJx+wcWuedSvl6szEdE8tR6u/j5b5ZmKK6bWlkeaVmEWiwDLU9TxZvEimabt9LuTa22GZUmhZKUU7bTLcR3PHhAD1nXNRUCoHqGtDzTtEpthZvOsxbVqIhQxfmJrXK6fWmAxCKjkNrX/nCwNJ+phvvKtgGsCi+ylTXfYxnZLFd2ud9NrcrU1w4OFpfqmudEoAT2WRooX2WOCXholN7i5YutELxisKHKJ48ULjJNVaf1HBt4krJgIvw847e7ra1tWVXz1GeDg/0DZQWuEymv4GyhcrfXWLHuLkxp8ptOaRFayhqcB69/AJGbSyEaC+BYD/WPCyAFypjyJ2MqsnE2mgZKO4ED0pokK48Me+7Z7gJFeGzdpQ7BpTnh6TkraUdlBFAILSF8Ap3lwt0yrEWWhESw4UJDih3iPwO2+aZD31bNGGe4HHo2aBNw6XTsaqsLEsXPWagFgN0R+K5T5j0CK4X+YkYWQ0myL9LqBCbzvqCTAFFiT4eZiEMIWZ8hyeK1Zr5m94+PhzWZK620/5/NnU5xcUoSA4tb23FAOJcPUh8KDZPityZxFKj7Bl5bzaEUUR85WfswA4YpHJhIx9DeXG51x4GausmPFwh3x73q1U2tww7c+63wIZmPyYzprkiXNxK3Fb5fzsIOzxMTMbtzz1xKlhBA1eL38ueAUx6Z1Pn374GTeC9cg7uLOvMaIANaRNS5OCzKaDZOCmZ5HYG0YVpc+nr4NNW7H210qG/1/LOjbm4xDBbqW0oqEdrp9vQN9sbPhIGiSQJhR7HSP5OvObBnW0VSuxTxDr7/MLDwrKyCOTIGRohJDEk1wi/RGsHVDIverArvV8eQGGkRtXr8xNef/+dnCla9fvuv1/r0n0rNFQPEqOTM08U7mX7wg1OdblBcdpYygaR+d3WlT//la11+Faq8XVmcnpVqOEPEhc1DVQ2lkqF2fqgq4v0YK8GDQRqBVcHppI8+PtH7TxK1x6N++29vdVfSRD4p9zytuIn0zgze+EcpKXXxYNCPPvT1H3+c6AfvdFovSs1j6wolzbjLalGG7T/CQSFKmuQWI8XRRQ3AvhxVVtJivdbqhG4uVgTozywjGzWUbw6xpXWyGI/eQRHARyCfFLM2KEgUPMISIenGHETZJIZqhmok4FHH/kSHbm1Gb2jKrDXa7qDjgZbzwG59JOSmcCM/of8s0LIY9eDMVxZ38r37riuf6oFMQZRbtxgJJYzFSZJY7QmHoy3B+1DlttHN9Z2WJydKl3RhIXlTz+FrHa8VEgigjHc8qufpANaASH1Xq9pvVdaTgnijzcmZshzz9F5dOailTwuZHKXTL5Ss4OWslJDsg2qSFBpRgdOVKcKQt/2kNVP3my9fqN3XWhan2pxcmCcmZ+CO+LyOutve6OZyp7bB67TQ+cMLnT+lsLU2hhN9VYfjWx3Lo2Ki1nFhUeubLam6wVg2tHyPXqkgxqhKrUuIzcre+1mEUdn9jLAHIDsHyUJ+vDQlDa9TDO1/qGy9NzY7WwXymkO+DpLcRbY5e1iH9Hz+Ocw5JQY74Ec4MFwl7dzlAZxaQo1L3zBFKo9HvXx7qf2x0+EY6V9/8Uaf/uaoqjxV3xUaAmpDPPW5VC56HYdecRvo9AEKbmIG9rtvjjqWrIln86pBsqarcchnJScY8WOlPJx2rGYbHWHftKSx4G/NbhW1qfXud9c6fZophFLdEUKIVN72qu467W8OtqaqCGOQIOSzgQqsUKtlop/+u6f6o588Vr0v9et//FK//PuXGvaRFV57PHh5XrBqSRNLBrfbvYbbvXwQCTCBCIcQtWetyjnQMHxzEXKrja7tLIHJugzvzMLKinM721erhXl58KBGeaZimStLeYaS3uu0OgNoOelyxxlW6Pnnb+zZ8e6TZ7axOOyudSz3xkDj5wqAkGEnDzLmZKvWGEgnp+As6ElzFHBAsKyi/GNrgxI+oAb7B6W6eap90yho6JIjTDCbsmd2jfXSVDWSoAgUnOdceseWBzvPNNde4XkgWQqtKGAuef1bS5Zhbs9TwgShWrBHnOcksxtX6WKiAF64eVLVtjo0tVZnp8ZFYo0FGHioGmtgsFqnlHLko0GWi9ONsZX4tXDozKPEYEaiFeVzJnzAk67FqoIfCwtBYtUreEpJoAFwThlUCGTeg1wJfdm6q3eWGRqOee8yQMI/ZeszLyJbgyes40n+4sX1Rrvkw6Dy+kmB/ZqbOPA7gd9hluE1ttQ8ggl/V0aDgnS42VuHKPsi6l/SdWYBqAGPqGGJuNAwq7FdiQmy/vWMkZeJy5Iq92W10LTdbQc2gTN1WircPEY8WA17Z31qjBCk3pwZ3A1K3w5JHGwYls2nhLrCGs0GLYwmzgfFG8x2hGYhZ3q4b1Q3fckp/qwXWPe5VREvIsoVFOvAJj4LuJN2sR2pG5IopbYxjR+6NaegyqDAuPj+t8oYdSF8Dcx3eBZQXPGD8E3znZhhHLn3vk0YIziTKrccSoBdZsy1ylk32T1tmPUBr6c1qJtICVGYg4Q+KT4MpKJ4bWZFVJ+EEKFTPX5vqXzj6e7qUpffzAZN1MCe3wKm9n3yRmzxvhDrxWMUBRYbBWsAmwbUgeliDBrAwIjb8mcmvm4Mt4HSkR44bgB0Ynl2gJvahIxJySAH0hArGwMVUad33kv00//tiYKs0Wf/9Eqf/dPBIv4Mg3HmKV2GWp2H+t4fnunRu6TZGuUZcmil5599o89/e9Tbr2OVpRu+vG5lsiyg6SjGKBjqVtKVxTQjrfzcUo2NSvmnk9773kIfPE407Q56/dVeu/29R8TzlEHxpiaGOL52SlcH/cGPEv37n630h+9LJ9Gd0uEO+Ieltljj2EDMLt0Uy0zzjDLFz6uzQxczKGqqdc95qaWhTDU1sBcJqtZWhyPdgH6qFBIuqzp3nhmg0euOlnAhOoz66RUYekMu0nbgRB5YCQ7StcouU4u5PkVhxkyOIkvqLrR9ejNMqqZAR8zoRG3zWBmHtB1SrNNCxYBKi8JurcDQoMbyEGFFl8cYmTFXzgChddhRfOlZY7nVMptC5m6WXCBIC7MS7Me9jhizWenec83MLAxWo52svDNMWCv5mntKe1E5SEfBGYpMWQEFYJ83KMOwjGb8QkuFycIuPv24VX+8Vnv3VmF3sNSsManw992D7oxXAxizjbTfh6qaTEmxVE43X94pQd0xxhk8Gk/NcVQDdiuI1VBTEvk6lFv7zFADkWa5peRCupoo4D5Q4+KZummpXNSvCaaSb5aCqvI0tJEyP1XG0Dbt1OOFIsmTk6JjXQrXCdsBlGguR2zbR2MStQOei858hCAfqKthHY4pHzQEVTTc9o9Nr7e3d3p9c2Ppxq+/PuqzTyu9eh6r3IKKSOSBBFiGOiSdyo7kjq/FOtCz91bKQ1/N21p3t622JUPtvUow1OrTQdnpwoo77QZfTfZ6lfXekmGoXpjy88WgZx+kev+jM8UYjudcL142evW6V32gY202EzHqH98Xih+FyAmfk25Wvgz0oz99qo8+PjWfzi/+66f64tc3utlPuhkn1abSp1ox8Nvh3Ks/7OXRYdawZu60OD81bhDxerg7qPEkyWAUMYTW4OPpZ+O93nXaMOynqZYFBcok0xqDBaM2bU4YQgZFwUEnp9SJ1Dp0WAJGbW8oobWkgZZ5ptMi0+7qrZqyVJZTaBzZmhWsBNgNEqMWwIlmUwXh9NbzpAePHmtJmGCYbDBs4PS09NR5CjCRQ5um/6/qLNWHItPvSovuh2cL5euVeXM4q6fe8Y2qlrJrzvtATVepbyuL2J/mS7tkbafGTO90i56kuW0RhtBTxfmCnFt3YqNA4ho/koEnPen2sFe+WTtgM4MF/0MaGLfkdmsIHSDKRjFf5moBpeLnHQYdtjvzImVE/g3T4qJfLR82LB2W4Ao1p24dOdJrOmM8h91GKTHWu1jriH9zNtQClUygQdgKcUEhJccGgYsbz1uAwHS/8Vwa0tDWi7xfGZzgUnFeDS0srVEx+B8qxhjWei6iDEmRtIgV+bF2b7YaD50NtZDCgyKStwgNFE1YCXwAwRPbbeEpzPTXlg0z97Y9xp3Jmgc3QCfUF2NeYci2ZBreF3w0aBLOI4RURzyYhwr9ZqG1KtNQD+WWgQRpjls+DQWRsTeQpL6NZgKlu9/G2aDkwvhuEmYCZg1GNYjFPg3CBkhrVEv0ntubH2ugUZ5OKaZ4hg64GPzbVqviukv4XuDJ8PXwIqJMIfMxolGoyJDA2soM4wMHrv2KfJrMkckDHobOzs0wxixKImXCFzX7VpZnqzh8Qjww8A111JM47czEToMaMa1CHoMMzkvhmbETTlESj3r/XYaMpbbxla7eDLp9LhFTiAbetJk6JWb+w0uV0u3Fvpy/Y3IGcfwEDbd+PB7WJN27Fm3Md5gQeROBqp8iA3SyeSoDwujsY0O7uQ32wYd5kypjTeHVOn/k60d/+1hR2urNLy/15a8aHarC6k3w2hRZoQGvyumkj//0Xb3/QajT0zuF0bW2N1t9/ulOv/9dr7ubQAPXnUNuhl1aolEzudHvIQHzHsCLgtQ59mqCRk1e68mHmb73bKGIh8jzO+23rrqAh1HSE4YeVcSdgvBKz94b9NOfrfXdDzy9c4GM2itutmZyxhjo/nODu1UEml+Fw4+fV6NpJBURqJ4bVZhG/bXGGYBeYcZzz7uVNx2hlGlkx88BmoZaLt0ylhveOFPa2luslHTMsQ9VzbEZD5f0MvUAGRlCWIuFar3E2B1eMKgsb01qD6ZMwRQbcTxZxNr1lW6bSvFyrbOLpzo9e6z4XtKn745+qXmmVHOvXb3X3aE0eN96da4iWZu3p5+OFlnHKInkfnJ+Zj4gq9Bh2ARemjGseSqrW7X93spzMSdzsPPg5zMejBh3PVXdQe10ND5JEGwctdw8CKhkpIJyV7DKZ28etSwWymLSjhRwwjnqLfZL55zXX2k8vrbB2gHHMLJDVsfD5GkMAu13k776srQ4OaXDCmo9ebrQu09OlaNIDLSSABbk85TbkMPKPSvw71UGp0VCLPLHStIHGvk8+vjYMMi66w5EbEcqQf7vtd/vdHsD+iDW2eZCmw3fE8b/ypR0cAr0UvEQgh3H+xZ1mBhhe6wt/QNCxOo02ArEieEkohCPFNVIVGo0iv2DfQ5aqiuOe+2rVtc3vX73KWnRO734fa+2WcpbP9SUYXAHSTLaxY4i5w++63wVMJcu3+51V1J2nSkZA82cY8msbE3qDtsQVRfOckDYBVaTP7fK00Hvf7DS+9/dKEoH3d1Iby47vb0e9OYGM+9K0+y8QBCiWYHwEKPSYRmxyoRR1ei9P9roj//iPQNBfvk/nuuTf3ypuzbRK5hCYaqgD5V2vlZUpXC+dkfNHf/+Sm+vb8w/wsUbaG9GbJ2ABT7F5mgDAEsEFA7Sl6AKeLBuNhuDRmLer62bi/870URfYlApSQ567/0zU4C//OpG+9LX1Kba748aSUrlsRZ0fk2DMYCwcJBsHUYudvd2FJ5jI2lG1oWxojzVAf9UmOgiWZjvqayPOrSVlaZSQYO6SA8YIFH8Sou8UEpYiKqssVWDGpmEpvqY/aQbrJx3j7mYPZW9r1HSIHuzHuNZxLOQofoob2DT4qs/Ho22vbg4dQiAHRRyKloA2DrjNkM9rCKlsToUpgQMCxfGVgVInX1pgReGLlZWdSDVfIZsOYSKOqmm5DYKtAJa6ZMkcwEnns9eNTikRBaaL7BHKDGhAfsCrCqXGsvAzBwp5A6VLXKr2fGzQEHqGjD4b6TiyAqOPVNlSb7xjKarFCUJT1RdN5aGBoIaWLUZ/7nkWt+PjqXl+1pulhp5/bdHU+aLbKFshZk+VBUw7JoKZN5UQxXxrCfdFuuvbGH1LV7Q+YRGe5jYNpDOp3sOkakYJL3soe/WXKa08MLwBbE+piYkIH3hepE4ZBi7uMl2PUkObu3ugxlFoX3A+GZRXBiMXNLtnsLNwW2dRzyuZpOnMW9yIGBmY/JDpuagmdkj2sxJkS4dQ40NNxx5hki0GhWule62iVEs9yFfM7BEquXroJ5gid1OkBkTH0M20l1tLdGoRhycTMXUN/ghkil+E08ezfd0dpnixmtElBlPClMpRkWYUYGZ23iz0TkUMfWa6If65HrdSCudLxI9eedE7dNOl9ud3rzYa65T+W2uYMzsoWqeLpLi1qvjCKkGMIj5NbpxRotKQkvm0OLJQdKJ19sOnn7W0tZ3oa1fSt+lh8IpslXQFLF2pZQ0FLDh2Gu1eeDr4//wVIti0tVvr/XJr+500xL5DlQM3LAXdos5Jq1Onq71ve8l+slPcy1PdurHUm9el/rkN7d69bzX3C7V3ECnZeUH4iCTP4UmxR99bk++rRWZrPtYqtNK73y00rMnqYbjUZ998srUNd4MePv8Dpm71yYr9YPvtvrZz1K9996ozZICZV6nTiltRXjUuHUwwPbcfNzrRk0K/JYpaDT63Mw5SDGvt6qpTah83e1jdU1u/od0Ls1MfrGigqRRrFp5PBowE5XUkiT+wlSjEFUFjkqFQplZ51gSzqoOb9UdD0qM7pvJIyVzsVHCwxzAYNPp7qo0n81pURisbyYpy3qCaon0TGl+YiZtL2TEYZVLierBhqx9BZa/tc9MUZwojWFxcVgOGjoMqcRTKIK+r4jGHN5lOm5r1c2tqq5SOzRmBl0UoR6dL7XMExt0DCDfIr36amYY9MBAeWgXbrDh4Iy4uU4ajqQPK3XEqadRD8/PtOG2P4zGNyJSfGvwuVBLvAE+6wMXRzcO2ojBeFQJIBPfiTK9fl3q2JJOcwrxySbTZokXJlEzhPYg8vtOTx+cW1INYGaSwLmhmRheNebRdxTHT+xEqIZbdQOG9EJDywMWDw8ogFl936imfwqwnh9rsVwqSQN1Y2W9Ywyx5l0IwAOEijhsqUci0QOMjp8J6+0UmndgCTBbOfiZxZWDqNBifa6hP8gbLw0vwqDVkZy0ZvuFvnjR6L/+9y/1r7+81Pa20DE8M/8n5lZeqgb0xUNfTz8kUdnqpjzq5Zs77e4G+R01SMQ/Js3UDaXQlRnkBvs8WDQGlMpw0KoY9ORRrD/4/iODG15fb/XNF70OB1/ViO8F5k7s8Cbww3rOlMAsCSsqnPjZ9yQ7Bz378bn+5K+/qzz09OJfvtI//5+/0fEYqgzhv03ymtlSV5u4sGcCij8PcrhcW+L0EQnDTF1Tm0LA1z/0XCowdFOR4lrdedA1RMd9iPWzKR7n641dMrJoYessOvXiqNZqNWu5CnV3d9TbV6ybBwV9ovpYWwHw6rTQyRlU/cn63faHxqqhSL4NNZBiLpusiBrNPiBf3wbeOGYNN2nBhoPqnqG3QRfVMF3yd55ZUqqtGh1vSwedpccNbETK2mq2zwixeWvBqRv53aQSn9A9/dx64gzQCmke7xcNAr79W7w3Kf+lpLXpW509fWDDWr8t3ZYGyQH/Vl1bzyAX6rJprF2BM5v1FpF6vLlh11gjxTLNbbhoERqS2DYQdU1ymC1Aayr/IsdnhSeNIaszNtKSizb3A97rPH0ZYPE4N60G3i/cysHgmKeZkm9KbnE/QqjHTM922gUM6LnjAoqPCEGGywZ/H9xFzjoSw10HeX5WGgVWIE8PLMgIfK4HIJKIAlGiZRoZuZtnRhby2bb9q+pg0n7uNVAlxOcC9QmbD7gBB4r+C8ufOci1M0FbNBzZC68NbIpvm9g8VJrJlBnD/VhWyg1JmH95M/E8ZmJkhcNaiwc/t0/K+RiS7BuH52Dda3ROuX0m+hEDDT9QFBX8EP8LFIm5lScdig80Td9RwFFLWJUYDRiTKYc0ZismSSK2eH5cYR9fM0eTC8c7o/YiwlDJG8jxxqt5MDnPbnVIlHNgKxT+PnperBqAODB/D+sGSLcccqwO8FVZauto6TP3r+Bz8sywi5rEis4IdJjLhs48FID2mPhRkixZSEtVFJsikT2KpWWvb7bf6JbV0mEhNUuTTx2niVupYYJtp4sZ04zpeJx4DTnlKAXF41VDNuXnxsHo1ois20x/Yf/PavK+mYahzXgyMcyiWQUDhFptHif64V++q2U26+tfv9Jv/22nyxGKqq/kOGsxLTSGvmpKeDXq8cNYP/nxmb7/w4Xy00rH7lbPX1zri98cdf0SuBkQRCqfQyVDJL9HaZzVc6sKPCtqBH/vY1g8D7R4OBpVmCLZz39/o/pOimqGPbwSs07SWN9/R/qrP530Rx9X2izulBonhDEfKmFnMeuj7baJpqJCYbjnloIKlxkcj11YXeY6cKmnSsWSWKRkJpV7Hi6ekpG4v/TkNNYmrZX5e4VzbWDAKA5syBvmc0uNTSG927VFhyeKfefMkj3H9qC2PmiTprZ+YTMQLxKrskBtnfHX7Bqrt1lG9KQBUvMV5Uul+caMtj4HZeLw/55PN1OgEW6P8VN6e88xlFuI1o80kXYcnG8P6jfeIeLh+Gcm1JrjrHbf6thc6fruzi4kJElWi1iPTimShIhdGfQx6Ea71TYjjFw8XlCYe7yUpm4ly1hxSgLljd3UmeqzdKllVmiZJOrrUt3xzn4+N0OjlnODdVyUa1FQXgyolUsP6cPKUBD5+kxZujBSsSnS9+9vHhzwC3iIduzM4RZ5o06XqWJ/tOJsy3ayTvQD7VezvOKhAj2wwtemv1VVb806MFaReW6KRaJszWvGmpEyUMqY+ew7lRhSOMycoaInsjBJH/9mygqUVfqEyb1xOAsSkSAlwvj+nGRYjXV71yhKVjq5eKo0R5nbWacf2diuKrUvO9VTrhfXvf718zf65MtLvXmb6LIt4JjqfF4oaHw1sacHH6508sDTQbVeH456vYWGzDCSKh9h4bC5xdTaKuHhzvfF4GRnx6wibfT+s0SPL2JtFgtVpafPPr1Sf5da/xVXTi6RbSSV9BcOg46kgcVFASO4b7R/zu2j3+v7f/6hfvAn79jD9PWvX+kLlKTrWtdDrePQ2oM0LDsV9PPRg1dSUJ0oINoPMoEeRyCI1dF+fqyaEnxPrGC4pMKGiyItTzY6DL0lGVlDH4+ViphEbGpMIMc4bHR2Emu1YtXu6V9/8Tsd956uXh+VAaFtasPELc9yPX76yC41l5c3hmupMWK3s/nW8L/wpAkiT43XuTLziWEsM1QLgwLQRoZjyrLTPNPyZG3PGEvr4besWENMSk8LjRih00jLJFZV7t3nlXOPf7NutT825olC7cZTtF4U9nlEtWEISG0VZ7AbU6wZruqhkVfEppxgdqc3kSHKthvyLAXIxgDsAgOHYZHxzXSjdcsN9UHLe58YZ0fV9rZKhjZActyScd6shIJ5PmqokPgQ6WsLSUvzdcWG6bm6OypIUi1WeMV6NV1tqUG+DpRUFH3YRxMlwBFdcG7bcUCBZb0ayIYyftYWouhIiLqOR9uMgLeAY1d19vVQHO66E33Xv0rvJuu2JNEiRanDgkInoEvE0VtIme0ORMBqadVJJBkRbUjV4pX1PP35vdPoWwq2ozPDHiB9ZDtObkJWVYLUys2Nj5arFOGwJbnBPp1EGhMdf8otl9xQginc4vWWbmMMul9Zufyb8/D8/zxCDEjIyFR6IHOR//rWdcEYQWWEDSCmFLnVnPXJfTto0c3Gr80D+A8rEOFNYGUjhhy4r0Ihho+JM2zVBrVbRZncjjJFPPMeLGmma9cvZ5gTZH9L77niXIOx2XeIGrO3eD2yOyRUJg8+4FbyOiG3O4onoxYLS6R1vCccGGYIvTeFY55fPDrRkx8UKqfXevXqSFiqPwAAIABJREFURrvrSON+oXzOlUDzHkeV1Abwet57SZA9UQocSJ+hw7eYMDJpxAhPrCuEhuzimzzwGT654XIjxRxu3XVE2cPWZN0VZkV1WjyM9YM/eaY06PX81y/1b88rXUN7QnU8DEpnEgQYU3tTxGjrvlgX+uFPHuq9H0HNvlbd7PT5r0p99staVzdIuJAAQ8UDShDj+aTBbgP4cEL5NeA2qS8aPfl+oYcfLnS52+pL1LVjprwOlfWQxyOdF7H++KNIf/Nnsz548kaL+FYhhPTpqCEo7bbZ0cs1smJMzBwO4Rs1z1regZ3GJIw8M71C4KYh2svIdY1qWg7qWVPva2oik8YfbWJtMtZte1d9QSKC5IhBJemH4nusNFG5Mkya8GJ5qYIks/ULGbRkqjT0mLWlAHBjksmLclsKY3JG4YILxHCL+RsTouvhY49PWoRhZGk+GhQIIjjTcDAKdoe3zLq9MAdnmil7DGEcAfM0uJI9zFnRddVBh+2djrs7lfW1rvdHtUOgIi/06GKlixUyf6W6vbOOuGhA+o+MzjvLrSfLw7Vub6/tYYAvaXmCqdqxaIBlkh7Kk4WmbtbYGAXJErND6tTcsvV07BybbWgrFRFRYi4jnaVllqszY6FA727HylbF0MmjpLByWUvjQZwfKLJ2rJtjRRIXdg1GWOl0fSbvhJ9Rrthfm1evqq+023+jvipV3VTyGk/r87WKR5mWBbEA2GR4CgerfKE2hj657bZWVdX2MLZhcsWwhEkfHhjgvZ15/DI/M4WdFTjN5KhuTTMZxbmlhidMFaa5NmuqfG5V3X6jprwzY3Q9JmrChQ5epH/59Pf69MtOr/eZujpV3EOujm14OX8Q6eyMO8eg3bFTeZDu9p7KLQy1wOLdQ9zb5TJC4SC5SxdWe9DmLNBH31vp8cPAGfPvfF29zfT171sLT8wjKabAer/GLFIbzToQ70ZJ8yJlU2YpI8zG5tUMJ737o4f60c/eUTg0evXJN/ril681ehvraWv6Whnr0HYynxrJqLs9/iMXLAlJVlKImiSqDiRXS1MlT9Z4hHozcKMmYZaIk1QdRm68BkTDQZ7UvdZZpjyULjap8nTUySbX73//pRbLc33zzVa7m0qHu0pdM1n9UZjjrQx0glfn0Or27a0W1tWIkuFaEFjhEYTAtN2n0PkdwweuDuZnQdJnsDugVU5arpeuumcY1B0be6jHDQ//RAlkzjVp6EgepbjHStl6qbKudTgcrX/NvD2AiXdHzVWti9VCq0VhitBNCYIl0KNnTx2C5lhrLA/GuJqXsdpwVNVW8lpOALcuI222WZ6ouqPDkDSvqylhJRlyvmEi8UdFHEYxUGSOCFh9qdlbSHMTfonGQUUQ2iWGlVZDunbu5VmtEaW7gapeqltsILMpgijqXmQlIYatiY1z6M5f7DSGE8FbSyCpx+smFWmohH/TOvlcOTUeUkNez7MOVW0q0b6srZ4k43INOw71KIXi5sCoIcb5xE0fU0u0bTZEDkiTQ1lpsV7Zf1PMZmVQj4nceIS8w/SX33aK3/Op3WCERRp5k0meL4bDgUeFRTCtAoSbOJ1mjrzjAJT8Xldqy0CCD8fGFyZB3kr4Y4zI7cYa5D2e0ewZzYtktSQuwI7cxSFuWBGmZox99nd+u1ZzUX/zO93bxB3aEgUMWCEay6RqZrTh/+swAUx5jsN9z2bixYwH5Tn+j9lYHANsGSCFE1ZxMI4oLm6lyAuIWQ9fj7FmlBiMkWEC1WjvVbamssqPAC8Vq0vMoMSIRxEEYWhkb2o3fNQ5fu9MtJ+2YqBdLsJYxJGefWehk8dQc2/1zdd71WWhvsMTkKvuUQn4PhHe8XwhjeLQJw3oetqsWNU6jhrlHVQjVBG3qmRa9iET8/PEPD+nxh1inGx0VO/RpD6rCDL2VVo+LvT9P3qsZGz0zSdv9c2rSbedu9WkDHkwj8hEMlzNs7WPL6KFTs4TPf6+9NHPUuVrOqpaffLPb/Vvn+106ODp5AqGglpbu5WgQvFaMgjGnWHk1J20evzxQk/ep2Op1e9+dalpn6loM61Q4pJa55tB//4nqX78/YOend1oxfASAmejge2okb2+n+oAOLKm9DaSD2vECoo7B4akEw+p2yTa1LxRQRaq4oHManMi4YSPBviIdLZKtUgZyCt7xYchVddzM2vtksGHlp91CtHVgGPOLN5O8EsYviPFDFbg8ImDB5EOgB15bxNJPV3o7OJMSbq6N/47hYIjL08i9b2v128O2h9c914ScCPrVeS9EZEtUxVkivNHCqJTM1oHESMifU+stlhpEkFu1dSlrt6+Vnm7VTKP2u4PKtteWRbp6cVCJxlN9kAq8fjh3eut5ynJ1gqDU6tYaJsr1Yetq1uIM6XrRB01FwznZspkSEvU1jxcMqXhSnG0MN9F2Q66O1Y6Ho9W3JuHo1bEmRk0x0Ehq5UCo2+iuf+fRL3pk2TneeV37r7kza2W3gEQFBdw1cgcSfaMLc18cYQ/23+yHRO2w6ORSGkEkMTWQHdV15qZd18dv+ctzBDBIAF0d1Vl3nzfZznnd3rd3l/p/lBrvXul/cVLkFua0Ylx6SEMNvG6dEIfZmHdWIV9y0DcoedhJdrPpqWi7xq9RuN0MhfVVC6K01yxXXrOpcsEIoxSNZCZWyIseh1LrOO9zs7PtV6vbQK8WaPRpDXr1RNYOkDHdlBdCOQUqS7v0+mfhiUwsbaJdIPYomGy2FPfljrVJ4dCSQt5yUb/+tW1/s9/uNEf/ogbba2641zhZ0305nmq/XbUGEzqSunuptfDYdEyrOznCZAcMCkl3ytwF0qx9pQWi15+stJ+jwZ01unQ6+7G09dfD/pwPZqEgHOZ4OQ5DE2vyHQVPhnnPg1a3MaKJtZwvWpvskihH//6hX75m0vjjv3xH7/Q1R8P6g6xBnMPzTaJhMJPLNHjBIhy0Gi2bC6nyFzHMIQsWTPilOy1SiiYOxNw52miDDfn4unQtGojXz2aO4MfhtrmuYFlXzxL9eblVofHB/3hn7/W/QPNSWFnLXiC07HUdr/R5A8qNitjuE3tbBNVbiye/5CQ2N7ToRt0XZeak1ir/dqiQ5IgUHMs7bM0kSc2mXrHcj1p+jImxZgh0NScah2A35kcY1F8tlaGs7TuTIjMM356PBkWYHe2U7jeqGZtxFp+WbSNImX8jEOvw6lUCeeoWGlTFHbmd4iq4b9lntpgtNU/UF2jqeepKsT5yUpz5XRD3MXcNeb0ptjxOu03TIytd7Vnj23aUGHkiXSCKTh0Soh98SHlEzofqfNpQJnKcMXSqEl1y2Qptyl1XZ+UZJGiVaIFgnriYnoSNhUwi4C7cs4Hi1q+JqLrhfOt1sVua+aX0+2DGUvSNDMRD+BJoJs06XyfQDsZ7mBeWjDoWC7uoHy9UpjGFj9GkUsTlfo0yaH6stPh/mB62t12B1jPwqD5ns3tb9gE/Z1Re9yy64e/zIdl/+UBfcqZN18ZY3Z0R+gObGljAm9cVQCk0GMwqHHFkAWostqxooi9BxOY2Q49BGsE6IEZgKdF4UJRhACaytnAlIzJniJOEF4aW8GiQnhjcFy4rCwnrnRlGX8SL1TCWJzAW2y7TJnMemj8b1coMV0xsTMYApTuRJWwd2tsQkacBysZiiQmLlwoCDzJ326ohC2HLVLGqHikQkWMJlXGzzFDpF1kbLxixIVhrKqd1WIh9rF0o8VyhaR7hWfFiZuyseOgR0qCSdnO04u/KLR9HuvD7Z0+XC26u0o19FuzrLNG4sODq4QpVfMkkmPWZlVzFKiLPPVjraLrVNi7OKjhh6KDgNFi6yaCh1OFXmYU29an2HNjbnRJ6AM2H230i188V9Q3uvriTofrSIfWlA7mUMGp1iy1WZSJP2GV6Q9uarV7E+hnf73Wz367UujXuv76Wt98ca+v37V6PKTy+jNl/t7IuXx/uMRCkAu9r5HR6atFl7/MdfHMV31z1Lt/PSmqdoqqyECX28tSv/l1pL/+y0UfXd5oE93a4Uy8RC/26Z59AG/LVt9dnfTwQHGU6SLNtE6Y/nSgahWaxX802KNH2GL/RC1nsukhOmRMC5vl1lyK59u11gUuCEwCiaZ5rWGGkk0451Fh12kbLjovIkM8dNEoeNtNF6o8Lpo7uqROXlcqWlob77ZzoDZYaffyU+2fv1KaxcpzOlOEiBbMY5omGgG0BfeHTu+ujgBujNpbpJ5lvU3o6ND8Rany3UtlBYG2TDlGRHGGf0B7aEE0ba3T8agTHeuwGM2X55j1Hi6+PGyUTgf5E2JW1omZhjCyNXUc75SELzSjtRnfKwrQ4lhkskFOsXKzkjA2S0TRgb2eUT0FkHMakrkHh6hFt3XqFXAI09VvoKi7ol6pZxECKcKs3uEArj4ctLv8VPtnr7REzPuO8ixkOlCcbBQGha3hOZj4sUkWT0yEWWsca3MbUURGu2caEmznZC9CiF/BCzeR/jDda/JKeSFah1xd6+nu9qS3b9/ZZQX+ATF6scq1Xmc62yPqJiuMPMrJpgcc9ng2iNigcMdsgTvJArDRicHPHnHRoc9g0sQ9SktW2eRHCOX9QmUT6T9/2er/+k/v9O33g+7qUI2X6fziUj/5eCs/eLA1UF2F+nDT6/37Vu0xUNSFps1RPFkWHhyyNBz17E2g5x9vlG6eTDpDrMdDoPcfBr19xyU8KsPh6iWmqUHgDUiYcFGmA8gMvGZRZEoCT7U/q8Ql5I/60c8u9atfvtSuiPX159/q5rtKh5tWh4daQzlqKketi62WNNbdUMqHOL0sqrvEVv/RtKg7lVplsc7Pd7bOoXknCoZ1NjyjTZzahKZsO80EqMIMCkJjtI1do2JV69NPdkqCTt98/b3eX/V6937S2dnHpl1p61t1x0rPn1/KT3xlxcoKrONDbRIFglZhmZkOj4K7n3RsekuGIHyWjwfgxQa443Zl+hZ+zybFEiPVVal8Re4h+ZSBCc4Pp0b9qZXX90r3BAdnNnnCZUlTi2apaBZdZrnGLNWDN+s4gEIItOIusVDiwS7NqgI42VlxZXo4Pmc8OzEu59CiiM79lQY4a1miB4YA3DsUSR2vJZrZySYtTIOGeNaL3drWXJgpjP5djpZGwAlUew6DE02DUhywxFxFQDC52x2T0DYZIc2vlBMPE/pGUeeZjlaFFjiCVigNhulZsSpgbWYB9YSIeOqiRA1a57nXOoq1AtPxWKm5PWhfbNVA58ZNZ5OnwVbvmxV3izOXYBjr+kbd1Gi9LQzYy9qQn92a3wWzFA7fSlM3apOvdb7fyy8Cy0dkkoQMBo2YF+nfuabGLPqugKAyZ6pj1GoTWaPpwVnALIdf7aJBcMTYjIaMNnQw/J1NlDigHSyNf8/u0Fn8ibpg9USx42Y7LmUEbQRFkpsmTTMET8atjsiNWJylXIyinVE6+BKIvHAj3ILGFUmGVXKaAyMJoIHC8WNEcAep5Bf9oMAyRqRPVgskZMSiWLiRBrHicQGA6I3gP1D84aTBWcdKkekXI192+3OPtggmUGIuJqz5iKfnYFRAfgEvqwlmncg7nIE+diZaY8dr0T6Ud4j2oIZbkDD5SINxedZnoX762+ca/UrffHOr77+aNDVnCpbCCY15TYOVgxbi7rMyc7KfZ0kYkZJuD7SrETU4w8rBiqSnceLMyJQJFBwdssqYMvHrAPQ1Bh4EE3H2OtVnv3ypuWr17b/eqj5CdUXISYwBLmRE9bOJiFHWBQOLS1w8s8LtpE9/90I/+mWhT177SqYH3dy/1x8+v9b3386qrhKFVSGvh+6MUwX4H1lDkbkPuu1Bb/7qXGfPV6rvW919cVBRJUpOo4XUfvq7Tn//dxf65OVJZ1mpaAKKiK4NyCaZSbGO3mjANRxfAATRIuyStRV449AqTD2lCR0q6zDiKJAdon2LtUCnHYmHIMiVnrbWMnhaxWsLtAQrwDpi5rllUkD5Wz8obB90Ho8qLDNs1kCY6pKoWXCDordB8O90DssAlZf06lRBfqnWKzSwamOiFPUWxzF3zuEI6NHHQguPaGotK2lqIi09E84e44p13uhPLIImCm0KY+aH2VfVdGrb3j5/4Agwa5h7BEcJyfLsbTnU4lldd6O+vVakShkrDmIngo1aS+T2lREUO6SWJD/NBy1BZ4UAB7C5Y3DVQEU2VxxFEi4wXlPwBZ4Jx/uIWIpYfe0ytDQ02qw8bTdEEJAmjp24t6BkpmAz0yFAf0yck9y6035uJD4PAUnxuYrkUuEYkZGgqTxpaU+KgXca381N5Pj8e/Fa/uqFlJzbmhOd6UC1hv0R63/3aDoPUtPDdGOTH1xCbX0wDUU4oIUMbE0MhdxoIkDs+F+60Z7XubLpEmecz21rE3c6VhenwAmFBq0fMxfqaWnsR00ephGeQnAiwHZjvT9G+v9+/6B/+MNR333wNYdbxetMlx+vtN7z5/R6eD/ow3e9rq5bNRVMLqCVlNe10mzUbu1rtwt1/hJ3liOD8zWOj55Op0jXt72uj+gIyRlMjCGF9Zz/mGcxjkwAHLE66hwlvYlmHcPeCiQK77/4eKvf/PaNQIK9//5eH745qv7g1hsgMY4HvpeNBRUfGtg7JCYAsST+o7PpwcDaCk4OGILBaf7IyFttNtoizh47+2/TgVjAzh5pc7bTel2oau61PRv15vlzfXh7o7EJ9f67gw6Pk/LVRnEaqK4PKg8n+9zzmcrSRD/+yU91D4Lh6oPJJoaxt+EAZxuA4brrNVSd5dcVyDX4CzxF7ELfVwXEfLR/o/oaXheE7lRjAug21Vx1au4P9ixn+8LigpZjqTzNVS6jaar4s7Ne6tgEhLGRoXFMnq1y08nyeTJLfT/qj9ffSUWiYpVqZ6gN53hLk0wbisUWvWVi9yVYhKomN9LlCiJOb/pOG/RLvG/Roi3htuFi7mbkJ9OJhj7QfY9DoHZRI5yMJlvxjTtmer0YIX+rpR6UkhiQMS0LtI1Su4tv7m5tWJBtNlYkIULFrQfocUDTRENh2l9+5tCgzn4765z3ilEIWjM0l01nOXlonBcGJ1Dn0YAh0eB7oXlj2ME8JeJ5im31BiIGwTv/4efmnoM4byykWbo8O7OiDYNJj8tyBS09Zh7zty44xNUPTyGvLojRFjbsAM3y7lRBlnJuEyKWOY6txBXPwWLRb7bLcmUIQqsfVmZ2Lrlf+YSWfEpvo7DBOoio0nZruCVY2znHjeXKIAC3CGLncDMWg+XEMh76oUhy+iVcEhQ3FAuc8ow5+cKsDG29ZEsoV+dhhTToIwUSZYrl9TBic2niRHawL2clwggXKTgPDWNAXhMEhKaBwHnBRMZLbYqGSLxfWs5XWwFY0WAC80Bj/zR5m1onALXijULxCaGAwgqNSRiJjQmbDSjFH/1or9W5p8f6QdfvWzX3qYYSIFqvlgLRzwxECEvEzc5YObjpSTvhMgrkTQRiMuWhCOQ955J10zSr5FhbMfQEKIc4eWEGMygTOguIvrM+/vml+mHWFRbsO/hfOCNg4nBA4VZ0o3TWsNiEqcajkF3cqLOPt/rZb1/p5z+K9XqHm+RObz/c6JuvK737c6P6faiuoqOJLLKC6h0XHsDFLj/q09890+WnW324ftT9l3RbobKu1Ztni/7tfyj0q88iPducFE1Hsx2jzWEqZE/VGKnNtmohUc+LHRR0VxSAQDV5RtDRcKDFWN1T1hLV0zMPWgILNa6L2sCKFqzJ6q1P5E1wibYK85WDsE2IplululfhlVqpsTwwaLTVslJJJlkQqe1qDf1Jq9RXHucufylJLLNKYa6HarSulZDGTTJaqCddD4rEMGKFtjJI6jDVaojZ6HMVxXPTtfDIaSZ4tdQ4VKY94gPPqqMLKFwcSBMEwC7PHaEefRudPJMPLPQG6SP3qwESIW9BNcQyPVUabTUQ+0HkBivRY6Pj/Z054QgjXm9xj7jP42xJ3nTi/Bc1ZayZgt5qhcEcgV7BtKlQXeU6Hidbjew3uT5688rejyBxYn47Bohx4A0DM8LPz8SP4pxuHREozRv6nznWVHaKOuCLkLE7B4bmvWDCZviFXj3gz+hcfniuNN1rmXqjimPzjoh84OzjgIOK7RFRY0GMiiNiiHDLwL8ZbNXNepNfS7O3TkJlTJOG2hpBG0Vw0ZhDgry11BVXXWvgUVZ/E7ssy9ZhnnrUEuAaJOoBKn6syRt1Xw56e+vp86+l//rlqIcmk5etlJ+l2u8zYziVH2p99+ej3pOn1hEYzBq9U7rqtN1O+tGn5zq7zNXw3mKrHma1x1k37xq1NREpsR7q1qDCNqlGRAv4MY7M3MIlBrogqGcljZvStxTtMblfo7Z5pJ98utfPPrtkiaJvv73R9fedHq4HtbCQCE6FHzbAzWG6lSkv1tacYomHgcQqh6MDByQ6vJr4iITz1+W1bS8vlPP3fes4cGFml2W+K8S4MFwtunwDtyjWH/7TF8qmjd599UE5ETVJ5Kz3hBSbbMTTC3OgufMQHcvj6aSEvL/eZacRE0JxCLS3h0TtRyqAiNJpRJ5OTW3cubNnZ+onHGetic6znHVPqtFWPp5phKZTrdVmJT/zVQB6ZRni+3roanOkEpnBe0K4N+YA0AHqOhN4UyQS4lvsdhq7Ud/d3RBJboG/Z0mimFB2T7ZqjtJCx1Nlq+ChA23CUgvnFhBO3oPW/jnTai8PlOahVmhMzcAko/VDbAfBcYC3xsQMN5w5tNFgYmMbVOSZBR1XPYVMavfcfboYELJgLTf7Oh5PBrI8O7swZzsxNDZdzSJzniOz4K405tIwmONyM3CvBpqJE2GKiKuOhc+RMGpfOegApumnWlPXa7NaK7U/Gze5r2iVGYIA1x2TOGsHmMIxKnhqCJENVaeTdsVamyQ1fSqbAFa6Fmqd6H98Wg65CZGb/ji1jwujxd31Az3b+WSc/sgp5V2RhLOGGgb2jy20nJiNaRNpyi7WjkeepZLJuR3O0WWjOQYnOiJn9TeBmX1XznJv4lJ7W/jaTqSNEJPJC2wLe6MoN2yEz1fme3acJdKNEW2jqXK1kdNEmaOOAFDWhxQRPxROlCxPrAUDitoCjCM5NGEpTCT2yaYDemKi8GYaBJPSikKDggylv/17x+Khs6Agwdpo0y4cUEzQKFD5/llVwmbhdYV5Ygn24NZgL4XabjKdvUiV7Gcdm5M+fN+pvs9UEzrqAhTse6B8A34JUAsBH+uWDpcQ60U4G1xKTM8AClIQcSBYjlKqIZitY4Y5hVYJS/3a883aT0G3uZT2v9qrXha9//NJ5bXMFosLKSRiA4EdRAKDdcJq8qySJ7cON+Nmv9HZ81yf/WytX/0k125fqhzvdPtY6cP7Xn/6rye9/7Do1DOazqXaV1y1iude2WWqX/ztM8VnRz0+3uv9Fyf5x1mvd4H+5t/s9Ou/8PXyctLZCus1uVjYiSvJO9o6lWetD851GgKVrHXY8VJOIqZGCwCriZaXcW0SGUgxCCYTuDLJBOMAG2yCWjx3Gji4Wl/dEWcFYMqV5iixoGI20ePSaJOUWoeN8nA2pws6t7vDrLr1bT0Dx6tryYAbVawTFetCSVSY26rpZ5U1azBP52fPdb5yhcqyUFi1aprRIk8spLWrVdePprfaXnykF8/emDssDpnUMjpGL+X0L5QKJd8Lz6jFCmCbX7nLfiS6wAmO56ayItVNfHhGoYbXZuowXhmfA+z9wBE7QnQHlaejuo5k78F+nogpqglAMzNiME63TMfBc8wZXIbEehD5tCqkYKPDo3R91eh06LRfr/Xq9U75CjL2ojxxzCgoxnzuuZiWLLCLR/FKKPECHxcN4aFcvqWq+zsFw6h9llkHzPfE+2PxzbyPPaswglzhYMUyLiOXAVNigIsGhnSNIZsxJjm4iM15xWoFjtcQGy9tCZkY5Mry/Gmai5jjJGxRyKSNQDJS6PJ+lcbOMTr3UzQQmk1jJrHan5m5VyZ0JccOLRkHMXqwAbv4kOnzt4P+738t9adrNFsb7bK9nu13hic43t/r2y9vdfVuUdPldj5Eq0G7Z7MuX8TaXxCXQeajayb7ZtL9VaWr705qGwqBH15XWkS0jKz/ObOAmY6WSkCz6lez4oaEgsnwAmtf2qSRnr/c69PPnuvlRyvLEPvymw/64quDBe8udvFi2YjUVZ3KU6V2msyZhnYE9yL/PCPWoqwciw8COus2vmemgHmgpQh0gUaNRtJHkQMQUJpSKdhGineBomLRuy+vNN17enx7UnsYdHl+aTZ5XkemYuhrq1Opy93ObPPWKHsUPZVdrmw+aPxIoWfK1/W9TSJYKbkm0IEQWaVxlq/yzKbgfC5ToK9rB5Bl6skJbwkPqKKSRNXYGPrA1nMZMSm16WBo7sluPFSt6rq11SyObEChCVT4NLb8s1W80t3Dgyps+zQl1kBgQFq0JLkqntV2sMBqhg0I4mumm0Gsx8eT8fNYdxUZRZxnWrNoHLQxUxb6TDIxcb6S/8Yo2EFZ+fNxBOJKWxvAE6YS+k+CtMlsk+6XVm2CVjVQjiBoonAD0OqpO9QWpputcJAhJGJwS+j0ZOJ/jiPuw7UZ4n31eaTetLU07Z5iphZQ7J/gyEdW/fOsTbFWkfH6D3av8/nl/ApjUCyeqvJg0StWuFoD5KxfQ9OYc5AtAhIGw0wQwwOTaeX9L1YL4VaxQsGVRk/UHkPwGHiRK8UVKm5dZjb/pwLIwWbQKvHDOVCj+cJ8ND2+YyHZZIm/B02Oap7K0D00LnaT38cEZ7buEGaPBeTa16VswtZON0lX/xSqGzqitcEIwP9DkjaJIcsq5++y8syE36gnuMzJcmE65fJfOCRcGeRWgJYbYzRxXCDOo2crusVNeMynbWxKhLIOZUBX5LROhO66r0c4nnVClD2WDo6DbFHLZcuKLqKYYh2E5ZDpADC9yD4cFoRptWduYubvQ5lbAAAgAElEQVSVVkrhs2wCnb/x5eW1PtyXergPVD3mmnDiPVHMmQWluPsounAjmEaKyQ6vD68vFwCTLR4ExG2BYmy3EZfnU5bNGCiYYV1MptPK4f140va5p+I3O93Ng959cVJ17cvrYuNVEFeBMNQgoIylZyCQrI4W5RRtE1OllXUrb36y1s8/W+nHP500h1cq24Me70YdHlf649uT3l4/aqpDRYdM3gBcjBFtpL/823Plm/fqjve6/dejXiSZ/uqzVD/70UEf70qtM4pBPmQuO2iwqI5SS1AbXmGZE1XdosceXRAM95X9M6YTEeswr1HXz+qJTRkmrRhXF7kVTFyqizeaLmUae4OptSfiRyhqCrP6V9Ooeu5NMGzsFO9RF7tQZ5vMHBcwtY7H1nKPznBCRQi8Z101tZJiVLEvrIkYyNCaAvWWTbBTFl1oHTfKCjJmSlspOa5NYnlTjIenqdUQJopX51oXz5WlGwUxtn/WXFzoHPbkmK3UBWjaWmO9sLZOcMYxlCWLbIQS/qAwosAk9HavfkALBXhwUgKegXDrpjEXFM8vVt05YP3HawkGYzBtFwGpTDGZCvMZMYcoKI6hNYeSCVv59Yb3iC3A9/Fx0XffVjo+9Frnkba7UUH4oIsXG12cP7NigxUDRo8oC9TiwqS7Xp1LEyJRyOmxhoGV6pVOD/dm+31x/kr77ZmtPGcfREVpP3/PtKRt7f3iQK0a8rKkTX6mYrtzQbBTY9oIs5GYE4uCl4gI19zweqLRwkNOqC/ibs4ZmoN5ZLVUaa7RgDGAajU0FJMnm4zQqCWrXPkKF9UPKQKprR5kYckI5yn8WBu3Vnxbzz1Hevfo6V+uJ/3+u1FXV56SnuDdMwsRLctW33x5q9sPvFa5RafQ5Lz8NFO6JtizVnWs9PH+pRUlt7elbt6Tw9bqVC2qGf5uCtvF9sQCYWRgPUoXP9J04o4NDMERt4uqkGDWXpfTorM01uos00//6hP95BcvTDz7h8/f6v/5/be6OxKdFCqdfK28yATPPBvJKlM9Dbbe82j8StZ8sVo4HPNs2hrLVOMMi33lL9aK9pFN2nHAGul7gAPlaVl52rwiaNiQmfryi2/lj7mGylNzpE0gsPXephi851Gx08PjQUUSm0uMApzi5vF0tJgTPhsWxErDQFOFZ4NVDaG6m63dO+X9o1G0GZRC2qatZnK7OdsozKH1zzoeQF605thb8/MEgcqp1WNz0h447LNzW3E1bWtxJMMY6NT3NvGFbr3NEmVExkDurkor1tDYgBOBEdU+8fHa09HccKtiJy9bqwhj5Hy6eQTQiUg2VomDaAao7GvDCgxPd5LqGNHEz6Zd5WY+of0pB8MWoNEaCOam0WAi3xI0PRkuAh0wn2keEHIIu2HWA5DZwmnXdkuspcUFJ7XtqPq+1ObZhRVX5kd8WkMxgaOxN0o5eZgmyp5U4U43UrKnCDhk3WhpWxuQoEFbCOsGuZCk5koDocAbRXOKnJGBBJ/7pq2M4A5tP11RONLYY8DyDESLpgkANJ9rilvuTi/3/24BmEQlzCyCQgTVN0whUuZJJGb0x4eEi5XLz4DdAYwbDg0KCD40hNyRU/TETmKRweHHAYpIit8P1tx+D7oTDhoKKOeQoGSKoO5i2aZT+m/KcvQxsFzIdKGrZ50D78ft55lesKbgn1k6moXeuiKJQsMPKb+AWALVQ0zJftZNwQA60sZSjZpqySK6nT2fGgtBGBZM8nuwdiMI4+Gg8+Rwd7El4PKZttDJEErYGBmYeSeiNjpnGFKQWWcPToSjsA5ETvAG8hX5eRCKwWVCrAa8bGIKxOsHBC5XTrGEAPhs0flHkbx9qD9/uNbtnyf53douO4NGWpFqxbcd5Ja/Z/wrp/qneEI8yvuIcB5hGoRtasE6HlSzfuAZmdB+zIoHeDO4RCKdvw6Vf1bofh70/eeVDu89TQ2vHHUjEwEeSjhXvF50aZ3CaNQKbcaI8BSRZqrtpaeff1bos18vWm1uNQ/3un130OmY66aW3j0+qnmcNF1FmpZz1dB540G//R92en55UnP9nfqv7/WLi0R//28CvX72nRL/4N5Xe9YSsGTmMRzZswdO8EkxOvmeykVqZlxBaDVS5E8WoeJ5R8coQReCLgw8A68VBbbF2vimF2KSOJLrNMfars5szdNOjY59ZcBDsul8rVRknrZrog4QtLGuIiJgVDB2KnziamEu4BiJNUW9BZdOdgnTzcQa+0RdDUp/o91ZoeI8lpcgVmRKht7uSczG2opCGKfiDF0XfQERJ73K7kEd6+SwMLFqml7KC1J5Y2eaGlan2frcnvGhfNBw/1Zj+Z16773SfK0ku1Rl4afkYWGZ54YA/8/97cCkLawiIhGSjabeXabY4ZFRn7qjOLT5/GQ8ZzM08HvNS2MrlJmsLz9RClnOC/Xufak//enWJhvnmBZeLYqSTqscltAbeVGh6tipqZgB9Eo3kda7Qlm2ljcBHsQJetA0n+Qv6OlYua+UR3sT2/qsyOLRUcSB2zWzabFYP3MIgPYgAzAN90pBBRSxQkK6R+SkMF0oNBPTzbEaMir7kChOC2P9uGyqpzBgtHqEgde15rp0K+CulTdw1lIkQrqGLg8gNrAzzwgyoCdiXhfcxIM2663FOLDm5fumGBvnUIc+1Icu0D9/e9A/f/5Bp8dZu+1LhclKd7ee3n79qPJYKUkinV1kWp8HynahRX3c3NNRT3q9eWYw06v3B50ee1WHyb4XyOZhwRPqWlnMJiawgFVDgYD+Z/IVQPOsJ8NZENNxFnraZbwe0qe/eqmPfnqmh9O9vv3+Xlc3vY71aPZ8ikaI3zSFTHHzDU69Tg+Hk9QyUYMfR4wN0UiDTZS4mxDjpqtE62eFzt6cG0qiOjHhjJSuMhP5h7m0v1xZs1see5MEeMp1dXWvA+LfurYin60HFGz7Zpnn9Z1ZzVer3KYbdduoKArTvsHE4r0mVJbsTaQFoA5oiDAsdPdHrdjlxpg6KmOUvXr9XBeXZzrZ3yMjYb3V2GSzCBO1faeK/Vwa6uXuXPvVWqelt1wyoni606gTWh35xi0qQp8cVpskocEiPoPVfFu1StYrHeZWt82jTaimx0ZxuNIQYKDx9PLyTO/vb3TqGpOsZOAvGHSwRQlkuBp0PzXh2kyLjdy/mLEgqCZDvIzDpCoLLJkCCjqTJvIg0fFMJE5TAzC9CVjtSkMiwyTEeaKIO60ejBXXM3nG7bnPTNO1RsJC0TMhU1nUp6EqpkZpqDl1BdQIQ6udFQNuhjBfsYL1lGVOngBslnkv970JxNFmURsYJHE2/TBRoegfqVeoyYj3KevOJlcU4Zsss2Ddtm1t4pavC/XUFYn/PzNZdKM4Iya5lRZ7PHKf0K0ETxZ3VP5crGbXf0IAuLmTKVnsIkGI6nQxT4JpLi3Lf3PWe7soPDom5kZoj1jLOZQ/64eA8FwsvwxwbBVEkUSXzyTJheTiPjPRJx9bm2pFttsHIU/hBszM8cI9JSEHCp2jC0olksBpiRifG3jBbIskUuOO9XqbpVtRwbSMzBvYQSSTU7OgvUH1b0UfcxNYMQvq+9gcK41qKyyR4mJjxBHFm4b90fKJ+sZh2tPIql7ss2PT29dFBwQ1GYYNhSVj0ZZ0ZiNjByrmWZd5osvXheJPfF3pnW4+f9B0n8ibcTBQJDw55J6CUBxhyumeHI6BIonXy+m/+Hub91EkBRRJnXp88Pa9jErmXgmXWBrq1Y9XCj7xdVPXuvqyU3mLJoe8PDx6dOOe7YO5bchm6+GxpIhS2TNE8sMNpiqlQaOfvE71H/7+Iz1/dVLsX6m6PejLPx51WAotu0JeFOn+63s9fD+orX2tznL97Nd0vUd1d1/p0m/162ezfvOm0zb/YOwN3isOVdNYUMQGTkfkiLuQtmdVk2/rvF6OFM4HMJg7015hO8fubXyMp+gYPvSsZIEAjgtJ7YX9vt4vRVO2XeHiGNWaiBDRLrbV2aYd/rI2dkfo4xI8KYnI5wtMrGtgdw4am3Ki+SMKg6n6bIeYm7r6Blok7uTi4sJWOZCbTU/MVcxImQvehNC54QswPYw2WUwc2G6k42SSlujy/CMVmwuzcIdAJCdE33CkcKoCmqk1Hb/XXF1pInaFpiDIzEXJpAWaNVPDsR5t0ujPFAuR2tTXQjZVnFvAKeMXC7+M6LgbnW4+GJQ2j4mZmUyUW6J54mcMU8VpZuyteekMO1C3kxUFF/tQ66J1Uz6KKTKbvFHlYbRwXrpV1NHEqiSE5va+dak8d+iFwmUwrALhO3BeWKOHUacoAZ6J3Zy1YaIZVxkOUA9y76zyRODnhdbnRH88RROxVmQFEDAtgJS8UpSSLGCERpeTyOSaM/CHZHTDqkX2PZ1O38ifKyME4yoMR8p4psyhut7XwwH9z6AlbhR5uVY5ZHccP2TS0R2H/w382ZSL+iXRkqzVL5G+v7nXF++u9c19o9EnFman42OuD1eVxq7Uuoj0/PmZ6YnI+aJIAmbLtDWLduprT/dXpRPfl7C80BPCtAEQ7Ar5LE7sXmDqB8TwVKErQjrF6ARN5ETGlcIcHhNnzKzXnxT65e8+UjOe9NUXb/V4M5irk+yu04k156zEOn9y9FJ1zaj7m0d338SJXV42+fd9NYeDWc8pVfJ1rmgN9ybQbotS3e0+0CvZQC+eFeesoXstfab6NOh4XyuJMpUVmp/exXk8ARZNvwpHbpm1yXKFgWfBp6x+LMoDDIFZ0l1QMIBba/zJj4OcShB6wxrIaeJoduq507OXl8rTWMeHRzt/e86RLDVgYczKkT9/k2lcxdokGeZam6bRRIO/LSuKw9ambptFSm0NDIduUXS+lbei2Vnk1b2JxNupV7YttEpTXX3zTtlqq2W1MQglK+MaFytbiw4sAEJmT14S6kgzUaRGTWcFC3AVnRzrRtaMOZ+PDsezZ/FdvO+sJXlvdpuNFUcULRNF5ohGabE15ZARcNuo2K+1Wq/1/pv3Gk+4RxNFm5Vm3Nu+r4Lvo2OjMqmH3J0mKmNPFVrDdFFGNudp0Lol/grqdmfxPl7omVAemU3XIIdgY8NEOlKSJbY2Nxs/GlkMKglOXCCwtmS1dRvf7g8ZreAlah9zD2tV2HNkMfKaeMAknaLGWe7dmM1iFTiK7c6B9ULNQa3mJjY8JE6X9EOoCSsOtzqzbCfTBblFGnMaN2znoiaq5AcNjdm+7MI20TZgMi533xG17eC2MRwQS8bPT2wja+tdQWdSbMag5qhDeO3+1wWmeEo81nvmPzArra3ugF6xSrNMN08+H+wkUNAuNOkIStxlhf2PRZxlwlEgwWSY1JGMbvswB5NgKcbomKZgWErBH2Yz3CM6ZwWBa8OEm7gALRHYwj+ZI2FLntvJHDvezGvmlpt0Huz9WzscnVYsHz3tvMzEdWe/yBR+3Gu4f9SHL271eDMpmHb0HPKXxFZ+CNuhIdvQyzRavEqeFQE2WeIeszG6e8/myFM5NGpxXTGL8yicofNSRU760Wc7rX+S6N3jQe/+VKu6wWX0FKziOx0HX4XpYEOxZtoegj5Lgyr6aaFmXFREOBYW/cUvnut3f1vobHOleKx0/W2j33/xoDqOdfZyr4CO4e6kw82jTTY/+vFHWqUUbh/0k4tOP7+Y9DpD5Hgy9ACTPmQw0wy8EcGr8/nZ4c70DrgoAsyBES6sGlxcsniYhO6JsOGnMbNx1T1XII0cjsFK47xSPyQ6NZOOQ6nVatHL51iNidUB9b9y6+Og1DzfK/YydxB56AUQPCLITeyC6xY37epJF8dG7uU2zQzmUuvErbiN37+ga1iU5FsF6ZkG7Ly4zwC+Iu4dmE6iCd/II6yR6Atia5jS9r1phAa6riXUbnOubLWRt2JCRrPhLn6LuQEWaP77I+g6DQuxJU/aP3OhwkxjGhmoq2aVD7jjKFwKFc/Wys5XVthSJFKgGro1ciLJ6YhZoFEWj5aEMpSJZRI+HhFq+tpfrHS2WywT0M8orJ2Wz5/Q0EEPL9V1XJBczJ38kSkxiedrLUxvgkxlN6qqyRLDzcKKMtDclNYdW5QEums+bIQl+7UVwawr+x4BfWDID5qfu+NJVYk7Z6OPPv6RieanodHp8U43N3C9PF28+pEuX39ituIspTCn6Jp1rDpzECUrPvNP4b/VYjylrnunPIP8zeeN520wtx16MabGpAjACyKRPA3XLspkKFWdHhUFifJ8rTDmE9ypbxadBsSzIBRim3hcN43+fOh036+NpVaVia7e3ykMZl2cEUmTGw0dtg46Jz8aTIBdLlvVh1HlXacYBxxGjKozq79Bc/G8eamSMLbpTkIAbhCpqVq18H6gF1ss0iIVkYaVb7KCVR7oo08KffaXz5Vks77+/Ct99U/faewwtyS6P8Ilo5jJrEAyWCVToWOnw92D2eaz9cqad6KXQFKMQBznUbuLnRUS8XrlctrMGd0ry32tdq54QpB9fKw13Mw23aSgZq2J4Jki6VBXZiFndTrhFhsH5VGoix2oAcwrkPMT9R3uOTiAoRVHTBpGAJ9NZ7ye06kyGnTI1mLCHJHCn5GXRxZAjW61vH8waUefBFq/eu4mXo+1/LLXUqR6jBwIhpO0QKtIbEvd6OZUmZ4oYStRd1r7nnJcnMugeL9VskWM3Wni5xidM4zzivOdtV6SrBWma8MFVO1JEZNgfqZTp7jzNMPtw4W9ixVkgdZoYS142Fc1dHpoieLpXHxVFKtCM1QOrqGHqh1H2mw3lmvI60TDZukbJk2ezZVshpEiU7Jfq3ksNT5UhriAJwW6BTMABRcbIkKobdVGAgTDEFzCsW/F4wYjUTta81AOrcqxV2WaKAwURISB1oDon5o2jAavaRsrirkL0SgmFgjfmX6agsOLYhfbZTJktLqy7xm3NuH0Jh8ILMXibyzG1goYYGfGPsBKjsbIiN9Oz/HEvLaL1gS6PwR8OE2QralsOuFQjba/t/UVKyonRnRFErt9Z/93/3FFlml7YC1BpiaPhsvGpkX/fQXG+M9E2Tb7AKX/33EEOLIokJy6yYmxKKM4JK3oe/qLIglgGq4n1iim9cdWDIthjhVTQxE3QEGEit9tsJxQlf9v1n73UFvhAcHYA8yHrokOvbHXAS0QKDIvyRyTCR2ShQMz4Hjy+nWTwmGxtGdiUOx7RvcEHZjfzwSM19rAF56iGadAYQdfsO30/Odr7dedqrsHvf3zg6oHHvC9ongrG4gxpuQ1o/ujmrb3BFGfm5SBkOeAgfRN7hwXGx+O5sn6DAwvDulCQo1Lqx//5lzPfrbS9x9u9P7PtaZDoa70LFwRFpQJ2XnPPTJ7Fs5Pc/4V6CrMsJWpZIqCeywcVVzk+su/2euXv/a1SU4qrw76/e/f6fNvP2hzdqmPX73W+Xmhur9XWd5qnQba4JzSg37+ctGn+1k71mnspoNRiQ/niaaQnqmzZ8iccqxEI4pplgedWrPF8z7H8ofYAIMI2vn36BWIuZm8TiOBpxbGDIITrYtDPByOpa0hgqDVtogt76upwSEkygsOfRxDdxbKae7OkDEw4n3WPWsdO1/lEFsOFlOGEMDbMmoT9Mq9R6UeolU3KUXPx5u1eBv5KZcDS1C4TDzVFMCjapgym3OtX7y2ZG/TC3StmrI1AWx9KI2LtCNYdpXbiplDxZoEs6E70wMHHSt1xu88jkxPYV+5+IHBCjME2k01gxNT3caIOrTeBNruU5e7FGZqZybBGBXQVQwa6k5xUFvGXUCuVxnoeDvr5salpJ9fbnTxfK98EyjIeymsjZ5tehNW0UNlLkCQFL6tqjgv0Ful8pJz9V6hQ7eoJCiXMX56YWHTQ3XS0jnbeBAxckd03qs6PZiY2AsKDQPRCFsp2aimKB8G40Xxwf/Rx2/04uLMNEU3H671/vpOH+4qpetz/ejHP9Enn/5Iu+1K3jLo/uGkEyukADgja+JGH67e6fb9rbqKclh6/eqF8hUBqIuSAEJwrWk42qEdEQ6Nkzbb2bqN9ZbmRnV5sDM0inKbzpFTx9QR3AQBs0xNmWq3fqS3j7O+v/V1fx/q9q7X3cPRLsXQNGieylNrbWVakBfXqew63T4mOj26qVrM/J+suK5TSYL9xKo61nlUWGAseBBrPMCgEG6LCYUPkvFRqKlDx7wLQ+XrVM8/XumXf/XcVs4P313r7b+80/tvHtU0ge4fmewHKnYbW+/wR9QV09xU/rBotS0souhUnUyMfI5zdHCmF4qkahl16gkXhveEDCHV8+cbc1jV7ai37+508/5ReYOUgFLbXYCrs61N1GCBPdw8GljwSGbnMuj15aXONlvdfvjgOFVPDRNN1gLgt2FdNBid+u7DnYEwzdRg2aNoGcETRMqBMeax6W3Kw0HV4WhrJG+9UnZ5prCINd08Kjmi25T6s5WFXl8UG7O3U2zhBDvyLDYIuycL8d4lkfYwhprWijaMQHx+mGil28ImrQ3OTDJBo1RDNRoCg885ypckS43NRzHaEVO1wGTrle5YUy4GqTRnJs5XpuPcP32vuOq1B+AYeMb8cqMDJApMv3ntcMLx+wzp7e5xDFMGAvVMAL2EgbYYOFhxM3nyZ9NlRTHPFFpdpoygFpwEp2eyF5CJB23P4lTtZmejwTnFvUxwLVNNwnmnwOWggn/OCQSWp6qpdX1/p2S9VrZFfzoY1BIxNk03ofA4hDnjmLYRtbIOkcjwkWPcjpuUYkp/7bLbbL2E8p68MkbTCPTcqgYLJ0Jms7szoTDG0Q8AShd/8RQj+ySWdvoNAz9S0LAOWFg3uRgG6xL5uFr+mHOOWLAtlyxOAV5r5/F/+jOcW85ptC3IwCpDBeRBOUetFWHGQ7JP6ZNHD62QQxVQZUNeduLzXiEXoMfYDVYKo8NUOdEY5AkhePYGw7rzAGI+s0wnU3ECygKhzteJnBvmB3imNysjnJMVCo43e1GpDiJ5ceweMvu5aTZCS3pORs+FQvYO3mccJtgcvPmmAXArQdYNnm2Xsbry6te6fLbVRz9dlCS93n19r9v3jboGXEFiKwEeG+jhjPQRsTlgqIuCYSvlsqxGK5LsQjf6uVTPDpw5jI1NV6y8ij39jAPv2WSMiquvaj28hzTGIjAwbAJdMqwool6GpdVhYBIZah1NFr2BrmmOY7Nsg68PxlrPPon0u797pVevJmVBpa+//k7/8Ie3Op0ynW9+pOefvFRxMSkNP2jl3eo86HSZzHpZTNonjRIcQLNzlsRLroj3iAJHncp+0LF14kNUs2d7whNHS7u2R2kKrUjypsj0R6Z5WxwdnqiawdChvPzY81MT1iNcxnKPmBDxM50XA58Ox9YSKi8Kg/WR3ZVbxlTgeB1GWICnE1kh3EFZ7no1p1ZB1SmZD9pHwD5bxQtp3xTHTDcgmuea/cL0BZhE0EBF6HuYbAOYjDKF+zPtts/NMRISh7fgNus09ljMFw1ta+wkwHx83JwLE81zrAW7LeHTZBaRmB6yXna5iCmiT76XqbJi4fr62qIyVvnetFO870U8ap2RZxWpnGKN0drWUuacZICKVpRCpTvJq+601CezDbN2Ox4bi17J9hfaXlwoyCDpPiq2SBwMEA4oO03EKIyWQ7WMdwpVGtvGj85sxdTMsdppUT3yziOa53lAS4NTqdfsT5ZfxfqdyInb8kYD1voxVzsx+t/aCg2RaZ54WoElYNWJBRihNLZvHIcoT33iRzZar+nM0egsejgMejgA2w213edKsVyNCGjv7eKbeqnYnNt5QHZV5PeWgRgFvdMG5oXxnqhQabxw2/T9wdbzuB39MDdzBZO3INzas8oaawigFENNftIhfdeK/NTHk6/bh8ZQCE036fFQmn4sWxGOjEttUVX1uroadXigIyfk2bcICI427O4Y6tA3JUgoKNqJLwIY2+HcYgoJGNilBFiT3JFcz6/N5NMsvAj123/7Wm+eZRoeDvrn//xnXV1NGjuiRha1VW88qN35WlXfqEUCGnCRYioZdegrW3v1VaVdnOr5bues3VFgWkOf9yjCoddpex7ro4+e2Yrl9v1Jp4fFhNrHm4OCKOaUt8kTziyb6vOZLVmVAUik2Zh0vl7bZP36/ZVpbXFAWSHIqclnw7RYo/b7M9Wnyop/+HGolrcvLnQ0I4MjhO+ZhMHvafi5XGbkgk4PR2nuKyP9oJ719vFe3vMzvbh8pvMws5+VSdCprvXQVqrAyVjfGWjDpGRyUS7pEtjrx9qpJ2Jmy7kDPmK2iBrK4fLYaRusLaIHiQlrNB6Cx6bTiXBpi8+YtUtjbYtcXTBbIC3rw5BpEQRxJnh1ZdqhNCMjdDTafRz4NjWDsdRQlGW5Do9HzejM1pmK3Vo68Hqg7eVz21sywibjNUBzEWmIXbPGlgE0wakEVMs5zIQXHIZ5Mm2lPsR8Rnz5XasYEK7dUZEBLjtIpkypm0HJsFhgMtM9Gpa78mTPok/upU0IO3mxr1NbGz2egp6mEjH9rsiNIm66JJoz4mTQCEc2SXKFjnWRJJyjieGSxpLqo8VwKfY/uMzcys0oRk85bCYWelprGZfbQvfcSs7SdZ74RBQ9bmrE2snJHt0Y3wErsbjGNnlBbmCNrhVaP6zufkhnY30yafZL60DYcXozIjS+HpUpj6lDEBSINYkToUskZdq+u14+Yl6/l2dQRTQ0MHkQ0zoxtTkFyIJCl2EmlkitBdmOyowijg8P4JVnAj6mSxSSxEJEfFMEpuJuQ8TGZMgmZKEJ/uwU4uWueXBirfxYPZyVBWUPdloXBYMrB7Gi1dCIeRGC23RiME3DNsh1/rrRT351obI+6e133+v2rlbTpFp0pmnCiokwnsmfY7Mw5bGFKoUKYaxU50+Bv0kETsC3D9BMKvNUO7T7xDpS+qu/fq39i1GP94/GNXq8kvrWiDVmy2WalnqZEiCWXqcHnAJADAn9HBpba6sCIPoAACAASURBVFEEjzjq4kgFVOek1mf/7qV+82+32m0OqssP+tOfb/XVn0c9XiWK15d6/mmh1y+Pen32qE/W0mUorRccJA/yg6O50tgnBzM7ep4NxIh0GfBCYgsxJNE+CNFX8Czw+uIcc+HEFNXQstHI8BoFAc8vwZUuiJFiGI1MGnpKEiZreC+7J7o8XQkwM979xS4SHDM8RTlPo/EcPON/0JVgqYdcPLMX7xsjzWbjqMg7KvcbJXTvBvYMn4qiXENQqOL34NCwFQift1BJuueJU7Mkys+e6SLbKWNvHbu56e3tUYfTLD9aWUBskQR6drZ26Ak0Vmbxh0c12WTAImzCWM042WQLzRQrwoS6c2w0NaWOp4N6qLVpYZ0YQuwUPRod5SCdBqJfmMq4aSjrlPNXL7XyI+Vzr3w+KJyu1VXfqzzcGW4iijcak0JhtrUio26YngAD7U0DRdPCexrYSjJS7D/IG64VgCRAHxQCJCzM1gwt/tAeNDadNmmiFaGxPnliOMJCxcrlT5FqOnjjsaX67q7VbYueZaez7Vb7VWhi+6ktXfYiq0bs94i6rZ+DU2ULUeNUfTiVurnvVNdcJHu9ePFM+22iTU6i+EljW1kRzfMFm4XAVFYEhhhh6oeuLEqUr2NNc2lYDTr2sS+NYh3HhRVJTIyYJnnBzhyXw3S0KAibWGur8l66uSl1cyh1KFe6vsXNM6jGiUjwZ+4CejlnKcYOx063950OB1ZKROO4iTIaTpqlph+VpoWJYLlI0EVtdnvVXaOHu3vj9tC6MSVlxQY4M6pYjUXy80yXP3uhT375wmJausdK//yfv9Tb7ylQUhMlw/6p21qb87XpPcMUXMCk0/tHaxhbQ5UEJurFgXW2wUiQ6FCVOr/YKUwnbV+stGS95gjwbqqpkm6+ftRSRhrbxVZGDr3S6+xsb3KRBnZRtjLeF+d+P5ws45HVDZlpXDtMdiiucBoDC+4sIyw2oGix2diEtq1qJ2YnR65ILNyb46RIE+2SzGQMBh1d4J01hmKhyFrlkUgD7I+NToj/15m2irSbfRONV0gk4sBE2ybi9nCwpRb0GrajNn5kWXFd/VR8sVoGoRN4OlVHxdvCmEyHurFcUXALmHawxoMuqHDPp6mOaJX6Qc/iVPskVhMsekAXRw4djkFjqU1GE5dp6KSLDGSA04l106Dj1MlHj4gB5QGzhK+UAonlCRNUgm6RuxCrwkox9a2B87NUNdMpcg3jyDIgq7K0KRJdXjcyXSJDlhgTXzNh696oqOvkNXCxIk1RaA0CukHe/7DuVQy+op5Jd6coz22lTGBylEa2tkM3RQD9CaF5DIIBrpcrklZJrLN8bQOLcug0A6+miPP1P5mRn4LFFS3cI082ey553DaI1LD320SpsQPLYHWIEJ/+4nLBhsjFhP8NMukTV9Jdyk9aJ/ORWbSIS6K32BGbJrmumN+H+81YRFxijiJie8WZIg5MAMwjmDU+KczuEksQjLp/a9MYbndznXloUhjhIVBFxuy0SYT4EX3BBcAhSNYL41y+Jzp/qDRU/bjlMgPfyLqRCNukTXQii2Wg8u5YwS24CWbFmael7eS1gLcCxRScdBTm5KNYTLVg/w9npcOiAqw7r90yq6L7Z8TJh8IPlY1MJyCfSgPFGpMIErsJ/mPip1DrlXTxJtAnv9qq0rW+evtOV997qh52GhpcVkz9KHCZJFE84TxwHyoeOoNmGmHGsyDR3sutI5JXmciVKR2i4Cio9L/+xx9r+/Gsz7/9Wl/8452mZqdpiNR0la1kSMhO0DWgA1uFuh0r+Xkkrx20mjzLIzKoZgiXo1A0Bzp5J7357UZ/8/evdXFWK16OFjr51ecP+tM/3ep4Winer/TLf5Pp179I9TIfdOG12swPivyj5W0lWaCcUwMtGxZl4x6hQ3ErYaZyLVwN9Bxkpi2pWkjMHOYLOAiKKZxwLk8Q5pPNOrGnW7aee04t7obVLKPpAMdKb+tQkJvdyPoHbgqXSac4HJSDjUD4ySHDJDFcaVzcVCpiPNmVCqFsT7gpOoVxy+2ocEkkrOzBWlxDHV3ECps+FubSDnGyo7KLS/v3j480HJnO4lxJwoUFcXFSeWh0ahaNuDiOlS6STC/3e3UerCemr6F83HoR43BstHC+aC4HbXGykn+Y0ezgvJwNgLf0k62GPIS1dK1jrYA4g6oxh0nVhgIDSDzExIozTfTq5afaIkwlxX14kD++19C/V13fWdG/+InaIFdW7NXX4AUG01HAqMKZ9YOj1POIXsi0zWbNzbXU3ssbKsWQ8f1MBLDRlw3Ttbj9UksYJ5ctUct0lhcOxlxHfFCh3e6ZrUC/fjjqGkBtvNd+tdUeq/nwaHyjEN2MwTBx+iA2Z3WH3oSLIDUd0vXjozGtmDhut8/08uVrA/6lCXoYpkEU8itzoNKIMjlCkYiDkaaQv2cCECXo4Fr1J0KzmBaaSE1JXhjJneIYMTPuNjSUsKuo1HEMReHaHFEPh1sdqzu9vw309dtGpxKSMyu32YpknMJAC/mzjmVnKBEKE5hH25wIF/SEg6BPMOlkhQ38szzW1hScvXjmgKnlSc8iBMeh6hl0BsLd3lxj6zDVNiuUbgrFL5+pDmIdH1v9y//7pf74T6WWfjGNq0sb8OTHsV6+eWMN1Nuvv9HSzqpH4qrArkBMb7UycwklDqudRZt1rmzt6dVPNsouWRtNur+ZdP/9oKBN7Pw9HO7Uk8kHf27x9ezy3KQW9/c32hRbI8ej7+raW6U8516o+1OlKU60ubiUzyShH1Q9PKg9lZqHxSz/FIpV1amjwYkjtaeTg7Ey4V0l2l2c2XrfJhesrbjYQUWMg8q+0yoItJp9XV3dadyvbQp06cd6TixJ5On96d7S6z2Dl4KscMGuDTomIti8SCsmwBSSs5TAPkK7xteEoZTTtiBMbxREqFSRFDA54vnyVBLqugQqrfCVLgA+ooGdZz2Q68lNUU7KmsWy0fxVpvJ41Gpc9HydK6jRYY3yi1hHNKewjhZP5QOi+NERx1GDsvZi0jX1KogXitlOcYsubOU0ATjtewfTTHCosVp07zt6XoolJCYUUkzs2fJMRsru1MeAKjEBsbLNNcWTtrOvzRyquj+ay7jnTA9BqMUmBynY3rCypaEdGZrI7lZLuuCsCSPtaNZotoDAZpG9np68f7ew1w0JRjVNEFoVVktsaLDcg4pPLfPJ5hyIFG294fD6Vug8CbTB9dsHmULjCZzl5NcIv52om8KDouuH6ZVbjMHZcZ32hB4KXNG8aGWuLqzcwPTdZIcDGe4Olzpugcb0PxRc7C7J7WHV4/bkFBHoNuiE6FDNyWPFHjtTOlRs4YipYcCwAnNZcKxjULXw/bBKogDjQkdvYw4W0+gQQYH2wC2wsOsmcGlI2h5Gq9AjCkHCCOXiHsb5KdIBDRPzNVgkaJkAlHmzSg9+D2YZNDSRy40aWBPwqvouA29GP0OhRgKzrzYalJ35ev3RSm9+TJf1QW+/Pujd157mKnOBwcGgE98F/CMvc/gEE4NTdE5WYVMA5AiGl5UGqM5m6Uen4+Jnzp75+t/+j99o9/qkt++/0D/945cWVAuwF6HnDieFEssRq/tF+W6tqim1WaVa42BIMjXzoA/lydGieW2nR9XdUavzQs8/vdRnv/1E+x3U8EmH25P+8Ps/6u2fHpVFmX76i0K//e2ZXp1Jl+mkPCSiYtKIRsMCq/k5R5sA+ZZWWkhD7uB8tmKrDYSGGPKxW0zb44WprQrAInjTaAcaVlWmtw0ROkzTuKfIRPIoMWVlJpygEGQA7CMK6TAzLYUlFALV9DAn0L2zXoUKHWryU3UtET2ZkYExVrP/p1jam+uql+bKDApITYxNtAQ6VLVNR3a7vVZxrqljYjPYpe/vtvJXG7W9b2vfFDcxKz7ExGGgth10OPa6vTuoeiz1Zneui32hboEYvmjErYKdN0sVATXkdXgib3MIwqWJ8sR0Dgh5+643DUccQtxGOO1ckQGXQduq7iqVUH3hROXnitKtomSlIJqUGRuH/LSjlvaDvOlRSYy+kVVRpGO0MRH2QL5SN5pglEZoQ+r5emOf3RHXm2n/aml4NDE4YxcuK05g0AZG6p2PDltr5GpfExgHQH88KB306MgmW6wTAKN+6Cd9Vy9Sfq5Nvle+TMpYyc+NCyjGbUhHPPRqx86mDPHKxZM0YK+OiZ49e6ZublVDHI8Iji1s2tzWTMMCAyMyHULDwRQHcbsBcT1o061mr9LEz0gY7ZAqxilIQOnUKs83Bj6lsyYouMVKPY6O0E7MBZNspwkw9llZHfT93Z2+en+vQzmbhgqB7Ton8qjVhP0d7eUSqW4o1mdrcNarlV1ATHfowA8Ezvowdraqj40aPgeXe3sOVuVga/pgHctPAmVoONujqvZo4bw59uwk1hikmsK15SX+l3/4Wv/8X26dpMMLLRiY6Vyx2VkCu+lIysols0NU5uwxeONo6QeXOdooGsZeF5e4qmq9/HSn7CLVw6m2CXRfQafLzKH8eHetMKWhZd5DgYiomZd/sUyxiSbcQwpSKV5FijZbfXv9wSQiZNJlbCh4RpraJrGsfjkP1rszm/49HB5VQORmKsEEGL2lh9tyr+PcKFmntnabHytDZrB+rgmkRfdDLEvVqV+nSgioXTwVqIMD6QHBX55qRFTMPWukaKm8O5mbGhr+GQJztjJsTsZBD3cfbEJMU3D26rmCDGOIAeBsfVndH2w9fTiUCuJMJdFEARPh0NIAeL+m2NPt3Bkr7HyIFLCGZQqVp7a+8kvE6pHqI+9xpPXZhmLBNFlMbsEL4HJNU4QhszHnELiztdjst1rtNobVOdbEfox2hxsL0QC+lqPkWI0Wi+SQPFyv9YjbLDRJgFd1CgY3KV9SXx65loB4V7Ftgvx2MMTE47EyIRMi7HRNY7rYtA49VD3iwpvNqBVPoZIsM/RCl9CUpaY/Jl4I0CVfx1Pw78FD22Vpqy/KAHND2bVs6zb2xADE4AxxbTBNApTGIWYQSJvGMHEiGmOxh4E/2vXjzvHkvFXIpCkp/jvN20mtuVgojtwsi60Zh3W+QJwGFSD14aIOfACpxsxxDE8g29mOiJopBzz0P1SBnjEdIn4Gj/Ru1j9obFghuhy1H0jKlg9mMSRMtLg6ek24YFLWKAD7YPz4SmYiBrA8c+nh4GLswMaUksVly1k2ly1aWOMw/mRdhxMOThPFIflJmTmNAOkaLsHceZG9mSxxbOaDBskwCL5mVi9c3CZK45ViagDt2+kAWiJG/Fmbla9Pf7zX5kWgm/pOf/zqnaoHdrgI02IL5V1GVoepFRFYfPmvMVCIX4GVkYyK2ljBiKLf7fqN8eQvevnjVP/xf/+tXvzFo7LiqL4ZLfem7xbV5aj61GuuCbt0Inf27zCXOMAp5rhNAS0emZRAYPV9JXmo+lDZtM0nJ+dZoWIT6iz1NbeV3r3/Ttff3spv2fGH+pRC8KNcmzMKImZhrGqZclJc7xyHi2gU6o0uUJFu7JIlkvhU3ampKZJa3c8wOAp5aarcAG2z5doRGUHYI9lM7MPTdGXjYpwjTEIT4gAix4T3g94YHVRoTFt5Dx2ZHkE3H+rJXGfzEGmsyVwDEItGqlRgzpdC62KPodOFASOQ591nGhuENgZGyzD2jZIYOm+snNUsqAn7tHrqrFNykTlwjLzxqDSYVGQgABZbAxOmeX/NemqyNcB2d64pWCnLYtM9QZ1mvQIBnq/NxDXLMrMd2z6Oro6VECsLVvBWiEXClW82cj77XCscAk+IDPhquPh8z0UK5CET29g4YEyBYdcHc2MCZg7CIEx1ZHJrLFe4YqzOoZsz9ZhtcoPVfrBdNL+GZwgrscsIozAwCjZW4A7NI5MKNwVkcmywX3OqOmQHoFd/KW1FNIUk2xc61ISWQO2ONTa1/PakjEkzgm/0itnGzCpQhkEWAMzja6J78Y5rPXt+IWWjbo7vVQ0ne3/miWciU1cvGqtKdfmobugsU4sip+sg/8babDkFG8H3uz7EejzxfAVaxVI2T9qHa6VQtXrcd/c6khw4NMqLWKst4tJOzNT3z55rteUCl+4P0OvvVDaTMbO4+GPyBdvGYngM0YJesfdtKo04ms78sbxXdTyYpfqIYxCGGNEPy6wBEX8GamSwc9EUp36gFawgD63HqBw7+xmXEufvrGCCZ5frw2nQ59980Pff3KuDeTMs9n1kaaZstdJqvbXP3sP9g4a6V38qzdZOgywyB6NU+22hLGdNetTFZaFlrPXmkxemW7p+/6g/f3GtuU8VLZGtz5rmZFNEa6GTlcoax+asDYGnqcO60IQCCyWpNshWtobGtTCcmOg1WmXoztCMdpqrWsca5yd4BAw2nkUZASPF2ZvlmZ1v6yDU2fnGwLlGZocpZeHA0t7DOCEdq0rfX9+qipmEbPWi2Cgcep2a0tZISF08zEioWJnkMv1rRvmjp+rYPDU1NL18RH2Vp4Pp1NI81cuPX8vPEstJbQDf1r2qh0p5mKrhIUtXGgznwNrMHmLlq8i0PUc+L12vbR8oPaElGgxrQFzScKj00KBzcxZ7GnuKOjhJnOccZuSkwaeKKZ4IBO9Z5aO7w+WWGySy4YUgtof1LBsSi/mBW+jc5hQyhv5h3sp2oGoc04nxN3DkDiAouY7E2NBkDUrzyApgYyiOi4ZmtHMD+A/nLeeUD3ogCTUy2UMAVw42qUJu03BeMxVDKoH+Ko1dCgNFprx/z+Dzad3m/teCbY1zxBd2FFg0F/OT0JqBHJOnxYomDivCXmONIxMo83A5sa8dS1zooU1VUNmzSrJ1nH1V5/JyyiXH16EcoAN3ZnV3aNLxkY5OlpJRlyxvjQPSiU1x42UWChtZ137iBTehMvoqk0tZUcN7Y5Z+kAbUIWg8iDXB7k9B5zGJYM/bKVjF6oDlEdQKRXcOzNVgWiLL+iELje8a/ADyFtZ46GCeMucoXii60D2hf+Ai49CkyzFt0GTfB8I/1ptM6rjkjbfingXbz/KXXUIGyuQwZQ7GCmc03hJ6q3hZtPZDo0Nf/PhM8Zte39d/1Pt3D+rutlKztu/BQ1TbOBG4Qe9wTlHkMnZFYRX0SufcdvUg4lvE1kmqBOdaUul3f/+pfvXLnTYZEzgXgtLNkW4fOoO2EXe2Z53W9jbGvEaM6RPBsbYPgx/75ljBhsk0xutONk3DQjkloaZtKG896tXrXEXeq21vdKwrdcdJRYv7cFa+81S8KbQUOM0mBcOgsal0e2xVnpjlXEpjZpl7F+c7PXvuNBT3h4NZR6sGnQZNAKnmkcU4rGI6F8bnlR76VvesXicYSBvlIXo3z2IGmLSkFEasQ1cUt4RYsrZ0SfZMnHBKBimj9UZHYI1lp2SItI7WlhfH92Ap5XGuHKEmXREiSD4XbWtiQm+z1oTIHR3O3GruTxaJghW6ANIKkkA45HqjTYPrYFxMYUcxza9DB8UkrDyVmo5kSnlab9ZaP7vUSFCr5ce0NqdlreNssYghfdV1rTWIhBZ3GkJ1NxGjoxvG0Q5Mps0wUXD7cD7SjQVg/o2BRr150tgfbTq5ybloclvdstpk4poRBsopQSZYnGqELg1lF4gguWAAZbvSMqVw5dCyleWg6uTSwkPW1TwzS2/Tj0N5UtnUtpbA+sLzyV9cfjiLEHQzIXXFAWdQrSVmTZUrnlda6kjlCR0MeshRE3whcL/gPniYCcoG69EwteJbddlaiMC9k6esyBWsQpVTrXbpnaaGqR/h2IRyN8TlUPQtlnNlz9MTI24P2Zu1TtXpvhp1U3c2+QWKuGN1MVI0RsrWWy3RrFN5qzjtdfki0WYP2JdA30SbzStpXuv+ttV3D3c6dgeTALAqBpVVPfoqjzwasYu2oCgtZ2UIfqNFfTjoobxVV5YKe4sudWHLZyuLhRjg+4yB5m60SWuPYLdftI/RfvRqF84SCOKZOR2tWMfZ+P8T9V5Ntl1Xlt7Y3h6X5hoABEkALLLIKlIttaRWdOixX/TTO2RCIZJVNCDstemO2d4qvrkS3VVxAySYNzPPNmvNNWyYaIhiPXadqsezpVPTqYc7jDUV+p1DA5Erx6ejmRuenh5srWehwsVYXN9aKfeulG63vm4/2eoyVUrjTM2x05tvH9TZpO3KwYWDFRlETL8QUSS5HfTbodPuamuHWmQCV9cHc3A1daMy3yqOGEYX1U1rlva56QxB2oDMDK3qprPNHyqOiADiC9jtQIeiNNEPp0fFXa/Xn96osEFu0HRqdF4XVVjmw1I+Ba1VrbcPj+qTSPvrg27Kjeam0bm+GLLEuxJwrSlhnho74EB1T/1izEKLuDoOteNwCetg+x0YQaDNYWM0EXqaU9to6RZ5oNgK9dANOtPBtyk1t/SsLXawYj/n8NMS5kz1B19fES56seTrvMgtz+88YlyKzfGNhpaoA0QsReQrmjpzr/FztodbRXnhnG8IyQlCtbduVgti7fk6ENXGkIrWKiLXzcVODDxLBK/6qw6E1DajpdWjc8YNSLdk6YUq10B5jMPVV7WST+i0tFCr0UTvKmhQqoGDlGnxQoWGIHVaL43T4GWFXacW/iul3cHVmGwxwHAAH1n59J+N/GLgcOZ5xhs7cz1vz2g1WPjYvJ3V30YYC0zERmjBQjbNutnPudA4cfK1VHdwikToxTDCgg6NZV45Q6xcRg/DAhoJulSsE50sBYuKQankWsoToHM0OyvC3FUewmIcOH6kwrCkSPWy6ggiYyLZQMHcO8GlMXBQKxx33RjHiZNhgIGHV4vEaO4GFSbkGPX9ZI42gujIMOJwjWOGskdyjexI4EXmMLBeJRsAXd0IKJuhc1BAnMLQJJmWKTcIMYhBJ1wwptE0jHimacGJ5tkpBzjY5Sq4U7FVpngOahxmuF1XZJj7gbZeohBdVhHp9l8z5Z9Xenj8qMfvJ53fhZpHwsNyTTxliyvoZdxiIXISVPefQ0IJaXcmXp6If0tMZ8CrdXMT6avPbhRMnY7nJ9uoqc4YanB+J2rf5IHGoUZya7kgj5eTiig1ui3OYp2GVl4KchJoy8YPhErlAm9d5iu+9vTFv+z1z7/d6lDWelorO4E2346aHyZFkadP/ulnSq+2Bi/v80CJj5D0rf721zs93cU6PfDM7bQpdmb3PHcXe3mSDbquxHqpnhBNsgBi7g/50Z4JT0fCxqCeulH5THbWrJmUx8BXjN07R4PV2nNFOzrDGL86Awq3iudmc3Wwosfq6Z1KHCEUGUMTBXR6pS4Li94y7LssHEPr3CNRplM7qgJBLDLTAO5ywvpOpm8oKD1mUGYICAI9YGMvYts8QOVA9oLRRTLQCXbs6A2bdR0kCrrJBKctfX4xmwZuiUFZSr8huj6G11V11Zk2gIh+ENeGzBwT9MYGd6ML9LJAXDS0Pdi1y02hfl71cEZbtTfE7GoXqUxGTd2jMlq2OcVOq5qBbBp30hxAZfxQu83GrgNuGYciIfBf1YLm5LGKsjR66unxpMvpYu8C1TAM+aB56HPoWqKIllM/aOIIKshJNUMTCPJr+R1KbehdDdHDlRPhxKp9ecfVbPIjbfMEinq857OCHkEw5TzQcyCsnr0XDoVDIErreaswjnWeBtt8EC0Py6h+7ByFyVBNLk03aqBFPYXOcZtSGZfCjoSeg4yb01prSDMtG8IiFxvK5z5Q11DdkSvM0MN1ur5Z9eqzUOnWCp9UV6HuPq4aOp7HUHf1ewVpp5d7Yo97NcdFl1OmsS/R4GqaauZHrYNvm9ecLCZ+BbWgVghaP+hB/hJileVvUqvMMJaBYtqeZGjE8IsJZfO4MEQ0nUjzl5YsspqdsantGWymQdvbW6OL79991On+0ShbNsdss3VxM6zdT0fTe5kDkDyPgWDRVGFeqvd6XW18c7cebjJNpD+30t2PZ/3933/Ui6ufqbo01rPY9CcL8C12O/u+hF9m5dYykiJa7IMJKZ4+//wTQ7bCOTT0geRu0sjN/4rF/nhSNK/aH7Z2nawMN+JQFJusYlMWShPeDTK6Rh3nUXHbq9gkOvzsWs3lpLhfdQ4DfZhHZX6mhNTvU6U+dP14aHh4JrDJsleR+g/iQ0I8wWKxP+t6u1F1OqupejtwI8kgiyuHAsAgEaeWXYTjNk4D6+2kVgZtj1f1qt8+alNcqQ0ifRiIDZBe5rk2OEBhh0iHRxIBdjX2KjAptZOaMzVIThqA042QS5gNEFkONwQntysUdKQy9dSZfgs3XWFxJORSYbJCnkNcSTX3Ok0uw25DTtyM69ymOzNvgd54wOuU7lr5dmFSnRZjSBrqvCAsn5VVs7a4iZNUXTDpcTlLDGwA4P2klEPNsFpGGKG6YQboIXFCTsZJ/dPJVcxA6eaZItb22LP3EvkReUvs2zwrnq//3fxjbOhudIHLB+5zdAz/C+kx/93P5tAN4gIs3tu2Wm4um4TLn3mOTXpGiKAjHBrCQuxi+xHJUffgXHUW4GfFtFwoWvoK+biNrCjVUUL8LFeH+5PIHGSOocSRdzQyW9AdlRO0BqOlMocebgXgfwfrmVMNLZXlYPBwgMZQZQJlQp4NJ2c+h2+naHh7NDxYE5E0JCzMz549xkM3wsGxO4N+T8ow5xQKB63iZTVIGkfQYNQhYmqyPRwcyDBJkBr2W8vKBga1jiiSQbFHoqUi02l2nDPvBA8RqaBGt7mbigCcKo0pDOTfBLr6MlVaDOrOR919f1F/pjICsTL9Us7954L2we7c/XFjr6PxIq0q4MRxu7EZ8LkDT4csNf0VWiLSWa0jbyD6HvEew+6qmlwbHIO4wJZGOY6PItV5GHWZPEXxXvkaa2+PBNkYZHc801flrOTlpP/4v73S73990OPwRn/87lu9+2ut89tJqqXPX36qoijVL62uXxX6xVc3OmxXO33+/W8/6u9/edTpPlewZiVv1gAAIABJREFUvpKflOqDWl7S22daF2gVrPWBjh3Q+Wz2V/qNiGSw4FRcCWhGGHzIR6GqhMEWp5RlZ03qm4t1u5VhrrVfNPUULXMFcelklvkRNZ3Zyed40siJPtlYz1tXkbUCVM8pCi3UrHBerSpg8VNV5CeZVme0g0BKKfG0KmeDhq6Cn48iXXCeBPTfTQqSxQJNGZKgmjEH9JysWPC4S5Z8T6Lvcy8S4EEcuFgG9FjDbMOQVU0EcPmTLbTQeNBTOc8n1tvY17oNVQdA/6FI5+Q5priyRuQZZ6ppcPdk9RScLqO+sdMovzP9SzxLFvOP66UnQyuVn6bqaPEutypy9Fu1RVAYesyc2JGR45K8qQ1AzwJlxfBINg1rjHOCkgOUOfuyZZm5YFh0DwxgL25e2CD1/Y8/WqOA1YFSlXBCy+RpIDAvXE3svF19bUZgtkiXqrHfuShTK5Al2NHMffQ/joMNf1MUqbg+WEM9FDsltgxz6B79DmTAnXKpAjL0FhqXZw4neo3+Z9HF7xSUGwWbzGh/hjIGGRSoCWGEu0C3nxR69VmibOuoxvNJevPtoOMjjTGjMsJx953ifNYmKXU59jofF7Vdoqam/DpUHnpGZ53rSW0wKeSAEi7WUWeLY5gIntLvMC2kVi3RGKk32aBHMXDtzeqCVdsoVUZ8CoOcOfQDicNSDFWKloT1O1BebkxP93T/ZE4mrjf0BkMS2iPWwrZq1FatrrcIq7nvrVt3i1QZDfXxrH3mabPPLeKDQ9/924sePlSmS6V3CycfkSUUVfNsMiw/nU5Ky43CJHE6tbnTZksw5qKQlPFusYoewgVhdRhUIgpoq4u9J5RzExjDoRFTETmCJHFv8twomaa6mED5YRl0G6UuHuKqMOSquzTyyxLORet9rc28qu5bLWVmgEGZF6S0GltCxcnTw9GQJAI8szTQzfXOet6++fvXzkiTJJZHZbnR66gdGqmeSjAmzUEF1Rv+omS7tVw6DmATXZ/3lYW/rnZwWLVHbmDveGfvb0tu0jwaxYjrGv0P1TEAIOQlUqPCc2ABjQOBqOwcCEI9+UUoL6FpoFF7bjV2qyF3eV6YLmsbR3bIYiBC6zaas3O1w5yHNKMHkQ4sXDLinegRuBPU6tzgXbiqCqUzYbLjorSZlVBTwh5VBBqKRWviJDIMSQUUczdpAxW8uMPdue7s0BNCGeLsiyIb2JL91oY5qmiojbLexTSRn+DQBWHy/ostnya3tvoPfvBzwrQhPy5zwWIcgcXIMTBLORoClt1nBAmqCgj7vwUKOBrNDTU/hfazhDndkRXCPkcPcLE4hjMSwZZ73kbBClbj2uw53bh6DRruyT5yomWmwHodzDJpzeTmZOLACKaE443010odBB92Tk7YC6OY7KFjQILNX6lYoPaAm+aSEMymbQp8jMhGFbrPDuIADgP9UZtbDk1JoMILVXiBTlFv9QIMDD4T73P0JbbbDrgenQaTKtJdTs2u3MR+LxZQk7XAjZk90WF8VqZpIZ7QfIvpsrDe8plBsWzi5XTNAgaHmxVK9jvdfkK44VHt+VGPP6yqzmCWmYaBn+tiCLDtc00R33OFrUnBBMr4pWi3B8pE32LZ5gYrh5TIriSZunh/Q+iWSBsvVY69fpl0tsDNSlHQKktXRTghRK+Wr6gttF9KGywnv5WXwMP0dnIA8qy8k3721Ub/6X/5UodXgz5cvtef/vijPnzbyHuKtRs2KqNS3dKqSwf9/Hef6l/+9TNtbwZdqjf6y799r6//POjy+EJ1n2tNZyW7WeUAr08DdmS574bjGEVAtUyo3CgVhPk44J6Llq10s3OJrtYIjylhFU8VGo9NWJgIk64jEsK5gQxi8+gZNcFBz4tHeSkC4tjlHhl1OsufGwUMMiB3VlWCmyfVQro38ZaUOlKjs45KLBl8lL90ThcVhRY2Z91aEdTTqms/ljcSSUEgTmp07Mjffy4/Nt0OL7032vBOVpcVQPKWEiKIpodqthnROpEA3EuytKSS54GzBmxWLFWEeM6hggl/pLMKM5SRH2VulDVWGZTKyN7pHxyMbe45vnY1LQh6JVAdl0uFCLq3IWmTg3jUdmhBLwjFR/gd1CKHAOgAOy6xPmGfX1fbqPgnG+OESpYCXGz6dggBjQhts0yoGgh8NaejZaANQax6wZbPoPh8KIM+jAL3TMxUvtDujrmEZQThOu5Tpyk0+4Pnm/aD/rL8sLGqB94BqIqxae2ZIoEDlJygUuh14MfFvP6t6RfZQAztjikcpgeOfBhH4ZOebn14/qAXN4k+/dUnevHJTsPcmuX//r2nu7dYwgkNbPXJzzJl171FnlQPoY6PfL5YF2tKn3RAm4ZGbPFVkR5N4zmVQmRKTXQILvascjjE5pvOmVFj/Qgp0atWr0s4ac34GlsczUiCPT2xw8WgNA8UlLFl3h1xZXmZymJrobTH40kVLqV1VbnfK06huEatluRMTRP0MC7S2AJ1l4T6kkVbtHmxr6ubg6Y40MfjWZfHQWOFbmUx4TSxFaBviMtB9/ws1vF8dDZ9BiRcw1B79OZNnQ2G/nHU6eGiEbYDGtmMQ9DCDPaeok1mBpzlWauYpLm6Fnq/sncRk0TbVCq2hcYCNx5IVqvsZm9W98uJYdkZBsoGam7VJZzVxO5QTDFussusK+yITunIwOcy+2BMNlvXTv/x3UcbzqAza+p+hto0NklSmsMxj1ItTa25vbghbbvVUz/a16DRIxeO4mMG1xXRdoaDjkMjFSme1hpzBjVIqWUaQXMR/moxFbiCGRL9WTX9nrxzYWJ9dRwWRvKqEsf8BH1vrtAKowL3BDkIJhmkO2GsCzltcWQHSBdMTVTCrCxKlWIaozh3WVVmxHXQF4v0Y1Bvek2yqkYTlJMVRf4SnyXcp1ZXg5GGomNvInW814YoBg5ZfaNTT25UpGIBGCFkZNb31Un51UGbOFPhk63GwYQBITR3rlGKRfB/OKU2JwgGhucvMr0Fib/TYiGMtpmDlsDvsuAQg45N8xkLMscYg5IFTf7kXSNhmo3jJxTIqZ/4vizMbDhs+jxk/B8pm6Rte2thQwsHGkMT595+LzYz64x5Hr+mmSCwSfXSmbANFMDcZnSNsWFDffmVaugzCiJJt7YmJzYv+ulobSeCHxSHnwflgsbH6X+AaRGaMSSiaUqEuwLqi2GSU5ydVe1BN/LN4+Hv7CTKiAfFUSwOYeIad56vxkrT+HdUrzjlFS4KbP38bBsioQeCUM1K2J1LMI1AyqA0J1AlziTP4ZsWp2Dttc+t9/yzlLytil2g61eTrq5nVY93enhAkxNYdg72SyjE2IYDF0OAC8GVMZNLQxGgy0bn3rogTioeGJZNhWXU0gSMygu3etrOgYoeUtHXCSo2wrkDAoZPNdQYp7o0i1R52syZ+tDXGOICqwTov0EovZAthTtO+vTLnb78jwf5u0pPD0/6t//rG12+k8LLTuGSaaX6IVk1x6v+6Xev9OVvcr36ZFZdfdTX//Zef/lTpeOx0ID9Okq1m2MtQOoJYY4MGKM5kcwX2a1KOk+976lOHOWMa4NyTegdTvQW+8+CEvhqo8Usrlw/GrYpLfXmzsSoDEhjjxAw0GbDMOhy4wlwbPmkuGx4IaE1LBHdxTFwsrcj20RvFA5KR9/RF8hMG/uTIp+cD9dLxxBPonXoTUqDSQUFt1DOIMEhAkQCTydzACJq5p6a/ogMIkwDM8+70wdYRlIAN4/9mmd7MkTNPRP8ngxpDA/ohaCaVlp27BkCzqb7jJMXEQKgGYOlTOOMgtarFRnfH5jxgYGDgEvE7CyMDEvcQx5jK1I1ty3oIoJYrO7QWqMmUCg2FovfdanPdd08OxQD6xezAReE+LkfjwGPZxNY3sxtDImxr7HFlk+fFou2r5oerW5Ae219Um4jQR+JRopBCZcnmzjBpp5yNHake7OeQdEieJ1HJWWqkGd9HMxRtLYuobilsNrqO6B80T21GufKokjMZMwvh9g9yW0zzdG85Kv6kPu3qEgC5d5Fv/n5lb747Csbah9OtT7ej7p79HT/MKoZGxWHQZ/9Ehqr19x7unwI9eZ7ylBTCxmclk479ELCkYa2jGDHWhPaTIZcy8Rj2MIJ5PLjwiEzFCxk+KHyo/R0Sldz4OaUlZt9fLI8JjskIPwNYx1wuI6DKktGDpSnmSGjxBJUbeeCFdE8JqCxHDSc21dhr0fSwsloQgisi8p40Isysm41is3rgHJfkNZE4ZjaYFEdH7TNU6snOj1WRpMucagA9NPneXZhwxloCo6snk7DQcsFR6WLrrF2BAtCdqWoUREr3eZ2UPDqyXKUYCSQB4CGUdJ8dbW3kEKQIDRB6GSfmkbbly/MsEMBbXuh5Lh3ewKD1HWmaZM7vWPbKb3CMZmqfjjL66HA2Km4xi5ANE9zQ0953wNiF6Zap/qoMivUViCqifbpRuvlpA2dkmVuNUU1iPlUK95y3SK9/eG9CjRgCJhD1m9XOB+TR9T0horSv0nWH24xtEBsWRySR2b7gP7LwYam1IssYochBpKCa00y+BUaLg5kaKK6SpfL2Tobi02ptSh0hykFUTR6RAIyQRHJ3LJ9FNpzMN1TkmZOi7y4rCraG2LQnYgBhx660ahS9H7moibINwh0Pjc6VZ059HfFRmVMhMVRymNdlbkSNIfeYllp75vaOjF3oH88o2ZcoxpFmshnsvoS/Rers/8JTQL+R2BtGwO0FQgeNr1ngTWDBMMSriWE1rb4ElcPpmSCY1dx4gpUGSJYGcBbnGKJG2WhAOaeY/F1zW6MdoSl8WehoBMY3HyAnLgnZUyWoD9aLMETATi/n3VrEa2OPf4ZSZoQQ6+hEmgymGQWTkp7OanPgRtgGIJQfXBSY2AjaM6PlftQR9gqQYnMW6AWFRA2xWVjIx7HK7AYECXO4fCrKP0RLy45n32VP6xKZ09bL1Bs1RKrcfg1FCELELJVTqeLlHPCWBne0CVBFZIX5VlTfc+dNlE5IYnPKAcx+gvQJYgSWglQMTYZGsRJR+ZKxEoI0ywivfo8UHz4qH5mYR318WFQXftax0DxFClbE/s+Js/lJOcRCBir4vdeR5XBYlosO73HDGH8Z04QrgQS6i+iO8mf7TRqqaxQkdjyiVBA+I6eI0v1NLaqCZbkfrMBByzOuAqpaiiUjpF2dHcVtYbNSb/5X3+mr359oyIY9OOfv9P3f671/jtPdUMSKl1MGxt+d0WiTz/N9KtfZ3r1EsH5WT/++L3++tcnvXkXaxxeSH2ptZlNH4eAdoomjSlxAIt63DaI8AnT45mdJsVsrgw4s0NDGZqsZdqGWFB7V0KLsYvFf+hOtvHa4QIbP1UKGQuhZcTLx9Y+VIbXRVhNOalyDXmOfTKpOsWzr3RJ7WRIkjOcPxQQFTIUvUYheUquNoQeOp6JBFqXGAue9tVXAzLopzpEiRKoQtPvILcLbJOb/No0PAz5JjM0RNMz1NDeCRJyny0DRikxGlp2FKhppJJDyOzZs9laqKsrtw5IHPVSE7eOfaM0JnEc6mIxHQ8N3LYKzL7VYPgjqDAnvUhdwJjBqZUHZ1SIXshCW90Q15IuTPArhbMpAZG++nEwyz+5JpussCGpbRudGoIoGegDc24SbhqDjFgEyWzZXQ/ryWIG1olhgA69VX47astCGSX2bBJHwr8HkbAQV1KLQ/JwOLxh6UfDEihKXYYb62RsKeAg06u66qKxrsxRNs/kHLEGUaNA1PkI//ZMe1OFQMAEN3ZVvkRGbYfpJG8jhYWvIl/1au/ps6tMoXej+4dKb98f1bSh2iFRRehh3FtUx9V1oGFYdf+2Ufew6PRxUOBvLT+OgftwvbVhD+QcWzgIDBk+p2XQZWzsFL9LcvvsRqFyOEWjF0Xavdwr3KR6vLt3LetoN4JAT22jJ5rpyaZTqv2SKB7JvCEBmsPmYveBktam7owFQDcK0mD+53bSNsxU4JyKR3VhoAphZLSqLCbd7D2FyWzVKk93jfx4Cwen+jKppvGe7KrY6cV66mka5AipUcgRxbc4eChM7ajXCXV5PGmbpVYe3VSd6ZGgq6B0d7fXpvVrxs7caWzOKRE19WQ6JEucy3I3GHaNDld7FQiE+87SqTlkQ8Gz+T5Ooy7WwLBoPNbKsPojNdpEmummA93rBw3hou3NQT5C/waDAa5QktEDa74wfwul2eyPBF9GrP+IuiEekDpkCkdfxTjpEPum3cT9SnAkEoE1Cy08ciCehvDaxFcXLrZGc7IJQb6tUNhXmaVmjkB3xh+fGpcsFsIVQ99J75/coRjEr5onNRS4p7GZqErc2OwLiMfZC7paa1vb+zyGnl2PKc3Ux4mTkdghYbGBO5l4RgiE9IwWpiS3A1FlQJr5bIkd3o7+qAdvtPUnm31djb5yAilPFzXDpDlOXTSQH6qEAWg7ZdxfIg9DqsVWleXGFlLiJlI0Xebe5CBHx8iqMYIONhfgf8aE+5xs7VQpVhViw9JzYrYDP/5b2xpHPqMG7O9xjHajw081Pq7DzemHQJEMNXLhAjYM2VeaststxQxg1k7vsQhj9fftxG2uHXJbjGZDExNbn1Y103bN9ySsijkK+srZ2DgJ8wHZ4Oy0xCjm+7qsi6E4IFWkHvPUuX45l9vEAhWx+Ac0hidOiGtPoAsusDyYlcGNPjRsxgwOQKggMIFN2hdL9Ka1PDS+nZyPn6o/UEhY4xsIXUxoI3oX9ER0smGPZjgjF4oN1em0AOob0r+xOVpEvIsC4LrhwAH+pPXdEsYRskO7mesMoR0n/tgGr+vM0+3LSfGrRXfDR71/d9J8ThT1G3lTqmHhzEICNi9gpJGUcI+Nnrj+Vos/mM4AAZ2FcfqrohBtE+gKp1Mn+t74s7Y4srBoItTN3cZQEPsB6pAEulel40inlKTSUx/PtpByoirHVEWPXiLWmq+qkkqf/Wyv3//rS73+EkH4o77/451++L8vqj9EartYY5RqQHdAMnG46Kqc9KvPQv32n7c6vAr15u6j/vKnN/r4ba26LjXXoHZ0FeXqE1+tjxZlko9APyyttmAKRlXjaJ16NGMz5LOpQPGioQD2TQbnTuS/W7YYiweC9nBUzWY/SOkUK9zsdGZQmAYlbau0r61WhhwT6mowBYAunKix0Ky8m5USbDggoFzM7WanNK+1DR5cDx0RehUE2/x+mym25nRsvSbn92ZzL20CSpdx7pE4PNnwg84I0eowtBapMSFiXSPMQIYu0R5UBYMqoKMlUh6kyiJPKfqShcDQUMnMm0dP2qILaEyyygsXZVT6TFLH5mjWfkTEII706rkMJ0twR0sHjE8I7JwoXkINlkHBUXWUmkYZTj0fOpZQVwTJCLEnhYZIhUZz82clWoPuQKQAnABHNG54WMmsCjWEZCHRQebqmMotDfKpLiEpyp3mx0ZBSzK2Q8DDJLJB+Pl4p8o2+lJJWGrr+zqkzJSjPSdEEkSEpzKEjgihEczTn0XleKF6oCvqrHmqlc8MQmSIk4UTmM7FOXRBL5wDj59pgumVzC0Go0U//zzT7YtAcUZxLuGVox4+JDqdj+qPjcJ+K42lWr9W8qrRq09RB8re72+/edKpXvV0nDQ3gTLCOANf2+tC0TbSlEBzelYZhJal7lxJL1TgJkeUy/uBO4x7QjI8SM5GcZrYQScuM9tEQLvv20aNIaOyEF2QCDQ7MVZxhm50Rd6icq40Mdh0vuZ8Z4h5Qkp901mXF1onhrP8aqu5WNTGlZKDtD3kpo1bz4GOP1S6dKvWorSD4HCpTcM0QrGFoWl6xhbXXqamaU1EH+8yMxswMCR5YnrDiSwm6Np61HBulLBph54Ov/xcTbTqQvBhPyglEcbQ50njubbGemppsm2pc10Z/RuCvDDQeI4a53pZxk8gnSijTjINx1bF5GuzISRyNtE61wiayE+RdVB/44ZGEqVBnthfSN9u2BcvlUoqVpZBjT865JaBwfQ8ibLB1+0SGy0OTVSxKeP+MsMPJh9P+3Kr4XiyuA+R8M4zME5aB+AA7hH9oLEhzKBWdMc1vJNoF3HwMbjwtTg1CZRkf05i29NAyp2FHrZnpilECQKvtlPXUOTMwEUwW2Dl5yvaKXRY6G9BLJG8kMCPcanv7PeecyplkAhQdDxql2b2vCAgv/jSkWeVQvR2ks69mQrYDy+EabIOh6E2aaoInSb0H3gh1DKifkTl06rzGaQ7N0lOmgIMuegJmiHMLRd4/wkjqqusgyqjVwXpsYmyn2ss0B65kGz7GhxlnDbMbvyc6czCR7Skc8Y5R5aNBdZYAnTISs+o4PraHMrkOH1XJkKYI44P9C+yJFE75dr2TRErlmsyikilBh1iwHKNxcnC6cXBpCRgMyjxd7AIlqZdkqEiaGuMhgiwc7ogLj4UadecIEhlshxrPzPHEpCr6Tn4ZB4nPIJwPeHd4vq4BUEWjMYn4SXqLXDTucLIgGEp53xunxnlPlSBUQgIZWcTbBOCaXQf9JflYvMckSJLWCaDRORKf62zxhUOAxdyzcnBt548hHC02Rsy59AoNl8edgbP7SHU4YtQ6+as+6cPau9XredC/nhlIZecVtBgYOEmRsFOdyz+RCJEs+Iit9yOrgKngNpnQHKRDmxKBHGmOLDWyU6LiOibxNWwoAVK2aijWR/CSk3Qq8xj+95cB64Tm9w2SBXwGam0iTw1wWT5F198eaXP/xmxamTuib/91+/0zf/7qLErpXCjMU50RwmkFyhbV91ks774Za5//p9eqnyx6P7Dd3rz16/19pteQ5VpGjeq51I1EDPPD28AcDqIKKc0BtIplE9VBTkaia8BizrYMxH4OEdadDdYyEEt6RZzXX+nGDh6VNjh+vEUF2inFs0stgPUC3H5vuI8dSfXCeQq0hkXm78a3RNbRw/iIJcUTBP2zKbOQofeJws0pLP6ZFa+etpUvoLGDdMzTNTCULLagspTjTMM2oMRns2dgQV6wIZsUJkl1FQN8vrRhq8umuz0yLhexJmhGmRJxTPCRpdQTvI0lTc91B69bebgorEcxtAzl6kFZnKNqMNgpLE8JqeLskwUEr8XsoRckCzuKXQ/JYgDaf6kDHscO1Z1VHmMszZ8ARB8RLK4yz9D24ebra3P5nhLWOSTWOEutWeoJumbeqd+UhYlFo63xC6/bWkGszYjAjczKanFzzpKFtC58zXQ3ZdsrXE+TxH2u8oWJJwROUDQ+WNtcgOC/7qJFnVPFysR5SqMishnepYbksaMQxUkz5qULHWchYbhM7Hy4jSb9eom0B/++aVur5wt/cPjqL/8/U4f7pAXTIZ6B4MLn1yKQYefL7q+iTSdR52Pnr794UlVL1VEgFWrNlGpnPtKLMOLrZ388+1GuxwDXKMff3zQ06k152FeJia0h9jfgJKdas0XKNTQ6aWyQDPhs6Q7001Wr7bBcf2RB6DJYfjjPpRFoep40c2LgwaIkjNUINc1tJLeG6z3VWcJ9VB3hByGVxyURgWFKzVd21mnD5X6M4fBRE+XTkmxs4gE9KVYtck0q6pGx8ezy16D2ka0C8oe+xZwSyZMQqxEEOj4/oPRoXGU2LrGGsBadHhxo4fmYmsoCBV0PMMgKeTd01lz3akscu1vr20na6taI5Zy3s2UexcbUsuzRGE4TrS27uT1q+Z60O2Lg2U73X34aJs4gY4Z1Bv6EtrKwkRTO2k+tvLRaR1KzdtU47lSsfomnCe+ohtaTVep61ubPd3EWx28RNX9o8WD1EgT9wc7LICGrvQQWqVga6YB4gtAxdH84TybfYp00QGjjXR6WQbcp8vZ6Gf7XaGtJwYWdD+TIhCg5/LbEwF1uasAQZ+5ZTE6Nzbw/Hj/wYZUnLA8gzhqZwTXNshE9uyo5w86pVAjuYjBpCPHCopn/VD7KDERuqW10y3L/AUSicMSJLUdlaLL9B1oQXMEqBM5d/Q+Et/Ro33dxHr9yQuVON6qxoTopG4rTYxqNGSLdgsO3+6d/Z8tFclQFePJbIW27jA3ulALwAbkNAMgQ7zsTM4MLixkOEwIkEP4xsDCqAFOw7BC/w4lp+HCEIBDDAjHaZRMq2RAFBTR6ASqtnzwG4AvOfQJqsm60vg5ZCMZlsLW4hK/0R4RAcAyBPJSsRl4vnL6rUJu9GhheBU3Fw2En2hCjc1kwWkVxIhTLhjOgoIIEbfDcxxCxkC0CKMykpGGTQZdCQMSXXd29Wx60UyZ5rN43TV4MSryW8ODstm5OAKLyidvwyVJWXaJxVAiP7FiTtAjmU2ZE50XYhHlgXDDGzoFamA4efLToV9Q7BO0CXrEPXXBnS7Y00es+TLW/lMWjEc9frxT8xjKa6+tBgFBoM3/fmzFgaAkokPIB21wcQ0McuRPgFi1c22VFZa/NDkkL5kQcKIrQFvi23Xi+5KfBEXbJouO+agRIbU1x3hazoMCnD/mAvWUovUBncAFAXJWxtpdpfrt//ALffnrUp5/rx///g/96b9+p/mykcZC4xLrkfj6OdI22mgXBEriRttXo778w0a3t72S+Ukfv7vTx/eT3nz09fGC+LFQsqZKOQOAKEZsyrxPnuKGniTQzcjQly7o1YMgpAi4oT4XQzBJ6CZHBUrsKZx0wSEE1z4zJEtZDAwuRf2iZBnVTmeN2WLaFdBOTAOXINYJSzKDIkoEdEq8lfNqAxOyHpxPnOQQOi7hon6LLmQwofz+IkXHQRcfem5SjFNQ/GwylNAZcfDABcf1DU2USe0HdmgLo+T+QCs59ZkmtGQsXLEb6PkcCUnbHXZkN6TA17ceqJobIgPoybq3qh10BDaUgSwE6KAQXIMYTmbXt4oP7MTDbAsdYlk63C5dbcPHVVqYlo//53CDdg2nTNYv2hCaaYYzhpHRNIiE2+X0NDW1ztVRm/3Ogj/zXak2Jjm6MYv2BgQMhxkDXOArS0hmXkyEWw9AUelWAAAgAElEQVS9aetYBnn/zHnWLQp6LMCZfGIA0sxoVhti0EaSGYPFPyZfDQt4b/eIlOlTt+qRwYIkZg4O3aCYFH5co2XKyUpDArqNEBWLdKZkzZR7iZKs08tXnn7z5V6/+PRK0ZrpL3/6oK+/rvV0Ym2kqHcykWvHsBGE2n9WaP8aqQJZRLPuPnZ6/+FkSPMCncjQ7seWEI2Dd7MjKDXSJs6tVFipr7tjo3cfHlVuNyq3iOd7c33tJ3LoKIJ2hh0ou4aownh1FSXY6nvW4dSCA+lJZDhhKDmeTkaD4oY6XB0sQgMtC9q97z+8UdXVutltLW+J0N4gSlTno5JDoN0utHyiuPf18W9P+vDdk7nuCN6t606xn1pPHg44dF611X/QeODy7UA8cJWC7K/jpFevXikkLmKd9Xh60OV8VFFmevHFL/R0PGk4VtajCe3D4ENGXEi9DshJSreZb8gVUQ6RORjRyCQ6Pz6pP16MSsuCxeo6tM8MAW661kT31cPJIg84sOz2haHBA1Z1qC2GGZ4JmI5psdDbD28/GorL2tKFUvEJ8Qm9xb1EIfd8sRgWolnQ4iwzqdWZHRaq80llsVFoYvtZRbaxg+x5nfRYN7YmEfBPowXaY7RDZA1F1Mt0sAcuqHlFWvBM83HcgpadytBCUE1PNHl2KKLOA3ahIvRyv7GBiqGaLrWgn3VuKl08fmBiKf1IGIosUXBFPtpsGjIfNLdetHbQYaG6MtaTN1gLBdEsSTPqVba1pHwiWYgLYZ1Fq3o+HpVawCs5huhpSUnv1aKRMxf+aiJ8st3IYIqzQNe3W0O7mDu6YbDgTTNNeIlJCrjvUJ3sX17sMyQ9i3+Bt6BOjF5zmUUMSYaTsLBZ1pAbcEA8OGuysJsAkpORh7sB8ZPDktDywGOiBbLsbGz9RrG5hYNhyRCr5+HLIDo0Lebs+elk72sgz8A0MU495WS1Exm0NtpRvlHSlO3H+Ot0wif5nFC9+KMr2HsuucU9lJsbgO/pNv8FrsEGN06F6CroxYGLfNZaId4ip2miPgDlDv8+cIWurlnO9DxMMHQkIWo3FwK5R+YscsW6UCGDFVDzBFIMGRstx4uBvgU90vMc67KVCGyzDCaCLClZcZUkiGpBrRDeQaXwIAPVgu5t0YysuLAchO9szq40EFdPtlu0+6RXWFSqL63GU6b5sdREXxTVKTQwAzNC6U2twty3wYDbFXSe/GG20z4aEr9ApwGX7QmDGo4G5BbcUwTR3AXLOQEVIEG8DHTJJjVzbWW35FP5Na4wOoewkeKwmYw7JhD1yHCYe4qjVa9ev9BvfvdS159Mqtq3+vjDo+6/7rQcgUxLPU3A/lCXkZ1IPV7KrNHu9awvfhHqy89yKa51vvR682bQtz90Ol0ieX2qeHC0YEc7NCJTMjhGBNkExlHL4xLfO6sU9I12gp2HSkq6WTkLcxrrPsDhtZj70mL8mSdmFhNfGY8YzqFgUJ/Rh8QCtKj3Az0hml4X7ZQaz88LyABM1AOvvYn1ufcxQlscOKvaYtU5IdxvUnmeFFeTLabD1CnBSk/vEdZ8z7M4AQYkdrgsDLRBlLzQzcXQhm0XKg30lXdxUADUFCca4oV0B4vrQPULBbbFRYa4vZt0DEKdeTeQjsyrUqy3fG5QmXGwz88GlYSpnSLHcHa017MJBLCsJmua53xEA8SCS6+VFCHU7i3y0SzLQOiFHYbQKOF4GdW2nWXyEHiLrglNCPqocEdmF6fBSCpyrSRa0smHK65vjPpEn4NoGWciQlHWPaB1Tp4WB4v2pOedj5SMvhVo92GmGbdMlCqHemBTAKJKMS+M5qLls3R+qGrC5OSQP4Iji6VTNq6Kx1Cl1bbgCKptIKVXcBlCJXFurrXbF7F+/vOtXlxnljD+8K7T//f/vNHjA0xYoqxARN9alRK1Kn0ivf7llW5uUlXHTu/f9vpw17pqBoYagv/QohBiWhY6bHEPA6pEKqAZctL9V+sxq6venmGGC8J2/W5ScDdpG29trbJ6GI+eydbyshikX756ZUNvfcZtdtTYNXb/f/nll4as3Zt+KVSa5sJsQ/p7T9XH3Gr0caFBmU7Ks1Ixw+5m0OEQ63VRanlsNN7Pqu5WnZ5G04h2C5q3zihmMsjiIjNEG0kCayroK9M3ww3SCBBAUPiXL18qynCXzjpVRw1drU2RafPile4ej7b5v7y5NbPBUCN2CNR0nVFqcQlqTQcYeWSd1W1AId5cX2lqWp3f3SlZFm1gGqiTuc5VcfPm1Q6PDBkmLrH6HyflQJi8IWl8GBTR50nYJWhHP+t0aWwAA1kHkdu8ulbdOlRmc9iqY61ZRuWXxuJf4qywoMXTzEKzahsmytgHLGQ5UNW2eqISxNypIJBSifsW8CGlWsZXRv8egAIaI1Ahi9sYLCMtWQJ7XvrNooYgVDvAsf/RjkAh4qp0m1lMytSOWs6dlSBDfwZprBUaizXIekl9y8DKb0rNMFfTaENyVK/yel+15+uYBzqmRHgshp6tp047xab3cgev0MxXDI7kulFBAp1IcCgM1MPDk1H0HIhur6+tOBhN6ely1BJMur7eKEPQb/pZF6UDUlh4helzXfcnUgs7lP2PJtx+hpFcfgk31Kgih86YcwsKAnDB4qBdvpHx/h65Rmh9cEbQzkvXGUJo692wxZ9cbiTGK6dyc3QhW3aJ2c5E7wSopH5GbA7A/8YfuXgB1PP2cw2+N2zJxhRX48e9jJX4rqPnuTXLoGtO4UCtZmU2azZOG8Ih+VpHR4HqWOmjubfYuFwmkgnSObUTC8BGQBP4hBOOyZTLiJX/+drYawfNRhopSARuDjYI+mhwpuFmoiwQ6yQX7zmzyae1HKqGsc9dU2BO4EIEjaApqPURh/KggnYwHtL/RAklp1rX4crnYzUkLymySgk2CfyKFPUy5RtWuOS26e8+lW5/tchLz3p8d9TlOwqDdorGXL0XqUW8zO8L85vM/LoGFSe1lDOi+lIdLepCtygh+zY7JuGIFA9jAydpHvRpXJzDDzdFimiPjq+LIjI0FoR6dqvU4FIr0bss2nbuqTuSzp2SKcT3CnXzYqvPf7NXeTNqGivdf/Ooy7eDlpohyTXA09FDTxg03kpGkd/qauvpi1db5b/wtNujv+n013//h374oZI/32jtNprWWF0M9LxIF4wCIEjoEGbL7rBwQCZenB8MjCCuvPDdqAy6iMgG0rbNtYYmYLRyRTpDQmy/vQtNnZHDlRYKrs7r7cXsST9eAu07X7sBitJXH0vt2DoR/EKtAUJvzAWeck6h4WzaoQC3y6WTz+/NnDuOFpaW8YJHJOjiG3TZZ7jpUtAh6Dv5pgsyNKe3/hRF9Ij5k+UOeXGhPho1ZQjsKZ9Eb4S4VnZiXhpfj56nR9/pTcweb8jqaoObOighd8okJJMBnZM37y/uWLPVc0oNAjWGRDMoB8qTSDlQ/qlSWzeGRuOasfC5ONMWgWXoWeVEU9eGJFG7Q+J/HEemjRojkCMufSQvLa0glls3NXguG43kVqE3C1IusqYGpRBLgxMucXiyYx7oFUnlxEY0k5oVDdzWuvcyaEsS6re+3YsO4gAKxBBehl7T/lsqed9ina8sATgaM5Veqn3O8NjIWytb8EeQlDLUzT9tdHOz1abMzdL/8V2vy9HXw33nIkzM6QSKhVHgojXzld6W2u8SO1zU95PuPnp6fx70hBPr+Xp3BCyii0sSK7IFLbFD2a6w9QGqKe5wYvWaiFrYJup4/6nj+Ihr05kwqGPBbYX9HIomyQttdns9VE/2wvO+Nx/vDYkjaHF7dTAKjUqQw+FazblTBwUzjIbqNEul7cuNkl2iKItsvW7LUddk67S+Lt886O77k4YRVIQDmLPupyFDbqh8s7FNmM8WZLmZBtpzbW48NvJNElvv3kN90f7VCwUl4ZWZHu8+KHvuAJ16ohB6TeiRXlzbGsmGAWJRd50eTkerqrD1DFMQyKfV9+Sma1naTk9v3lswbsT9p7Fkl5tmy5DGAcSR+BfpqauNIszQFg2Tyg0hkRdDOqGFCHOlVibMM03xqrlpTay9e3mlduw0j4MJq3F2QTlno5T1IJuJ5ji0aA6ovLlqbBBioC+zjdqm08fLRcMu1wXdJT8bQIOsI1xpkaegupgOleG4amt7Z03WxJDEgMJhsHQaUiTFaMBA6HCegQ7vr4h4mDQcGw2n1mjydL+xwdYiFOjGDANLwUYHSlegF+Pg8xQMs9Zjr2imQivQB39UXcbaKtAGGALNEcXHZ4rk3cE1in0r98WVyR7VMqxZ/2ug++NRHZEiaa7Xh2ulXP+ewu+LIdFEXuQMh0htWJsMHQdlz+2z2vtP7h0Za4F+b0COKYNsx6UIEETFijpsgHEySZMVGiKDzuC5cMTVhxjiwtTnXErQMdBmBU44EBF0bD4BfogSYYpHc+QwUZPjYgJtkqZZRNkUoMNMFO42ZDhuVPAmtbaIALRAvgiXByIzsSqbLfoiBjLcLM85Ewi8CLCzRnc+OkJWk0Zb5radkkGJXOo0eJALBLRkKHQC8Fs/4VdYERmMQiykoQ1BDIMBHVMmyUQ4SG6KpwbRrQXmYc/2LBOIFnErW8E1g1uC8Ed+38V15znDPZc9sfJMks7RvFgHHRsz/xPZLmTSALozuIl0UCo6JldLQSQ7rgMb9OB1iRoYTaeCjB3De7wL9fLXoa5/QVXDo7794zvF1bV03qkZAtF5iWslYMgIoSqpSx6V94F2pk8bVUexGuDcOdBMC7md8BHIIoxzp02CGFk0gVctYI5OtnBV01BHsuhqik2/NPiDzgi189Bs4ZsKV2Bs9MeQT1rjVWmY2wt/eL3Vy69ypZuzxupJb//0VucPvj5cctpWzB5PTAMxBiLqfobmkrYIz1+F+g9/+ERffsoCdac//u0bfXi/6PKIkLO0nCAydbB292Oki9WuhCrRYSyj2W7RAxmdGMWW4jpXlQm8SYj3EsSlnoa2URvN6glZw+nRsHmQXO9SyHFrLCmibNBHh8xxf/ddoP0caU0itWz27PQDL75UI5TnNNY12rJIcHIG02QvHzq1UDCguyPUsMsoI74CpIGHahtE2oF6cjosY+sFbNtJlwp5I3TzbO4gtExoK4KAKpvZ9BIBhbwTYX+TQtJ1+UxDrGElZwiHDEibLKma9zcYBoXDqDwk8yexd5tnAScPOUEMSGxc9sRbr5+vgbC5JLSFLyKRlzoVNHEpCJRvSHI8+brON/a56/6iumvUUJWRFLq6vlGxgd551LDUFijXo0HGvh/T5wXiiW6Fm8crjZ7C09xNamuMIKFlt6BxoCmBjB7Q8lKLShxItMoPrGO5rYg4j3ZbBNWuc9HoicQzatYJBVxatMcg2ta6mxpDxLwFc0ZslCf0fep1evG6sAqSNe318uc7FflGdbXqH/846+kpkhfs5HGKny4KwoGoH8ULdMKjNjeFrl5fmTZST6Puvrno4/tV5wldBusnYZ+hta9XJMUHoQ7ZRpuAEt1IjeVhOU1gMlBfMmgJUyW3Vzq1J01Uw7BpEiC4+MqzjX0PkB8Ey6xlH+8fzNEHDZ2iLzS9KgA4aB6DJyW1g6FJiLp70CkKe3u0NYtefPVCfdbLS1cL6hyCWZuwVHwJ9PHrO53vaz1eKtNzQl8yEDB84EwrCEzsOxW7vWkJ6e1qTpWGc2s6I4aQMOVZBR1btbk9mDkBio5BC/t9/dArzbARcjCWNjnp4b6GprPh7lTV2u42hn4QeMpqTTAmIbAMN1z7mRgF6L7UZWRRoMsQAIoFBWmxIVSTDJ2uisKoHw7Sp9PZio9xv9JKEISJHp8qWzuGratDsqDUNFRK8vkIek0AKZqnUJUmbdZYWcszmxgtX25LQ+pqzA48p5sXao5UfUzq0lBHK/yerNqDkNgU+QCDQttqaGqroQKxgr5O80JJllsSuVmu4lFxHhnC1NKFB4BhcSG+9jcHNVNncQxLOyvdldZlxyEKmQASEiYFYkSgfUFx031m7eqX48m6UXMv1wWU2ps0ZpGuRJxPaH2aBN4ePzzaQWm3KdROrf28ZBtbyniPEJ9pKYqsXgo92C7NdRVmWs+1my14JtPABknmFMs6w6WZZwqyTNHIgdUJkNBNMWt4kf5gvgo3CjgNEjiNG5ucQy2kaZ2sJKv3cFWwAciNUXJs+gxW8ErYiC23XNE6a4MY2767p9rn1ICC3dFTljcEjoSSHEE1ww/fwkShMPcEHDpqjhfdUpnZoBmyjOYKtGfYCD3VQIPPCBNOM4ay0Kyo/ExyZsi1IJiLBjQnFLUiXj4jLy46AC92ScrPdR/2W5s+C8TA6WTSBZqLi1aoW6zlzmiKzBKvSf3GVo7DiO6uWQNN3dhscVQwyAFTPqeNU2Lar6HVOZj9HVSCLjkyJyw5PNQYQFG63juoNIthIG6AYTR28GXY9yrRdI2gbf/9MyEIR/NkzhmoLVLGgaO5tmSwHFa9/GWgn32R6OH993p8h2Mss/TeYM4Ue5n1KrXeYFZRiytoqUSgvFWao0ztSjN6aEMSLd2xN1iSuJ9wHdCKuCGbRcAqgAkGREgJRxwE2na+NoicY+gjX095pKdqUFjPupo9HcJAQ4IF1FcGZeNRM7DR7tNAn/8aHUqt8/1H/fXPH/TuY26DqSXl8tADsZPvQQ/RDJTsKcgCvb4p9MXnO918FmnZ9Xr/8F7v/3Gv+SFVd2TMyNQvnuWLNFCPoGCzp11IPURv+UCGom5D6w8j2NOqBCbqQgKLfoAK6lI62WaVwNStp7GZdQFh2BTqiO1cO6XRrIRrCx1LQeYUKEczk6U2dHCSSaANPOkxi9UwtJAQjhP0Gfvlxe/nTm26GKwf9Q7ZWSxCAnSXAWzRnvoPQjN5P0gInledK7fIwdGTjm71zDPifz472j1fWyp//MR6HB2SPLlYLtYBO2nRt0Sez6raJz18smRu4PMiTBTibuLkicWeee85ddpKLXnn0VmBXNICXsSaQ4brXkvTuD66JJBXpEqi2IZR0IFz82TCcfJ8OipjZk9f/Pwr0708PT7aog2ixqbXJhKtOSTYl3OkeKTbDnfyYKgaJ8XWBOscDoiCYLDhKUBMimFjMkcY9OfTNOmCeD1KtC9zFZTfLoOiEbdaYpQCAY4xWU7ommzpWHW5VDr3i30OssNYS0lG3wSxPn2512df7RTtW4VBr91S0iKijx9aff3NSe2y0bjiQKUeZdZhG+uKqXeupHjQ9kVpw3pbT3p4U+v+XafLGRkBomvWA2hEurOIAQCpyyzbBqcYmrVuquQliXMorZMhDh3IRHawUleffs6Mpd1lcLGujE2vXc7GGaiqWmuNvxwflcehXry8NYfhU31SwO81j9rudjZYddB/RDkMBCpmhsys4aTiVa7oNtD+xUY5jq1uMcH80gZ6eHvU6eGop9OTUaF5WRoKCi2739B9OBityj15Op91fXWrpZvVHC/q6lYRQ1LgWW7Q0FP9QuI80QaDNtd7W8PratZEOnOaaqxrG475tKbH4f2xZgR643Idz5WtKZv9Xj3UWFOrgAb3pPPlrKe+Mnfui3JnlnTWc7KIGgb0NFVW5Pa7n04nfBkuUOZSaZukVt/EntqOi46EJOeLNpRNm48DreBqTtoDoZHdqMtM47NzwwYg1Sbb8C0FnFBHk3UkqeY+VXdxRh/crKBNc+wpYx8w7SMxLtD7nrEB0TRY9wXfG8SMa8sez2GHtRoUvb1cnHYWY9HIcBjJ3xXm8LagWJo60Ke1naI8U0rR+DjqUOQKusHYJgrE+XvxNtE333xnwhXS3T0clVaQK0VWLgG16MALBPJURu1wrCWE6iLoAqLo5beTZQ4CHtx1laIN/Zixoqa3ahZQlBqgokxtH2GfAB2zkl0GcItpec6EiwjpBCxiz9Xvnrk29xKYaPkZVzG3Bisb0hI4eyZ1vhGp29BSUCzcaBxkz+mzVk6LvXElZ8ZlIDF8DXSc8bdAgdBqEDEwg4e4wls8ILapm+jZEX3kEEHLATey4HWEQBnd5ayIBBtaPDucponmXNtvwxBhaelwGS6g0YTgaEWCBMDKhiZL/uYicbbDio2FmG4YXh0GMx4rK4F1Q9LGG+13WKPM6AFeIH6H3AP5YIha9Uj+hInZPU20Q7MJ0B3D74mw08ZxBp/EDUlswiG1JgyOrpW6xUXnpRqfBdR8Nk4TPPPQf2SO+FgouSxdK+qbEMyzEdBb14LSMegiDrfTOgJhR3MQC8A3QpBdHGb9+l/2unk56/Hprd58d9Hjx1lrnSpb9ub0O429OngTvmO/2kKI3gidGJqLJXCqrJDBZ+5dhUa0akydrsYMC/Tvcb05kY+EObrU47jhFIR1n8wO6RgtqrAMDaN2i3RtKCU2zNBOXgj4KTsNylmf/Wqj179M5WeVvvn2e/3pTyc9ndGqZHZaN5UYfLe/Kid7o6OiBuou1vX1TsWtp09+V2h3NWg+Puru67M+/DCqOyXmFrqg5QIhJbWZDYSMG8SF9K6FobIs0C0oC0WZFsDoaeBZQ5ODkTMYlPi9chIf60V1J1UxmhYsBuRTNTZURpmsWgSNAU7EDNrpOfLBOv0GLsekE4MpNVo0PvAOAfkD5aPnmRtVahSPDOOcpKCd6fcD2UFI76k0NBMqbLGApQYayBxmg/xk0fxMq/qmwwnV7Qqjo0vFFgxITgxDP8sy2ocOmo0gS4ZSBzdbsCuLKs8JJzJzGKWJ2ZURrOIuiGZf4cSK8FxaHZGnhasssVwSUEsGDHWcoF2yOKdZevKMuqLmYaoVJFQIuevtDZ4KcqGwlLe9Hp7u7XTq7WJLhq5GYPxA5ZqKfYXNKfAxD7BRUEfkqSHjBjMG+ibepY7qmU4jwZfczyQwDQj5ZVEaa7ulU2pSSer64FKcs+u9Hi5P6nqnF2IFabrBJQ+T5o792QeNbi11+WqT6Z+++ES3N7STDxZxUr9f9eHtk+4/1ro/TZpBrXluiEEJKbyNtcMOnQ7avE6V7mIdq1Yf7wa9edfrdJ7V1LgrJ8uegc7l4AYPgEuLhOSJDKFVOlzvTH8Glb5JyJg6Wp1Ox4Qe7tSTu4Ym0NB2p4vkPe4RyuLCDSM9ni9Ww/N0vFNGGjkuKiizeTCqhUENJAcH1dCN1khPaDAD5FWWqkh8xRtf+YtM+11ptEvXOA3YWPVqz40e7590hnYCvQU1R7+3zXXYlkZ/obeiIJxqCwJem0ujvmot+BhjDG62tOR9wUzAn0lTN6qMC+3SjQUPPj4+aQuSABMQsYZz7ehRW2wADsZZ12TvEB1gAbCR0WMrmX3kQ/WtkoRoFzLLoKRxB3OIYBdZVO4Pdm2q80VR6qude0VFaY7avqq1QYR/riyJ3E8KM0JBg4KEvMxLjWOrJkLGsGqbZjawUNGRjaO9H4+Xi+1rGaj9M9KNXo+YlqkOVDWz9VJ6RDsQycA7hqIlIrwXBxgOXJyxIGOj8thXHPt26EFfS04ZOUJ0PgKV1KdHAzsoqs5y9sPFDFMNexLrI2HIDZYRF+NhfRnTpNvdzpiFy9NJN5+8dq5Oz9OHh0dVLaLq0vax+Flz5FMZ1JPpNroIELZP8gLGUbuyUFHQToBTlKxE8vh8E2K33qRsW5ggb207eexVc6B6GU1nGTEolYWh3axt5F/BaBHDY9VUXKsYw8jghiQLKTSMIzF7JRofl2+EogX5NXAlm/IzMceQAnTGkGQIjqvEALZ3km22KEcfOYQKUUlmSADZCkD6gTdaboL7W1x20CMnGLbaEMtGcoGNfAcWfZubTdfE74pLxg0NoCQIOnlx8cbVPJbYp+h0mzMbWHhZzUnj8/f5vR3thRDXW1KFa+ooQ5QSzxSfc+C5dmU6yVKvsYfGD2JLUiWRG9cWmpUClGaedYxBgGgbRvwJnE54XmcQf+tP1rKMCDYln4jTHkOC7yvzZqWErk2zuoVAq8QSaZl+E5ADKjvo2QFRM0rPTdbpPGoDpUVCs6R7+pQySj5jTVVnG4tRlNYJh8yOUy7/rlUQNbp9Heiffn9QeUVn0KP+8m/v5PV79cdYy5SrAdWCNl1Cy+HYR5yxPXVjp5qk5SJxjfW8DmxGU+/CM0FIUtKfZ3UUlhrK4YoRCS/EWppP9I1lRsFYwlSAY4ZNpDcRJBEOVhAKHMwoxuSfhrY5Zodcn/32WodfUEXzqL/9n9/q3ftB47BT1wa22CPzhLOOOynrPOv2MSTEH+TlvX7+64P+8NvX+nQXq61O+ss33+jf//xB6q40kPi+pKYFOppAFjTumftHvK1Uh27QJo3UJb6OVvlBMKSptc2ivVkvpmPrxlXH0dcZLdua66BMOXZ4Pm+2qomlLlpsgdsosIDEBpTGKO/QtAtA1VlBwi3vBflvZNi4/kRNNJOzEKCVIkOJepHJDAEMyoQApjED52iW5+jiOtwo1jWKDV1NNGmmx6qTyiXRRNErKFiUW0kvQzwDCc9sHUpPumgaeqU9J1k0B7hZCbjD9UmYIu3uqVFYiMmtMNTnOBIoBUmYyI4hMX1Rg/bCngHLtbODR0QyOk5Kq6dItQkzcxNSPg0aM0cEwiEujswRsxASaon1iy5BZe8lDhgop4bcrsnTBkPGRM3PoiGMzJqONo6wWnoRqTzgZGvC1apWe3GJzksRW2edPw6W1cKGu7s92Eaz5TQ8uOyjze2t0Ur15WwoDPcRymNk8H3OfAMdjKNZV68CffbLXIerULskk98Hqu4Hffvvd+pqiV5YIotwHzJoev6sTZpokyGynVW8TrR9RXxDp7u3R737cdSbj5PaDnvmqNzqZ1ZdgtUydjh7ZkugDVIGsmS0an9zpav9VgUXvQERetSprjUtmfzkVvfERBSrCtvwVwvcY/ObLxeYc3nLpAfca/udOYiLPNc6DCoQHHM4TCKLwzDXKKiCVUgkVlZKXMPtJtWLF1vF+0heGcSMUu8AACAASURBVNsm3z5UmqpYCSf62tHyH+6OakEzS9extVCS7U26eXFtuUKXS22uZRCfotzp22+/Ny1WmZWGjLGd5YdE8RZtYW9r+FpPijpf6RzqhKNrmbXflir2habU18f2oktH8S11PIH2aWmkAvU1DGtJkqlrWsv/oZKEZ5m6FKIIerKZ2t6QVjSKDAsgeFf7g9FKY4gLLNP169dGgZFQjkD78vBk77oXs+5EWgen7X252aifOlXRbKaNfPV1td2b/g1EBuH126dH+bOn6yi3NHhQmHPX6/F4Nv0ssTozOimqPppJfjPaHm6iaiI7mla9RfwPyqJVaepbcCrPLVsi5gYoN2gz9DwzCGMwKzYdpqPNYUXYY8HjqWkiRiHIM1VNa4P2lYU3jiZjacde8baw/suxG+1nfzxdlB2uFcQgSmyZq8bTYN2G5hwi9icivb5T19EJGuuAiw8xN8OhZda5fEXMQ1Y6T6YfdHPPQS3Wqe90fDYdXF3vldKHOYN00zZCBFFmaB65VcTQtBN5TfqtKYxAHrB4uwIFp9gxH5mHqJK8AEeH2fnIimkdokSYlBuMOOuQcvqcfMSNovkenYdl9rj4AGgwIENT+JO/YZsBXxOaCJORiJoHQ6HQkRgKAk1jqUCWucTXgQx1IF2rZ/Z/BF5sHvDgzdobmkSGr8F3zymlvMhWoIt4hTRuE0mjcSJhlBPKT0Odiwx3PrrZTuvWCh6R68PpgM0WdMpk3paBV7A3rotOpg0HxZntwUDjgtBxoQcWLpjvx0m7I1oB7RGfCniSJm2iBygL5eZgUwY+cDUfOOWsOCuOTe/Tj7USpn2vtxMtJ69lIhIfBCfQytch6sVGP/N7PmcgERi4toq8QXk8Ky0WbW4i/fr3n+nFq0lPxyf96Y9v9fgAJEzD3MaEcKBA0broZk6to437WbH58SIVhII5N5aHeBEKEnFwGunIgthPlhmUkQQOshui3lpscc7DxDYbKCOCQqewt8oGdGKISy29/BnfBD2hoJLFkOdh9zrVl//hlfYvV93//c/6/q+tjk87PTY8G4y7o6GLSH9w1NjLS2AdvVMpZa2LvvrZJ/rdlze63requ3f6+h9v9MN3jY4XBv4rrctWDeFkK6L01V4iPFaUD++tPBLhNXQy8QmglAy29BD52s8XeVOrlpyuMNQZYwH3fggUDVCXocIEnRbhSImhQyEZQmNtmSX8O9BEihkJiLvJM20QQ/u+6mlU5RN0CNOMuJtAO1xig1EK1k1ILsvM84mwmeeit2JNfpz1lEG1Ra56YYLmIgxxmg2VJNGJmIx9klnVg9XeQEkBskCtEQExDIrbyagbhK1QQkRRMASjK+R6gMZZpQ1CfT8092XK2WOk0NXZm3ENdgjTOQigDyRtmz48UDATzDIsUQ80GtXM96EYc0hd32A8LFpPjZkb+JpzUJlINGczwwFlBdJcB9xsi2aykbLMwisp90wj4gAQvkJFuM1l7icXTUHJdBLYhkEisT9wslx1uLmxE2/KYBCuelxXDQkUlG+IajQ1auoLgJiWmc3F0hQsToXi2U+/Ko3y3e1iTedZl3etTj8MOr0F5ZMe69ZkApwEgwALs6fb273SIlaQSYfXB7PuU/lw9/asD29qHU+zJZkzJIHQsMzhZqIImRNU3kvF8tyXl4TaX99ouvRah9l0bUUZGzVIx1eY7HSPfR1hd3W2AD9jD2Zp6ForAGbDpGLk9tULQwqTmDoL0vcXo9SCZKs5ImRwVt0/0ROgIUgoeNfU1dpuZ738ea74kJo5YG4TPb05y6tHvdrutNS1nu4ejH6qJzKZSkNvrjYUoMtcVtDr7YjWLdBhe1DXdDqdLoYWpUXhPncRK9n4SnaRufZgA2hjeJUe1Hx40tsPD4qTVIfD1p7zcFvooaX2o1GJbf9cOcr6cGNIqU8dUYyZoTXzQHU5G8ICMgGi2JzOFtDY9p0VH2P2QCuzj3N5IGlja4e8l198Zi0N0PWIkqEVoUQxO1HX0vd0muENX1TXR+UbEsJZYxYV19d65POfWwtiRuczN702UW45gBfcd7hQm9pCZtD7LTTdQ5sRbTGRfRa5UM1pNmQZsxQlyjGRLyNU/GByAvZ4YhwYQAjS5X1Gq4heyipo0txprKy6xLP9Jhon3V0q61s8N7V2DOM5EQij4tTFHrBfgBZ3/aR2nHWBcchyBWR5cZ1BumskFIvpU1OeaZ7JZ9qfnjmcokWSG2qN65tcK2QeaM4q0DUQ05trm2geHo+G6iZlbu/tjuiEsbMQWrRwzCPUFGHYYc8Goeqpm/JNuP1Tfjb/RBw9u/Zp21ChLTAHM8ww0gHcuhGKH8wNdE3yvnHUlhHEihDE6if+O9oD6kjowHLdVJxiAutycBCc09s4Ks8FALjaXFeGwlCFM8gVkUK5YEXlZNqiCcTK+6xRAuGwPGr4W+vZYjOOBDvrw8OSWGyidIZBNFWu6uOnfCQXcem0Ri430yVJA1bbWAYVAAUD0mO9ZiZzVxKsKswhMtmChO3VzZMkEZM75JyBYNX0dCGCjqfQ9cIRuWDcbqCUocCPbUBqZpx1LqgQHQoUDTUgaKKAsz2CFpntlot8rIxerPbC6ds5EoHKSTPlYaNCIseZg5UdChHIYW6sC4wFBBvv/narL3+b6eplrL9+8zf949sHtc1GTVXYEEnbsgmACYYc3H3CYUEon59DOjFAUuyL5mNWDnVCUz3df/2seIBi4pZTAzJZerTpIthQvVFBSkgjmq9O0+K6+rDb2kQNhM1wyrBHWJhZ/ScdbjN99tvXuvmClumzvvnjR/3tz2cdW0wCzqW0IT/DIirYzLmzWBvInXLe6H2+16sXoX73r4X2V7yQld68e6Pv3z/q/l5qTrlmb6tqcUcAf07ltZHBy6UvbXlxWTh4UihWJmfDSpQ9FVOjECQtWNUmnk6gHFBG/axszZTO5HIQccB+m9j7hiSf3dnj1IjLbWYRWSyPBFSyTIDHOcnRuxRoQtxutSOgllDfk1mkDZe1yo3Agto4QFBO2dt7KI0DnXnUaDj6laGJEyGCWNC7BnShH7QnhTZgUIg0UuFARlPgguf8vnZDA1ZG0FkQQ3RyaaKR4NiFoZZTMG643ga9TZTY4QcK1tKnQ/refPXcazQIpuUZDd3hcGSiSmoRQM4S3otBmw5YPbaUbtyUGTB929umXYekgGMvHywn7UWUWwMIcoAoz42mD4fFnIhn8GmfgZZ3L1a3eGoDnEue1mZUXE8KezQ9BIxyfdAXMiygeUutDxDdDRq8Lkk1RYSfQHkgUm51qU5qT4PCzjnvQIDi3aL9J5Fef5brk0+uKI/T/0/UezDJlZ1nmu/1Nl0VqmC60Y6kRFKe2g3tTszv34idjZnVijK03Wx2wxRQVVlprncbz3cSkhgQ2WggK/Pmved857V//v1H3f1QWcDrsPd139W2jvD8mpvRl4o00u3zK8WgWqtAq93K6M+7D496uD/ruO9My4TLl946NjCKdqlBOvaDph6nnq9tnFk2DJ8pjXNFfeacTJaqHhtdieh9tblSbQntHIRdYffEtSC356J7o9/NDgRs6H2nDXQZUQeI8KnHGZwJBJt3EAzqx0oeWTYtA3CvX/79C+W30LeTHp9m1Y+B+iOHUeaKwDrPuhp0eLQ1BFQUypDNPd6W6nKnk6nPjWpSkxfXk2b3EUMvZbfF2vazAHSXbCoO6klqWUFXaalmf9Tj3m2mz643Jt0AwSdt2cpZfU/n/d6E3OvtRkc2/iC0xG0QIv4iwnyKbhmMQI077PsgGxgB0GBiHLqUAHv1YMaIYlcqvErUBqNudtfyO18f33y0P99Fs+Xp5dnaCmcNrVkGrRHHg5KEgbos0RMuViz+CMb71qQMbcf+U1j2Wd+2ZvDgP9FmpXC9shhEb3KFtQxKQYd5Z1DDP5OuX6SWlWYRPaAoQ6ucIEkQ/dDXwZ/MBUhRdHs4KTj32viOjqcizMvJ02KStmZMo0nJtfISzwTfeVGYYztPEo1kU6FpTGI9oYUjzoTkdNA1A2NwDyMdmM0IM/BepkVXKbSoQ2cNQUJTZK207IvshTAy7PmEk0qn49leC3kARcrblQvY5F6nN/bFi2tDG0EZ9wMBlZ7yHErT17k6sV66MMlPCT3WGnKBqpzdnhGBJdf8MvYLvMVcbBYSDE+4XEomycEA9UFoDeLjVEUWRElrONZwNv/L67PoQL9ZxIAFN7qGOLPnX365gcUJuAny4gJbgKYlgrtGbeM1LYjaNZYjJrOSysXTAXkDpB7icxcYwNkTEcTFvedQFpRJbiRy+JHzmYGkXf7JIgIYoUgjdVkM/OJa8PPIbuYUzKCF0t/dnLOdjjvs/JzQo1AZmxKb2jSoQWfFxgRS0uPCcsJ5kIsa1cac2p9NqaIAtWPhsGRgFu1BIc3LwJ728QlRMx+z0YgkaBuvCnUxykSrTJCUnU4+nUS1Da1M3qbxihKtrnP91T9+rnRT6c/vfqe7d4863EMzXCkNbjR0OISctgE7snWOUbnh83Ce7buk94qcEXRnUxSaWL9rRvts8cB35Fx5JOCy+NmtTUFrCTqAFKRWS38UG3gc2hDWg7cuDOmzCezTRiqp/Uh8pS9K3f7iub76plTz9KA//vq3+vBnCiXpnkotd2XmwfYn9THUlStqLbzFUpATCKCk0fWX0pe/fKmXr1NNywf98P4HvX93UvNU6HjMdBoT1T2i0lBLDfrjKUt8tMaKCAy0ZHeusUMvMspPWZGgvvxJNT1DgROMci+Q5B3P7qkjbDGEzjY9E6FmvebA0q3k0Urau4CI2bQopLZzjzpXhiWGkRnju2JW7g0S6RGaRj5WW9/EylnPU+xiAkyQmUzWXWeGCCzwFXQiHyaxVHn+g7uDp5/BANoSrROfpWHDCxB1Vg49ZBBjPGAQ8T3Xnk76Mk4RQiOqwPJfQF7YvIjkYMDm/UfWT+Py+XlfHIiIceAT9gi4+ZwITEn6LXiWesUVmhYoaZajTnnTKUHAzaaUBToEDI24KkPt0C72lz66BPt2bM61Ux5YUB2LLdUuSzWY3nEMYtNAiLLbZjHaD6rDS6Qgi1SPrguSjTaK3ULK0IHL6mrzzIaGdqpVB63OQ2NhqdshsUE43Sxa3Upf/HStZzcrzb2vd9+f9e1v9trfT2pPrC/SYexUE3/hE9grrcNIz9cb3Ty7Vr7OFeywbSM4rvT4eNbjw0nNGc0FFAli4cVoJudU9qzbELoL40ueI8gnIwnqmER1ZOCemq5x9S5+qNPhZIit9VeB6keeJa/3VavD/mjlo9RVQNMQ4keJM/T/uTpYuj+VJknG9+yGJHN+LqHaUyWvOcobn/T6s0I//eVLpVc8W9Jvf/9eSw+VxvMuJUlq7rSB4Re5RNViqlWu2AIwH9Sq2oQqSFAfZB1jbdta4Sz3PsNF03aKyq1pKPNVojxLdN4fNdaTDQroaVNcaCt6/yLTweDY+7DfW+4QTjMQTxxwGVUmJN2DELWdWuJOxtHca1A1UHVsvPtzq8P9ozEJhC/yfSRZZmJvNm2yezhwZrtS+bPCwg1xajd3JyvZXVaZmnVoxpwVhdwMDnliyHRzfLSBrNxu9NQS2jlol+TmIgdzaKCJQXMmRPKNadzAK3BfJtdXGgLWq8TqrSr26bpX2AxWqMu+4oN08RhrRDetCfdh11gALbpRxP2PsBZ5ohwHINvpoZJHgnc3GmtCkwBgAJlTp7q1IRuXW1RwYCJCgoEGFy3hw5gvFhsioQUJ26SIuu47gjpUExNgZai+zt6gY382E8VNsTYtIPMAAxK1WKfq6AImQYAooS5yVV2rOHN0H9d9qXqdoWapKilKMxSRnF6W+SXsedaBeqKAehL4G+l8PrEO/7dL4rZFqP1nZch/RTe6uEaXHAI0aBYVs+67kYZoRQYF2rJXpoNAl4CaCA0SG7AbquzcaLQaqkG4Qiu4BSKz9G4eaEfj8WcgO7BkuxQl/qzz1bEZ2RJqEZgMBGBZLj/DBgI0D56vlOkSJwwOH8sRmky/xCnReYDdxmMcq6E1ON2gccwQ7cpzbRBzhb1uHIJaJGaGa0Uap3MF2oZiAnBfI7Ztiw1wLjCEcRYWR+P64tsQERBMODdqqXchedRKflqn1zENEM6sxOgze2+iPBZRJKezXoMPkeQCG7kZQW/sfMvAA7pARkuHayw2jB89Qd66zWf2Oo1eqzF2jfYsXiT6RktqBbOrq0w//4etbr6s9O7+X3T3/qC7P6PZ2akfUOLQ7M7JEX1IoLbvNODWgZ8GlvVDFUY39nYigwufB0TDrpeOq484d0ArYe3hrKKj6W0oF2y6k5rhJKobbEiC4kEgTDedhY0Gyjtfq4HvFz4+1NVPnuuv/+m1nj/v1Xz8Vr/9v/6g/Y+Jns6l9hNCdhww0pg6qB+6Z8W90pMQnykApllXKm4L3X5W6me/3MpPTzqfP+p03+nHHxu9pSj0RMv1Wn6XGTwcW9YNYZkMsk5gbjaHbragNkSSpsUJWAjcsF6NyLwXO5lCzZglPshsYMJ1FcSkd7u+PD4rAZ4eqGOB3wSBaqeBAQVdGkPMIuX97Fq3qd4xwSnfK48Zur3IyihTUoJNxe1ZOjjDWBJTOuppaSedj4POrdShZQsjFYzrgDuho+RA4yxZF+Qq5mcMJj7l5Ga5atYZ6FYJXFMx2pd6Un+kjoXvkC6l5UK/MGS7tGoEw9QUmBeHMFYOGBQfm6YK3SKLAjRAYrZdgvd6snyQzKM3mEYVNiThJpSaNNTZnnXYtNC0T2gDcUZRKMxgluW5xU1QvMr1g441dxAhttD4baOlI6Vd8ptJS12bY20m4C7ARo3oPFKGTg+RN+W33qJNVhjNh+i3tuLkwfR5X653CoOTsqzX8+tYX395axqs3/7hQb//7VFDlWs60804qVrOdnDqyZWhTBeaP5C5gm5unml3vcOOZA6yw+NR5yMUMxodWlO5R3Dr1TrB2Y2BieiJQyEKZcoJucLfC/JNjICv1eZGPY4+UZ3RqD5VZpRBlxWvcqMmMHwkDAAfHqzNns/etBTXuQZ40Eja2dGY8ueSmM2Qt4M2Dso31jQkWrpJu7jVdl3ppz9bWelsq0QfnkY97DvVZwJEMYds1FWtE0Xz7GOjJ0Po1FgtDhlw4SZXeu2626DCEN7TQxYUsarmrKGm/qSxegSQjPR2ZYMHOTugNnmYK8tXrq+M+AwGUgaeBXkWa7fT5nJ/9HVtDs45dftFGAe6v79XXZ21XZUq01QpqPnprMoLLL2bZ3tuW2M58hi6OjB9FkYWqCEmNPaB5zc7ixo4PZ0szyvebW1AZi/cjmhs2OsGZfTOeb3pcXDCNuQKdbOu0flRTBuHGvNYT8TDMDQeWu2ytbnNP06dwttrHVvStgnTRB8729BQnkatmkVt01msC2Jl9uYY9TnMAGji2Bu9meQ4mgkpnpVxX3Do4fDVDuqfTjYY8pyR+g8VGiBtsCowKS1jFZtST8cn3d7eGr2N5ghgA2VBjR4pQnsXWD3RYelVe5O2S2HUd0PsB+S672kbpdqgl5xwumOwcRIOTD1s0Oh22esxWQRpYuggg3/aYajCsTiaiL5l4LwgW2hk0SdPeSKfbC3W5mlS2wAm+P+dVzQkwumJGAYuA41LeZSW3AYSHGkilWgBlXFhkcByDDBG2NF5thAa9ylOwGUtOXLOYhtNTGsvS5orYkYyJXwXVHXhpEy0xqsiBHMVJC4PyA1l7u2aYsqPrJYDNT/oBhFQLoUJGTn2VzfsmEWbYelSd4IwC1ENQxWWSZx4IB9AtywYCLLNl2cQnvsM0Buc5PlSoP34PwYzh7CBBYUKSC81LwO/enkR9km6swizgavFN8gCi9uPNF6ssE53YzEMRikxJjoEjrwnrm+AkJnTK/oXO8k64S6/gegNJwUAAS4S2poRxanDFUiCtmtRLwY2VBT8rXqQpIybN9A8hIqnXHGfKJmRyvvKr6Vf/KrQ7euTquqdvv9+r6dDorpFJFto6SiO5PtMHKpn3PKsgm4f0rVBB03LRh0GiErk+rR4P5zycPFZ9x7WeeifRWnmMnJwPBodGC3qxkaVH9sYnqOd8fg5izVl5z21IS7zylvHev73pb75q0Qvrzq9+/c/6dt/O+rtY6q7PqYOyBCKwGwWkfHgIdTpsCidciUIluPGhtugyPXN335lEQNx8kFLDxx/1LdvD3rzZtJ0fiav2WgABSLTh4GY4kbuN/J+bCZimGSg8NV0nW38IUWgFMqCLjHcWLsHKAQNrk7rYfgpKwaaqXC2k9vIw8R9ZbUzg2nj0Hgg2mzNQeppuzA0LjoGsx7IKmI4YFzpJzstmyaNZmxSqtGQZaG2WnRtFG+g8zjpacJZSGYXB41Qqd1k1C+wFxIG6moYQDdcf90sH60ZVBoaOMrEnWhQIfleHJ262ZKXQT0ZiE9khwXQQczFk7lCyzg0oW+/ygyjhmbhqZv63pkOeB7MIBHa6ZGBhyGoySJVwaS5rbQbF0vp7qkY4OTcjka3cbw2LRDIMg7JAAF6aCnTywpoiOdysc2bAQnXFXRMRY3J3CthoakGMymwSSKGCFMqCyLTYOQxhUgO2T61hNRx0AqU8Pp8iHhQth715dfXivoftUom3Vy/VBLu9P77Sr/99Xuz7Hs+lC5D32R6yoZJOwCN4RcLPVqNWdlVoaTIlLW0zI9qzq1O+1odg5xJIuhTpBcP7Rl8i6+gwhCQKkwyQ66JKcCRtI0ZnTwtWK2RL9RQLIEeH/ZGpWASAWxn+OC5vVptLCuKlvXT8eSKuinqBWGEigJZAOUnPRqUir4+DgZ8jxbQm1hoYLaq9epVoM0Wvcyij/ezPj72Kjc71afWctL8h8kCGO0wjdMM6ifFxVep6SYVaWmFtjhqQcCsUSGW4k2hclfq/uN79dXZht/hPBvykVyVdoCEmuuPnWXyXG12hgadH94bWgPFwrVg4OQ9m9p29nR4In7AtyohDsYIfo/Hg9VhILdYF9C4gSVx059IBRCW9+Pjo04f7g352G2u9NQSZEo20+jKpD2KcjOVZWHUHS5B9r3Hw1H9wN6Q214BVPBsW8oLJ1VDrappVIaF3Zvh0pvD9PrqykpdG2zx6HtPfJ+YMkrti1AtppVTrRVDM3mCgWfAQNkuplU71LXuOBAZEuQOpLTOktBPjA0HBwZiyilIv4/zxFyeUOwDtCNoOouNjwYsN/oV12Fimj3ovUZJznWdtdnsTB84V43tWwwuhPZW0LrsYeyxUKtopPxEzbkxYwBGoCEGACFfj2iTSUfQQ0qpQcvSVNtrwktJse8UET8CfTkOqk9njfedfcdRRu5SZQP4erVyMwtORIKbC06G9D8CLhAN0XN7/5NlYJsQ2wptmXCgp5x7yuFviLZYvChsBAJ3ImpHjTklkVMo4YBzad0MGKYQMpyKf/dpwOGBBvVxGSuIMhOf7rLIRKYO3WHYIO+ITcelSVtekg1aoFGO+EL3BBRLKi7i7cTylVwEAOZD7MOWG0c6KFbeS2SjQ6M+EXqUc472iwWek6sTkGM5R5xILiuQHvlN5DFRveEGPocxgYw5IbhTpzsUyST5tuEheCdMDx2N009x1TnZoUWy4cYQHnqoaKSHUnJtcF2IEJubnTRkJx7nn2c2zQCtU2BhdbgdoPyAGifrUsJh9qmjyoVbRmx6bNJLqy7otViSMkNYrHjMFHWJAnNzgRC1urpJ9c3XhV6/Im/mTnePH/XmrtHDQ6nzU6KhRatQ2DDJs0G+iVWNjIOy0A0PLadq0sShoS6RpZQ+TlgryX0h4gbRpQn5HVWDCwvnRMepaaw1CVdTotIcFY1mgjNAlExr41yT1LM8+yLST//mmX7+lxvFU6Xf/Ppb/etvn/TxnFu7HzSh37GBLnbS4DTOfJNMqdnqi6A3J0nH936V6utfFnr9pad10cmPOt0dDvrhh0qnu0LtfaamofqC6/cJGYPTZqAhYLC0wQFRIC3ihghxB4MywnUQqcDXQQcfG/NEoS6Dum9W/QIbLZqjwLcmawJTcRPx/eEssTZBTj7A+SAhRjPP2geTuRvpSrRnCpqCQQfBuVXwjKr5C2msq9HXevTN9bH3FtVZAFSkqO+ds4jIb6iBYAYwULYt1XiT/cI2bgGY2GtZvPjfkUN0OZTQEYYYYKFSgecGaqgf1ZF2j+qYCoJpUR6xALu4jZqeOUtRdqdn6BOoFjSHBG1ynVccihhIqMXIfZ3A7fpGV74vjnH9QEQHNSAuoZ8SUDKYrGOS50ShNjTHxxTc8l6h7TxNFNkuuGbIYxnVT7gFB3uPy7lXxTOHoJeh4GIiKNLMggpZ78Y5MISQ6hpOzyWOt6FXmnW6/TrRZ7/YKNIHG/CWfqcPf5715g8nHR+oVJhc1U0aq/NdOfLURYoY3klJz2dFm1HLZtS8cYej/DGh1NECOutza7UyYUjRLJlZgz3DpA0j3F8acHNypgobojhV86ytCvQnifJr/JSh9g8H62aDFj23jVH125utnfw5cBFSa1lsnQsMRjBNdtJqvVFBfQidehyUCbrke41odu/U40SzQ8hiLsr154G2u1ht3evwgIYIgTJAi296ImzoOrt1cegxS4xqx05r6KJxtveZ0oeIkpag3ItOLsihSKDiYjX7R0Xo40QfIGdJX+UqMz1MVdc6VSBtlaEvrKebINL1ZqOqbUxvFSWFwjC3XkWMEA+WAZWi8VDdVHrx6oX17z3ef7Q09dura5egTV9Y1+qhPSu72VoURPWw1zZIdV1ujKKE8mLD5vkF/dher/T65XNlXmAHXgT7744nNRORC2sb9NmPbzalztVeczTr1FTyq1k5yP4qUAFCipHIhNUOQMDQBIU2Z4ma0t1bV16kK7Lu2A/Zg/nG6kFL1enhfNKxDLW7eWYDIeL87ny2eBpkJIboheifEZXLPgAAIABJREFUPItdQBsYMvTw84gU4AAXIOQ/2vNWxI4my4pCaZnqVB/smiGuZpI6Hc6Wfcd4A6UYlbkZQsjX43BUePQFolVEk9laLhQBtKSD+9RftTznVHN5yq+2NhNQtMsBpgMJNjOta+xgaGIaOb19NMlKtk71cf/RpEFX261jjdAhUpB+w9o9On2whcgOADq/goRz1JU52FxPGynNNgiZGw1fkBsmULyDIjlplUNuXIQPQwMEDq/DfM3vk+PCzQqKYViL/U0a7JlxGAgseADud2YgcK/pZM+OyHO+L4e0MKSZH5F/5vSKJRELPYOSF1puBxy8y3Nxiw97EovgbGGRDtNCsGrSY5deafgSU71dWfdJL+W+hGgR5cXf5fLwZ1zZrcO3XAaUHZmgTS7KKjfMmaHZ9TV4iNm4cRHQOsoJrAnCy+kw0EaAUg2WnE1nzxJEOnbuMxCTT88QQxLCZ6pAuC7dgD7o0mJvs78bX0HIiCUA9TJR8ehQKrthQCIi0ATE5ARYJooZggm/aVD0D/ZncEiUaahvvgn11V+MCtYn/e7HP+rNn0Pdvwk0tYnCZS1NRCdcCl8N9eIExOhIeCSOKf4dp23yRS4cToqeZDHbqyF6UD4sariaeH/4YMJBU8ImRs8Qidau/c6PJ5UR4WlQMYjDUw0pxZ3S1e1K/+d/+4W+fJ3r3Ztv9T/+x7/p7odZ6bjRfB71hG6BPiN0MWjUOOnMkTaRrzKi2ZoyZE91OKl8Jr18nen1Z5mevQqVbDnx3uvxx0Yf/9jreI/WhhT1SB3QrdGcIESR5ii2nKVkbl0VCEMi9yCiS9yUDBQ4FLvO7lVDRb3ZuP+NH2rFpjdQVitLyJ1XmesENN0XKmRHQuOEARZmUQlA7kKZOLyySpxEKdk3XW1RGiuGNtAiIjI8kDg65ViYR9XWyB0rKnCXtXYyjdvMFqKExRD4naA4qDxYdOs3QyTp8st4NkfQNA5UlAPPodUAED2AbsXyU/pJvZXoJobgWTkwtnuP5GBmS9/0huiZCB6knLKqaqex4T6mKJnriJ6CEElvssybLJKuUgTznnVbnXETUZyM7isgwiCy9YHPYhqwhLCp1KoVEEUbRW7umcC+Gyz6sx1EenuPnNahuJnx0T8Ytrx4yrPcxNgMChU6BtDQMpKXgUDPsFpa5aN+8vOdvvjltWqv0of3R93/qde7PzR6/Ahi5MwlKX1wl9ohXKQNFTsL2jDqKQZd34Z69gwt1Wx9csPHUA1UkjUUgNYt6gkxNSSQVYAi7sVyg4iUCbxMUwttz/WbrGQUV2W8zrS63iicfdWHylzWxBagF1tdEbRIEOZBW2jEblB1OqvvGNQjdVA8ZEqRMyVfab42JLEdG8VppIT1hwEZ1+pSaX0Vafci0/om1Tguur/r9Ph+UhxudXw8yltADkGdU+33e7t3eQ3MICbQpW8QagUZwaWBgK8n//xG53DReahNylDS51VVyollSXOLVjgenpRmkeIs1mmAb49UjbVR8O3QaE2sSRCZbohBk/7O0KcslvUTpJTDSKBpT8ZTp7zMlJepWf/RPr24eWFyC+pF6uqo49gqvlkb8kqPIWG2OEZBzRlyKX7GjMBu9OrmSs+3pR7ev9Pj/qDjMKsJGD4KRVBNODCXThtS+Ku9qqkx04j1lS6RJbWXq7XpmdBEEUlgByiYGoIbi8KJo3Fwcb06VxhLQbXJj6teC8grQaJEJeD44v15LgXbhiTyvjrQ1Vl56IqROXyBHoN2UtYL7NDWlfYPD8rIskOLFSfKysJkEwAGiMIPx6OtkWfo1CDR+XjUOiPvKHfVT7YvovnDWIUUYDCjBQc++tS4PxGk03hAXhYHbhAtkCliFkwYAwKE+Ju8qNSlvbPfD4dGh/NR2Sa37z7LccY5QIIML4ZwkDfrHkVfyQccqCXx/sHUPU58SWWAs/NzErPTmNFsKH0YLLBaoh5wjWum0LnUhBi55fHxXN6RbX6W1s3vkMgcKwpS0/xwWmMCNSzGxJ6utR5RPKdgHgKGHSTdI+iQnbp5WBiS0EKxDjLIWPi9DQ4UqHLqdDoPToecm8jY4evjxEDFxKdwAzAqcKVLfAHKfJuIEaFaTqkNdC5cH0n2pwwnh4Zx0nVDIUMAH8Rxnc5b5yLNjR60THMHZ/M3nYnWQZkeKcWkjc+kcPdKoeZsSBpMqErIJe5AGtLRGrHZIZK3jCMbXxlDIDVcTQtoDQOnoQsI4xgYJz4nA5KrlGHzpuW+NkSDTY6N2TVyE0uQ9dB8oWlSuAFBLspiUn5d65t/vFZf7PX4ptLHP1aqHmjt3mkekJWHbkHAvWfNyr3ZtB2lCXoALOvoGGRXUI3UGHBl0aYAwHD3kXux9K0NrOj1+hReHCuoldgZjQoVR1YQdmzg0VMYqsYtgaU1jvT8xUp/96vP9fkXpX744x/0H//3H1S/mRT0qd6TlRXmCniY4LcIQhwClcGiLMJRhSmDAMxZ0ZYy4EC7baIvvlnr9idcm0dRYnb44aTvf9+qPXjq2li9V1hYqmkBuG/9yNxasd/ZgAL9ZjM4TkoyO2Ya43EDkk49K+thAXFfQUsG8hoH83KoHlepvDVZUrM8FgdzfUF7kftEiW1stv2oJ4Wdck0ykGiDB82Da5rldY1KECfstqGvJwLSKB5mcLcHGaEEORah2pCQilFZlyimWoBnAjqVYlD0DNb9Flkaxcgwn8Sq64PGga42kpwD09bxOVZJaqfL3g9Vdb0NBaAVDKMgbKAEWLLTbaGrgmqYC/IEjcJij24jScyEYIgY1ly0HtDnZKyNrZa51Zb8F+jMHqR0MQSTLwM6gYEmJuvGUmdnu/+X3cqqOKCHqaaAoiJwkYU9gvakFoX1gVT+U6MjBZqWpwZFQWdbpLIstSSh6eW6FlH8aPdedpOKaM88D/T59UbPb0pFmae3x0q/++6j3v9wVE/Q1BioOXdWOwTCgYAR0TDfe99DS5OC3mt1Feirb6602VDkvKjet5o+cH+08hmcGegmkKNJfQtqyzWSZZvRJ4gp7Eja8HhJFza9Bn56zsYcikHnOGwh2D7a9UtXpfLN2nRHDEVch0vmn1XBsDZEaaIyX9kKhEuoXG3snjzUR6OtsyQ0GhskslxH2j1bG2py2u91Pknf/+lR9WnSV198o/p8snBLHJbUnxgNiuQBNBLJxTQoL3NL6ydGAdcrMRZsYFMW64xJocjs0LtYPdNgriVYhmIKzb3rp75aqoXa2oTmRGJg+/aJvghjVTgAPQTsfO8Jxi49PZ4MIbVOOcwnraPYewp2l14NiFsQ6Hp7ra4Z9PT4ZOt6vE5tEOOeNadXN1i4DiiHxVyQQJ2kGp5Oer7K9ep2p35stK/O+uHuSYcz6eobRclGNQDWTChtr5s8VdPXOhFc6cX6DKPAhmoSCnEbW8NbYgQ0KlxlJqegRgZ6ig2KmIe4Y51ziDDrEcggbnFyBQm55BnAAcb+0ZwrWyMRtKPxgbYCMGA45vcYvDACdF2jgV9QX7ACWWjJ1le7a0VJpDSJDclD4zv0gz58fFRRbFU1o/bHvda7rYIk0gk68lJkT8QC332GTMXCZ11/KX1xIEVQbAxHVOGgi6UsmH2GAQlanWepbhqlGdEAgw3dw/FsaHq2Kd0gj+jyEtVDMj6VM3xC1hsADQZnmgI8z//VQvHrpxgA52txVJIj3BxcDQZEPQllsNwg4EkgOQxJVsCJ5NFqPD65x5y7h5wFtu/MR7bLhpK6oDuGEQs5YxQCpXIDF9RQ7KPqR2zoBNz8nhXQQoheEBrXHQfKQ6Ckw3R4kBGQw7YjkmZg6hj46AEj2n9ytn03aDFAMGaQuk3nTWgomebWPqvTQLnCWzcswaunRh/aw0gFCZsVuipcdyY6J8vFnfAR5hpzuaBFYZZzCVRGTXoUsXLK4u+DOF3oOdANNgZD4ZzwHbdRY2HFk5ahtp440BZEuYbD+dRFcI2gf0KFtLF7sUGmfB7DeWwKSdSF5BbN6tk86VmbcEUxdNEf5ms15lJY6oiDDtFpiA0fN1qt1eep8i9SvbryNdzv9eb3e3VPifqG4knfLOJhThbTYEJHmu9jBlwydCx8NHFOm0/CeFa7AL7YISlssCU8dYf9nQFp1hMdXOjAGLQYNxhEoeW8yVrYiZI/YAkIQm3mXH7fyvc7ffnzG/3j//GNEr/Wm1//Xj/+xwc9PXh6wCUxOY0TwzMbaDLHynFw+a05zqzcOJo0pqOEbTVJVe5S/eJXL1VuG+VepaCubUG4u2v0/feV2lOkqU9UNZNdW3Q3PBseyl/j9hc7JXOXsmAjyKWdnA2usK46ZEmjvCKyjJBp4MQMOkO4YWLumBgk1Lh/IhxAPhg+CBlNrDsqhs7KFx1BDifCSkmOdlERAYJaDj2MsBbu6BJqLd7CtNyRlT/zs7rEU40pA5i5Y9hlGKZeh+cTlCyST70GaALdVxEHksbd12h4sBVz/xHkimMojtWPvs6gZtz/PD90hFUMQYOgSbLdSmkMQss9PrmkYmhYniOEl/Ooum2MhmdQYmChPqjuz+rUKl2BPklTy4buEGp7B1CZoJU9VmIpngKNcaK+TBSHqVGwRRbJp4sqceh1OvqGpIGO8f9xt7Tn1qgB33r5aJVPlJfQV6C06O8CleGs7Y2v53+5U/EqVpaHuopLWoz15t2D3j+M+uHto7W7Q+ODkBKCCXMfUyhs+p1WLToya1nCmNHr5nWhV1/d2DN+eJrUnT1XaEy+Tsimf3bU7eSrO8+KOQSQ61VBixYK0sKKbqumNeSrLAjCreRHUEet8uBKHtM9QijKPNkQsc6vN5xP7PRuMT4tlR5otgYLgrU+LvRw6Uq5D/KymHYLCR1DdpFJq2xSkfkq8kJ5udO3f/xR/YGA12sdz7g8G718eWPZRgwkaFnuPr63YR59KmscBy1yckBziLCY5l677crQiv3+yXzJ23JjBcdPFLjOk+XwpFlqwY4gDn4Rm7uUwzY6F+QZ09AqKEKFq0jt6LSvHLpgBMZ6UXcc1Bxbex0E6CAaKWYMBNwYI6JF+8OTpVGTF9g1bN6kX8fa7NYmCIaGQlsHdUxSPIddhlA/K5RlpQaE30Wqzz9/pru7H63HrSX0dkrkL6RYS+0m1sJhtqr0PGSnHF3LRDNYynyTTHogo47et25RSUzD0CjcwM5QWiyt0pWJ1+u5M7ckBy6GEb5gcsNgcCaywgp6Gp17mwTqpWctb80wQWTPsTqbeScMYuUJ5bCLiiK1Lk4+H867Ik2UbTI9NQfdPLs1ig4HaWKITmcu6g93DxZRAL0F8pltChv0jux/oOzjooT2gH6xrLIkptOOU9ms/kyg82BddlmMTjFU33cKytRCZ4mv4PlH78t6u9qsLTWbubsATUctbMhkYMaOmYgFJzf8T4YH5Nju/Yg9i7gYo9sYklw6kdvqWTBclD2/B7nDuGHDA3pOQpeoCGGosTwD1/PCCsVQ4EoHnDCbv2PlfWGuafRUi4h9aDSQBycY+qRp4rWA1mkdtuFidgGIzjfDe3H5DS5y8pNLzWkaTEh+KfPkwWHSBvHh1I6/w/doese9grbHvHOGyoD+EDM4s3AhHLPRzDn2GIYMGTCKzhJQDPVwrbuXHCQYB04JKOOnUSeGNktkBpZnI75Qj1ZoiHCaxZ/oeoYXUB9H97VLbcOeoVhGyzknDmJgS0tFsBwQt8D745RFnIIbGbHaWtLUEiqdEqV+YtM0Qu0M+hSqyyMzJVBjeqZIEx02U6uUTTSazJ3iTalO3aKa7w2HihURT/ZnvdxX+Xyrv/h5opfPpKf3T7r79lFvvqOINJefrjVlRBd09oBFZ8/0V8CknOiYyrnxGJQQ9lpnUYL2CD2YQ/+sRqantiSwCo5qbtWbnMl3CAX9FRbmyQCHSwmOG8STjBJcYJ212Cdr6e/+t6/0+nWiqX7U2+8+6E9/eNRD46vuMk1ToignEHNSRNAf4ncPOy/U32IhfFjkLcK+9w39+fybG+2uFt1ufL3cBlpvnvR0rPTmzycd7yad954O50UN91qYyyeXKmaYme36czIB3TRxuElKWqsNyZZISQ2aRucdOw9aJs8+awDqEnKS5TAA1AzKBoULQGlqNkM2Yjj6cdS+XHRE/N5S+UIa+2w0bop0i4A/rr/lInE6JdkcisySyIzBw9GDLoiwvW6sNXaNdUpxvIH+Y5ClRgHUhdJZ+H1XjY4YnRMX+gVoXqe54tQNXdH1ZM5M7pTITcvASIo4iz40F1qelOtPh82kYCAP50LR4zgi8bxvFc5OEI6rbSSgcK4tKZyzkm1IVFcg6vdTc95AOR27xpw7LLorZRbQ2hWJyrCU1/fKU19RHqvDHYSOawoshRvUGgdfjTV+3ykkhmHmwENrOZov9IDoyIg8CLReTVrfzvr6V89185NrZVmh6Rjo8e2gP357rx9/PKpvoccmDRb9T0dVafk/81SrTKH/fNXtrIrhL6i0uo318usbra+2ahtPD3ejzk+sWSguW2VrUtFdyGnoJZYQvrRkOaVqqejpA0uGZgCgBBaKIUl8zl2GbtFlGS07G5Ie3/xowylrMAJi1ggKWPnncuOiXU51bUM8Lic7Fne91llpyCAZXlYBEcaaWVOCo3ZFpy8/eyZfhd686fWv//bWNRuQcQVPkMy63hWmdarOuGFnNWNl+k3QSHQtbJhstA228IFm+lHPn1+bwxPNzZqOSYuaCPR4PGjEOJCAdsSW39T4vZYEFzEH70k9iEs/qViX8jex1Sf1RAJgYshTA5jbx1rNvtXY8rySHB6aOLkgIsJEEpNWOwqxXeQLkTd105twu4gi62zDjED5Lcg+0B7FtpSoQmWC6ptfG0fk7VrPn+/UHp+sGJYgz65ZNFaTSmIXChf3kBLaCApAvyh5dziWyeUqAj0Ek7os1Vh3Cshx6jkReLYHFGNk5eAnULSEvCIXkYD7mfy8oHY9h2GZaIw4wJPmvVNzJkm8cu7FFAGf9Ph0UFeRWYh2EANAqPUKcTnMz2wID/TjepNZATUlwBRcs1bH6BaZEiaG6UlvPtwrTHMbzLebjRVl17gh08CuZdY5UXnI2oHuk12cIGEGx57qFho/yP7CHTcpoAA4zmzgq9HjzRyQetPL+bhnScufZ61XpftMNiQFhvSBfvFcstZ2w1k9/XMogi59od7O+4fF+rEQSRllxBaMzobxxjm4eMww6cYsIjizKIWE93NqBJtuHQ8OysLAEFrKrdlrLwqfdVyYCO5EyJ/JqSNblE0sDewObGzdSYGhLGYBnnlfLkXJIUCu6uQTJuNGOKZE9/PNXYNuwXrl0Ic4LQsC33ApNC6xKiGkZXCzhDlWcg2GIKAb6g27MnssPwd30jxZOSGhd1w4FkmuDYMYtm9SoRmIWF5aTrfoJ8wVZ4yW/RlOtVwTp+A34/1FeUXgFSjOpGGsLkiTO9FSums3FWW5DKGkdmPdjhEAYwHGTUBjNjolWvEmE6kOM5hLqbxPtGbBEpUQk8YAuJMH2tWx2BA7D8p8oODWwtbQ91RouohjuCQd+8DtCMEDFpJRq1tf//Tfv9ZuS3v2G/3xn9/q+J6b80pP8vXgYVEn1TW1zRsenE2Fvjludmi3kvpQUOiitYC9qa1t+M3SzNqlmUThl8nE4FoRdNaYjiyQR7M1VErKqThTzGyM4HEa1cygh6GuykBX15P+6p9e6eqLXPcf3+rf/59/0duHQH5zo7hd20M/hq7ZfK4jl7icPtr18ia0JXTrofECGSTRVlqvA716tdGrz3J9+QpnRqXufNL7d3v9/tsHPR4T1d1aXkBYWW7Flt3UGKJqBb0t3DpJ36TLdqqwsHLSZWC9nHaYISLynXoGDk9VPGt8lsorU0ORBoL/IINwkzAk9YvKUVqNnh6SRR3llg0VMWxc0KkgHa47jxyCOY5VJYN1UdHTZr1cPhThZAGf5FchUkaAymk+mLjPXSYJBcwcKWg/R0SZUjznearJoUoR0hKRgHaIfBbgrUsdEKdjSqgZvobe+go7huI4s5/BiTXOJq3KVHPTq0DPACEOdcJit9BDh0srsU44TvGIx9ul0eBDDyJkH2yxZ3P1WmzMvpZoUUtBM7RcT3u8q2cIthvllITy7U6tlfiGfqku29rBLOx6hSHHqUZjXWuuCGf01XmuCBOnaToi7HbI+mrj6fZ1rC9/Xur2y7XSzUZdU+o3//qo+3ez3v540NP+qO16ZYhcVYHD5/KirVHxU3dSEQ/a4mY8d3qc7xS/lHafr7TbPVO4lBrrSNWR733R4/nONHXlujChNm7cmL6vulf1WFkmGYcGymjRm7BhDGz2NNwnqRV38n1/rM4WurrFXfX4oKVixI+UUcERRuoYcNG6dSdtNztVR2iVyaiLzW5jux6ZNlBkmDA2aan1zU6H5r1WZaVXz6Sffflaf/rDUf/vP+91ONPZ6FkFSVjGNoQvdaPnm60LGA1mGwDOx9bWhxUoKQGfx8os5Ryo0g0HHDRQjMvS0nD/OPTw1F/E2APPW6mb62sp6TQ0pCrTX9bo7ulJ0XatzfWV6wbsJ/e9hoEK9H91Zbla+49PRr0HSW5OMHrVKFSv0CGBzJaZ1tcbs5+TfWZOVvKUWnY336GarPOgYjF5cYPCVW49ZqbBJACSwyEp2ru1/XmrLMQN2I7KBl8l+9il25OBi8Rq9DVIMaputv0o30ZaskBTTIYe6HRn9Di9g+Mwa7O9tgEa9xzoCwMulJSaUf2hUso5hyTEVaw2D9Q81RbWWea5UWHWroqGjcMKSOqTy3kyYGJi/7B4Xis457O2Q68oCY3SeiBnKSAAN9azKFJI8GxERMesA05UKxc+68X2ygJ42eOQCzx1nblQ4wqjA5m2o5lioIAxRiCez9JQzWlvByt/GLVNc2VZrn191r5rlBcrCy2tn86WkA6SxmDPYEcSxi5PtV0hLof5ZopAzA7VdrRrOKFfDErrm/QK/fXiTvYundJQIPQtlk1BLssE62AwHUm/YJY8lLxp+5IvbjhzZlmmA5odckNAB5zmBwEeHCd8ZEXbsGl8GExcSCV/1/Lj7VTL/1kdnmWJOEqPwc0hN86D57rXXDWKG9KII/jPxrgLymMPEV1QM7V1IEkB25rhWAk3hlV9JJamjDPA9D6TQ1/MBIqlFbccjhNTublWaPBn5OUMP2s2P1JXRwoRkBxzy/2Xe45oAosnCMBlFjU4Bfj3IEw23AyGJlllAaI1RNZWqOvK+hhgyYuC77cUcYYFKl+GxQTpUG8s2gS+USh7MlonVjiGSnFG0HPlexrG0AYUKIsYoSL9d3C5VmjYaZk79UmkOU3VQVNiu8bRQoszVnPCdSE/PU9Xu1h/8zfPdHPTqnp8o7ff7fXuXaBDV6ric8bUZqBz4mfwOejx4uQEDEqTvUNAVivfusMQJBMsyuRvYCD7q+865qB0nswl59wTPJDzMFkfT5lmRiWSozFZVIBvJ8gUZ1LS6PYnhb7++1faXWf67j+oLXmj/Q+z/Hqn2McSDBULihvYIjlFtdMqQRnZgA2S5/rEgsizYWNXRvr8dqW/+OlKzz/D3VTpcPig0+FJ798+6c37Qae+VO9tLLgS5MRoNoP6GWqgcxDQXpLT/UHTwIDsEKIWiqhCc0U7dayOOWKNAHJjix+6ArQOruGd7K1QEdejG2wgAOXpGSSCWFFM+CroKHSio3iA+4e0t9gMYgH4by64RWSgKcNmu0yq/d4iOEioj5ZI0bCoVKAVFSeLZ1oayo2heXFTWcCG8ckgFDwsUHToXzwd3YxvFHYH9YDl1yhIlOmj5dxoBXweWQAkpZVeEevJG0zbYLq0dlLO0AbFHTjL9wRFyc9GezBQc+NZae97WBPSiNks7TtcdJh7Q4uwvBdZaRtBVCS2yEaW5RSpERSiqxAJEKlzomRoPx+M3gKFo9g6nDyV3qJnRajtVaLdZxs9e1Vq97xQkIQ6Hkd9+9tH3b8dNTWxHu9PhmgQJEstCJNahZCdapXAd7TQsmgNAj1V8tedrr5ZKyi420t1Z3Q/1mlibfAVG2DTaptm2HZtXaVP0ksy6/w7Vo1aalo42lKwi/A8S7TerJXQlxgikA8tRuJDdVYKdXo+2zDB4Jsk6KhWqrh3CUPtzyaC7trWhLasBIhwOQyGUCER3XO9XuyIDjgqzzu9erm1mpDHD62++91HPX5s5S2Z6mbUkIUaciIEHH+xgcrs+RzQeFCaMPGzcmqplsVCM89tbUGmWPxpB+iXRlkeq0zWeno4GjpAfQy9jgRetlSb3D7X9auN2v1R+7cfXZgja8h2ZS6r/ni2g1x8tdXz1680tLWe7j4q7EmIZ++iAinV4XxWg46P4FBG8nmwGJyXr14YbYObmOccarI+nO2aj/1gyITpaXG0LaOKq41StFV1rd1qrSVCU0m+tTQdW9MHsqYnSyDKj9DK8V0TjwM6xbAxtp3qurVDRogu7lliyfhxzcDiq6GSKyWhmmXMt7W+Ja+ubnTVS9eYnWZPp77Xoa/tMFOQXo2Oa8Ma49BcDo3sqaSlTwGHKN9iJTg0sb+DDln0SU/URG/Cftu36BkkJqNMnf4UfWoU6POrnU4P97aPM3xXiPrp4SNRhPveYjiok5KlxFuzxrHVdkJz+SlAiCgBVhrccInqoVZcJLYXFHTSzbMeHh5Ms1UWK5VRZvEBVDjF61zN/oMxRNs8Vcmgv15ZpIblTl2csc2MnAgQgjmGnCzaBvSLBU6VHjMX3Mb/ph4DITUOJZZi6BJXOmfNx/aY4KyJzEHC4geHbhTcf2YHOWWTkWLG9brEZMRilkMxI8h2ce3GCH8adkwB7dwi9KPNoBqXNG5oQasQwW5vdSXwp24Stg0NSsFU7aAeTjSO4yNaGJKg+SDT0LhgLAcNcsJwQu6A9C3UwHp9oMNALkyG7FK4rU2XE+AWaIp+AAAgAElEQVTls7smIwtJNHs3wnLqHhYGK1AfFzFlgj2Lt0f7RIgkDwVDEm3D0HoWi2fOtU8sHl+DbTRMNfxbe83/0onxsCO2o7g3IQuGGgfEPwxKDFDcyNisoUAYkkgi7nA3jUaXwPF6OI1GrO+ecq63lZAO8rJUHRSfUUSupNds2kC6JA+b5tPX1XWqv/37Z3rxotHp8Gd9//2d3t35OjalpmCNQ1ljE8kbCKlMzUZOZC6UJHcF90BkwnE4eIY0TsQMCrjheD4njUOnNvB0BLmwnCiXNg0CaMnqXAdybixImtONlePYdxdmi+IrT7tvCn329U7rwlO9f6d//1/f6emNr6jdKTboHyE5Sdbc84YHGwKKPgYKjGCzLnEJuOBaJHVfJ6Fe7CK9eH2tF18jOjwpCM4aupN+eHuv73846/6JQM9MTYs7BToXzdug3EuUjrl1ZrHxAqaiT8Kuii2wRd83Bqaf4ZBBvAG9S8EEnThaR5TDOGYNUKqkW/eD2VUpLWZc6SZfA9oqc5FO1glIVk5CKCx0ZdC4XDCEASbGRNcH0ETfV2TZWoewV7WAjoLw+8qgqwZPWw86wdEZn6hey9RBO8bBw6zFuHf4vUUNomvw1AAxOQJs/JM4ynxN/SKvoetPGnLPRJjWtYczakU5rrP1gzaQfM17Jj2dwwhol52fWIlwEJIuNqEhqrRHeA26YiwgC++se6/XXKbmZNrOLoXbL3Nlu61Zr2d0Upz8CcKEyqQyCCSrHzXWT/L8TgGuTOjgbtBVHur16ys9/+ZGbXTpCKCS4jDp/l2ttz9WmojyoH7BB0FG2B5qhUSaHrqxs00fByhal7QC+enl71qVN742Lwqc9zo9hZq6lZKotK7Butvr6eloFFdC/hXIXcR9HKoPodQ97ZtGzcdKSc8GPqplbcxiy+OJ6l5ryzXKzZr94fhgLiLL7KIxqUXnhMM1lBdnitJUfXu2tZ97D7onTQkDbeWHoVXmBFGhvPB1e+OrSM76/CUBlInGcaOHe1+/+/X3FljKJtaMnrrEV5/6VtxrXuZuMLNCe6ptUMqxvg+D0d+c89CUgCSxmXHdrp9tVawzpSRRh5lOx9qQT/4dgl4O76BeOJ6KMjKEh+GclOiSuIJh1Pl4sBwc8yltEq1udoaenPcnDadB/WEEZDQaGqoYNJPnjnRu8ty6oXFddXZJCEb1rcD2sD+Z4J33Y3sKCdCsrzhoNysV65WGrjU0jh7FpYAr9tS+2ysmldwSsw2tsNDgIE6VJrkJ61MzW8xqqrMbYLNYui60Jkfu2On44YOCTaz+JtOx9HVCh4goG8PIOOt69lQ2syZyEaCjA+nQsHbxOZFWZIYibtc7qcf929pnJTLkcWgN4VlIofcIyMTwQzJ9p2BwzQkcNEE2s+uNxpB7iYw48smknAMb1peHB22un9me6pP+jXObYtkwMlQbEAK6DGQNV2DOCxmbMBj6jnbKrqeHOza068jBnb0A8xb7+1NXa1UUhkR67WTfR5iTnn6ymBnT6E6zdtdXVsLM4EUkBHt7n4RWg4Lz2BILeQ6CS8Etmyep0NaBwnDiEosu9RwOSrNGAwtaNI/XxfnG4ALl44SOjCw4LHgfxIO7pjZX9uHs+6AmaI7AaojQ5/d4Q67yxKFIl1oSpkngSh5gXomyStrF2dwsTZguN8fh8LZ5JX4mOzlbiY04dNssDDJom9ypEuFajrB2ZmjiT6LeZ110FCG5Mp+cb6A2TMSctKe5/iS9dp/T+QFtmEKcxkRITxU/GQSCoYnXQxiGNZ4rB6PNIMVnjy99b+ZGcHIUt2mDbNl1ceSic9chIMPVcxF3Q/mxEMGj0EdEFgRPPMLWQcbTgwASQDZGoSosqDijCNCkOX1y6eSE7JFrZA4m8ABEmpwAmPRHhPeMyPaunb4LeysOxCjS9U2hn/1loS++YRi90/d/+qgfvu91PK5Ud7namogGigQYsIGXccYMmkJSX2Pb+E3mH2JdJrgwMgcKp2XrDoKGRWgMdUrRI4a5hHuUsDFZxg0iZHRj/nC5oWc3PNMWjq4ovfX04qtC33xzrdvVoN//+2/1/X/sNd5lSuqN1dM0QW+x+dAxoFLm7hzp9cJlF6oKKU12yc8ladRQ0MNZ6zLR5z95rhdfrrV9wcn4ScN4Vn046Pvf/Vlv33Sq2q2aYauqJ9YBPZwzMqCuoQsLrtzswDYkgcpQyOorAGkxhACoO7T6DVyD2Ld5mk7QVojEQXRwNPqeiojDAYcV3xKugd/h3ulJ8gZfqZ8700HY2kCD+3Gxwd8JwcljokomSCGJcV+ColpOnNJ+UdFMytGz09kVhSYcZ+Mi0oB7N1wGJfxhqKg0cGJRTp9Lbqe9iSTqadCZmh6MBwzcJikCtevt7EMQH/c+eqVnm61tZDTGY59mSL4sMZYCbbc7cQeg2kY/z+rRI4wMkNBxKHcmVVAimEjCUDdBomcTKDlhk6nS9ZWGOLShkxiBZ2xGE9SP5yIP5l5xN1rq9RB0moJO3lLri9utfvbTz7R9dq3v3h3043fvVHqFynCjw32ru4eTUftdNmgpQP0CxX5mifXsBFwvy/ZvOmXNpOgApd8r/YvUOgn9YNLpqVN7ThXMV4oCbMusIY264+HSy2WdPhc03oLe1RPYipmm9rVUi47UMKwKDTjxmlZJO5i2hs+K1iXcZra222HVBPGgB579N9El62KtYY8W5WzPxXZb6PmLnfqpMj0aQyzaeC/p9fLzQj99/Uypv+jD3V7v7wZtN9/oN7/+XuHovL/HGZpl0kStT1navUTlCK6+hpwkkK64NGQjCidYPw24fjm4Xkp1yzzVulhpaAbL+UIMjN5zf3wyGcJqtbIaCgZcOuxo9qHLcr1e6edf/kTLsdL+7s5QP+ueLAOtrre6ffFSSZTp3/75t7r7/qOGmsNraNrHpqktpuTm5a0FKc4eVRgn1UfKfwNdrdaWVn481EY7M8jzXKRFZvlLHF44+H7++edWrkocyL46WhsE/o5o36qn0gS0GKF0EttgFeR09EkxjtFutNDUeex0GBodp05dsGiV5VrTn2YHqF51NMm/yo3WQqrg96DYmDwcNTWfWhtKrUM7xYyBA/KkseE9x+a2xGkMwtM1Z/l5oq5M9O50tAXB+vMQZHP4pzicfcaTns5HQ52idaYgt9OfCefR7NmwxcHOaMXFAkFn3KaJrzqSaZdsPT83VkcDkoazjegc6EkkOU9oziw0kmBSIgJkFBugAeNFtspUe732c6PNZqV8dpQlurBTU5sR52q9Mfq2OlW6urlVUuQ6N5ThEkPBEgzuPqkZ6UpA92tu91+6MhBLoXYut0+kl8uVNsP9Rcrt8qXtr1kq6X9lIYHeOLydlFtXRwL1xuKNUAw6BaGo8xFAl4G/GHliA1Lg2WhhG6MhMbZ9gsgQTOmSbBmSvDk15b+z/1vCjHOMfsotYlYhvMwyjQb1HZUpjAOY/i/2c7RCC5MtSisXXOnE6q7qxFKSEKVfkC8GF9cVR3kin8cNL58s/+6quXBAqMSR4Y4bkqJb5kYi2hGbsCzixLNKYVRNDrH4r9Y4JBo4n1xWBNlOXEeLEaB2BS7bSnq5QpfQTShNG+zYw33XYDz6SqFJgOfJPQLSR1h+yS4CUeOYgwCPjYUQw4jhkY3Y99TQaG4Bnm4xvajJTa/izfTnTDacMLUkuae//OVOv/jrlcb+UR/f3evD215vf/B1oIJ8XrlCWrYJ0hz50HmmnsG1hV5wpb/c51hMLUqANpVw0TQ0auzOTU1MS5AiBa3TPKrwYgtMrMnEYoDpoZ48hXNgkDWp7T5ZMBtP+W7U1z+50f/+yxc6Ht/rj7/5k/bf9poetupIDwfKSGYrcg1BN9DOkMIHk5oFOg1cRTeUGio2z1Zem1i/nKfts0zXn5Xavgi13c0qs1YaDnr//qRf//qD3r2l4uYW0kuTlcOSuwOyRws3AksnTCT6gUUFOlFQ3TWWWtdXCCJoDi4eWqL7B4IPHf1LnQJ3ZBrQdo9bBfcayCST9+URZtHJVoaQjD5WeRYrNxBy/S0ckNwfYgXiRJuO7jU20tQcijShp7Yg8rSOmrA4R6TzRiri1ML0gN/77uSE/nZYQhyZGNrMEDwEs/rQ02GcdCCzqibOIdSKU+QMnTKrpmg1z7VSqHKgKFg2bDwFRP0ujkJiVMA1NE7299HD4FTLQL9J+GbxTlJDuh7GVicPTZ5DqVacTmdCOgelUakoLNTHsW02xTLrMy82kXoLtYamqT5onSRKi1DV9KQ5qLQrAv3dL3+u6+c3uns46w//fKe7N49KEjJkMqMpWZSncFCxjVQNT2oXikMTc5EiDsz8xNLKqS2Z+7OW8az0KlL51cbQ4fZ4UvXYqD0tSvydsmhjRg1clXHbuNgCFj766OJU5zO6PtrPB1Ugb2lpsS41brqYzCVfWZYpswPHqLo66djXytYbrVcbVVWjtMyUrQsd66NzNo8UZJOhdHQdgWOvIk+03qXKV57KLS5aSryx00d6dr21Q9X+fq/7D0cNXahnV6/143cfLOmeuetI1+QlgZ7BmUMACCNIT13VatA3+bm55fKCzkDX9WmmF3SuyMDjxGihx49He79smpgCcIOeTiclPEOUbGN4IF9rVdrhC7qwzHApGq9lrkKWQuhdjvLZutS5bvXddz+amBvh9qrk9WMrhIZFuf3shRUPsz7jfET7g/52FSc6PB4sioHnE+SJ16a+I7SQVLLuGr16fmvO5WPF8JrIX2U6vP8g78OTSRuyq53i7Uot6BV7bZjp6dRona6UQTFQkQLdF3tqOCHkiXqc3ygrQg5C0vPN2vaaU9vqaE23MB441HAKDmpPjel1OIhdr9ZGhbPNPNZn63ljIIXauy5yDW1jAY9tkeq+bzWees0466jlYbfkIMfaDHXYnBSvCuVXax35HoJEGa47KO2EstizNuu1Pr77IM/2H0/ettSUIbtHb8rR2bcD0NRiQjAPvdX1QP+1VW01ITBcGD6YC1abje2nFBaThQVF3fiDghizz2iMCa5FeuCiLLe6suOHRzVVp832SuV2a9EE9AryM02+QzwG/Zihq/jx5P215SRZuo8NSZ+qOD6NDS7351MwpJNroy+5aIVMROIs5IYuWR4/liT7W67JnYXArO7kI7HJudBIl/LtXGtQL1YIyiJPg7gNL24McvyLYZc2IPmLc/swgVjmEBu6ue6A4Thc8VpkHkHvgOS4YQ79CYXlVuRoIl+Tb9vAdsHDLrLwS9CWPTokbbvXJIKAhR/8CE0UJ3qHKDn3EJZIhkdOcqQX47Lg8yDSmxDC8hrQBGYIchUlTpbu/i5bMRMJ2h2stKMHZ+s+N9QFQlPE03YuvZT6BnYSZ9xzNCknSYY+dD+Er1m5L11YDEH2OUAFY3lzqAXKgZwqaEG6wGhJtuoJF7rpwj7Nd2+iXuzeZdjIG082IJHBQlJwmCx69Xmmv/ur51qlnR7ev9Uff7/XuzeNpmErjQhr+Lm+cfI0XJNLMjPY2CjGiZFcqN6QsTjjuwXloN+OBzhyNnS4VXOgoZFzFu/G+pBIbfVMiIyl3WrEoKLYGHJfYTqaLukvv7zW85ehnh7f6v13ex1+pPxwpQbBe4Bof7YHC3RziAZ5BXU2iCBBQxD3popCrKbUWxAwx+/zOWoLzXvxaqOXX+V6/lWs9TUPdqA//OZb/eZf3qo/bzUOV6oGX3NCiCKnI7JAoCE45cQKYzJHWmenJQWQ4ZXaGtCCcDGNkUWL8fxgauCUZXofbPcwawy6IIu42nCfgSrMpn1gADLhvGmwPtUOcd8h3uYhmKx8ligHRqekYREj46SwnzGczkbpcv+2ISW30BCoNjJtwkKrJNM09mqnynJd6NgqgsL6mPzYpclzLakNYegE6RoHqklC0+N4fWXpuRORB2mu1RwqqQcTh7a5p1MOfUzfHiWes7WGY+9nUC4QioN6sqDOrji3gOvoqVvptOeZoV9s4T0lNqTgdoroR1wQKDOEBirlac04ABWZc5ad5B0fFaed0i2ZPAhCY31x85m+ePG1Ho+N/uf/9zvpMdP5jLB40RxT1BxZwB70ahZ4Vnnx58NJZ6PjR6Ps1t5K6zmzQbvz9/K2rXZfbBXnpR7e3qt5PJv2ydCMJVHsga4kao+dYkJ8It8GTtyISZabAL45Ndad2YCiJIH976CfNPYcPGJ7/nDl8d6iItaB5viF+AoQuEG3L26UrLlPWisXPqP1IYQziI2mOleV1ptCo2ptr0PlG19xtqjc5sr8lc6Pgw6HyoTXh8ezPn/xhVb5Th/vDjqdWnX092HXJqOqyIy+BJ1mvUPPg70by/nUs/4SzxBqXWY2qCBYBmkCVmlOJ9UNdKWvcrexNQMHKtb1hc+P5meLGNxT/XRSlqZ2kHh8ejT5SIiAOYtUEHoY+Cq93ChHAkarodXxXOORUF01KlaFbaLj2Bm9RrlsUhQWnwBNS4Zbd6ImhD62RR9pnMdOZB2eLJMOyeXQk1KLQ+k3AY4EnV6Vyl/sdPfmB8XH2g4L6aZQBUqMxoe9xI91rAh0je2Agr4Hyz0nKwJetY517FvVQ2Ndd9dZqhWPM6hhUVjlUNMBVuBkdM8IQuiB2IMW+j9UPpGvGutpdEGV1FtBp60J3zzuDRU6erJ10ihyECLcgOxWHHZYG0B7iJNJI+tGRAOVp6VCUrJ9z6Iq+r7VbkcVzKT9/qhhmLV+eWP1WqBTqp3YPV8VNizPbWelxNZCkaZ6fNzbaxM0S4glGXtECEDRrvO1ibKjPDRXapQxbrkOvDPOTBuKE02nRqe7ezOyPLt9ofX1tdOzsZc8nQ0hDHJ6HoktOdmB3PP8v70MSUb4/2cU4qcoABfcCLLi6kqAvUwFBKdpw4cTfvIAWsMar4GH2vwpricLKo5f9JkxH7tMR/cg8JrgHQglQWOcONq1wbkKXIfwWJiboT9cTo74qHks+cX0KgwAhvZAJ/DyuAmcCtxcZgb2cRKH06SUz3QsiJ1ZMx2VZ0OP9bK5jCMHojj+02njQXCgc9yAyCneKgXg9I3nxMrtWVo2PUFQmNb1Rm4DnDp9YdRusOEjDqbi4BKAaVlTF66VaR/aZQxobPbNhMe4ZqngDA/gGjiN2BwHWdGmKaMI6wxIdmWz4L3iKqMsE5SCPw9FGSrAYdjRMM+oCjpA7IIrVOlMxM7N5coHeY9gaNBwBI4Vy8GSpHs2aezbzIFWvhvp9fNSX71M9PzWU9U+6s/fIdicdbBS7FL9SJgaG5P7TjktpYjFQUf43gygJPOJ9NOzYr4kHkyLUsDa7JLfXTAy/Ty9o+fMGksHHUF/LhiUhdcC5QZs7pw4VtptU/3kZys9fx7o6f5B//7PH/S0z9VPsbnFEEXDaffcvqnMRYNIc6lxgnkKJwwIiWWyWAEm1SYLeopaPtz8PBiidPVNqRd/sdVuO2oV9dq/f69v/+2tHj7EOhyw2SM8xR5P5g89bWcFWWFJ6ohna9AP3klyqbwh+xMaEUSQ90kKLBU3nA6NNiW7jg5D6m9IasQ1eUlb57mLIy2WMjxap5EFA3Jt0JnMs7ILxYzrCd4XHZZlSRkpGGsZFo19Z3AloZfN4hq648HXxitNFwLiZfGvEU4zrgWp22hTMk1eb0gyGjNonMaKjUHsHALk8dpUIfHd4byEOghAjEmIp1BWGko6FnsrE8b+XNW92VHQapSEgzITBYtOQ22LLl126YiLsNXHodKQRJYunywMR6GyKLMDQ80pklqTJFfIs8ZaEkmbKNTaPuOTnj/39PLrVFpDHy7y20LjMdL93Vnv7o/SXLIHmseX6wqqgr6lIEnbyqd9fezPquJJ57k1p1ExZVqP6LsWDdGTis99XX/zQvePvU4fzxqPvfpzZ8iicwuH6utFQw2qQteIby46kN8RvZZHzElgeVQPx6M8EOVutgJehLqWYkxgJhQFLsI80JkBtOH5B58jPRxvZ6XiKjP9EYj0cOzUP1WmuQEBWu3omWu0vYmVrCjITRWloQ7vB+3fOVEx6yN9ckW2UoBhwI/04cNHq0rpqWdCp8JzTx5avJj1P40Ta5LH1UbRrQVCApQFvrabrYNDMRJg/jnsTadXs/ZEwoNoZd6bYquu6tTVjVbrwnaQ5v7osrnwCHTkOWMXDwxlTlagHKHCNnSIR+7iKDhstw1hkYNRfAhfoXo5o5H7FWCoaMmrCzWeW+3ffdAaxHWedY/+iZM5UovLM5Za4TO5cYEND6emM5dXsV3p+vNbG6Z15BAyaYwREXNv07GW6Vx12j9ViglLBGFsK1trKdotNiuLXUEKYllB3qxNTvzFYmJyP8vVTLOeGtBVgnPR4rLXcX4gyHexIFDqhza4VaHQklgp/WboEymZbc52yB7DUGNAeTCeNF9JxB2DyJv3aupEc15HeaKp601szcAPYMCQA3IJvR8b6scW64xiYZHbfl1GqV0fcgdx4FmQUkV2nZOReEFkKN9qu9W5rq1SBvLrcX9v+zmVZH3XMHZoKajU2Vl+FvTtU13rMFvVuELiadpeKwZnImQCX4e6MdQQMweIOJEGlPJyDZGoePJ/yRbkbPZOaXbp8v6E05vh+OLZQoEONYIIOdJwSbVmMYMSYIEbR6uas74sky1bdgp7HeGLnUZoDBu8TJ1rriqPCZTT5AXJcsJwp0u6jE42sdjrGGbiIgSMuLPNkE0TmyCIFa+LoNv6SOyEQiYRaJNZiZ2G3F6BUWxAd8KNYzohNyDxi4A4BF424F2KWBg4LFrAYgz4vI4K5EtENOrqSpgoyXdyHW0QIcCRLE7d3NlDzVBgxZ2WrwS0dRkEreAUfY7L4iB93IZO46hc/cPiMz33hqJxzfkw1C0Qoc7iBK1mbStjZ4F56EZqxkmcFiOIG4tupqVHKOoaxi0SgeJTThcIpg2ZI3fJwdvmBGGIiik+Pau8DJbw+R26k2lWmq4cDeX3+vLLQq9/QaHtqLt37/XHP9/pUMd6PKGFWktdbDoleGrQQx5gCz7wXTkxmjL0CBzAWNTQJM0DAl1XHDvzgIeLep/+KPdeGRoYGA1NSAlHG5SGnrwK51CuON0q2qV69TrSr371QuNy1P/4X/+hd2+AjwtNDSc04gtmDTGQOaF0DlXorbsqUoLLy1qSuUMZlBiQuRhY6gctXa31LtfgtdrervX1z1b68nWqqzXXude3f3yv3//hoO9/REdx7Q4T4ayRlGuGA/sMjMC9Hr1WpxgNHaWuvuX8gB52FmDK5wxtIYomTymIGXomnht7BjBCuCoau5cR6nuBncZbBhz0YXFszzH3eM7GSYAg+VQRlR9QY6HGdtFcu9JlHDoopymrbEl7XlxfYuFn5qRjYPVJQ48tf93IZJKLF6Zoa+tGWO4Wx2oYDEk0fSL6v6FXTFAhtCbDI9ECSaoFXUMe2GDGc+P1ZwVdZZt30PtKahKV0ZKxuUlD4uuwdDox+AeeEqIM+rMObSU/5dzLUSKRPwbKltiV9lKkbGXDuZg9KhblaNRnUaSbsFOxqvTlX75Q+SLXm4cPavazxg+e6vezTtWsIyt9kltKceCHWheFEmjLeVQGGmUxJ3S7HTWGozlQzcZdNSrRDBexrl7lyp8TQRHp7mOnet+oO/SqTvRVgayRqYTr8WSDvOlM0lTPP/vM1o7j3d5MGHzHimO92d9raT1FZM2YuSZSY5EqoLODkjzRSFwE63pNrlShvhptU8epV94Wejo96byHlnG6MVC8djhpd5srKmfFZaDN1Vqr7ZVVTOzf1ao/thb/sMnXOlWNTl1nBaQI1h/vPmq32umJwWN2LsUIO3oe6YQsgr1kmFWiC5waTT0mEVA0T7vNziQcyDea09Hs3/mmlPJU56nSx/OT8tVK4QKi6BB6tEyI0Z8+7O3gUGaFrcFY+A/tWTEFx1lgeWlX+a2Je8/dwbKnXn/5hR7un9R2HMScixSUqIxTE3+DSoEGfnj/XkvfqztXerbbWrL0uev1sN/bd2wGBAZwevKS1A4SJJi3AWs3m9akOfJUlJmlnrPGB2sGft/yvuJeev/9nY77o9LSUYbQagRVAgtv8lLVRPI6qPqsLIsU8QwTiRNRmByo4UCBiJzCZ9zMOBLZV3uo5ME0PafzSXPf6yrKtSnXKtelCdN9BljywswMRaI9mlZMF6xfVqFtKBL7XhQSFAwIMmmX5BbXkT57pgq9JK6dvtP93f/P1Hs+2ZFmZ35PendtGQCNdmNIUUuKwZC0VIirWEn//0dGiOQGZ9gWtqquTW8Vv/Ne9HAYwyYBdOGazHzPeexHS1OP1iBcg8XMcH2n6JZgc3DQjc7EgtlpPpYWOGyYCq5gvtsgsevUSqjJl0k9DU2v8UJ6PRouX1Pm6dVXr01mM/eTXs5XdSBv69xCdfcBpdpQcL3qYNbTtbShHu3yvUfEB/pSnnUuBskLgr8znAWnFB+EGxJcD9kXQYPF2LMxm/wQRwA8sRuinB7HwaXm1Zo4pnggoRtKXWq0HYCLPTjmBdbTjUDLLcGbg9KQGxfL6Nxt5pKzv+0WcPnllZFmnRi1hPMGoSo8IjC7I99wR93k1LdD3r2C2fKCoDn42Yw5lu+ETYRfIy/H3hMPdBLCQ0sytqMHqkCjqgB0xWl5XE61G5K4+aD0EHyjqKI2wWmW7KhQCtqE8n5uLesDFMS1vqPIT4x+dAWwTsPlXIBs0dhN3ffitGJOBG92a3AfbiaEzyZOZ9MJbStzdSQ4jEI7AAaLZSDnCaqKATYVulUO3Yg294A/PyifXL+XCe7Z4ohFuLWrNwyZga9kCpRhu/bP6paeSDuN/s7oVUTJ62jRKh319feR/vD9RptNp0t31L/98kk/vOs01HfSuVA8pOa+M7m9QWXouZwu18owYyIY6OAbdKV4dJjl9wFVtWaN5+AcMTpy7RhcSqgiBcWDxny6RCUAACAASURBVNWiOe8VQPFeeShvtcyFwsjX29ex/vGfvlN8N+mn4wf98u6kI1btOlPZOXsBeraY68qfzIHU2MBL5QYZRvQm+RpqbL+RgpD8LVAEND617rJYBd85KOt61qtvMv3VX2/0zfeBvKzWu6eL/vmfn3R6DjR3bjAaBiIaqM+IlM3E7Fc6LI0q4L0oN5s/Ymijukxcz3dN9ldglAzlxojvES120MxY+YFpRhRysZALp4tDFlC7VX5j6BJDP3x/isMxJ+bf0xDxmVNsG8ojEdocPs4CTO4T54XfzkonX9gYBkL7ApDdWWPQao46Cz2lqyri/Q2haZooD7YIkTC0GokrPVYo+Ji9uIbnzmB4njALXY5Y2smQCj1rj+eQJii06yrbgM3F2AcqIJuJFeH9pvSoNTbYd2gSQ8JCB801ugJef6wpyuzzjuZId3Fq/YRklJJ61Xa+jv2gMen1zatCf/jK09tHWstfq5li/emnz/r861ETLfUXzAIurdlQVg49CkCzxNA40FCuNzOXcKcztCehJaSjT+zrF81zqf3blVbf3KuKpE9PZ5UfyA4iSHCjcUpUEueQhpbbRAFFEkyK/Ucl+dackIfno2UrDVBt9JqlqeW9kK+z1KAx5GAFhrZAAa3pqyoSq444XA9Gy2TUAw+4eHxt3my1/mqnsqv06d2z5mbWOs40zbTUT3r7u72CbLAwPwb702lU3XgWijo8nZVPdEFGlgk3ZJ6W1L4pHX7+bFTNUGRK6eFqBm3XGw1hoPMy6tOF7HwqjAKtV61mwkxvmjyqNayvEsMNjrYkMF0NupYxnlVOraIk0ybbqTsxlDkjgR8HOuNcPNd64D7yPJ27Uh/qs+6+faUJCzuapWSra1Wq2MTyQa95BgSJmmZRwyEDaszh6ScWfUBOD4gj9B2VHJgjHl/fGbqC+Pj502cdTyfTW0HxFCsXYGilq2iwfP7OxD7vGnnBbq2E4dACghfTxIUIDlkmni66vJwNMUz2hQ3ZPKMLLzUHc0+ZOPlJQ+vcdsQqeLLaE4fW0GlYagKMAMnhzLhpjy/kJNFdRhhm28gLUzvHQfqgX0JqioiGoX8uZJCjbsi3yg+OKxCirqptQbNKL/41glVByLtJZ95zkdtngIyBqYCBi0iCsUhUoXEdpYzQyGYUiFvpjTqOjf28lU9+3a3rtJmVx2ujf4euU9dcVRSRvv72tdpx0OF4MeffKovs3OOzeP78YhVU0X6nmrOQ5Z9C4jzThtLfYNRh7vVEgwJxLf2sR/na4BiOAGF8NSBJmf6r1bqa+gRRMv+0gcVphpx0G8LFuc9MP3OjpPhdDnQeyFZKaUMfNwW2vMySrrWQSOT0SvwU93PgHhF3ugY4R+05tMSU6uiA0E+wVTpP3W9KKXCkNEjsz5VT7frl7B24n/PFEcauzbYN52p2SjvGyBlywA0Jmya/NuTFdcWZzsMesfyXeg+SQhGBgID1qtFT8dkY6uT+a/QPdJv9k9fMuyQvCo7csop/G4CwE8Bvo2OJrZbF/YwvQm2nbnIHGTAwIBLllRODmStvcWiS7TYuvdn4VH6PbCoOTx5AN+4Z2qmxeAXKVqUW12GUywtyEyhDdRg64UOCjlqZKN25ixgOc8+z9nhg5HqRGotvoI+Jzw47d6cB6zFoGPw7HWj2NbYK1rPuN2u9eVjrd7/faNCzfn33H/r000XN+0xB86B+BuFA4MtnjPuDT302hCkMoU5bCyokU8ajkYYB3LRpYJXQb+Si4JrCERZr1YGE9Sp3BFXSA9ZqbmghTy1tfTMX2hapvv2fXit9HSi5IwLnWT/88581NbmqHkQgNtquAPEMe5X0oSlWMqbya0o4a/mgwfJUD1QlOKcgzdQZMf0MkoCDZEtlkTb7WPl20Dd/zLV/G8tPpcup0undUfXni6rzqGZAc5FqHl3i79heVXel/ewg3ivwM0WMi95gnUstlxSR+rCRE2nYRDmk6tJeXchGhaXbad+mgWJcrmUqMROjXkAiyZTBRs99Yf1uaOWck8DQzKQniJA7F20T7jvn8uQuQweE/unSIXCH6gtNzEqwI9RBQn4X1mMiN7gnfCz6iyvWnGeV3mI5KRwI6CFwzBmS67IX3G1McjcJ2yEoCg+AWanpDNAg4IICmYKONr7Xtsgs8Uw47qJIMDgwQNPxQbpzKFGKiW7PQr8T7fxcW5yWwWD0Jkg2WsWs8PTV39zp4feZ0kIaz6Fe3nX64Yejnp5xOQXy6kEpgG5Dv8JsFvs+Ccwtg76ORYOUfDRnK4tqGK2HLgpXRqss84ui6KCvvtsp2mz063OjP//0rKn0ddfG2gUb1WGkc+7S59ehp908qeB+nHC7UoMz6nyt7H22TaWmrSwfBgCRg2Swsl+a4gujoKu6tkDQr189ajbaEjqh1ypbm+blUtKJlWi9W6soYl0On8w8QcgjLMCqCPTV2zvdPexUtaOeD7UOB8SuK/zqhlQjbrYARQwYli/mG8Xy+flFLy8nxej6OGHHUdv12qgpEI+Kf5fA3WFQnlKhwqIIheMkFzz70Ea92u/NTHI9nFWfr0qLVP4qVsvgkeXqT5383lOJEL0oTKw9N502aWYZQ5wrnEDrh52Jic/Xoy6XSvcPd9rcreRHnl4OR1u083StoacXrzMdjx/gqnbPPY62w+VkYnhQKs4MXL98Bv35ovp4siU2Xq+U5gR9NubwxBnHQcGv5YSOYpTBdcz1PMzqXq7yK4ewdriBq1FTN5tGMVjTyupZHxrLVX3tFRaPStNQbfmsJFqUZdBFruPQpC7WSdbazydpnPsZumuIAnPXcZ3si5WlngfF1u7PuqyMwrf8NH9SilOMoavtFZrj1ulxMcgQKcJ3mUGzhbMm0vPROXIupZmVW4MIQ5OuqfxpZjXNoAtSjv3WtIBT22q41hZqysJy7K7WKZoT1syzh1DdkloikrMd03G9nsw19+1Xr+1eJ0drEye6ywlsdUDIx+cXGyJ9hOzEqGjU9XiwEOL9w85CTaHjL+XFYiGoaAEdX2N6oJpldKG63i74b8gxTdHu8AkOSiu5+A0punm37HB23jb3+9bnZP9B/4DOALG05QBbmS2HNwc8EDp/KQOGqzDhiHHmezcYuDBLo7vMDuaGnS9DkhWl2G+5L5k0asRgJO7adO4TTOmQGKZb0BcnNw+VM6SApkDHWdIFW+dN/HSrYDFRuqE/TMS8Jydax8pqLrkZ9Gty1lUb3v5Cyzks7Yvc3fHWNnCB7JCTAuSHyNs+ZbKb0FYgWHWv2x4S9s4ZAFynlyVygKYxY94qN4gysMTpW0oVAm7EsLcGNxtueVWJwYUkjgOVjjYkMfDA0DMk1R4R84lF0jukjC1zNkqO8BVuKpcUTnjgbXPAYUSom32PlB+6ocbiCBhSLMHXIW5QdxaHgEYISiPw9N3vC/3xb+mFe9HL58/64f/7qO4Ya2j3mgYGvJuzku+QzSqlisNXzwU891anEfWeOm4Q+PGxs8DPjJ6hlMZ0T8mQas0glfi6FFjABxUMXFzot0PZCoZHX3d3ez1+v9df/x/falie9cO//qtOv7SqL6lOpUfnoVboX+jTSvh8YktxVg01TDCfs0szwDKkQDEEHNSGybpkcj4C6Lg4RwQ8KFgN2n29svyb12+2Sv1Rx/e/6P2f3+v05Kuk/21aSx5NcohvKxOmp+FKsSVN96aPwmLbkIUEquSRqYJg21eO3oYAWZwdkUtnBxgl+JUiVZeSlLoHStApj0jRvhkOEBzTSUUwHvTmNCvpPE3t6PQJCagOKCVRDw4j5TqZO6p1QJfIGYMehlYMFPSzIV0DiwxBpaHrjGJI4t6ilqCmowxbMgP2hNWeD4ymb/czQCMWIHZQQ9aGgPyc2LQf89xZBQIhoONI7xyJ9qTpsmVXzqnHZ4NIlYEQJCpm4CLBGPo/sCR9MLZkxr0H9N8py3B5Tnr1zUq//4evlO5pepc+/vtBpw+DDi+jzh0RC7OFL2a46AjB4+Ql72aT2vXIpm+uZNrXx0GbJNNYhObqwzQBwvl67+l+3Wtb8B5C/fzuqk8nSoDpZptNzxVs10ru1hbTkIC80d1nz9BQlNm3pUvdB11Bm2GW/jS22AXuRSuNstBWoi5kMQpVedHd/dZ0U0QCEAa5KhINQ6vr9aK2n7XZbPT61Z36+qDnp1+0e7s3iuPV3Z19hgwMZGzS2fj8zGC21/XSWp0Eep7dbm0usrFpdDmd7DVx39ZGsUZmmwf93N7tMV7pQhIz6CHo9rToLmYQKTUCym2cS5G6G7LDElBJYjpG2cGJ8yy/WxMlbgszgnfQCXR7+W6n9nxVezmroIi5rE0iUmy3ijOCIhkgKh0vZyV5qv393qgeqDKejGmUa8IyT9chjlnrA8SZOpmeCf2kBRu3tAaAcIxWkmrFP+ifWPziRKeqUhTHevPqUZsVVRwUmy9mDoA6vZzOVlKN2hZkMAhTXfpKKlg2Qi0lbrxJQeYr3WdGPZOLBfoxtTjXFj3uM+XY6RvymVxrBgsRERqWRm/5a4vKtrWwxjbxLYZhqCoLad2QKbXeuXywEpoV04SLaoACNNnKMOl8eDYELMAxydCF/ATZhukZUSEAOpB7hDg+N7T6SpsGQ8i5NWnI6VpbOTYdkHYSDy4C536/U5YlVodCtyNVMJvN1s42tFCg2X5Kl52vy+WsdZLo92++ssnheDqYaWebZUqjxNylL2Upb13Y8oJzM+07c3BvV2vrNkX7aQABztuhMzYmRW9qSeeuo46aFS/3/qtJqhEvw785Xc4tzfo3DMeSAN0BwaPn9rDjQWhZSnbj4lzj8HRjAx8qeTzE6FNqSruwoUO0Mpu93OUYoVnyUfFDdzkS6cvochucXLCba/qASuIBfBsCELwZgnMbbIymcxZ7qz0B04I2YPhgu4SSc7zeLTLAjXgMdjYIQg0aesXhQVcVORmkYoP6zKpH9xpdRYobjtw45f5pnXHEt1MYyLARUM8ABcn/73riIuzaHDSGfrkEUfv70AxhxUaIPLX2f1tkguGadvXZJM1g6kInWb/ROrEBo+1ymJ855nEUeL79neQSEbSFs6eFypkZxmibp4CAzCQgWTJxiOd320wheq6g1YDUJ0uLvXIwWBEx4ZLuokbsvKBdQYNB0anlGw0GyQYtAYjon+DkF91/HeqPf3enYiP9+suPev/LJ7WXUE3JSU7XWWYWXkosoUnYurkma26wcTJaqePhiCWY8t2AvIzQXEr9OCssfa0HtCmezr4rb30IY4tCIHuE/w7ppFVYaB/vrcB384dYf/xfH1WePujww0Htc6DnIynPk9JxMREfxcc9+R0E3hnaBbWy2CDC5hF2JMby3QQuENLoToIi8SJiRfXkJ6QBL/ILXw9f7/X19zttilp5Uqk+n/Thl1pPH1pdjgwpG43JyrDWoQOVQWxI4au7ok2YboGkDLZYIRj7iRGItSVvxJjBwMTXoAdojxpoi4klFK3cbUgi78lzhw6PBWv/ppSFg6Z3OgSoONru6evikLMw3gHHKDrA0ILeoBURyY84Pwn8RB9EAGWQWP8XW3cS1S5moMH1Rgg85glXU9NGgWUYgUaCJHpdp2wJlRGIilgdxIzDjMRqhdqE1EQMKgc6y6CZXfEs/DHoo4/GcHHBq/wyUQEW6hrHVkGxgKAGEYpxeSxbQ2oPdJbNOO+1uU+0eZVp9zrVqETXc66f/+WdhhMgWWwaG3QaICxLWVrD+xwnirB6r1MFGX10fA9UulAuPJm7ijTvT8eLgnDWfhPp69e5vn29trTiX35+1s+/ntRSEMTSAdwNxZPEFj8Q4viqKnvPCNCh0+5Wd5ouo4WSsomTwRUWsaqlt6FjFeOIcyYNq48ZPUMUWMke396bw+v9x09arR60KWh+v6iqCRYMrbwXTV7g10riWbv95uaeI7Q21enUqljtTHgL1Yzm5On5pMu1tQRqkoytqgIrfNdZSzv6jjkK9el4Mp0Rw4JHgjSUWN8bWrL1M90TTOnXutYHLWmgYJW54WoOtct38ptJl+eDIUQcCmjAtg87JXeIhGdVp7OGutWV+h4CG59qc2a+2m1V1pUdnvGmsFojHL0FglaeI7gSo0hlU6u8VgrDVI/3r01ATXo2EQPtNCr3PTvIeW0sE9RePP/ySatsoyxfqT1XtsAjFx3bVhNbTJwYQpLGoZkkuJkZytb7Ozv8GfjpL2uaSp8OR0Nned9Ut0Bj6tKro5PNm7QnowoZhj233f2YR779l2cOQxA5aX6QmBgevZ6Pm61GND+Z4aLktdHVRkSB5ytjcMSJHsfOMdb0TntJm0ESOBclnapETHS1BcKaQYq8LQCBrtPWsp/Q80HHjcozulonefbsQMdEJtig+lLb8rRkqZIitsWTSAaSusmUykLnZG4upVW0xNuNDZTuO4nNXWgMCZo1T3r1eK/7Yq2Xn341XRXnDYjdua6sioeIhA6X7zLqAecdLvyu1yovlK0yvVxPWliEKTy27DXOUFcwj6YXpM2L9L+Z+sfOWE4Ae/O3Y/8L8m0VIi4xGarMFYA4euq3YlyDdNy/R1iUcfE4rfhAeYzfbPzezNfBC3FCTg5+UIfZ3GW30MgbyefQJQL2+AXyYUC2R2eJtiHjNuT8Z0TrJp42fZMNcc7FA+TucmEcjPsbohS4SEiyASywkr/MfgZidQakTiEHtxUZQvJ8GYxugNfNqXVTHtwM/U5w7JrTHSJnDfZWr/Klec4dbojuzGJKaWuGw2RST9IpdIi9Xqz5ZIlYvr1TgdlU6jKiPB8hPO5AhicXCgdtavp1owZxC2ORZ3NHl4RGAVcVkDjfkwtfBHkDecLSCgaY2/C6GHzKkIQbwiVlk6rsNgUGVlx45CrBlXMTkyBio+RAZo9TxHBwIujZPkTavYqUFARGljpXJ12Orboq1DwAb6I/cdoOL0hsU2UTR8QHjcjQgBainxsFNMqk6HwIBly0GlKtWoeCVjjGvMUaorngzQbLVb4m3TlUvmyMyoxeLfqrf7jTJh9VfTzo808nHcvB0AJvBA+lm4whl+8EmAoKa7FKjjB0QZvEKFh0Pd9M6LmiYAvZM9zRPubohmSAPkH3f/v9Wt9/H6hYHaWoVb/Eev/Tk37885Oez77a4E5TtNU8RkqITsA6bSnwviVLB8DcwNkGezsCliF7TTguVwwibRDKm/iQHBW+Yu4mlEDoUwoeOIz1DelNBKuahEl+kljLez3Wdu9ywLt6Fi4kDobRqC7CHvOFsW1RG6DDY3B2zwWqsInxoKY5RS8VV+aYhDKwolw+34HByNc19XVCLN85FIGW9pUhZwxvgX12czxbmW00+qbVqdJZJ69XlK20S7Ymzh/LSoEreLDnD3dXhI5lwFnqev+6pjNkAD1ImPKGoSNBPhI9fBNptfP05vUjG4slPD+fR51OqU6/nOQx9BM8OrKpM0CM6s5Hu5v7hOeC5KWBkm2mYlPY+w6qxqhvst6aCokJiFWtt9+iUbtXmmKx7vQv//qzjqfO7k029DgvzCLOA/pVXihsOssqIhwQZHMgy3MOdBeTnRPo+Omz3ejROnX09DQoZWGbQ3Xdou3mwZCV8/WqOKVKhQMi1NPprCkuXJn31JqJg2JfdLaUz2bpqB3vJ93pfGhVXkfVV/SjVJcUOl0uyteZRZdUNc42uuxmq6FCzExUhmmMNlujvqquU4WVv20sODRZFQqzzBxxzalSNkfap2gHBzU9MSNQS4l63JxebAGE1/NFI67WtrbrmYVsu9tq89W9ITuX09EYh2tXm7Oqe1nUHa96+3Cntm917CrFu5Xdq5s0UspzlEgAYgaG0SpdyIyCajEEbqQ2hkyyQUu86E2xMYTl0JRWZQEyfXj3ZC0G+WojnVsLIvSMdmIZJr4j1kKGD9lPnI2Jr3xb6G5zZy65hvqbYLZd+P37D6YfNU0R8SwghX6s6kT1yqD1bmWHO8+kdhisEBb6iL8LCUnd87MYasgKJDFl0XIhQBLtLU9nT1MWa1mnqkhNp2KGQQnpgh0L2LpGhdQFsQAROXBDkEG6yA3iPK9bHKu+0e4MpaA6fBcMiGhauN8agjxNK4hOKNaIwLpFM8nnDY0+K+DnAKwweCI27/lMccODbrtgVIQzBIeCjPFzgoyoEliY3orYQWoPv76zZ+Iqy3W339s1VrWtTnVlOkFiOTZFbOJ63Oh5kdv1dcZ1Z+zEYHIVTFM8N0AukVFwY3uB/tGyoA2HwJZ/0+jcfOd20dsQwREZgMSgcbEgGsfNO/+Wo9HMlo5NGT2AG2Cgvxy5RbgdHGluF4GFDdjBHmpi5cOZdZNTm2jbkmRJwnYaFCg6szWbKNm544DUORSdYuk2EVg2AuOH64YjAwmKy6FXLj79S/I1ybLEkkOLTaAQHPr2utFdufDI0Gc6ddUswwAJ5Wi9myn/N9TLIUocJg75sp9xc6qBfFkBPA4Nc3Z4ipm6b9sz6NEwdZYPZK+NfJUsMZrBqDqyf0y+5QRVbqwzYZUm1Zrm1imp2EI5NG2Gcp+3k7A7YatnwmwQq9BoG/vOzF6PX9ANwiYOh241BxuiC1CC0SBcBgboECymIE6Ie3HvNPSNERhqTjmQ4d5i5C1zgYZuamGgHoNF+Y4HxKh4Ncjf0EPWWkbL9dSorXAjrhV4hcYJqJN+ut7i76GcnFvLaWeiPLLAL7Zq8jZWc6aNVa8tahB1I0gPcXhQjcFBiVsOaJpk18Q0NHPaa3e/6G++v9MuD/Xu/a/68/sPOjTA67mWZWUoJ1v10FYOAaSiw6e6AogHyNYVFnM9xkQhWF/TrG7EboxOy1UrkBdENhXN6Xd3of7L3+9096aXn9YagHnGTqfng/793z/o84GyyntJ99KEAQJRtuuA48FEBUkIfw51a+nIRKz7piEjWReRKVl2aA/ItuJQZdCYPJeD1Q6etnFhQ5KundmuyQ5j4LVUY3QCfW22f+dCBTmj3NUVTRudZPegbx1q13BQvTSWt8U1WBvbQ1ZRZq8xyEApCaykZ49qA6eNoRW9TgKdOVROCKxxJKYWCBovnlIfIS9p4IPaqUF+rlVxr2bl65LM8tNMawaqZtJ4LV2lEI5Jyj8JJjUNlKdxcAGwvG4OKoYThhwKrSOv09s/rPT6jyvlK8SwhT78WutYjTqWo/o20FSCZOLUDdV5vXooRJ4PM0uUp5mJHY0VB1LqW8AhyexxPdo9Ao1ZVZ2IPk42nV5/t9bD23s9HUs9HwZ9/FiqaWbTgK2XUOv1xj1vmkZ79ERDr+fnZzUgijzki8x0E4RRkg2G3gNrOXlBASJe9HC3A3qcQ622j6bDOhxPyLJomVBBSOrYatxsDWXEGr3BvThdFYad7u9ybTe5aWzqOtZ//MdHZ8qZIxXp1lUb+Z4OlxcbCq9VrcPLWUWamp6Eg9Ppk6ibSbTb3+nlcLKU64UDzpu12+1sKeuvrSEy2LXjNFWUEWfiirERLF/LWkmSa2SIuZ7N3WaaJ15zlGqVrxRvV4Y6t11j2jXiYK5Nq+nsqTtddVdkhi5B/azf3JtU4YGS2jCwhRS5CcLlupv0dDjYucMgyNO2pyi1LbXZpvpme2+hhu9eXlT2nfIwU3duXIsBJegvF9N6oa1DO5QkqdqO4RgxuTMMJbvChjIiKUB7mE6fy4OqttImKwxpHS61prIxRCZD0wSNB/8Ph0CPHLISZBDU/cyLdquN1puV1YxEG+jxRW17tS7S/jSqP06au0kd2U5QVlmkY3NVvs711etHo5v6cDDn3j5bKelmjc1gz1fTD3LOtqMNSTwfGFbKsrTkagZhkCQaC5prafomqL1onaim7MeozVj1ubZAV2QJm4Lh+GoVJwwlQYqmiYJc53olyJn3FdSzLba4CZ2eDGQuVLoqbNZAqI7b7vPTJ+sgfNzvtUpTrYuV6qbWhw8fbdC+e7g3UxUYSN23WlPQTM0NyDBIJ+XYi5RkxB8k5OI6VzM5dYH3fy1/QWXc4cgNyov8Muk4jxYPS1AkV2QHKkLF65c4QISqU9A7egkRHlURlpLtBGCODGIQQ/zGgZJYmzC/ZQIwRHEKDRW4YU+uAPfm+gpIwrSkaUK5QqV0CpGhQiqnpTYjbYCeYkzgIY7WhSEJMsENCi7Hm+2b/3FwPFqL2WzKvC43/BhCg41yocHdwfgOjELT4QIBbuSWieO+BDuyYfSIsYHsbnW7buy41ayYfgNBt8u3sYBLBhAbdm56L5CHmOEDrQJCcQSus6Lbl0cqLZ884JYlTS3YO4Ee+VnOeWi5Erxbq3fggTHKSxB1u8HWgiAhWY0eia1wEzcSXHqPYNCcczdvoZX7wtWkmikvhG4D4eqAeTMFYaK6HW1LjrCi26CATihV2zcaew4SKljQkszyotEGg/VjqOxVqNUedKrW9XrU88ezCajVUzngghQ5hEs6rRiirf/JRS54OCrI7jBtDPRYqBXFlFCHERZpZkoyggJzNAI3J2Ogle/cHGwPfk69yqh1Muv//e9/r+fzT/rp/S96OjQ6VuASK+AqeyDTugm6EQ2BbXd+OroBDO2LubaI3ifPhkBKUpQ79bhLGMyXURkaINK6yXqKJq0eF73+Xa5Xb1Llaa80aRT5pZ5+/aCf/3TW5w+xuuGV6n5jtI8tKElgzrAZa3Q/aTPynXG/TBaJgMaIXjW6nti+awYFBNkZAaVuwTH7dRsatG7XDJ0H5n7EpIBz1C06PEBI/iZglCkdGD4rMvvs0ReYMRFkKfN0hv6i09uFSRs6k42RdkOidJAay56BuiVKAB1VrXFGWOsenuhEus+lxTyQP+W0H5NSxNiEh+LYQ4Pm05u1tt6vjk0dKgFXjImZoSDQRsSKqkHXtla1gJpZqpgtYQyxBIBm0JKZr1Xm6c19pL/+q53idBbNGx/ee/rTT5UNSVAsUAgEY2Zh7lCyeXDBfUY7jzTTfAAAIABJREFUIyvg4GIwRR042+sK89S5XXHtINouaH8Hvzvq7feFtvdQpos+fazUEIsxpOoJGGwHczfGDNSmFyTJOtSlLY0+4N6knJeBjHDHCe0RVumB106g6aTtfmtC6Wt9VdNBNSbKV3cmOuZQixJPmy2OWj6Z2QZmMrgKtpulVJjWun+z0puv3uhyHHR+GVUeZ/340ztDJ4tibXRlEqW6v7/Xu8/vdff60dCgp/efTLdEAjvbOv1Xx+PJqGp0TrikpsRXiLgYYW6cWrfWWIPwTbow6BFHQWYViMHqpmWiCQCZT3VV6E1agdait+mlbZBZwe9MeGeW6Hy+2HMmSjMdTkeXIUcWGFqjYdBAzyBFuJGvuyJR2Hdag+BjTEHwjZuNouWte70D2jmejUjm+lqv13ut87UO54uOJenyaP4aWzDiPLfDtrmeTZ7Bs4dfYwmc+sEQIL+41flwXfihyS/oE+uo/CCXKwgtAf3p05PRR5weCF1hZe4fXtl7+/HHH2wwtVDdKFVfE4QbKl+vFBSh6Zb81FdLgnZ5ld96al5YQlvNIPx07rHUJpRJZ9ptN65bcRWpH3oz+ehc2zLWUDzMcz1KNZStGno2fV+Prx+MRv34+ZOxITkuMlvKA8tJ4nyGFscBbSdgmGhgSKNyJAi0L3KTDURFppDkfpbbrjfkCioT9gFtYzZFKl/OFi7JLMFsQDK6dalyyVIsbJ2XjQ3oeZooi2Ml3EM2YFd6PryoKFZ2v7qzdjHBP88/nmXoFR2r5Star+z5c700FnYL6uX5+u9/4a1uCIlRUl8Ewjefm5XY2jbrDm4yecyGzKFvAY6LGlxgHEA3yzpDigE8X0o8LHCSwYcONhAe8F33tzkyIHa/b4OGC7Z0OUGu88oScJdB6zTTw8Odrn1lVksySkCZQD5cPYoTQtuQZelSDnmx6pAbruXmVQL9QMGA15K/0Hf2oqGnoLJa0znY8DjHBrB96bWzLCFaz01bZQHqJlQ3JMsEri77xxqN+VMz7eyh/DDTwHRMAt3t9doVYGyno9IItOJwNS2Tw01tS6eTaMFpgVAYzRD0JwOdfcmumDfmAcLBRshamlq2hpX1EtEOoWuHN98nbmWXw0NsfWS0H1oRN9aRXZPBXxPShxW+oIeHItEB7tEJyf1YXT/bFsiGkBL66JEwm5oehf4zRFQMSnwP1uEc1IoKafuQ6fGrRNm2VzeedTqWOn+a1RwXRVOkgr6pyFOFWwjN2i0XyGYWMxqArAX2kOfz5pABKeEhuIoRabtcEZwvgFDzlBmd4/Wt2YNNbIuF1uv1h+82+uPfPOjT4Z1+/OmDng4kKOca0QQsi5JeyoFgQbfQItH3xjABchoHJg4crLZlUtJNKsZFV/rD0DHNo1ZRZKm8bF2G//mNwm2s+zeFvv8u15s3QOwX9ZdnNS+9Pv7a68cfCcu8V8egjyZO2J1JBPesNXs9kUbGQQ0r4IqhrTYHusP3zF6NO8UcibSQ05fFN4volo6+SGZBZmBkoyNoLhlmQxZEzxsPPASTDLoMGHTMWaGnFduYiJdS3CqYLG8EgpEuL1w06zHQ/ZQonwNVrjzIVhTSxsd4UDNdrEZgi5NkkM6X0rKTGGgspJUwD14zWyMPTBYPAiDD3BUQjZN1IiKQZftdqKwh6wurb9NYJx7QOQ86f0GbmJjrMPJbbTeRVo+x3v7ujbbrVPe+r8uPH/Thfadfr6neVxRlswx25ihMw0wZCnw0hH1rKBWDNsnDUP+GqHHd4aQhzTpNzY6P8J1nZFzkysKLdqtB336/tyHl+emsp4+tygO9XKkFu+JA6hm6nS3M9GccoCRBX6dWI9bpftQdaAtDrGbr2eoo8ax7qyDJ4siiFi7LYKnk1N7Q3F7EhRJ0fsRbbCJVU+nKyWu+z05Zumh/7+vuFdUkuS7nST//UKmzbDPfaNZTfbEB7NX9vbIwNpSjQQw+DBqxq5Pnw2IMGuAcNaZno3SYQQZdy/3bB+VpqhmnFM9/EE+cV1BBGDMsiBE9Iqynp2tTGv1+d79XVV/UNCclqbMOpWHuqFuG/M3KnExV3WpoRm23944mP11ctlISabvd2qBOxxsH48N+Yxl7ic+CF5NdqGbwDGlJ15k+fP7gFlx6BlkMNGhXbLXL19bTxjVL9QcUF5/LfrM1ymmqQWFbCypGj8Qzm9y91d3WQlHJDuL8W66duSRRYJNxtNqtDTGM/MgME8RZcA1bNyl5ZtnadEWnplRyX1juHr2Cu3yjOMh0LkuFq1TRDlF5aC41NEBriG8zD0lVN7heThaqJLF76B6aEDF3QaQFusFZzdOLaRWNleA65B7iuRNHFilAFhg0/KW6Gi2Gs9Bdf5ktL+mKEM5Rc1OpKxk4PJM9ACBQdrstckNYaRqIo8y0dZfj2eq8wnVupdyYjZAAULMDBYjAm59tA5JlJbU2jD087FWWJ7V1ZfKAlDRuqJcosk5KMsKMtTIR/mhdd/BfoNp2Tse4cMmr85QWaxdUS6k8ZAEaYl//901V42YEK6OFxrohMvyaU+sAx7NZOdiLzd7az26VCExt3ci/R3YQ3Ww3B5iJok1ZZA+T0QYnKjOc8NnoIA4bXjROroUhickeis9peNzQg4ja5TSt8szEgc3Q6Hxy5ZccBNOCbuRGydwCMn0gBSpI2DoZKm70iIs6QATs8oxAnv4zosbMip+NAYm8HFAqaEJ0WK5+5YuzD5QJoTBcK//3DT2zEQ+UCRrLiaMN0jXhNSF7LtrAfeiOkrTP+JYxjk6IwxSRqBUxIt3nsIcHBwJ04TwaCbLJeB+u9y4aR20WcmCcTqg1JsBT1lMC6SpGzJFhlSOIgUEDnbYM0bmNmBZb5BwyuIbobCuDSQMcfsi1j+ieqHmCA0IT6SLio3U9X0jIcrRetwxqrUCVvwfOOrVNBfeeudjyRcVe2n2VKN05aL0rJ7WE6Z0uojSm4zsqduAUaqlo6J3upaafDHH8HJv+ArzANCdomgKiC6CjOGto1oavhHramiYFd5zPG0mxZJNczXB40l///bcqNr6e373Tp19f1E3kvWA0iLTqA2Uz6M6schkVhqMKov6hcxA0J76G1Lf4BL/tlRPdEDm7OflKhR9qBXqF6BfdSADiFSnMA716Henbr0kEX7ReOft+Vfb68c8fdXimziHUZYysnZ17YuwXy/RANMlWloKsGZJCZo9zvXVk9Vg3FfSui3cgRI21gZZt3F18VhOiewZ9XhvXIGjfOCvx1qa1mkhJJjySbRaxOjonIiKAyYPItkiL1MgSVT5oQKml7bQaZu3NIBDqjBaHIdlLbICdkkn1dLV6jFWyttLXsr7qUtf2+RJaxzjN90KHFK8DTd4IdYHObJydwNM0Yrj5nGCf7wEauZo6S9wPOLwQaiNeZuiI2SAHvf1+q/vv1lLBiFno/PNJh//xXn2X6GmIdEYDM7TySOkN6J0iVTp1lS7UisyjOQ/njogBUmIHxinTPZAkzfCBeJXDn4ctw8R+0+r1IyhBpjzP9Pnpqs+fW1WnxfKoYhPmu4LfEko1Siw2d6hrQwXCTWK6LgpC71MXXNgOjfb39wrDTM/PFwtARMe0LlJ15F3R8UUuSztqk62MZmQMze5yXXrM2UQzQL15+uYrKLRFXTNobHydPrXqr766elEfOJ0TTiXr9UpdabUtxwGHfm9GHXKNeA+42laEO6axyRmOx7NRZZwDm93KaJG2wf3l0EAOMNNFor0rCXscjaa6224dIkXNCosrNHowKMw5awZD9+bzxWj+cF+oxUFXtiqPtfabR9MjNoeT6rpUXmS639+pq1o9f3xWnMYqtrlCJA4M7EkuP1hr8XNVba04R14wmgnHqFJQ62gxkwgGiLAcbXBCeH7heQI6MXsuAwo0vmucEeUWLUO0QrjN1AGaoNPjDHwuFdS4iqX1m731RNqgUHL9SkEeKcliW4LYHLqKJPJF0Yrsn1R+5ssnL6qbzU1e950mUq93mYnMr8erUj+TP7PQQSdGura9S7w2E0hoLkN62EyPu1tZQC+UdH+5aJPnOl0vulIDgme9WywgtQHRE5qtlS3wMA9+lOjTxyerP+FZu9mutLvPNNWlqueL6npSG0SKV6BtrbUTdOj24kRFUmjsHBpKvQwUIJSttbPiyCsrG3jROPH7JHLjUAPpYnhKLTl7Uls5SQSaUTNExaE946gLQme5jGTZTaaZu1utTTCO5jXgz6F1hT2xAF1qsmhiWBTj7A30/9jeZsJs/umWY6OBmGINKjOBNgcxX7pL8XWdZS5I0hV6uM3ewhEXXFvoepwtHT2Q+zOME0xmUB6oaHBLMamTQcFgBWLgwigJPHSjFfw0fx9oDoczMQO4uSwn23KCbNyyzKD2NiR9QYzAj/6Sv2TDCjUIlt4KbONSxk1mZq/D4WduTzHw3JJbcaSwQboBhhkURIlBiXfEZ9TI86C8jPV0bYEMSMsX/OrWhWZZ9aziXwIWbtqhW6YFXyAbmB0+VoDqxNQT1vyYB5LryAOSbUtKVJ2AVCkUmRPVkxi66nr9l+9+Z/brf3n6RWU3Kx03mgIGEZLv+E5BfELFQWp/D5op2ywRfzN/EZmwdPSYm7uIYYMLA7spNSYMNGVHPYWnKXBFvAxHG6LtJdU32o5uNWgbeOWCgQxq9DYIRoWvxquV3edavVkr3aRWoBkvvZ5//kFDedSIoDva6kwpJ8MHvXMi/4ltiBTWQPnoKfMmc5shukBQOQ+95SgRPc93HhOMOFGIO6lBhJzzHU7aIPwEdVoHOkattt8UyuNe3eerykunapDay6hVmyj3M7VRqDJZnLiVNccGFzZGKmAWy5syC/E4Kp9DZV6qNCgc2jU1CqJeXTSoSmNdQst40GNIUJqvh4eVvvr+Tume8lAOnZPe/+lPqo61PjRblcde8YCuiStOakPfxKoMQTEOP+5VhhiEm1ZqzNIyGoW2DkJtua4QdOMaBDEk2wg0iAJdhg/+h4RcGrVnAuCAeV0GD7Z6jyEpwhRACGnk+rKIVeBgILnXH3Uoz1q6Vvkya5OQak3SN/oU+g5pTycVF6fcYP8+6GAcFPK8TmV5sZ689lIpnAYVuHZiQvawZZOonWimbDaObWPEukvlSQytQQ0QaIz1UoEumULQoH8EqKBeQdzr8W2sv/2H77S6j/XuudG//fmk64Wh4GzDMNQ7VHYCYjcNagJPHq6XlIcler7JKoaWDppoNLs5VTFdOCtaxb9FHbBkzujTZqmIUj1+H+nNdztDgppm1PsPFx2P6O3I31qMlsxNqDqpsqUqkDdgghkV5KF2X92ZUAD9GJUZJCITCQH9RctBEBR6uS2MJDwPI1lDodFY9p1yXZDdpEm7+41lsWlstQ4HffXVRvuHtS4XtB2TLieLwFVfXzW2Z8tIIh15SQqVNVEMK/usQVJtOCSIFGdUSQBkY0gS1Oyb77/RsbxYjUTXdvbnQW4GeudiAmCsg0qRDbLQ9JEtGXS8EcAIcs63iKan7joT6e7uCyVFoKbq5dW+UkIMiUMpiKKGbiut1qUI10YvkeFQ97XiguDQQtOl03BpdHd/r2CTqBKDcOWQrDEzOpfrdbNJrWQbxPL4fDF0byKOgCqfflF2ps5jUPHmXi3RE7goD6X6s+vVQy5Bz9xcjxpIrF9lmorIAnDXnq+cBGsS/tErJb6KR3r7YjNnTHWn8uloyGK8Sazdfre9U3ko1Vw7JzImpznBnbe2WhpQI/799D4T2yHi8YEIjyDXUJaasL8rUFm2dm6t1zvlea6qqnQ8HnR3f6eqH83hfP8IpRibLhba+ng9m84PuQFUKVpFgpNjzrKAM52ojdn0TrhWVc/ar9bK9omKHC1SpadDpRJgJA7csyGKdO5cQjsoLWcTwwxDOAneWPSxUPs9OsbedM6AIUaVUdQcx5Yyn3jExSRmRsHlad2dPeGSZ9dBypLMVZSE2oCwgaavCis/vrw8Wao75bkJYni0l82kaMSggvw3sD/r+fqnm2KIfINbsCLjgHW0fUlOgs5waI/LH/oSpuh0Pi572qEghk8EoSYLI7o11DsJtv3/WGFBihhenDjb/Tr1HHah0s9jrqLM8kygzEzczcM+ZF6n18uSBR1VZSLtLylLjCjOUu+wGYeQQLZ9+TXbeo2VwL0FAnILzPScE8GNfu6dWmWGz+BD5v9iWRAgEeaYsagANzy68ZCvotVktAdbFhM1g9QtV8aq8eBEEUYTwMYWhS4kssZ2DiOoORxTZiRCd7Rg2fbU4igrYnM3EAIH4sPN5Sz/vaWGRwVIWK+o77VVoD989a38LNV/fH6vl1Mpr49sUubCQVNAflAxR8oQJnvA6YtKUA7omgBXm9NdQ5mFN8QCGNZ6j+hXg683aTsfpi+vmpQOgVZBJr6dzlwvzFWea25uO7upyHCiQgXksQka2/zZ0sPY16qIlKWDVttFXtxoClsdz5Wqw6SlpIoiccm7idtehonAQ9qjqV8gL4xriGya3gWegSrgzOilYiIOgOGA3Bza6W+0zDJpm1KaLI0IHreztvcLjQc6HF/08VBpqDPl0840MeRYob+ZklQZmgo0CwSOWXghFA2QslOikQadtKGSDmqZ19PLS9EJjbomoQ5sKWGsTT+qsOGYiotZSzbpu9/f6btvVkriRsfLJ7370Ovww1X1ieEUmDrXgBHFiosDSxsP5talmN9cGWbJjUG0A9MqETgZGHoqQ5oaRO+3+8Q5HEEKoLap/CBmgZLgyHJTLIyOUMEAKgpUF9NDoiRObSumXuAy9eYoUdfaEJnsEjvgRRlos9igRFUDXV9Q4zhpqAOg32sKe3UV4l20LL1RbNmtl5HhnOoBdE0hIl2EnmTU8HNCHqyWDqkI2hgRMvZvj8MP4SlPdt/un2wV6O4x1Zs3O4VpoV9/vurf/+OoI/sGWwLxA1yfo6+iZyDydCFMzIy/Lm2c4cIKmflFox09W2Q6NIYE31nI62LurbgoVFChEc0qHgPFm1QfP59VVp6OLy3xa0rnyIJdsVzbEzMjy2wxjY9fD8oZ0IpI6d3a3nNLx9fsaU0thAmdiR5Y64VtG/SqQ4jaKozQgGCeGJSuUu1fv3LiW4TNQa8sGZRmxFxIxRqdU6LTy6jT0dPPnytt375RP9O6fpA4fMJYs5/I91LrlOuutfarjQUtrndbq1qiqw66uZwaHZqLbeFv3r61hfl8OKk5XW3AtmckInGe3ROaqFDrvDChc889RMA8uUDQqCzWIyJkN2Tt1muTIXTnQcMV88ioIJ6U7HLtHh51PlUqD1fNrUuDZqFDR0aTvaXkgT7L0/3dXsWq0Mv5oCQdjbI98zPnSPePD9ptctWng8kIXgiHJMrhbm+fK+jFfG7U1a2WOFBC3QWI3OLr49OL5ZxtVivNdauxYoEOTDPl54kZXDC9kMeTprnV+XD9ktsEasRzFZTyejpalQifCVTedr1Tea2NFuwJh5xHo73S1dZ0sSzY2/1KX//xa7379Ks+fSbeYW0F1VPZqb5UFgdSnkuz+G83O+X7nUUT0FHG0sNyN4y9urrSbrPWartytF3fOcYHjSIRKNart2hsGwNO0OC9nM/y48wG2rldtCs28rJA+91Wx08v+vxyUbTdmgarIEQWuQZHr/Gq6D89dSaeN+ePUoTcwBRNbZUuXNugjywZ6KdwTrIY5XlqMQNorHDfhZQ6z57V4pyb2t5fOTYWawE6GaSh0jWfe62xa7RKUlu60CaLpa0ZNNFnGGWKOJsZfgMSt28W8C9CaQ5yG0JuYmLTbDMOGEXm0BHrE7a7+i8tawwLhhPYz3N0mmkXFmcz5D9keboIBjcecVha55CT4jgxMsOLyYhBY9xQ9puayHRR/NfBtzamWJeVG9acjJU/4YYY11RzK8s1c5hDw0zgbAGNselkGK7sT1qT3W348V13zcJwgVUyAuGZzUFhzJVlF4EGMHgxLrBXuZRbK+K1n8+HBArm0BdQsaGnOoGLJDWrtFUx3NA8zklKMbE/WzoqpYiUbqYu+h19C3/aMqe4+eZWnhXB0hKPtmTRQs6FRSBwUy7WkozrC90KABpdSoQzFkuslRcro5l67PV56V26LugUhbigBVCVfGH9YPUqXkFOy+TCwZj0ExyLs/zroHigyJHDO9EVzYQ5D2f1Q+0oNnRlQaCEyGpSAqLBHtyETq5oi8eGjIB5N2j7XabkMdFzddR86RR/nDU/z2qmUCUU72olnDvzRHhfZM4gc2BiYYZSSHmdWMdBTlxNA5opHHZglNnAZjLrQuBjnGkf4agbpPWix9/nevU20/H8QT/+9FHlOdVQF6ZJS2Nf7cD+6QSHNixYmTA3cGmOJzQhLBULWpA+VtbMVk65rEFuMDcsasNAB4pnw1i7Tkq6Vj4uR2ijOFCxjvT2m43e/BUllrW8qtTLnz/r/S8nnWsGndwOrCMpwgwNdD1Fk0K+E3inkUDDxWoWwsS37CzoTtKxGNjIPinnwbJIqETgv+YhRcuE4L919dHY7NHtL3Uj3wpqSf5mD2AKiJTFiW3FXOegdPZZ426NJnnbUFPqSeUgbyCRmCR+FyMxTjh0GOwis1mXQaWx4eEf2pBNDlNM/ANseUQJLtEDnoIkVxynVnzMVko2Km5QrMhT3WtFOa4tOI1mv1SyljaPhR3KBTB+luhyPuv586jTx1ZNvaiF+oBybOikg2v2VAwIP321uct9YyBi8OZZwDPEEjQgm4HgQec6bhGeF5PpQnDr8JzZbQO9eR0rQwc0LHr/3OrlOKm9TgqaQSk5VegLPfRaiaoc+hP36KCYfCBQ8yJWtFmpxTpfd9rv7rWjqLc2PEgvYysvj8zGPSHw7hqdq8G0ShwE3/zhG+Wvt/ZZRmOjbTRrnRFX4ah3qnJeXjp5XaahC3TpSCAnyyfWOo05O2xYJooEqUdftypPZ5e8vgR2gNvDHEpjmZS82ahhmL6W2m4Ibsz18ulF53fPds2waIBOoW2NkkJFzvCBgN+h8Qi2GcTzNL9JJGZnDScAlydn3ao6tkathdmiMPMUJqFePX6lvplVnkBcXB8Z1viBjK7Y11Ig7mZdn7UuKCBO7c/tQepWK70cKh3KRul6o69fvVbQD3p5OZgB4FCWVrpMyTZnRNe7vjmnz/Ws3mW/3or6JvrhqP/gvGfgAKFnICOUFfF8XaOX87VerQyBYymA8kHzR+gxIb3n8qiHh53R2hN6HPTkaN2MovR1OrwY8pas0E0STtnp2999qzSP9e7dO0OWEMuz/Ixn3FtEubh4DDLz+Cel1+E6s/eAtocX7DFYkxTKMIkLNI314emT2erR+oFKUii/zhLV1cWIETKOWLaACaDzoEehL9PN2mp4zs9HlWVtblakNWsv1gYWh3MU0ICaMxP9Ot1tebkYV5VnmdqxNf0RTIXlvVkhvGexByBeTV/b84h8qITTnl5Wj4ohFpfRqPfOoyoJc8LGsph4hvFspHMzJS+uWNnCx6CFCB4pQxKmGlvoODTB+t9vWIdzgzE2mbPNHpnoj1ypncvn+ZJF7epLLIsHiN+GFP7DKGEy69uQ5IYepy+Ad0ZE5SZEiAl0KQwPNgSxek2uOPbmgzMHnQt6dMJwt9M5UfkXv9yXEhGzFPuzPXzZHGyIc+OEQ61sqMMNNtlFhhCOISny2JDQpJDu4lLEzQ2HuBnKCLro5vqny4zgPCgo02rNjEKMI579DESRLYmshFEZFgQdgbibV8ENBa1of9qGJCi7wRT76DpciIDFRpKHQ4WIfV7E01vJnqFI2Kyd/Z+tn0+jEeYAbOdoiKCYQG1MGGiZ5m5YR/z3JUjTHHmjE2ubGwpUZex09J3Q2Wz35PIYjRbals3WZ83Pt983mhNkLwRVpjcos+8QaoR+ODKPcNtACZAgSEN0mIIyEpIIZXEbrunRmkLlIQ9j9E+9xogm8lC7+7WWYrLDPzmPGg61rs2slwqH3Na0UPVAhhOBZi7E0zYRFDDerIgwP8TEdJqxvVoSPBokKWArAslEaEgJ6YCDq1e8T/Tw+43+8O1OXflZ7374WZ/fl6pbRqvcEAhKKumeY8BbCHHLSCtkC63NiWUSArjyJVZKMTUSLBKOE8IaG8UMj6TCIgr0At0BdqAngCak2DUmmI0Hxqz1Q6I3f7zTq/tFfnfUp1/+bNqTaxvr2hc61b5zAs2DDb+M11YUbSYdV+/CEG3oH0jl5GkN9YUonm0Qq4RHD5wbagGhgJ25uFo0FbQMm7NnUFSjf+jUEtKYx/KB90m5tQoRbP5OEO5wtMnoADJh+itZKIFyRNqG4jLMupLncGRoi3T1LppBi1oKYEksj5TjbCsiVeFoYXTkboVhwWlhmirA7Sz1DKkh+tHHUdhDEyMG7VRkpb75JtN3v3+leOXs3S+HUj/9+EGf3zcaroi62RoSRbSQY6ZYFtPyEALJwwwawK4oHKYRKGpomg6GKkwV0NYr7uOl07EtTcicpti7kQy0evU61nd/2FpcwfvPV/3y4aq2dWni0DamYbkJFyYGuCxQQpSDiXsXXYkcKAJDW+OyV1HjoJMe0q3VqjwfTjoMjaIV23arIg709utXiudMT+9PlvezeVxpyWst8UnFatY6Win3twraSNOl0ceq1sdzrTAoDPO3AGAS3uta91lmhwz3e0RiuxnqXBE2pbDoivO0MKFxeT2ZcDx/2FjtzcKBM/DcIe9sUf10MqSk9nuNua8GQBREI9vYgNscj9TvKaLMtetUpIUL9wOts2b5WVPF99YY5Ui/FuZTDLqIwoMgUeTHmggNHdD1IO5nsAZFn+UVaB9XqofWoi5AacjMWsGatL2Op1J+XpgQGXEvYufj4WRBuoi0E2ItktwcoZQxQ1FjL8dhVZ/Orq0gyW6D9GTFteSr8Rx8dXdvz9nD84tRXpAHDEjrzU5l0yhCe5SmOlVnF/0yMyTAzgobAAAgAElEQVTG1p0JohsyEGWZrlVlSzraZdAoKFW0UnQVUiez2671cjrocrnaEOgREXHtrRTaissDes0S1TVdfNRU8YHj9gsM+QPRpAOtbVi+A0Pjf3r/q+mPzCJv1yvRR8g+6FNkSZnlxYn8JNWl6UykTnREkGe6NI2O54vJR3i/mJ2cC06u+P03rTDiefSWvXpDjAYbItNVbi5T9F04DXn27jcbrVa51ttCZV8bYnRpaus9TXBEAxJwrqNx6ypL6+e9Yd7g6ISJWuWJVZ4gBiczKUgzNWgIceZzJgMsIw2Bxs/0jxY8g47IetKsnsNZ5b4U0f5l6LkJuE0P4mgWcyjaJsn5R27RX6gufp8ETLQfDm7hAZq7EQc43NhMtg+ewzxUyIShgNUNaC4ywMRSLsMH9Ml+jMtGctiPw4qgcsg2sj4x4oktAiC0xjbTHv0mFnfaGy5oqC1SNfGBAS3bgMRUa3k8zmHCB2UFsQrNGUT5J+JB3jrQ3grVvxebGLeRq9BwQ5LrjjNX0G2Q6M3K7nKbTJZtnxXDm3P08CZtOLFKFPAQ2ZBkn4RpiYD3Jzd++Wz+nsaZqZghxoU48u/i5GBA6hG7sd2TeA66YZ1sbNnuMIDO5D0j/mV4bKLZIN5wchH5DJEc+STAQsMhkGXcZEM2dxwuCeg4Nvo81hQEtk2DDPhoHfleLGcHlx0x+LOahXIYMkhyRb2vuRwUUTdAzkgwq/M7S6hm4KOCoii4qUe9fdzo7u1G57nUn375RXOHZiPW+dzrXOP4Ss1JZG4GGtkpgewnxSRE+7O63OVxMAiRS8IQnEyhNvjDlkBXUsVJ8l6RsRHpYRcp9CtNY6nL+aK+j9RVkYY2UTgRdui7Es8UYTmoGBtLKx9tCjADAZdToOI62T8JGnwJOpdATVBbEKlMQrUJ1+NoIvOZDCEbOChtdTQMXOH2sdDj365095rB/KDD8bN+eDrrQx2rbzOLNjCb87jS0HAtMRzFWhPRT8cMhobUt8Z7hlOQnQCqz4TrmIdDcyd1DBkgkeTT4OVhkCTb7FYwm5M6XtFCP+uao2XyLak3nxhkfXWRpyuoTniDvUdk/bJmdK77vFhbijTaJiIjurKVP+B2yeSvZs1oGk69hmqwB21OInMa6OShjVtMhDr3nrsnWIoQvCa+NplPQoVRi5fqon5qdLfy9L/89Z1+9/VG243rkfy3//Fe//Kv73S9jKo4PLkncPWYwDpSEdFhRqArTppWE0sKzw3EndChdmDznHGZYTy4cfey1FQ66yIceqOCmaTsVA87X6/eRHr8Otcc7PXDLxf9+POzqgq0GMp7tmoglkSevyFN9RnFzzi9OhNMXwklDhBeF3ozJkpeKp3bF6NL6nJUXGw1cXhCKwWD7ncbPZBm/a5U9eGslHTp1aLda+jPVkEuVWep/OipftdrfC7VppGWdaGHN290KSu9XE4WJWDmCbNIL0Z3hiP06GA2fdBtGtuhn9CsMmsmWWjXXLbOjcIpD2cnYOezg6aqWhPTz7Gv9dsHXaHGWY7ILgMtudaWDj2zJLDcTaPK6mrXE5oUDlCCZUNQQ6aELFFE6JO/KE4p4ZU5ydCs4p6yttBzbdc2rqwozyzY8PP5xVK3Vw97Pb55rbwZ9OmHn4wq3rx+VEjX2MDgNKjvF/349Gw014an30iNyMWiZ3iGkmHEcjKRGk4cDTrRGEdjqjffvLbGg6q6un60nkiFIwpWu8ewqXNfgLxwzoGeEUIL7cXQtHnYuxorH5o6Mss9S3tChh4uUgIjcRPvVhq80TRtOdT0MptrFbSXxoGAnr33T8YoIO3wE3d2oOsD+Wy8UdvHe5dLhvkKBzULEu7CvtbhctZmvbEzHsQfTdI0tHZ/svBzH4AWDra4e9onhYURk07/sTyb9giKvAgTZVnqFkYoRi9WV1V2f41NbQDA1A7Ovg8IMy4WoWAdfENvdn7OZjRECMjRYKFLPNWlGTdAvZKEqJhB6RSoOZYOFElCpTwD0M/2nRkH9qtcEDAE44JmEWpKQjsIVAuCZIGXK/ssvcL7Pwkpcu6rW42sI0luw4kNJC4w0nWkg6y4LCKbXBBgc/AbYnIzaoH+WLq0y0qyROlbZKWP3Z4H8a0wlzfhHjzQVvw9DDe2ut3yiMgscondXwp3QVFwpoETfNEQGe1hr8uJE60U1l4DwxhDAPTdTcT9mzj7L8Jx6CAXZeC2Etx7XhBroE3bvTtX2unzgMZSSB7O6BwNPqLU2eA6SDenQnJicJMyeFyclCs60bvTPDnVlLn6bLxxBbWmhYJS40OwRGWgSILI0Gd5jiMFMg0te9kFi1nSMRChG1bNFXfrhOOBZrSvxcoTEeCCNskmJs2U92vpwNRo+JMFN1LSCmTpkCiIJIIJXUq56W0Yqrh5uWCZtr1JTTgZOsGACPWF+46qDITglM4OdNKRbUM5IzUefBdzZA9fXIP22eOeJK+Z/CbSZimaVSAYm+Ih1/6PW+VfEyJZabwcdf5w1MszVQOh6ipzYnwLoKN9flbEDQftxJBKCTMI0yqzxF1z5nEYg2RMrii3RfyPU4rPKeyU5oO+/n6jdix1PpaqD9J8zhT2ufUV8V6WPNQQ06WG+8dlSllNDhbSrldCF9YtvRwyFl0Z6zjDHKWoITos7oe+0kBQG3U+Ho6u2NIgoRhyNuB9bA7Auz00YqNf2qPeda2CIdG2jBTVzol0bREbBxpBCKNEa1KPp9H68MwB0nUmojc7/80wwKZqQwthfNDsIISjZ6nYtsmzbJImzpJCAzeLA4nrdu3ThdZbuOec0omGZRkkRAqazgTsOKOiLFW6XsvjUEsQ0A+q+X2StRGUh40dfh5CKRw/3WxUHlQJ0Qfo+bj/+rI2fQhUMDqQbRpqvy/kr0Ndo1GNXyuND/qr373WP/zPv1eRxmqqTi9PlX7+8aCnj6Wu58YeqooD1Tx8+RyF+zBVgQuOzXggNJK0YdAJN5D5/LptgcY3mruS5wx33BA2OgwneyZBExXRrK9eBXr7plAY+jpXiX749arzFbu8L7YpCrR5aBui6UdarXZWxcJdQMAslzNZO1y70DXbbKXmclbvHe3AiVSoHH0doQeywrRhW2qRmkbVx8/WoJ4/JFrtA719uzMnVy1fT0+NDr9UGg6Tno+IkrH/7/W42dr7o7jVKI6ZhiActuinRiVTjIHWtIgXzoE41Ha70/n5rDTwdL9d6X671/l0ciXZQaAWbVGe2VBzPp80drXdX5utC6Sk/wvZGPICCmgrco6SlbYP9za0v5yeLZgWXSgZWCA89Hoh5oVCzqHdyZSicysIzR1HwODj3dYMB8dPzzbAUPuR5bkJK17qi9nMB7R627VeRbnaw0Wn61k1+Ripr7evX2uqekMeL0jehkk5i0iSWsggjiuWe5a9Iifwk0DcC53Ypl+N00h3j3ujzsgi4ls9vrwYWuIXhZVyMTgwAIEusf3jOGaprqFMWY3pTPMC03qh5auolUEbmyUusBKBO4uhZU+F2keJVjOJ95MaaMXQVzoG1nVHyW9L9g/aH1+61rUN/gjs5xwaMtYaxzpLFNQm93USWEAnmiQLb6Zj7RbojAZtsy7MHdxDa4a8JgTXifUx8uw51JWe2lIzQ9m0aB+mTuwfe+ojX6sx1VjXGppSqyi01O6BMmHStf1ILUNqN9i1z3CBQ9CNBrAHBByDdg/qp8EGc0JzmRrQ7EVktzauGYDfg25nyOTa2a/XWsWxZmIpbinl0S39/dPxqqoZ7Hy9393bwuLF3j8tHL4YdX4LPfxNTeRorlvH/U3zw5BEyd8NbaFfyeygrm7D2cOgq3AquOTs20h1Q4Vuw8Ff5OK3v8PBqgwDZn9naOOBywDAFwOKYgGWaImcP8pU60Zo3RKuA4eY8MYpJGRIggZwbjymZ6s5d7STOdlceOSXkZDPwcAunoEer5/fhiLCR+/+Li4WBjGGOCgDQyt53fb5LfZAdxiYzTg2QBBMAw9v4liQKku1dtwuC5EbcQituhXYmsYFSsLlEBndyc1FySib2cDowmeOPf2G7rHBf6EjAZ343AikJC0VoS1t4Gyrt4JeusFGhh1GYETkiA2WSSniatOoum1toH+PgQp3BKsacGZIVIBnnWJkcECTNR402W1IBu5m42PrMDRstK0E/ZkRkIYyRRqwZ7oOHBOYImbHPZfyGrvBaBiEtPDGDD912Kl4k+gPf7zTNw+RuvpFP334UT9/Pqo6rdX2gVk3Az81Dp4bGY1SjLgQF0Mza97m6kiCpcCxJ3fG03qKtRb006izaYLQHtBP1urbP6wVb2hbP+vpXaX2GZfeXtHQKI1TezBjN6U3CsSFrRmaFGSA/jO2XChK9DwBw0LoqccMQPgjol4vVThwA5cW52Ct5zgM/VhtNynxE+vhCgZUItRErLTap6rzXtd8MEeh977UcllUd7NKNtIiVwdtR08iKeb1pBWapCSyAZpN14siq95ggEYkaXQssQBfEu2tb9DdDBycDKp0XXVw/Ea/UpfjQhFJ9w0Tzw4xI9etVoDLnpJM0rI7rTYbK5mkKgVajn48uq8YOHhYxz4db6H8MdRYDupBLszxyv0P7orAl4ywRoOVPqOfGLXjcLhPNa9ndRtp9abQ794E+v233ylN1vr48aSPn876gB4GZI5ajPOJMjd56UrN7OuMU3RC+DlpT3YMMQ/HUn1rRmlnVkh8+76gNwgl5LpGaEqvGO+a+A8OML7/ye+0u5e++y7XNk7UHkadS+zX3NU8h9xSiQuQbBfcXAiG9qsHRQy6pNBDIUE3cs/4/N2ppTaXU6suq/XgpcpwfvqJLnyMda9djYt10rm9yiuk/du1orWUZo5mbYdI1yHS5Tqrfq6stgR0l0NmDWVbtcqjUM+now3BvMcidbUj7bVRSJAqzxwophSE2fVokhtG9tgq9u1wXLrRaBFoYCzfYZHp1FQ6d5XqrjHkcJ2sbCAcrq3TSJJW3Q+GFtDnev/4qHHGCFBZHhD6x/u7e+1Wa7XXyuzeOH1dCTr3vauGKa9nW4b227Xqiv4vaLdZm5wwQd/ykQxtJgEe3WUSae0nmutOp/JsInmyhUEr2lOpeQ51Gqmu2SvjQO570xBxfULncC5kqTVLq7zQPeN4F4ZqqEcQQUp4yR9qx16v3ryxgQtNUFXVhrCR80e2jxWxU/vDwT02pgs1dsPyJCNH8ZoByLmNoaQ2XqKLem3e3FkW25ZnsyddWTg5s86N+vPV4kK8YdGJJYMsPVBmIgBAXvJAp65WSmUQ5d4MZdRlBS53DCqORPehBT1Ca8mgz5BKGCbaV2JBXLE75ytLojnpWKiMDiRfblJGS0CSKNoVKsl9OzSmQ8xiTw/btdMy4rpFjjFJVdXq9PlgSCLmAuIu0OU1VWnxGiCD3BO48M2oE98cvSTtXzozqjB8IkCvCAPGXWl8GyiWp6LIravv1DbK9hsFaaoDC0bdWd3MLlvpDndboP9mGA9bpRuSgAqchd0pkJzjy2UVkaEETuMe/vzbCHuZl/6zL8yZ8//Tz/tPnWwLntnf/o6/VGy4X5/MQcNRSsmjQy7cEMOH5yprHZ7Er6KNALGy0li0Mpbt46yCrucMezIHshuQXPqKKxYx9ZTr4fgy2d3cfc51wRXrPgs39Ln/uNADhHuuHYpqETckZVBXi6+ToAZcArjV2Ey1POiw2VaM2+fMinjrOTMhOToeYglcQarvA+MTe0TyrqtXIdGVBXa2IfDmCkFLAqwKckYGxJdsK9JTQU74p1mZb2idQfsck/xvaAXX1ReSyE3eDGGC/JfpDmcbCy+TNEPvOCtlcPVDNUQ8THyioZXgWp4IFBlptlxNtLrjFIrYhOhkI92bz4LPC22VZ6WbbKRsyTYML6NWYaAUqPkW6wCKx6BL5AHXXB+B2Cx6/Wqnv3p7p999s9YcXfSnD3/S52utj8+16ipUMBZWRmqt0QkVF4PiplVadWq3qaqUrPhECz1UUG5oWBZPh5ghiXqXXB6VA5mnx28S/e7vXulYv+iXH96r/jTLb0NFU2uDHm3ty+ia5QNs0DPi8lktCBbRA458N1oUtJIrMJgn2/IL7PFoNSaGFuhM7ulBHaJyWzJCpT6Fn9xnHw3FJUg1z2ONyajgPtLdPjc0r75cdX3pdGknHUj4SqlVIWwvVnD5/6l6r2bJtixLa2ytXJ8T4sbVeUt00WWA8QAvPGBdYMAvx3ihupu2hurKzMq8IsRRrraW2DeXnywjr0WqiPDjvn3vteaac4xvMBaOlVs8zqAumDSnsSoAkOCiOOlSSLedkmEy5xTz/SYODTXgMbcnhoZu6dKa2xKtQtsi8kY06ytj9IbpAZ4R6P9lVMOZlgWMwOAkVEbkCQJgRgw0i3AGktdmokoyXRmHsjgS+yE7EbNa0mWwzMS5lj/DjYrUdy5geBWTTTZq+87XV3+91/7rjb7+cK9ljvXLx1r/5fdPOl5mdfUkjHbbaNLcnhxqYEbJlFmxB7+KCCJCradm0Lme5I+BEortxJOXwW/BIs5okpy1SYO32Im2YLMBC2INsFZL1ujbv13p7i5V89To8Q+V+oYx40r5dm/6w3noVJdHdypm6YsyrfOD/ModCMOYjihmjNiWyyn0dREj4VFZHmkDu8vYU57pMoAX4lzr2kpTNGv3bqU37/f2HE/9orHxdDpPqnowB4nKp9J1gnMYN751eMBIEOlQI3gl8JrRkWUSBjaqSXC2daO2O9Li3UZtHUhO/sTHLJ3Rp7d+ah1QNKA4t+7e3avsWz3XVxttrvKNvCXS9XS18dhmszbLfMLpHoFu56CBOPV4HmLgsHmubbGWx0i2avVwPSrYoVmKaXxYYc69hsuUjjqbI10ZDrWwoyzoHCkgewVhu4BfoXQzGp48G9FQLAbrFF+5dUmI52iaSV9KtIaSLmfbG1jPqjPi8NoUqXlKqnykl9NZZd8Y34muCLwohNvIEZqx1+r+oMP7t3ZPHx9fdHw+WoGB62q92ZjgG4cbhVLZXI2DhFDciPcda6hzlFLYcV1xWu/TjeYsUrLN9Wa7cWv0Muvz9awOp9m5sXBktKrVpdalIqBZSvPcOir0DUa0g2mk7uWqaFrMOGRaoSS0EFy0SXR4OCTnmXNzU8jhnmV8hjMQ7TBFG9fG4M1BrHbC/cw0wrNnypynLIfkbVpnNjTpiyGmMUcBcJ1m02mxx6E7Oz4crYg0c0aAYLswUwcjSajotEDAGNgMJgbXgTmKOCOE5Yj7a6eRnEbtktTE3dQRdij0UR5gMU1U7LemN8SRV9c1giSt41RbxnC+/keXR38LoLWawdhBzuHlCiXnFbtZGJzZ33hKBNzdbOu3osKdom9UauYcvI7NaFy/x7Qst96Pc7+5LpADjtODgQSNgJsN1xUozo3mcAIMzUznQjjm5AJC4iRRYDEenQm3mWW7WBL0ArEiOgteYPNYZsTWQ6LgsA/rrL233o/TR5lQnffMq7uSwhVWDr+Iq811p9ypgfeTMyKZPR3RJTGKe9VIjRVnTrOHu5GhC5M1HhIBunSa7MROd4YRIYJdpzHqRxf7Aq2a/6Rb4UgMrji1lHQDWLoi0izKCMv5jMtom4+DeAKpc64JK7bsO7mBLq1GdFZhC+U1AAMdLKnBMWyhhU6PtTKNF5/GZe3NASMHOme9OWVwVqE/Y+Ogg0UeMnoZ0tsRvSKoB0PA+A74WMqJw2BxFBzgPQBSwjjq7EbHmQdglJMmgbh9NGggziDf6V221psi0ioblZBJ+o30Utb60788qD1L52faVblmP7LvBc0D+iJvC17CV1x5ChrGHKkKOwkuegxaKwooLCxcNZxV3Af62//+RzXeRZ9++1XdsbELA4laE6+da+poocWKYjhAiwV50m0AnQDlGiDpZanUeISHhtqO0g4BfoT7btEQFYpzIl+ABTYWtFkTlTRZ2IByNDDBi0Jv0IYgSHghIyOsSH/9b3+n9SHWyCClcYTpz9VZvx7PuvL5mlQrbbVWbr/fsQAwUoRfEvumXWDRZcyaj5PW5ODRM00jlbGvq7GTfK1nsIsIuzuVfueCVFv0CE7bU0AURhtFEQ1U0u9UEX0B9I/gVsJyw8BYNUmyNqca83/yvXi2iUmhIO/o9lNBRZ7awDGJEJNy33p+pxnr7kCOIlpIRnKDvv0m1+9+t9NPf/NOaDO70dPHT2f9+c8nPb2wqeXGAgvYqMJB0VxbHle10E3zlAe5Ep97oZMAUZJ2DsOKHkXbGE9qZDywXmlN8Gjb2ZiMjYJ7P42AVRbquP5+pXc/Fnr3faGqrvT0sdH506zpigYEW3SqlEw0Bio9tv1ev3180OglypKNks7nm1LM5hEHyjZrW/+4n3AjTdCg0bLccCgznbWRMFfyEhszoHx4/06HNcG1vqaWzStQ3bDJRrqWvc6nXqeXxsJAs2I0snMc+/pwuDOA4MvxxWJQZlyxFm8zabafmZhYu8gYN+O4Gu0w5CEspujfZEoYA9YEl45mC6eLQjbYbw+fdOwh7RMum+tSdbrWjZI81WqVuRiamENhoNPpegslnwxfQbFDkUQnpHo6yu9nNYy1DyvFQP/6SdfLRSu4HTPXdbi57ram22E/MFME8Exeh40UUTIGhK61MS8zu/V+Z0GrHZT1mPBbX6fLVc9Naxlfa8/TVx8+WBfo88+/qT3Vynw0ZHSxfAvvJey5yDO92x+sqHh++KKyKm0KEK8LGyMSH/Lzz39WW7c2msKFt13zTAAK9s2diIZGOQcDHKBo1Ba1/ah6oDPL58jMvWZwZNxm61zrKNEWmz/3XVk66UHPYY3DGQHHtTqE3BSwM67XyDAa8TqxDhuFwT5H19iqAyVBoWyyl0WLFczEOY3yOdDFoY0Uszx1IdjLYq5HeFhAhkw4TaE0YMTgf6OkdaMyWii4+KKcaBL2ShdCz8QDrRX3gU2gYNrVzM18wx3QBPj26w82CjTAJMaqcTLnHK9RZKRr4LoOtT7cO1kAOqy2s9F2zCmmh022uHuCwgz2G85CwLarlfxo0fV6MQDsZrtxU6ZQ/5NTC6H74UNYkeDS019LGICJobO2uVGWXTY6DLLuCVZQKNBUf93Ncm3COh7Tm6U+ZFNGIG7hIvTmXA6b9ZsYp1EZG5Ha2Wz5ghi50UrlB7N5I0fGho4DghEUs2IgVoYQsLEVBZBrZYYeUQ6wgxLjLNl4gOr3Zve3n2MdIeN6utBeo2i7BGPePloLUFkIANEWwUbqAc55kHpjG3XxeKAOQlcB2foIkZe/DJnc6A/07AdHsLYRnIvncGiE3qjCDqjKLRjaDeCTeTM16mCkLJGdGAxjYIUdrjBKQDP535yArsgLcAfQRqboMWHcrNgw/7POiF/p/iVAFGk5Elfg+oVoubCQQmsO59l0QGx24AfI2mYUmEAOpti53ScUdY0fGltp9mfTMdn3Mo0mypvznAaKjQEobsPY04RuKXKgURxz5twwQXxokR0IyyGbM9KxkhmqMW60CGCiG/FOtPBp1dezdsyb+fryQelfFzq82+h4edD58qwLi+kQamwYj0ArZvTXmoiPpiUAP6+jEKMFn5qFuAl6tYQzlou1sXNwBYWvzfeF4rcEgh7Vc1KvWvmXWX3rq2tTNS3Gh8i4LnwlFOt8TxSNrD24y9qlMyYKZOJ8vnGd6Jpa/7wAqWWOFjo6aIMqujG82IT2JtYcD0oQheMWAxcwLDqka7355q3CA5tpoCJsdL/H4jrov/zLn/Tbw1VVRb9rp3AAvsZoy7cOAbqykc2fZ5pu5DJpFaIBo1CdjbIOVWHw6MJCeJ+0gQmTLKoWZMqN5cPZwRFZ9OwrnRkTBiZGnwigxWrb9taRidgEl0V5lCqJV6YRtMBbW4Rn9X6iKwwdkz26e7anOzn2CvpRi9E7WayBFfbyplZF4Wt/F+nr7+709t1eb+4PdjD6/NLr468POj5ddXwuNfRsCoG18/MQATaZXLirIpWjc9kxjjBNyECETKyFXC8s8x5cLOlyo2d/tb0zsfpc1eoaugS+4oQMwNw2q3Q76ce/2cuPJv3y24s+faYomRVXZJWtFKwys7jPPgPv3kYHv/z2RQsB0F5i15COHKflYJUq3xTGbhmxUMexBdzCRdu/O6j1Oh0HNEq9gmDRNkkNgbDNCtWXRgHYhZnCIbAClNHJ+XhW20jPx8Yu82YVWe+bGKQPu702aaLz5aSmb+w7J0B3mAM14BAC3yI4YFh5FNsDHJ/YNEc8o/vdRllWaHypNF0b1bBrsth0YWVX6TM4D45DfqoG3qoFihJvgiGCLiFFQaAGVyx4AGCiq8xEuyzIZNQNVa/Mg6jc6zo02qz3Nu46H1+03xaG/jg/n7SQSccMwSzmxI20VvjjlgpTWF1AjyfVVaXhXCr2iAIpdAGUuE719n4vryUwd9CX8qKm703HwtgYsX53qXT5+GwuYWRMCJZNtwksEsaQ0dwXnY8nXS5n5Xmh9Xbrmg4p0R6127zhT1EcQVnhfuJw7RPZtFW4Zq0yu6nrUg6zRc2cysoYe7B/YNrxrOzy3Ioti7KxTsug1pIRCKsma3C2oO8kzhXPgfGGSuz1mW90bH5uU7ba5SuNDZl7zwZpZKRFkWcNCiJXyE4tAFzmSvJEAUXGzeGOXb4nxqjtHCU/BG+waB4YxeeqAFwOnVm0GMUn+7XF/xhPw2KzyIocrTjn/4GdRcQSI7UrkNp50PfffWO/X14rna6lHSjNKzTOFvC9yzMrnmbLjnPTJGQmdLo5rPZNbflxdB3hJVlXizFq19qI1fIYSYFOYhPwRytyM/XvjFjk1Dju12t2/KuB39xJVgaycTkOkeNcO9k0c2qKJNN8WSFiqp3beIoNHfw5It7YxY6YgBkmxmACaNxAaIj4+7ZtY8lnaMUN/pfCxRUkOe1RRMY4t7z0lvNEmcM/o0stN8nhBJ0AACAASURBVOG1izUZTbBNMeSUUY64ZLnttyKKIgCGDy6714gS1+9hESOvx5LvA88W9XoCX87XHJuQFD8em7yFus7SCQEeuiMbfRkiy5x8M0/SzZVnInB7hclgZxQ7tJlZ4A2wZeEBvUqfv2+DaiWEAQNvHDtz07FQQHFmGEEHysaIvuvWIHKkoMQxlfGVhotegkY0PGgtTpyc2knxBJ+FM8akZm5NJ8MNlVPEzTz0uPm4PrFZSClo9uTboLuYnQi0tO9q1Nqn08SpZ9FAAct3ap+EtiadR0cO922TQhiMrZsiztfGy+0/uXPotsBqMj2UjZ1gbvjK6M8ONqyymbc/QmQODNbHifs4jXrzYaXde2n9BrdVq/50VfPCiVZ6rj2zw9LhojvWo8dofQWt+1xp5kZ6rQVdUnd5umPhpEQopDd/91bjblIb1xqI3vi5VH/xde0TXadEi+nWHP+H7x5peoBGKSZc2I00ZWnhsXUl4HQUtK/7SP64MSDh3LeK0dDFUkV47rIYnRlnTbCDGE3kRmunoGT0tWJMl4ZaCl8f3u/143crffh6ZT/3j3/+o/78y2c9c5Lw1prHRHMz24mU7TnEXWX0cl894v9l0ApLP2J0WGB0HYkw6niGyPpjhh9ZgnwHZDAEM+GI8WhxEGbyERnRjhk5dL7WdDObUVOPjnC2bhKurjQqzKPZMhqI0BJ4qnAYovGYfIWseqA0QoSik2nfKOqwKzO2jFQpD0t99VWur394q2K30zDHOp5GnSto7Ik6A1hWNu5gk+KZzzn5MiJijFMFukw4wjgMeVY40yaFW0TxzfgzyRl3zToNk864g0dPb1Z7rY3x0tl1CzMOiMAjfcVrX4c3ob7+sLbsti9PvZ6uvh6vg+bTbAHNu7f3ijPGVJUOm8ziK748nVVPjJm4KjyzgXWiEcLnwDMHDi6hjfp4NrLVrP260Jf6WefCU1eEFtfz7Zgrq1hHIj1dKWIczTqME01FrD99/mixJuvV3lx4jDNyCN5Db+LilaXM4wGHUEwG26Th3Jg5svfpOuKtCbVbr3TIMp0fH+wwS0GNNZ41AzI2PxOcA8yvDz98Yzq3Y3nSlwvCZaJsUle0muW7NfZYTz4X7xe323bj6Mec8JNEX54fLBrGYIDsNYjmp07tBDw1URFnGprG9DIQ2qsrY/feoJdriozIU61RxdudIja+BEig6wZucAK23OuzGjAAVam7t/d69+be4nXKrtUL9wt0+o4euKciKyym4/r5aOaPtoaZNKoBeBmHNtWo28oAkYz3cFEf1kSs+MZJgogPgJNRBqMi7gFjq7FeQkqPQh0Oe602K5Wni42N2JG4P+iuM66mu0/xVw211nfo/YjNmXU+HU2rV/ixHdxx/VGAtl2rciBAN1VIc4a9nLDpcLLIFgjUjOcoctAGVpdS+7uDRYDwoMNIaq6lNQ9yRv5FbpRqfibibfh+osNNgWuk60DdtOj8crF0CKYONYbxONQ78u/CxHRCyC/oTnLfcG3HhkOVQwbd3R300tZOhzX1Zmi624BK9nQ5M7qd7JdPZBD71rRol2R2AO+jQBcch8geukG7LNXm7dr0zW1d63I9KypSi0AJYdgNve1JSZgZEqRDThAuijc5usB/WKja2Qodg4gt12lB0KK4cdcrucjB+ihyLKvNOj2cDJxzjBv/VYbsFEWvSh6s8DyAsBr4/1zemSuQUBmhRcC67KzHaHJILLcxm1nOXYghAkYEyHSK6Fq5JcW5QWxaaGJnDh0uzM8VcpQL/MshbQHEwSeCj2IuJMuM60yM/qrBoprEyeLS1WBLYGYJTDtgXTBuAuOo8M6hGWcW6somcbLRluvBOXYU5uVW5KRbIWYhvRQKto1amKHdZNZuZCZL1+imA3JpoqZnsgBf05whFgcMSBI2Gx6p0kRisPE7RALRE4ANqKwzy7NaXDFDE+umUzKrJePIKFaFuJHiE+EtuqEJ4Rw4g97EfzitACkSPLKm1WouQkTXi8qZ8SJIhMXCHW3sOPJeEit4uHbZjZsBJbvDkoT+xJuVDa0S9ElLpmAOLbS2CSZ1ltHEyYniHEfeZC1xg5CySA5oYAispNszKhxa93vBos27jfbfbBTtsLL3qsuzTo8XIz4v7aiXa6l6CUzkvbSR1vPKqMd2ff1RXRDpjKC0v2od+rqbQm2XROv7jbT3FH+Fa6TV9eFJ7cOk65TrbAt3oLhrTXsAt2kzZiZupWDJQCVUV+swsUgjYjdDBIXFRMFEqT0r7Udl6L28WVdsseh76NSkZB5JXTyoI4cJHH/HPRoabZYTUrIM2q5i/fj3P+rNT/fq/VrXy5P+8Kd/0cOp1tDH8vvYoI68v2Qi0wnITGIjk2jotYGVkkYa0UrFsblLiDxAtwVMkK6BLZhza58LwreRuAyeOWvpKUINoqKMeBlykmChwD4ibHScjK5MeDHOuI5A0iJQnXLQGrX0GAgS6zyNREkYTmG04sp0SXGoPhs0hmfd7Rf9/b/5Wj/+9IOOj7V+++ezfvu5UUk3K4FNIw3kMPm+zvXF3i8F+oqWPCPiutUZtw8HN3O/0uOeVTASTFIzh0CwZzhM0VUPFPa+dnFm0TsceDq0JsTDz1CnFxXrUfebTPfFTtenqx5PjUoVemkiVeOgpq6VB6He5isFVa37PLfN/9iPOs+LrsA0q0YFfLLA15l3lqfmnrUoixh3LbTsVvdf3ekC3BPeTpBpOHearwjOGxXZTmPi63R+0lxWevvVVzpOk35+fFa4xCroSHH4i5jooCFEczQpTALl97nGkJI4UPW5kXdl7UP03ZpOivwsGEPvv/5abQ9Ut7P7jwrq9Kk06zyCZU7mrLUHLPV0p8pSV5xtPiYOd6hl3ONmBQjxJ+PYwMYJ89hG1hwaUQ/inosmN3Jjgb9S/LLlcMofpT35f5OMswQFmk4CBzSo5dmI+9TTuI01IL7PUm3TXCu6F02lbZHa61VtY1386nTRLlvr7nAwB+VTXepzebFw9zzkOyiUcWoaPctGu1wry6Oki2gyEjSYjKrGTtvD1kVxHUttgtQ6jugBlzRUQdiuZbsBqG9srEhOH2sya7N9AKJLvAlMrclUACKy/+F0s3B1CmkMOe826leeHcbo4M2PpenC9pudIT0eHp5UlnR+ucdDOyyiwUzQvXFoXSeG8yBEHHcfEFFc2xz+2TwhoBNRZXIKOvsjTm+HriEfkkNGRN4hcSlZZBl6RIzU15Pa49E0mF6RmmlGSaptWCgfAl2vleXGca+U6DVZ57xQ548PNmZMths9t2ftdmuCCOQ3ven/2B8rwJa44agmmGih6cXsg4bXjF1MfjAtYZYJtM5S5cB7Iw62jR6vz9ruN1Ykk9RglikOuXT9ee8UC2lmsg/P1z9YOeEAb9y6rkh6FXJboXR7AbRJRoq+5XZggbV8NTREjItes9pe8dk3cIDTNrnXcbGq9Jmojp1jDbnwvMTO+WEViXsfjF/QaVD1Em9BcWHz0RtyycEineWS//MvUnPDDlg5YsJnJ82+VXqvhZMVMq8CbPodbLOunOId0e0AloVwEJEc5c1MF8yYRY7ZxA2LpIhRYuah5IGOTfHotFKumQaHATIGv5gNu8heilDsnzje7IqMOI1Iw7452qyzBKwLl1brXH44DixXhbGJrGtD2jutdIoky2W7YQTQTdD9MgsjOwYFFeRZNEwkLTPCRHzNCBH9DCsm78NAcQS4+naiGIhHcIhLI6EDzcTJgyDbuhCwqfzeGEeI7CkWginQVLkcKr5OXCUW+8HXlBAtQX7fbKdpLKfZSMcGcCXFES1rz8aGLcITGEPdqIR7gWkWC8S4WExCuEqUpr4JTr0x1JWW+jbWvHYhqoe7XG+3ibzmpHBsLWz3uW70hVZ5vSgcC/lVoKh7RR5MZvuG7oMFfM/oYqJAlOYVPfBR91/HKnaertmkp0+V2nOkqcY6i7YA8q077aGtoLtoo1zS6LsawqR1ZHGBcQp0fHjfNHOZuTFnG0fStp/QDgxoJuhERYqiWV06qY85IAxaKsYeMJ0KrUJPCfyZadHduzu9/3ajoGgVroERtvr4ctL5qVFQh6ZRavtcKTb0lpysRXUJ46VTEXkqtoHGfFGVrtSD2SCo1zI2YhcTAXcEfRHAQ8Yt3On2nkcbi/DeYddkMSM2bOOzbfKcFtEgGf+E1wU7AmGYGA5biT3LTHtl5Fu+oPkYYCaNymO6fb2WrFKyD/Vv/+57fXh7MIfc7//Tr/rlPz2pPlJI5fJWswEpGd1gx6eT2apTPda2MXPP6zra5kT8Do47Tub8ecZuqzQyrd/UXy0+pQsCVdy8vbQJC2XkHfK1RjjkQmkNBXvQ1/tQ+RTo8rnV40Or6xyqSVe6LpFCaN5tYyYEvjOeeQ59cKswMvQ1gbSzARYBWTIaOtOFRpTL82rp5aGKVaK7Xay7+3s9vVxVXnt15aiu4hCIWy2wQGej9V8ru485kTNqeT7XhnagCwZsdX+P8HXROt/aJKAcSgUbkB/kfsGsGhVUvqIBXR2bMCNaz0ZS6/3edIZTUzInUhat9XKsbXSUcdiCP0VEjU/XZGeaqqbvDJyIUDzNYguZRduKWBeaMnsBuq85d8y4ZI40XQdVT1fNHXDFVMW20PFyVBVO0hYtWaSxJCvQ132xUn+z5sOIu7SdwVARIFPooX8DsLhbbeweZSRcTpWeyxdDWWyDTB66Pdab1dpMMufLxbQyRFew2UaAWOtByRLb+z1eXHL9QJQTGt0gVndFKM2kwkS1as+VOcaGYFZFhEoCJDJQGNO9IQoE8Cm8KSI1pKHujPZMQbMgRs4QQaMEXYxCzXupGLkR8ePHKg5reQVuQ0jZgF8XwxcYgDMKdb6Wajjh37iGdGsw3DBiR5SfbguDleIGpLOL3s12sx4awKT8zc49OxyM6LC8XAxHwTU2ez+F3rm0URUC6EsaqOTOejlrPSzaZbkV7aUVkoz0I3m1Q4PQy6aj5zN23RSqQFJcGrt/TbaxTXW4c6PPZFzswI1uic7dQu4kHStctP1oRgAO26ti5QJxGxSmOBM3Tuxd1cZoY40l2269Lqw5wRgRXRUdJRahemw10HigVmBtYNxmhQgfAE2INdaN1nOTKzuHm+vLuI6T6XVwaPwFG4Bqx/WQaCm+irS5QczsenOROQ6vNdWsw+J+AiuhK5IsioTqlAfHXvyVm31ziRsByd147t/tR91AiSyofA7cSZG14QwC+UrtRoPEL+M6uQ3ZvWM2fccAQkTGRXXBK3SuKBo4JThnAa4QK3HQ7kRQfWMNMIE4mQcOV+/Gka+YTA4DwNgAbTQmoEPz44onCOZspq6D57ZMPg82bYS4EM0pVylwAGIudrIxfwCze6Bgt0w845dbdAkOGgJB3WzXOlKIqcwtRpE0WQFibWyis4H82QmAApkoBMZcvhVetkgxh564hoATsa7TuXBaNDTtvL7RyqE6A1W8FdiQyNH10I3iO7eUee4EToaWcO7b3xl89CBS0ktxb3AGi5lA3MToD/3DMGIpRnTXy2P8GMJusTAtBYwICMJswckzKusV3WVm5WeOnYWhdumi92vpm7eFqrjWaSp16ltVzajnz1eNZ1/zmfET3YPIue38yVwi6zlSPCJQR+QsjXGnd/ep0bjL+KTHslb34ms5Buq7WB05eGbUgxtlc06XBG8ORgSDjuSMoN6KABLmw9is2Jt+UR9OOubORh50dJp8K2I4KdGwGKJJY8xr0XXptE5yK2QTf1HG/dxg60212YbK7nxFbwOFb1LF61RPv33R9eGsuov0pUqVUmj2rghru9nGHXkwaZNToLZq443AGRvVHfsxLitiC3j/82SbEgwquFusHdjEGfXStcSpRAeQAFV6w3mAK4pQ1sG5MxHl+8SP0BmxylfLkNoiS36dY4uBEqCqHrVeQUCWNptWh/ehvv+bn7SiiGtH/Z//+J/18VecfTjhCg04l/JWPHLW1TS+CiwXR+Rl9MQ0bxiwGreujQ+QjzY7tHiitTOE8iy8tXXHeoB7xEUwhl4SFX5hNHUOOXRdDj+F+vAOiN6k7tzrT3+46OUSqkfQmyTWce/6ykbEAWGuBEHvdnYdABja6J9ilYBRCjTTdXZa4llpFtnIPBlHHTZr7e92NiKARwPa4PmlcTgENIJda6YNDhr7fGObLdlXfD5o5xywIHTzHVIIZqwXaWb6EQ4yC3D1ra+wcFkBLz8/6fqlVNi7gp9DkAV+xqmNwx+Pz4ZBiUPWSkjvoXUQ0dZxyKK4YKxhDmkv0Ol8YY6nLdocc0fP1p1i/bL8Sg6maaZi5Wtmg0efVA/WBcGybk5i7O0vz/IYL20Sc0f1jKOaXu82e+VBpM1qrbpp9OvnBy1FZjpE0zj5dBQKGzkSfK0V9vRZT5cHE9+TwMZA4fRCxhyFXGYaH9g6wE253xASe7OvLIZdFBvLCRF1CKKkbVTTkYM/BJl96E343VaNDru9lizQuAqdA7QebNrBoRTmEW46RtIDGk6TyN6cRZGnfLe2whIdDeGtFNiMk5GjpCFap5WSFSJpJ5xeZWubUDw+PprT++l8VhAnWm835hCrr6XtceZYs6kLfKPQxp4NcTFo92DZDUx+PO2/+2BEb6YxyTyoO52t48ckk0w6hNK4Gs+Xq2Iy6/YrizdaNZPWjM8t2DZUbZlzmAd966IRiwQniXU6ShhThqqOZ2VBYpFRFPurb99ZLTDXjdH9AbeaXi+KdEJPdmtsMNLkOkOy4buBKH65Xm3CsUI/FSc2fuTZwbiCg82aE3RG3RhKSZpovUmcHg+NLKNh55P6d7fBlCsa+Oc2uLr9eNcBcoZ4x+RhQ7cuirWkX9VMLOYsav+al2Zco8C1pplLvw7g5oXl0XFxmElC2R7oPtwCaXGyOGqhwyy6ooVywRUzr4PBVyIRmzgfhwvFiYhiooJeaoRqN0RzSALah+Svue4SR3V0UU6w7jQxrmnKn3ZOL5c5xp5MYrnLt+JP8YXCCBkGOkqRqfcte45IAxwLjL/4zBQCwaBlbGxsRCFg9k1ekwfXagIKD4tGNQYM9TWqIlLEJ0SqIOosHJdftyAWxNCer81ioSbW0UlwbsSxrheEfY66bWozulu4/siESmHPoNnhYUVcy0aHuW1QML5GS7hCjA0d9RWFFkwUxmGECvLdIyKkEFlgueBsYxQwQCpmzjGbaJsZMie4hTYnCzFp5WRwsTiuE5s141ghyJOfU2SRuqWVVowxFl0HNtZES58oRCAeQc51GWyMXLm3bOyIkJoCGPbQNrXMHk7nCXN52tJTpa8/HLT5ECncLPIS3kNr4Lrz51Lnx1Z1hQYqVDfdiNVYcye6IWiVAst+msJBb/e5/uaHt4ruZz1NjY6fzhqeJ1VNqGpI5F8p+tC6sPiRDg56n8SW2Zg05OdxTagh2BgRcrMQr7vFCsdj7NyBUTvbRoyjCEibRwvbh3YMVA9COc5Suq3EV7j7PBnWyv212WW9faL4Q6H0LtK6gLXTqufU3PT6/c+ldb7o33UzjrJRc9dog3aCDbufdYV/Qwub5xzApcEFuQ+59i5DkI2Eg0HK+7VnaLYiyJIOfYoLEscXJQvuUuRGi+mKBmzZgCGxXlNUIp5fMlv8Eos7cGsOupyMmL/ppLd3kT58X+irHw+Ko5U+//5Bpy+1fju1ei5HXetJZQ/SYFIa0rEJlDGWXqRNnppWjM9AflwMSb7rjFNTs9kw8Kc4oVuVUvw46j7POZRnxOcMdE8hOotQ2yHRgVBWXAMbT3ffxXp7Rzdy1JfHUv/5jy+ql8wBNPmeuslGEByqitHXcCzNIp1s12rpmNKn9qVTdTWUUwhVmUNtRPAp5PFIqyDWPcntca6GyBg283Olz59eFAZcO3Q+GB/QoC1KOSzNi52Y6aBsklxlVeulqUxHkoZ0kqWi2CpldF5Xyg65ogNp6IOyKFX73Ki99KpIRqdQhs/mBdod3hhN+dPLg4LY15u3ewXs+P1iQmso2WhrWLPI/Do/vxgDqbzgrnKsIruH6ThSrMA7iSIrvNj8NutYzx8/abh26moSDgLNWax0u7KOy/Xlxbr56WFlBzYKJYTA0eybwYQiA55RVdamhV3d7+RvMzVky80y5hNbFR2cH3/6Tv0MiqClpai27FVeWjdmGkbt8kJDVVqH/4qTwXdmB5+g1tXaBZNTdCaZysvVnHl0Jt6+u9exvlp8zuVcmpM3KWIVb7aKl0gPnx4tMgZ3cL7K9Q5MwvWi6/FsAnWiTyhWcF0hMOYNWwRIiw4rtI4SRQngw9XdVtmusLDX8VyZoziPcutyVXNnRRKif8Z/EQeGARcnHcxJU0vnDOF/qNUqVoCeMIw0V73BJ3E2DgjdN7jYIsNo0Nmk+EKPRscT3RyIgrJqzXnHGsD+mCzsmbOuZW1F7yZKTVROZwx9LI0HTE8p3zvObyQufqAszfTrpy9ql0Wrw1bV5Wo6pXCYLMORgzGO9isibA4edJTQJwEInmT8uqZprRBirwtCX9vdVm/u7m0NQLJiPyeK7Xpi6IIQT5d5+wbeHsUcsE8kNBZw+6/CbZY3R9FxgXMODmVCnltRcesi2fjLZk63jswrkpFt3gWFGDXYihHGVIycgAs619iAQ2VBuO14RGZ/t06Sgy06AbVzgLnSxvxmTguEPNvGWfzjujLuFUiYt1LJ3juiUNqgMeMbNAjYHhkbLCznWM85zHOK625ASlcAOcQkcDsuEm4b7OzAIGfT5hjAEcEh78H+gmvVOy6TI1dD+eTFxgkxGvRsEs/dSNM4NeaAQ8g6m3A7Q2t1K09t07JCCSiYSxXntGZTRXO4uZ/FFeJm3tJBIqiULhXta+OCMBzk+3FxJ5YFRNkF3t40WTbwtnYrNycnLKeFGk3U3EIrt5BdvkvEfSTXcNoncmGyh5QrN3IdzPXHZ1zcGOyWQI8wGYE9m3trI0NZDEhmBHPcBxSA0FERi/sWgEwXYUlnjStfVTzrPGHnjeU1COtG9cFsM282Uk6rfCYKux2ZTTxkCG5j0qxHW2g4/bG4g/3noYIJsztE2t/52u1gNbHoz3p8ftapaWwxOZ4WdW3h7vvBUzw5X+UE0TcMtM8z3W9SHf5uq3klvTw96Pp4VnklyyrRcvIVN2T84eDgyEcxQeArjY5AXeapRf9CJA5Ebb4Pb1JGLyBwoEmyw5aB4jVQFCGO9BVz+vRmc6RwDViwbGMYZ0W4OQ3KCNiPBlChloJzBYF80GElff89bpnJdCFf/nRCjqFxjlXhGGLMR9hj52ldBcp6nIuBGr4nxmaMGtiM0AYZgM8zvRkRJDSwVuNiAmBYWhazgBUn9kwUyimV64jVFh6LhdKyriDybtApOVUKGiDP4mkAedLphbRLMG+t7WrUf/df/5XuvtmqCyd9/vOTPv/Hj6oeWp17B5U1aCnajWixHDs6dXSGcS1uGUfAC2LcZ3TnWPXUmSB2aCDVg2/wFWVoVpxeCp0OEksOOGlJJ2nSpwDh/KJ9Lx1wOxWztj/s9ebdvYpAlrT+5djpVwoL45p18nAMqTBHZgtg0TIfefY8o0VzyJjiWfXSWH4iYwI2HzpIwTJolye6IwgV+j/ZowNEZt/ub0ZQ5fFsWWWr1cbWzeO10mZ/0DpN1Y2tSsTl6FjMKl3qOJLhhrYmUkCRToHYOY+vt44V3xVWpE/1qKVhbY3U0HXrCcztXK4VB+MQp1imGMcjTshzae408srKm137/oDzLLXOKqvj48OTTqfa7RnLaH82LWBVzVod9i4OBwv80lmh7leDjp+frYDKucZ3W1unugtFC8G1kJfR/mxstDTUg+lDId3z51j8kj6QXySK7teqSQZAGDxBbm+036xVgN5QY65S0uv7dtHx2shPEzVEZQyTGVIUxjrfIrLMYcyYKiWjkrXPBUgP3aCBA9s0WXfnTLRNdEtrwAbPxJ4iCQDksbYxmBXpdDs2hYESeQ5Yv5uqMe2RCc0Jk21KW4uJfWH8T7EBNZvUhO37e63v1sZfmk+V+serUfXheJUitqlSHEd2nbDv121t8EruewJdcbXxnaSb1BxraNbsoEd3qK50pQueBdptCi1ZrGxb2LUB3En2J6M3pgccTNExgltgwWf028WRHkEgdJM26IXoUr3bayqYEDBeZM8AYuyI60AjAd3+4dff7JlGMzSD3Gh77aDKh5GaqrKuKbRwAroplGiIJKBcaMoYGsfX8eXFsDfEaRGzQ+abRZvNi/IkVUzsUFna2H2F7qnIVM6NEedXCT8rdoL6wDRJrzb82RFuX7VDN8Dk6/jMKXZcZtutfLqF3rrGj7P2u8BapzV6zYBzpxuHJHJdmmmmXYgbzY2QFite0De58d5rmK7DWnqKfbhHDt3OiZWJC3vQrXozNbwzxbscJETCjGTQclAp0mqeGAPxRd3oTMSF8CfZXMiOQ3xHorLZ6e00RtdlUENRZ4VY7EZGBOMR1zHweL/G0jqStvtfvBfeN9bOWYm5XwZdu9I2JAokw6dbRhoIAf4Omh4HRaCbhFTVGUOdDsyxuBnB0Tp2J20+M3RsnhpUVZxKrHNIR81YTI7w5ErJ0W3MvDdGh/Y77rROGx0YJV21gcKHjs9CeC+i8FGlj1ZKKnCksKSRbo0mA0cj7oKbj5Hr7IpkRqaEh45mEQU8iM4dbQOZPrR8meFbEeKFBrAk/sCj88DGmns23oLKSvJ40Hqu9UvnIk0M0Eig6BSQ84M7LjQOkuJCvZeqantjjZiOBao3J0AwBiFF7qBVRnxbq6/eb/T9T28VbxaVy0nP9YMeX456+lLqfGpNs+S1qaYl07WHO5doI1LmJ93/3U5vvz+o7F90rs56AYxX+erPxACk8ieEhGSlMX51jrUxdoG4bIQRmqWJJPZIPfeoGGGxWdGGRj+D44yjQuhOXB17RaqSoj12Qas+i0tT4AAAIABJREFUQLVxuUHa0DhQ/FsLQkMSmyC6WRqt0kUf3q202eIsmrVULlrk5VyqahmU4axa5M+xvNITbA0OBAgYR5xTWNzn2XLwcBBFRWQC+8pjLDQpmRZldFSbyTQvjFeJ/LB63kZws/o0UB2gMeQeCBVhm24Y0eGc8tRTTI3kIBb2rEfhoO1OOuwW/e6bvf7mh2/tBP/PP/+qP/y/P8t7meS1gcUA0bGl84I5q5571YYmcPluZOtt3u1NLIy1mc3fwmdxfDHeulT2TKwYd3Cv0gczECgsHYR/vfySLmqgY+hp8CZt5l47r9bdwdP+mzu933+n5qXW06eLvpwn9elKZUAOV6Wk8bQZ1ubcaudWFX7RHJQCmxGMHURIg0afjtZoz9OwShVvVkqHQd/BleomXa6NLkugCw7PKjbuy9JU6quzM7dEkXXSyn5RlG/txG9ORXRkHDBs7HPRqbko2WRaFyvbaKdlUNbN1p31d7liNlI/1ud/+aQCgbIfm/AXGQHCfdbWAJp7EKkHuJpGBp8FrIhrlutI/hj99v1+a2NWtET8vIcvDzqdLnaypyhn1Vpt19ZV555JNxtl1iWItLSDLl9e7HtgDJnf7RVmiVro0RDdcYJBC1erZB2rbTpTJWBmQASOWw+obUL3PwnkbRKD/BJUCz6FjjevQaG2IlgbFlLZ6lo2EhyoVeE24ONZOz+0bLI+z4z03ZalHeAJx7XFD9s9FPIbQodMT4oEk0AQoJvlWmp0XpXSVawFPSAu6QF20VVV1ygrUluL6bgxDWlr5AWeNoedieXpzuWMg7LcRm3AFNm9QRkc3hysyMedBYrj4x9/tW2a5xbNHX8/Zt1Ej5c4vS4OP0J6cfXhArTc0FVisUpFEGjrRybuprvprSI78McsLW/eaMlTc+/ZSBTSe1xY54ovEgMAjYKuq9UwPiwS1aaLlaJ20nCpjBPF/U0vGzceuXZDWZk2yZIAmFogLwBZYNGfvCaSg8DI6UxguDbmsQ+gbEvntjEHbJRljrM2LdaBsqzMIrWxLkDNMGKSZG0cO6DDpaOeiPPI1lQK2+fjSYkX6A0jUrSw0j8Y5vHV4m/E5FeIo7msCINlk30VIzvrobO8vRYzt1LFWvFO1+PGc643Zb9unCUrgDhZWwgtICnS29HnuLLCvezN0cYWATfIWnFujA1a3PQ1sHbIrbHQWyeGRjjtxNguxsCN5dDFvJYvN03PzXdmkEyPsZo7hTucpSt7+D2XPue6a2x1cHURJkdwVCiBbonB//rznOaKkotiIDLHTKeQMYnf6zJejUXEpsfn4Yt3aXVuDGdWRF4XOzzOBnP7oSdyI0GnLMKi7fLF3OCNPRHHFWAtgImM31z8iFFm7dA+WSYXbWiQXthwOeHbYBVxOO1j7PiAFxCTUiDN8HkClUtvYEAE5hu6KjFicb6/QDOdEAovG6lCmR5tLDc5tbY5xvivxp9hcUWcSxFNgyNHEE3nA+fabMUisRDTRKEkjWlolmMjfo+eshGxI4RWctkIkh21pIgMsX7OirHgKlHpp7rA1dGoVeIphQF1OwHD/DHBPPeHjcE8ZUWgt9+u9NUPK23eYDk+quk+qjpPOn8edHkc1c2ZHirGFr6SetaBMc4h09tv7hTexWoLCo6jumuvsYnVHKXlxGMQ2cbOnB8wAz8vXnD7RYrJi5sJhO3VFJ7xjzLGoKSrq1cHAX3x7X0SUkwOHpydcQpUDYOdkBKRC+dk9WZBDwltpFNDnIBvvKI2ms3ZhSNrZ6G3kd79sNUUd/rl4x8NrDa0gR7Pk+oF/Yyv89NJeYX4K1bLKpUSMhxZ+Cj3ahS7MStjU07B8GZCIgcGRh2BBhNAujTxYGo1rEYNZMexOY6TMjpGjNmGSX3g6apRFxajJTZRNKflu0Oi/T7Q1+83WrOwQeI+TfrDP3/SGXjciJ26sSJoGButlkkFT/vYa4ojNdCeMXCYlTwwkT+bMd2TtZcqGhNNaHj6UkGCvq3Qgi5JsfprpRhXDCMBCqORoGs6HBxhyIardH/n68O3G0tdD8tMv/3xs55eOtVLriZMlRzWhiAYHzplZaEx7NWmjZqwUbABXFcY2ZjFeEGUGw02fkqiQt5may7BuO70Lkp0/vKoa9Orj1Ya0UWeXTdKS6tuKg2tgdPtTNSOB7NoZTyp7bow2CLmEr9vVT4Rclprvd/ocP/GXFOwwZKqNdfQss400mGIMp1+fVYWwu8KrOPBukteGh1O9oRmcDEsq3Wmtis1MzrFCMJY1pIIPLOxM5ZhI8uyzDQyxFusV7kt5jTgzRQDNsb0SLnevnurqJ9MwIsRAenFx4cnTbfEgfeHe2V+qNPLi432vHRSnLP5xXr6dFJT4hCebIwHYHAVYWJIRBoafKKmatWVjuPDgGS9KXRIYj19+ayPL09av3mjbL3W8Xgy/dIqK3Q9X+w/4e0NPRTnqxVBFJlsuHST6KDGRW74i7FsNF7KG7gSKv5BHutTc1WQeiqPtTk4yZis6kY9nVcI5oyCQM6jffND9W1jXSRWsw48CGT30HXGiShBt7fJC20xAgCDzVJ7vV++fLHIoc0KIvlsrjEKCUZ0RVHYnnlpKsPoQPQGHsmm3geLdZo4fG3IfETnM3TyOSiBUPB9lSB5Niv5mesQJmzjdP1wqdkIz6VFwGbC3YgpAt0S9xE/K2hnHT8+ar/aWiICcU8gJSIAupfSJiKMpv00s70fTR1jOA4TTAbovPPfc3hII+iKXGEW6+F6Vgl4Nl+ZHmkoAXWyl012v6OXhIHmRr2ZWpyk3CdxrDTlvbfWScI8wdiuPl+tuM0LhCD6nxeLnTA9kevSvI523FgqtM3+VZYLo4HailHTq6TbRZa8KpfMlOcEx/8/FdHrn2IkRov91U3GJs12TMCtAwf43miuEouDNXQAezD6Hc8CKBkD0RLmTDDSFbEOFYUHbWwKAapFVzGzPVn/y5DaNySAgRud8oqOkXnWbsn2LumNzBwHhLRij8mLOdxuMSoG2HN6LHo2HJmd/sfFu/D3IfgSdaCZNLdSM2LYubErYnEeTGPN2ea0V1wPixFhXGZEPbaj1L0HbnSjaYP557TrsAycPAofpw38psEEpszMDf+4jBY6ybdFUrIbebnxJswKAcyisJw9kZfNGCycRzWRb6LaiLk2J4Nl0hndVhhpzZW/Eb25LzglMoZhH6UThu6JDt4Ax4TTegLenpFTZ+MgLjoEKC4Z2g+yxebRUIVaRYFyiuOucTDRgEgMTyWgOQS3FQJzkPmT1jZ5dTwOenbmxPBbB2Ak3yhwzkFLWIeVQRuLmA1ONpbfyG9gFkAzB/pfen+XCsgtWYr3X6309tu9/LDW1B/1cn7Qnz4/6nge1R4RmWeWZ4Rr583vvlMdM1YiMLfR5alW8zLLP0dSS9eIsS9OqJvwkvRuhJ9BYkUmGw3Bv2jZEPn3CRoAvlzqTCjyaHtcfmI6IyyNVTdkSLVaRdIhQzM0qYGfs2wUYJ/n+Yt817VCI4TDKEx0B1MmCeW/95W8DZWtJmVDp+bxbEHBLx1xIpFKRKWdmfJcJhN6PCs40BJNtnglYWRtcoo5yNgAMnedG9NeSI33Z+2CQPuQQMvOLMY8J2zYLKoLI1GckaF0nTpbfJEiFvmst28yffvtnXabjSXEHz9d1RwHzW2ihwes5I1Fg5RjrTLCoSOt6GIQqWC26MmKLTQmPEqIyeM01GbtoHkcsGrjs1SWqccJEwK8Q5BE6q+N9kmmAiv72KscHQNu6i+KvaO+/TbXu++3BoW8VpPaz4vFTLQ97sSVLux5jJmw9v92VtQQUCwF616zT9cgUIHV3Qeg6tvIivxDM4csK6mSpmOroJ+UvlnpUZVO46BNuFdSBWpOJnmXRyfFH0zw/3A52SZFJ886QDhNGT+PLkbJVg02rgFrvie/yLT79oNR0fMrFPlawWEt2qwjrsfHyujZaDvZzKam1zZKzcUE+4b1YHO/M0dVNzZK01wjOsVp1oqYG+QKZJb18K4CFwaN4+h0UQaGgU17k5vY+OV4tO4+I8Mff/hRy9Dpy+ePThfpR3p4eLbDI/dfADYhT+UPDk66OQCCRZcX6PnzSSNZVazLwWKF/VQuuvC5N0AvExuJMeaxLnxMTI5n9+65ueqaLMrudzaWaR5P6k6V7t+912N5tbEY7CEcfejbIkwM/PzVRqfno07PZ+0OB3Who4InFB3jqOKwN0jl0rYKllGHtxsr5JqqVwVxO82cVV2TTmQKGpbGN71MV10NrxHnmXWqRjhEw2TB0D5d8YguXmiaNUZ5iOXpolMAMVZarzIVFIaMoX3HIFrna0MkEFpLrEd5OVt3bJ3nyiDBc6gkBDYFHczI2bd1fKyuygzuGyo67PRC8cS+QdZi3dn+Q5Q8DQ2E2DiqKfpsAlHkyrdbVcOoiq5VNTojydxp9/bOzCeXj19MnG1duf3Widqb3pouxNZs1hv77/W1MomIaQfR1bGud0SLEJe16Nq7UNzhWhs9nnuRi0N4MYkDwECBbJpmKo5NuE2RlK0S6+ZhWsLUcX56sbgVoog86X9lDb0VR6/FzuswzcmeYe7ERrRGL+PiOV7xk69/0lUyLngEUTa/oFXQCXGCbeeYY0u2csm6SS5JjYWQQuk2F5LnccZpHTnTZnROlI1dsPChyDoNwpXcHm4wGzm5IgklvcEtKVxgJtIxYfO9vX8XCcKv2+iPSAQrEHGvkJuGjZOft5idleKRmw9NUsM3R0fEXvv18zAGpOgCCOmugtl7LRYNsegoL6CVXmscG2vfxVNkG54VgBQ9VoAhELNUHBMeW17bwnVxWhUeZq45XQWjmFgYLjoRHHsMDbGgulRdC4r1GfPxabFC035kNMLoK7wFy7r4mRSmz+SKJK72KaHQ8BVNvlaAu+dZV8Z5Ns5EAwX2YITraNcLREE4gX13FHWEclOQ6rykxmWi5Q8rh4Alks2B4XGa4uGe6fKa0C7WKnHgRoBk/IsAVIqkSxRpNAcYp85e40xaPJ0t/lSk1FupCHL1YatatcLCncJMmDyl6ptFJfZ4CisGGlZM4rJyUFGiRNZ+qB3UdER83qD4/UbR20Lrtyt9/dVORQIQs1PNvPp61gtjgBOiR1pwmbZ3d1qRIxVJv378oo+fLurqSGFLMC2dNhdUCkOJBHtO3JkXK4Z6jntm6pWhRclmvdB1CUYrsjlO4I5z/JVYwUDqaeJO8XTKoln7GF3TYN0nUtrH2VPD4hQlZo+Gas6fRWdA7Asd3XofKTiE+vaHvf7+64Omp0+qX4769HDWl5deTevpga5BN2s1p0q91JR7ZxZXo50yFvNt7DF4o7pw1mYJdNdQSAx6iAc1ibSNI93hQoSD5EP8poOHvoVnDfq61Hujrn1tOrj1xtf3P+b67odCu32hqY/08GurT/9y1fWJgTLk50Xt0FhOGaPwqWAcuSioBmWDpxT7OZFc2OHrxcY1XGPm0vffvlO4yoyJA8m7uVRmtTbXLR1PBPWM6IdIX6++UuzPqvuTyL+FuDzNL/rwdtZ/9bf3Wt+vdA1i/dNvpR4+BZrKSqEB78ilC2w0DOT02nR6gZOTDPrwLlORLRY4GyY4B8k19C0jyu86Xa5orDJV594gp2svVL6JdfIqPbeVkmCteEzUwh5LEIUzSm7s/rn2rRWsJMjzDe33bxR7qb2fhgT4AX4SKAGeoUltFOrD3/6V2uqq5HhVziGqiBXu18bGSsjlaztLcj+dHHH5sN7Z9wvKgadpt9+qqs6GL2Htg+TPz95alIo7mKBpUQIXaGOjpIBgWL57T1ofNvZnEJQ7DSHi4ZVpuRgJNmyqDdFNxOZ4GumUUWQHvvI8V5oSCt4pYlYIqunYaea7qmEljUpgflWy7zvf59Z5clouijmXWWjdUMCXHEnvN6b3owN3/Pig5y/PSpPc5rgj6xA/l5yytjMaP2aXzXana9Po5Xx18g6jlLsw84mxOLBKYwvNCm1cHZgzEUd+SVHAfsZovK3168dfTQxOV4aEeiKaQJ4A1twd9raHdk1vI0POeTj+zGpEQVgkNv4j5oROm8EiB2Jqeivc+PPNsTLXXJTkrnDloIrJY5mNip6naG17+44xPXCADTJG0zDlGlufwayM69x0gMBp75Qbm+laVU7PlDpxdtnWqobWihm4VNvtXqeh1yPP3LAY8uHYXZRuCt1vtloulQXxsueHOOdYW66EiMfKi5UV/ESlkFHJ64Mqo2NI7cIEhrEtwdnHqlZVNvI5YNDgwaKO6UazxSPxF4/lVQVU9Dw3sOwGt2ji6VJe1EKu3x9s3z1dLtrsN5Qf/7t1khjfmFUTWKOplF5RkNjuaMs58XZHO9vlHN+IPzdj/1+y0FwOm6Nh0VFyhZfr9dCXQYFDAUHX6i/s61vh4XKcUBqEN0K1Mx66Lk0KuJEuB50kP9CRRQYdjp0zGJm9QhzNcG4/kTKNooIh1Ggdn5sM3D7vayyKG18BlTSSEwsG/xinCXkFVSRdCHD5VK9EsJhyyU5A5pZzrSprCxv40sTWrZ2OF6z3WNin3j69OdXYBImyQF9kQvTemBgIYkuO8YgtB0dG5oGjCDNCvb0/AkETE0nDHnGDM9rgLPK0gF0uG6dJdF/8rTgGUogIO7AxBAuON3haT5F2WN0RuvsEaN4KGXLU0GVgVlNgJ+8xTs36HeLaAq4JtK1jyEVBxrUCl4BmCcdUaPlcaZwbSoHio51rjSAREj4TnB7GfFjEQ60ikPBYx3FUeSq72kZU/URcw0oewM+AUylhh52NTkaqQq4PejU4hzj3sB+DZIBNYxT0WW2P6BFqc6qadjZjILhEEGf9yZLPN1wzCopxtIfO5vi7lbXqedDf3e1VrFJlb9ZaMpg1pa6Xz6pejhooJg5vrLi9fDqrelz0fI401pm560i4x6hA8G03Md9HT7QYZmAJKI58rfncGnQljgaAIpEmaP/YWBBz0gqH8r7kmoZb8DQw1niSH0/uuhKZw7iLVjzPCd2ZwUX9gNknJJVkeazeu3DR+1Wg/+G/+UlffbtWNV30y+df9csf/6zr01nnY60LlnptFaHZG3pViIbDrSbLRESzhYUYTRsJ47OFY3K/QzemvQ5Li1Fgsnb6JMYoMVE1OD/t+acrJetEBZmnw9tMf/VvvtLdXa6m7PXpjyd9+uNV3dnXUIO56NTjTGR8Q8RK0yNjUkenlQVzNEWRuTGHnG6mZ4LRFAu7H2tz/1ZRQV4UgdCkiVcaCQ7FIWgmDdyTdMkybYq9POjHDKXayOIr/Pik3/19oQ8/kRheqG5W+sf/8EVlCSV8VI7GgesEFNZiKz07TESrTHlY6d3B8a4Qg/pRoa6PNTSA+2KN51rHY6k25qTvNIdTezX0QddeVCFG9jItfqEpiiwiI+OAiHi3n3W8VOoMfTUYFPVNeqeUArdAUzc6Vyii3epqdGPGi7t39zpVR6itBtBkscP2zjXZEPVxPulaXs1RRBciiTOz/5c9rkppFSd2koeRNTWd6VtOTWVji2Jd6O4OPlKrT8fP5kQzo8+ltw4Lm1Wx25rriq2G3K91ttI9OpCeUVVqsSYwmRq6P+wes+fE6pdSq/XaNHgJo90FenhrovzuUluuV1CkStE7wRyaBmXrxAqQ5tppbGYrlhLToQBIZC2ZtC22iilYFejXX38zC3mSkQvqK127cOKuajRUjTZFYYfo9QoRM0gRxM+e+uaqPE6MhUTHgnYBYzowKxRjrDE8L1XVKI4QGXAAZo9YVPWVWeE5TDJiokMOcw/HI2PdCZYU1wDNLXpFRl6W3TlplaUuCsXcpeQVjqadOgNzpHjZbnX6cjR+mx8wenYZq4Tc8twgyp6STidGieAP0Juii2L/2+RC5ObnsAzddKA5twqHQH4zqa3Oul5LrVc7bRkje6MJzRs4Zau9mSgojCnkXs5PZgQBKULXPPVX8ksSBGYbcV0q7PcUaJPp3AoAoHx2nGi4K4dWm02iU3UytEaKHiqnWOwUzGicKl1ruFNrw5yMPLcsMpmvMR7VwcxKM22jQjtSB6jl80iV19lBapgaO2hlRa4vz4/KioLL8b8tbKpceHdidcWQgy+6QokRBzNp/jfCQqcAAggYmvvLxYE41ZJLBaFL5EJp7VWNd+QW9teo3JvQyRwZ/zq4c6BCfh4TB4oiCgPywaj0GcplbIh2KmeUxg3tSi8XAetCR5wnA6AZHSACPvizaI6g61Ik3fgHN5yBUyGxpjFfIHucUd+rjomRHJ+J253r4xx4dKNeu0nOd+Y+Ie+SQiuya4Kzyb2SQfgI5EQXQRfGKni6BYywKCd70xZ03GBk7mBXRgTNE+xWXAsbpCLmZMxpITQDh8M2cB8wSuCd0Iwx3ZKNR0b5/qQ4pdixABZraeIsg5OTw+jxUjspTn5vRRqwLTYNbL1En1BgXrWojkPlbLpA2kzXZIIjl6sHODLkUyAKxv6LfstS7Ux3QHEzs8GFk4nnKPzCIbQiKUSfZcVjZHN6LojZ5lFidqmmNlQzNg4BkNjbN+YGLpsgzUxwx/gFJxbidcCUzmXnXieFI6RFFUnqOC96KcL2R4p7PLl2KwMJcoCg0uLsu/E22NApjuMsNutqg87pvtBP3231/i06oMry4k6nF91vNorbSceHWh8fBj0+oNnDjedGjV3naZxTtdzU3FQUB2AgKJhu49lh7jXEZNSh2XC4A1xj1goLYk1eomlgVXeOTianXuzwAWi7DJVxM18g5MThgxhyjhN14BiIcol8HcJIhTdpfyj07q/vdfhhq2wj9eWLLp9/0+c//ar/+KdntekbzXNsluCpDTSN6J4ixcz/bSSONhD9j0sU4uRmKendaHEmCHEPKOX9XrqcFHSDotUKgYQbMfuN+qzXt3//reVqFflW5UurP//TR7WPnfw20NxgAiB7CY0KRFzudUZhLMa1Epw58LxCzxx0KhL5u8y6Zsu5VlhS6QORI4wtsjY6OtNriyW9d2Gb3ENE/tD5ZBSNJmhejCQcLzBxZkXrWj/+txtt3me6NIt+/tOgP/+hNB3GLkLQD6ur0ZgSAj0qjTI7QKWIkUPcVGyeqdnrZ4JnK6k+E8CJvqqz4mgI0aC4pjqw1ThE8Hs1YN7oZfQL1aPJiEOtA/hhs6pzpQeyd3DjmBsqUjYl8qCyI040rpun8vxi61CSZtrfH4zk/tRX7jmZ2QdTrdPCxtrEfBDfYCtj39ob4rB0Rnfo+9qkKyXMIIfBujEWKssGjnwhzUwkXBDpEOAWIwcssPgT1l+s4jyebED2Obve1jpQGGhs8sXTerNRNfR6Kq/mlgR2iEaELgeMOA5vFzQsMc4wR9xGC4QWh44Pn2kNSJT8OMTSway6alSeGhvJ7VZrcxB2mHIyOnKdfEwic6jteq9zVRr3KKYwWEZLn99tD0aJNqQTY/IZE0hqXR8Cx03igbsyYj0adDoeLaqEYogO6unhxbq7CIlZE5lI9G1nHTa0Mqt9YUYXdEF9XZqOsJxGM1AUFIUcBAZYZhsTfXMgx4FmekEbXxbKdisLE+Z1cb1SNKZFrt3dQdUVllFl41PMGuzk0NHp8jNtCKPJzvpFDmTRTSoYZeGeo3sJsfzYt/aMx2Og4dipheTd1+ZoWydrO6wgXMcsE2Rri0y5lC/Gk7o7bHTYr82FNnvw/Dr1Ta/Hjw+WQGGjxKoyXBAjM7MOzZ1i8g53RDfNutuvlOeejXjJnwsY98GaQnBOoPmw6PHlZHsJtQIHelAPiPzDN4lpI9EdxaOnDcxEDs1pqNLrFG/QbKELdGrkp+cXK5o938ZtbuOnm+LGYq5oeJ1/UeS4+vSVIoR7zTkdXEFFDxTmkHOv0CGy6JKbgBvdD2MZtnC2VBMN0++0jpXT9ZgW/MYgtsxSPzJ7IQ/glQ+JNucWTUIThyrSh61ikEJGbLckYdxvFE4mrpaW3nFQRt6vxzjCSaVvVjsbRZiAmddGe7PgZOsNBP+XWBXrkjECc1C0v4A0byHAFjgbOMM8mCBXqLmwXRfxcsu4Y4x3G+0RBItmykZumB0oTigFAYZReATAvRB1UkFRxPpqOCXSC+P3Apdub+GHr6G9JlSjandcbysfzVXIyLGzzcDst+aA8+10TW4ZrwNh3ATxYPCtQwETg59BQTfpAvgLbPw0SHVj4uzJQnUoOZ3Djg2soxsXuxrA3rfLplQYAYqcLWWZ0yObx9zghnDRJbSkWVzJT8K+ySkVnY5XM5sOTHMzMz/kCEsMAC4Q2DbrzPQv3F81qdUTsL7ERjtcAboxGZbPRbomo547qMNQ0ukjLhqSxcI5eZiAcKJ7iINEWe+rMNo3xesof5+rzWMd0eelhVZBpN+9DfXt97GSNePoUTuDLbY6j7V++fKsp+deZTXaBujNqcJ5oxnoZE9W2aye0/006b7Fxk9hTaEps7Ejjuci0l2zSaZ5JemMosNzfkd+D+EQzjNGsqkxkxBTz/IT7oVRtYnWcbNkpgminU1FvU1XKihWQynfJ9q+S7S/j/T1+5V261Avj7/p//j3/6iHbtIJpEGfyatiBVWkuPVMBMkGzJOCq4TFHW0NjKO263QdGJfi+kktUmNZOkVdpRVC8yyxjSlIJxV7af/jVvk3e53Og65Pvn7/f39RfRyVcYTgFiMA1Od+xZVEbqNzy13QT1xLbVvnvAvWieoiULxKTQeBGDSEJn6lEPLUMCIxkjxhs9zXo+vu8RwSuYKmEWE5glwbERM4jOlg1nYb6u33xL7caUkn/fblol9+bnR6BDdR6m5FcK+vq1rNnLqjxMbA8UKiOWOY1rozHjl/U6yBrLCuM7rzMgbWuctzCNisn4EudWUbO4JuIpp4PpaZLiQbMYG6njLEdBxe6k6fPz+ZGJn3fr/dKCbBgGI8dMpQuEWgV4DrccbD8sxnhutMzlwPeLJqtVttTW/iPkl/AAAgAElEQVT2+eMnF+eAJRsdYjdYh2wk+zGODGQadaOmqtbz+UVYTg0US4cGXIZpWULt9mhJCLmeTRtYB7FOll8GQzRQHDs6NxpQ1kaI2Fnv9HrXttJ6v3NnRM83IvTL06ONlbD6t/2ol3zWm6/eazleNeIApGOP2LYetDID2GxaGxYp7pvzy1X1udWu2JqjN4x8vfvha+vsvIAbQDIZxoY8QbS8u9+qBURKTEeUGU2fLin0cTqC5kpue5MnMJ6a0kj3b+6tI/3l8cG6/oyL0C3BQILjhIZstV9Z4VSeS/UtyfccGnBreSZeP5+erYvChs5orMhzyy2F68MBgUMI8/3xWFsDI1tlWt/tdGquejy/aJUXdv8SYVT1hPvGVhxfETWjsWXtG3srklK0cH1nByxeC2E0JgI0I4Sip5u1dX9ZL3nmOASJTMYGUC6CDocC2jD+q2rT9HlLqimIlB7gvlVKg7VCb9FmnSmgk9WGCq+90dPPTa1stbEu3YRrj3gqmEdeqHUaqe1q5eu18l3hun/hYggUTDDWfcKRGKLx9W0kZ55gitE40Yg0gdEd9P97mFyLHaxMtI043SJ3Ol36Wsmm0Nv3B+sCTv2ituoVAgj29b+4Iukmp7Y66Vay3Cql26bvqETWSeEOtzT7G6rR7G8s4ShjnFbHXoYOkhVIjILos1MVEUbnyi33L/Ni2XiIUw4jL4ozih/Q6fy5hnYuQzMKK75cqnhcb1NqM1iAgtbp4tBDFYoVnaElpxUD7sGtYQuK7VTsUAOukuaVTSvF3mFxri6PCoik4wtZBfWXS+Hglw5mSCfJzIRYRImgoB5hFEKuHfqZZbCRA2MPeD20/eggDXN3g0M6XY/1mqzAvKm95sUSieGkMDYcwMwbFoBi6hbBwngIcBqjECJJKG4ARlohBybAde7oLjEC65bGxgy0xxFV2oiBIs8aKiwAieHiKbJwwnE0gcNEHttobW8CchfFaC75Hthw0aXTtQJISRwCY0K6JsGs2IjLQAJDsyvzWQBqsuPnWWGbft3PRpfGdoqwEPsm+HxKZkZwwTgoJsF9Ck1nM+CgYJg/DNZ5gWvD6GgM0YvhIGTcxiknsi4Z83dGm6DsV7h3kllP5D518J4cBZYMKEMY9IxSqeuA/kWKO18FmqGh1ZItGnaRLgQ/9r5CrzCux3Y56/4OXlRrDo13q5WKQ6T4HanrtcrmbHC1j5+PqktPQylN10XNZVYzEPGQ2YO+o7syzcoMqoadm1GRG1bTmkVwb2MlFg+SsuNEHm4sxNSI59vJMt94XvhucHRybdgY6r41qCAiXLLHgJ8irE/5vu1XqCz1FCaTtm8TZVtfd+/W+uabja71J/2H/+f/0i9fTjqdYkX9G4V1qqWdzP49QjKmq+BHloWFto/CrOQ+DN2hxKKL0DlQuE291ujUolnZ2tPX393p7Q/3iu5zE1z+4Z++6NOfWp0fONy49WDB1gZCg/3eKN++bcJV6uk4d6ZlWJWdFg5SJNpnvvbrjbm10m4ymjun1QZ9YuKbgyeOfN2hW5Ovy0g8Ao3xxI0iGJsxMu87W0jRrYR+rcPdoh9+2ujNh1RVX+oz+q2PterLYJiC+7uD0t3extJPjGSuo4LOV+Kn1r3tXy4KukBdzQFz5RAEobv3EehU58a0MjDLIsbCzWDtf0YELdwghNBerDTM1ZKrOHQ6vNnZaJq3j84DDcZ8rU2/x3NJp5U/i/6Ljsmbd3cmcm+HWkEaWIcjHrCbd1YEwRBiXcApRjo71xxKc8fzad2OVGGe2tiWDjBREfX1ojMZbkTa5LmJm2GDdW1rrq27+4MJaNV0ts48lI1lRcKvsoNvzAafKisI3u6tgB0+D5rqyWzb+7v9DdXnmcD74fGLNtuNWc6JWum2icIC8OXR7me0WdxzaCy3BEDCqEMYv04VJImJzusz9HMOrM5/nWzBIUTGuWLjp5vsEbnizwZgpGPEmkS2IF0YJhMN4u3IVwHkkgPjFZbPqDRbO8gk+14UKNvgSLyJsmfp+cuT/j+q3uzX0vS87lvfPOz5jDX0xGYPYrcoSpYpKwhl2ZJsw4kgJzBsJYGhIAgQ5L/Ife4C5CZBEkAJ4OTGmYxIsQJDjm3YkkjZtEmJbHY3e6iurqoz7fmbh+D3vKcoh0ZDJrvOqb2/4X2f93nW+q02IoEeF+dMn338uXWhlrOlje2YxAA+5LCMSaZsXGgs9vcJ2YUUAQTo9oRQj/IOjWZJpiyLNVvMdKiOenFzoxmFDRpdRvYxYFhqJvZG3K6RCeYhL06j0EC+jA9Zq9hj4QPSQeNn0CRZUWgcpFGVgRgjtejcysLG+GScISxfznIdb9cqNmtNskxjGKuNS9Mq5cPUHKo8rdC2t9eFupuDscG8LFGa5ar2wNt61RwgMPlEcO2WmgNIvr6xbpnPASSJdLZa2lq53d8ZV4q0BOj1TV1rGqVWJLKfHKrKOpU2P5okmnINq6NLw0td+oOJ+dkD0kSL86nrKjeMTsl+M07SX7WSxY2SmHdaH+bP6qOfdJTceMLM/VYc4SDjH9d6ZKSDMJmNxqJd0dFYNwlFkNOr2BCPsNT/3+9nqaJdyO/EDkpL1nVB6AVRbrnyzA2yXtrZWYQpuDhw0xvit5r02AP82lkhxYdDm86eTpvX8sfsctFOcwlyVnRQ6IyQjzmn16zQxg9B4GvuIwJ2DSTmukj3VZJLD+chZBRg7Uls3IwFfBuboQ+A8Gv6GCIvsMlTfHmcjFnJ7q88YwTCNHkZLfOHrg4NIGbCjAEQ3GL9d9osXjr+Ljfkoxh03STrflkEiNNdWfmJI65vzKFgmV8mVvZtkzM4JAJAnFNhqtja5UQPc13QeKHl4DtTlI7GG6mTzgS3XGhEr/zD7aEwdKAECijssY5ZQq8KWCb6FYokIG9Bktn9oJuCPsnYVIxp6GQBUaQzQdE69JowIlGscvBF/jujP2vPB/zsqJjuVAKqgKaaG82EBYsks3OXLUdBS37YPAi0OxTW7eO7WRCmRSoELswR3RWFKhTx3lfC76DYzVoVU18lp4oiUVpFCigYx6No0KANIN+MwNrT81iP3s60eIVYg06b3VYHnFxsyNut9nc7tcdR1c7TYSejauddpwjRa8dBQNZp6UIiAno7SaKJYJyK6HsP9C5JFOYz54CsR4Po2ZaPLtEf7FqnXmeOKbQOjJhGMqXMfRTKoxMEBDIJtEgizcAxhL2CVaIyHZWe5fr5917VxarX5598R59//KG2N9JQnWu/ZXMLtesKSjFWMi2HwAn6A4xZtQgL8IJYEZEuw6hq0hgWAGFxnvY6mfR6cBLrp979qvLlqa73ta5f7PXph0+1flEo9WZqYEzBT2JtogMEl2aQZhboGupGtTZjrRidx6EwfVlDtlQcaBpTyNWmN6Cz0dONTQg4jSzahfu75BAAW6jttK9x2gV2wiU/izEiRT2oD7oAeV7q4QNfJydoeBvTvBz3reJgpsePXtFqhdtmpqvdoI+f7XR9V6vfDwpsSmWWDe2KQm0FlT5U6s+UjImmQCwjnutG2+booKcNAafgKRjvJoJSuan2VrCtkolO8rnl0EEMhz/Eu8LJ/lAUBkwFqwCQEHE17xkuYDpmpN5fnC6dZdHaJaMqQkKb+4iGINZsttDdZm1rQDLNHVQSsT5sq8gJxS13kDVk9ExEe7ffqckC0xBNEqCuLheSYu/m+sa0hw/PL4xHBUzSTvx0ndAlpqERnkOo4vNURYOeaKekiFRtCusYLZcr7Xd7Kxw8P9CTp18Yr4muc2hrw2juLwo6vs+RUUszaJZPdXF2pq7aaVPsFc0zxZOJQRq7qjH9ErEtdLJRdRJjcjJd6MxGagdb97GNwzXCpYeA57AvDM1AZ50tDmBkTEwTLs9DZa7CtE0s4sekpnRhlhPNz1b64vkzRTCAoIBPU2dFjxJ99MGH1rk2529LkZW6g35ZGAqDbk6cpQaDZLKwXd/a/Y7jzNoSaNVWs4XmHJwa4pmAVO5s/8uXS8s2Q2ND8cF4+dDU1lECQcGeGdNFRffIgQvnK93tGAZgaetJnDAyjiySZUsG3XxuuIeOYrQt5KckEvgGRiUodnuzw6eunNZ9JF0fcZGlOiFqZO2gpF7AnoHu9Kii2FgTY5rM7VDOaOxYMZKfyMtHvf7OOyqu7nR49lx1TWA0yQW4/xJNwQBwI8feJg/kl66v1/KOrSZxpmiW29iba0kXN84nmkBc397ZSHxcZLbO0kXFiI7Z4uEbKw0BuaHSrsBgwrrm/ZXR2Ej3yiAKAOssWen0Ui1kW/NPbPSMcxhZ2dzSiiI6RbinODM51o8le1kuDGMkvDFs7A5g6AoNx2NyJZkDPFkwB04vL5HnJU6P4VpS5q7LRgztjvlTGjkalZKTkNsNt44YRRKFlg2OnX0a5D2aDuucUBBRgrgukqWf2EQc7xaBIL1Cxgg9CdtwRyBrM0qkDe6KNysM7/ncRg+2/7iyhJB7sxmTlg6/xyfV3FHIKZLgJGH1Vlva52UcZFnYA9/K6Z6gziIkNOG1wTEdRZxFwqIfTPzHCI6/kf/cR6XazTAymxIvtg4biz7XjPYxJFsKPypLrjNCW4yeZFwZITXCRjm4mT4nQn47VGw+FV0OXBhBZ8WSuabMzu5SBVqsxVz1HkcG3Sv4MmAQyH3ic4KMp0Qc1CcE5cbG0cksx4yRQ2cnnSBOTTxK9lzgQS9P1Hdkb8HlSZD0mxiUC50nICHIQgu0sZMzWh3fOisTPgP2aDqYzBcg3o4UqWgJfAUWPARDBJo0RGuKNGdLRLCPdZ//nZTzIR9VZXQjGcPlig9ce8ZlnEYG6z41uCmGQI8moV55PdL8rciiLkgKh20Ct+XueKfOZ9MaTJNS7Zy+Yqj3JgY1ajHcyTQ3cwTFVUeXEocN2W5EFVA+MyYDKkfvlhY/+jIWOYsNMYm/MtK9DYoPs8aJNYlB4N0k5oT/ndHMNGHTdpymdJXrgNAtD/Tuq+d6941zTfy9rj75vmnpnny21oef7VX2merOV1hnUgGtfTAukzdLbXxJqjrCdP/AfYg0u0SXVqtPOyUrXw9eWenBxalCL1N3DPX8szt9eru1QMq+rk2Hx2gJCr8dEPreWEIz37dijM16k466ChBVV0oJ4bznffHccFJl3GF+RguVJPttpixNLLx1iHjWO00XWOUDFcSGVIykPNU1nexa01mkPOr0yuVEq5NAiwWjAuzWHLsoTnC9ZKq6QWs0Q7tG18+P+uzZ1jAKQZTbGJuTLV1lugWcxNG+ZPCsWlxSyCFild1B3oR1gfctM6ghuiifAOBg1LY42AaCE5XCL0zAecCrSsxezju12W8MycHBJ09yOzZysLJji4VxyzYVs2bb5hfqWB+t21PXrXUa+bntZmMbNjlWcGhwLfW+0ylB0F+tlm4sRAhvJ22JdvGlk5OFJmniCiCsvfC39kcdNlvH4MFdy7pGBy8k07C1d4KsN0bM6RTMQqOyPCr2Ik3sO+DsjdRaRAdap1S3dxs7CCPe599lENRZ93GyIVa+WssrahPeJsupCeUZ5+BcTAFEVvBzAqW+G+k9++K5Jd+zvqV+pAenF67orI522MYRRxhv1w+2eTfIATxfF2cnSlJGco6Uzs4WhcSCdBYKzto9hSeURDYOvLq51mw2syikzXZ/b67xdXN17doQdPDbSmcXZ8qmuW7vruQNaOQYHU9MoJ4mjkfHbnwoG/tnTNEPRaq2O82iWA9WZ7p6/kLr7VbT1VKT5dJidUgmINvzyfULm7JQfDL94F2CUA7/KeMehIM88j194oSksGXKkOp2s9ddUSh4cG7dY5QPzWGtzMcAdNQsmaguQg1DrhiAJE5uL9PGTENTRbeFvOPBIWoYR/SDEfvrYqtm12iSzi282QstVlax32s2bTU9/4pePF1bHp511yeJdsejPXvLbKYSQ0MA5oa9zTMEyrCFeu4ZrRxDC9eMjjmF/5KmQ3FQH3s6xo7DVxCoO/DOpnp8mVkRdxylL/cE/pLh5v3a6MJeXTfJDdtcEeEKHTo9FAqu8HD/jpvlHGSuHLJ4WItNsHwxt60aTArLu8tYc4RTN9r7Mx7TS+2MG9G5zR5RF8IW9DAOTMmyFAhGJy9oCXmI7oaXWBGFNpHTC4Rs2+x7p3Mxy7kFqkVWZFg51dNdYTwX2BjJYhMsBBfMIp/c2QptaMGI6N6phwidYsU6PCaydQG8phYxuvg9d5oRGRRQ4x0ByKP4Sqwad6yl3hVJauxzUwhyNkP4TAfGirL7cpJvb2EhjAtB5/wbRZLBMimyDCrpfsIVTO7+wWFKHPLYirPCp1VMkUbmDkUrNFNPUy9WbvTGUbsA8AK6pHuXnlFJGbuBIkBvEqs2h58rjLnWnDZYdCmS1bemAWtg+zB3HhzPidFUHOIiqm2s1qeZGi/UhPEJ1xwqMy69tlcQkec0NcElYkIHrURUDe8nsbiMnRoFkJRp8cMiYRbtJSpw+1WdjbDSgKK9MMceiy6OtyJpBSMRWiU5TzhOuG10VbhWnEQGOnZ4STlxk3HEPeOxShMTxkbM92rAa77qFKpzY7iFmJynIdE5sRqrUeHbqcJVoPZQqN9hz6erQqve+T4Bu7H4MNowDklzpfLwucbm1gJDi3LUbgcPbKEGmGG7M30BnaeBfDlCHOmwBLG6xpka2hCHpBODpzRPeLQbnmHGNpExpBg3GQHDCcGsyKVQD71Bs2msJDdlmi6TSA9XZ3p8eaKxu9VkVmlTXutPP3qi7S5SV07kb0PVh1ElgZEGgIPX4qk9QoIubXOb5ZkuJ2xAe128PtX5u4/lIYytQn3xxV7tulWwrbWHs4I9vWFMTceYXLnINkeAlH53MF3ZKkhtHdiHvbazwMCjcd0qRkSMyaMrVZDNYkYUxtCMu2Mtg1xzQKQ+7rjO3JkInBk/UfDCrDkUpKh1ijNE843mk1LvvbPQ5cMzLUkiV6hy76kssGxHNnpdHypdbWqNd4VlEKKfLPLQnjOK14h2PaMwgLlmciGiiFEPugwAjWgm0CNhyc6167m/biyO+BexM51QWhiEe2Iu8E+IffL16tlji2I6HA/q/V77ttTtdmtcq7xLlaGHCuk20GVygnQs1RQpFAWMs+iIWjeqdge04+FgXQuEtpy39oeDiv2okfgbxlbTxECwgDD9Y2dgRsj7BLRigMDcAGG92O91uLkzMTfrAYaBBrlB5A7WxmfjXYf1g/YR0T+hsDwDAbEec8erCyILlT0cCieR4ODMaJ8NEyfX3VHTKLNuC87Ccr3TCEeIjZzxSka8E5qzxA6Q6/Wd5fqlUcpypasXa2NNXT44N91Rjntvt9f2sLcO9Ww+dRMQ0DDoXBty72J7zkHctGNjFPYQFpB14ghSdokUeQLmxeWYgVJJglhNWenm2Z1FgZAlhoPQEgjGTnfbW509PNfq/NTuWdEcTEzPu90djpri2JtADh8tU43OOXTpu83WzDyr5cKcddXmoOP2YELoxWKpKd/dfqbRHvwF7jVGrZig7v1ZhGb3Q6kx9TUjCw6UxrG0vYFpwd3xoIo9bTFXE3S2XoT1QRdJqax9Jr+NdCjPdRxPtakK9Qius4UOiRPht09+qKi60fL0oTZbJhCFlC3kjTPtd57C3FMwBZEDDmWms7DUN97r9Ucftzq2S9PhYgrg7D72jSU10BWvx9gc2+VQmb6NqUi3O1qIMeejZJKr4tkeOi3miV5ZnWgoC3MvXx82UkLkC7qR0HAPD06JrwpMe/flcWvCeS/0/poz/Jve574nYrEjtFgYWbzsXrhxjm3BP8kPc4MrK5KMvksHxAmhnbQJYrezuLP1u2ICtwD/9iW08mV0ruvtUEzRnLFyzeo0PkOksB00o8M0esZKOSBGNkDhy1Ghy8Hi5w0QCSnXdAWOoe0FmTxgaDVOMB5yTh6tuQxMZ8Vfda/HcgRtx5ehmGFrczolfr87ldE9oVDi4XeOQPczjI5MtOgSWtwoz3eiWQTZsF3QWfR+a/M+ZsCRh3aLTDRXfFg3l5BcTsTWF3AMJvRXXBRGGHalOFUTOnv/t98rwWxQiX6BhZQNgMLnaNAkytBGTV/aNeJEFVEnGPCVF5VWJm1HdCvu2o/tqEk8sSKD/z/dNJt1YzOHSAz40WsUx2jDPBuJwqk4oCW6HwlOmHHTUcSRgNY8yVTykGM5jmBZQOtt7PTPiAO9ELl2CJKtSGLMNo5GAy85wdDGQrgKFqJuLfeNrsqBZ53RIXepPSihSggGJX6i3Et1CEpVKIHBGNSjtacRHKNbYrE4GrHZMawosgy8R48xztUzLu3oslmMtY12MC6MbaM06JQOnbI21BSLPhvPa6miR6S4S341qrttdLxrzfLd1i5hPGPkwGYVepov0RRAACdeZme4A/LFro877YuDRsZbR9hFgcuz86dqOnQ7CHTpSJCIXqnzSxUB3S0ia2IjYYeIShnf0VBDsxZwYmNsRseUdxfuTqQoIIqHgJ5R87LSKnZQwHQV6+1vvqbZZa/r68/0/X/xgeoCSu5M622tTQvxebQNm5iUoGksSbtE+znx9Wjm6/UHsX7657+i5OJcH36614cfHfXJk509dxdowO5dS8em1w5BK1Tn+8NbTuBq32jajprzfevGNCHeaqIONAKLICflLNIm7nTXbi1SJ+hxS9JjpmCItQCCaYJ4UASB8gkk4FJDXKvFOAG+QrXmc0+r01CnJ7EuHizNxjz0qcp9qOuntZ59UegFocgdst1QWZ/J2xeG/SijTuUUZEZvNvMpb0TrolOI+EkXqYa+NmbLtA0txJVxYsUzPZnp0AcW+YDIeiB0k8CkIDE+DgcVi06aoOtzsQ5oHs1UEo4qm8ocPxZbVjsQIw4zFlOMFFjQ+6IxnRRoDkwd8cQ3NhEFGaOnqi6tE4zAGzs6x9/bTamKxPholD9x2V3Dkaw/RtKMcbGcIyEYjX6cz1I7qBb7rXU/ATGinwOFULAOtJ08HJ1epCVjY26JUWedFZ9JQEZYt+dZ92XPeLMslJvF3VfTtvaMx/OZQn4PBY8G3azXFj2D2QL0xiRLleHESjMlSW5rPfDEujwqgxWkSLfro3UWl8upYRCOm71RwbmWYRyZHIDufWZwxVAVdHKiL5pKk1midJqoMc2dr8XZmRp4Sm2nq2fPjDN1+eCBFZrAbaui0oPTS90+vbWxOzq229sb61wTrkwszmQx08n5qZ7dXNnYnQP90HS6fvFceRbr9OJUeT6xmCdGd4ftxtbr1eW5Hfi3d3eahpmGqtNuvZfPATWLNFlMDSC5P+61mMCW47lsrXPI/sWYOp0nWl2cKs0z1cfCRqRiHL3bGwKBMZfimZTSCBiVtpUuvWd6a3Wn5uDp09tX9PFxoapaaxl9qfNHuf7ki6nOL1d6I/9Xev/VC335Zasvr7Y2Bi2Hh1rvp6rGS4ssSlad7ddZsdCjSaX/5Le+ov/6731XLyoYURzYO01V6WIamD7p7jBo1+aK5yvtj1vN08BYYFkamICbAjhMlsqm53ry9IXBgl999EDN4aC24JkuLevToEs0TYizWaaakvWYRXbowJjiRd5fG6m6exKS73tALx1c1t25Zya5+oFuinGwXf4ZnRBgh7yEBJkinmVEZfiAl4Qk9zsYOMGLgONiTij0SjZ2c8WYiw7BQea6OTjqrFAxrQOcCSk39ZGn2kNrMpojyCmRHNfIjcA4hTk4JAWIa9oGGggKjQCUwcJxOqiX+iscPlj8adO7qEeXfk7hiNsNMTcteFfauSw1ThJ0l9DYuJ4b2iAHu+NbkbBtlBigXH4EZNg6L0Zq8l1UCz+J3sm+3Aj51zeRc8jpcyQGwZ0WYFrQ7aMIJD7EXSm6VQAe768/hAbmcHaghhFkaEbrXtG5QI7uunmN6Z+M1UJXh8LNIHCBUiMu0nHitA3RmvsbaoKOAPAjol/DU+JGD92J0cYoDlKIcBgier1l7k8HDEt4ZKMvFFnQI4F7HoHgBbHCPjbHIi01Ci46jxTB8JlmjC7RkxhA0NeWBzYFycxJldvrxM5A2rCkHig6g0wDRgc2gqEWeYfmU2whdacmbhwQRdeDhj3MkV7zBaAyX3Xfak2gbh+aWDwPKPzc3+91mYLWZTO1caN+4jKDoh1tiEBN1qtN6IZ1ljMHtPF0Eih9JVN6kSiduIiBJx8+V7MJ5FWJzemZWSJ2ZuzJBBixKGbHbBIrnoWanU8UL/gfepXJtW6vX+hwe1RVOM0PfVeCmMGzphZuOQCz1SYLtY85vfpKGs+6GByBCuCIMJoG0uQZl/O+9bYR2NCWU7KfmPMvCdyCBDW+SSOFlwu9+/ULvX7S6fMPvqemS1VsfT17vtdN1euu6EyDNuV02taqvUZNKqXLUN9874G+/rXXFM0J5ZQ+/e6dnv7gqOd3jZoYjVGrCeMbxgZ9qE07aKdWlUf0Sq9JM2gJdLF1hN1dMqocOLg4bhgaNU4RJJIXCdTrUvMOXEWqkhEamg8fiz4ZgZXCsNdJ3OqVV5fSbNSm36sOEMyeappPtZhEOpmjRankAxIdp7r6stHNZ6XWTyoVm9EK1aYPVNWVht2d0yGST5eFBmXkgtt4zN5TNGCE/w2aX5wZeZ8CXEAUD9CbZ2qVitic9eGozqsVxHSXARDKombYFE03NUnkgRySr8XkVPvt0TheHmGvVWk6G161ilxAnGkQzY8UozgofbUHxiORlvMze54P3UZp7PLF0DCWx705JbH/Z4TsJpE2YBcaRpCZsjmj1lrF3VFJjZZxokPVm4h3Gjr685Tw0nAwRpNxm/pR+/XO3pltX5jwfqh6ixuCScX6gzSBQ5MFhx8ppCCKe1qdLMyKj3sLPAMFIUJmYnjCBB3OqGQ6MdcqiJSARedQasJYLwAB1Wgym5tjrQUI2jJaQhs5anOo5ccTLc4ntk8SeqdkK1IAACAASURBVFvvj/bnUpADi7lxh477g1HiM6YCCSGwjJ9uFWcUYI7Nhh5sMp1bp2axWFj37/r2xsTDFRmdFDaD9Marb+jms+e6eXaluihNp0icCN0mdv44SwwgCStv+dqZda76Y6X9+k6L+dSKQUZMSToxAfVwLK0DBxmb0FkKKpNa0FEiN5Lnkmw4Y0I5pxgmE2j57GH8d8ZQIbquyLNxMi5HOjHopg5VaeNzwmTRHRm9aYZ2KtS0rvX6+In+1rem+vzDG/3et3N95ybXdFbrr37zTF4c63//R9dKs4l+4xc6XeYHeeGZksmFZlGl9e2gP/rTD/VPvnujNnzFxt3nJzPlY6Tzeat//2+9o//qf/x9bYMLsN0am0LvX0z03oNMT598qk+ebJRM3tBm32u7vdI0qHT5MNLlawu9+c5b+vYf/onKY6YhvNTT9VF90Ojk8tQkDmHV2OGa4r4K2O8gXVQK86mBJh1bEGgpek392mghcSyy1rdw+hlGOzZEs6gSRlCu42OFhW3aTrBNt8Kyv2iz9+g9HDPppWaHebgBF02tAzDPMZiwi1Mo2OtuWqH7jDfrVKFWd50ma5XCBCLEFLEwXRQ6JLRTmc8HrkNjdnrTQDFKYhuvrSVImCYFQz2GBrdqTJvkJOFG6TYxNiwnkAROLk6ZZuWXFXOVoQEG0ACIgH/yb/nzJniw1h8PLM7Io31337D0RmOiyIEWyhtCy5XyzCJGmKPSfHe5PbQDOP3gUOEUbKWfFSpg8Edjwry8rtyThnthwEDftX7vtfYsqGHPODG2AqmkJWzFrYsOIXTWum0Unu4XWsGK7oNmpRWCkWczfAoftBBG9a7QLUTWbaFkxLJKI89iOZE0sdlqMEBiWPfyCp4HN8Q1mX8Ax8axmvbk7nE/RyzehH26k6sVqTixOD230oQpQyRtDbLYa8RCDbeCE3WLyN519IyBgliDewlyoKw14VQLNsCSv2m3RnYyfJmMbKnzCAATRpaDOf/2iFlBCNSdpmOnLAlVA35jetPHCuGdAIaPBy3QQxzIVhtVZlIz4T5xvGstHmNOiDHW+lenWpzbTEjPX1xp/ayUjqnGlvErOo/RYhEohhllYlcNhkHTNNYkTxVlsSanE4UPG02muMngBPXylhONk0BZ1GvaH5Qc1yqvSl1taz3rBm2YvdeI2DtzvkGmP1IoVRROS2OnWIgzfRYW0qqwYgO0hCVyB4PS+8iPGihnGOl8lejn3z1TPBDBsNDN5k4f/OgT3VzVWq99jT73J9JxZEEiWTvSO++8qm++/1XbYD9++oVuripd/eig8gXBm9jywS4AbSRcOlDthRYNUI8E0Uo5z2XRadJHSqBZB55u00GHHqou4uzOsqZ414AYNtGoarxRPvha+DM1o69jHFtoZgIKgmd0FuvBSarLB6fKTxY2ghzQ/pCgfiRtPNHpDBBep3wW6ebO0wc/uNXhztfhqlS9aUx9CBW/hRPUbVXHng6IWHO6NJmSerB/GKUoiy1rDezJ9GxldHQDnGLUsPF/qr4LLX3+QISP32oO/donBJVh+aiyLh3pPM6tqGF5PEGYDNuLTT2KVO/RtYG44DAjLc5OrJA+VAeXS2nZWjxzgbIgs1iGbbE1/R96Jf67kebKWiVaIhoH86mKPFZZFXrt0aUVBWVX6fb21gquaTSxa4HbDSAs+WK9uagqO5FzH/kOFF24LLkWrOewnRwvmMMopzEnAIbLM+5GeS08J1/5PFGHCYGQ0vvUerSWdF/RMBnJPc3MtYq+sClr06fyXvFreR7YrGCx4ULjOnVto6JqHHRwtjL+2jRPbFRTHgtzYyEgh7OUxxOaKSrWBwUl47XBzB2dsecCXVyeWoNhfzwoy3I73BKnQ3d2j3X9bGVjfPYGBPmTINXNl1+q2O0UgkO4W99PXTAo+FYgeeBd8liTBws1x0Kqe+t8oKmjWOUzUCDyBTnspUSbmHutMVH6fDIzvdquoktKVlmgnhEYIu/lwo33Osa+oyNiw6vi87KPGrMtsREsBfaxPtj4k2IZ11/iT83RF08TFfsbPew+1n/2yzPVdaD/9vda/eDLRj/1ylzf+vqb+pc//Fw/QuIWzvWzr/Z678FGu6LSh88wjSwN1vr6VzN95w9/oO//ONVhPLGQ6svFQherSG++NdP/+4ffV5OeqU5y5Wmnb74x6Dx6oann6dn+sT7/wtPd1a0Cf6N33zrVxYPHevrllVavPVJR9ipvr3V79VS75HWtWSs4UDAK9UIjo9vWGwc6dKQtOJI96y6TIwCbXCsv0K+M5kyyDd8JbZ04mdMnor9WHvZdo0TS3jc16L0t3jCJ9zweCic3/nIRs04n4+TfCLM57yY/CVYlX8mIYGACrPvh+jEW4uq1Jtq1zgidIQoxBGb9gHTG1Dcvuzd/pqNyOAJLu7eloZDvu0TlvqeQYguHC+Io2VaC2XjuPuvnPs6Ezgk2WEpGNlhjlNzrkmC9WH/LCjiHPaCTRsQGPAXa3DsgmnRlKCQswZ0Rh1M2oe9hMacj1PqNbVyGADAd+2hkZbpPPKDULz7BsoYn8E3Ux+Vldo2w27K0ADFS2FE0WsyGp3ggwoNyx6TSKnHCkIXH5oAWwqREiNMTc8kl6BI6Ah9d0nmDsw7XDLYt7ixuGUYZALiwnsa9kXD9HitzYvoHYgcs/rirTGOUU0QfCWFFSoF4FhKzI7XitLE6lZ8jbgQmTVPZZ+M7c5KEtkqHBM3UGA06jo22OA28TEGyMDsq15GTtocoNg5UQaTAvszt4ff5I+gWdSwqdWsFTkNcB4JiyIdxoiZyCXk5py+6qbNEBwIWt3ud+JHmcarj0OroeQKrZ3olijsv0CrylXFSgzGDfgQHGcV+2SlnXBGMqnJPkxNfF5eRzh5jnR704smttk8qtcdQBVHX3D9CbbH0kuId+JZ5NuH7jYHB6wjcXKxCnZxkmqwy046N53MNy0RxOuo0REOEUWCnZ4e9Xhw6VUOkeneQf9gpHVv5bIhtL6QA3jGSN5+hZddkwAbeqS6IBKiUZZ5mkTvSoNtpsd/WvKdsrKEWeaDXXlnpvfff0JBs9fSLj/Xsgyutv6y1K3xt/UDHsFM4GfX2mw/1b/25n1M0hHp+c6PPn77Q3S1MnlTHLSMa6NgQoivXObZg2tGAgCxlKz/UBGcamWgDmXyxSt/TfkT7s1fs9Xo8nygBLHqs7JQPM6uMj8qnE80iRpIAQ0NVaBJGz1AFjIwC0uGbRCVAVfKZ/EpVvddhd6cH5xNdXEQ6P4POjXaq1tNnvZG1K55DhLmI4DELNHRqW1UpxRjPiHQS58phX5EFEfkaMjrJbg1Ippki2C9lYQ6xriite0UX9fndWsXQaxqMugCmWDQGEmzjTmVXKAsh3k+UVFg9Bi3O57YusLG3tBArz6Jk4GdVXWWOMCQPZdtYVltBUQZ4sCctno0KR1mpgp8fehOBr+DVbA+6+/K5gjRROJtYh5a14Px8oWQWqxwrbQ5bGx9FXD8lDlxYVMoZn/H315WNoqJJqH0JSflg12B6embvD1Z8XJlxlN7LMDwTXgNfHEoO6hSYrRZnE8WzRAExLhRVtRQ0o8IUCn1t+xVZW6AxANzSfUc9McsnVlgSj8MIBxt5aoHRrXVZAEsWh8rE34SPL+czE4vD0+kw7jSVZgRZB7lqOoaHSvXd1kZinHIRCoexb4gDrikdFw6vrC3EY6EBw/llQC6D58baPb9Tv0MCApaDfSW0AocikmgZDCmG2TF2nq/V+YnprMgrY8Mz7VhPVEth40j0ZRgk2BMBLpLRWRZHTdKJ3a8jY++u0/Ic55ivHOlCUduBEN1exOg0BEoamhatSlMdD1DBQ8NoGFOV2JdpZOiH59e3moYzpXWomJyzqNJ59FT/wXsH3W4b/d3vZIq7Um8ukdjM9OyQaY+ge4g0HY/6ta/7KrqDfu+7W+2OK8XRqF/68xM98Hf6337/hTbBY2NS5f7EGhx1vbeOqqKl8pNzZclGv/z1Vr/0jUgX0xP99v/d6fsfwUq71RuPQ33t/Ut9+GGlLz+utEHGskz1znmtX3x/rt/9XqGnW/SGudPbWYZkp2pX2t6Ak9jPUz04n2o2dRwynKe8z56vX733j7lix/0/J8c2mTEteR8rOg4sx0hiHIcg2xUKdFwcoRJdEpu9QxkavcP0S4FPcQSj6B63z5jKPiWgNneaplixQZu5yMhMc3ZofoexrC2w9mWB9BKW6LpADjXwEoLp/u5RpYWguhYLiwpqGWbXrkNm08OfjATvo28hdKIdIkeL2TmdJDuT2XDLToIvcZqGPKaYszEYnRucI5GOMJDcOdM2Xn6D5csZpJARE/viYOMIHBrQZJlJW1cL7gVCbMTyppNBgAuTO7LU98bvbQSBGJOCCxq2K27d93HxJfduOKz7Vjh1NhJkEQYcxokPJooTynsWgMh4hJN8O/qqEQOz4Q+ePPQs9y5FvksWBCrDWg1CJkYj9SCPIFuIzpxucO4NrTGr+Ox1jSvJhZ5SWAJuoxJihk4/i89q70DfaRpjwQbs5bgu6KfQaGHd53fclY32bJgsAA22T8JdE80CFtdGRRSa1oEzwFgVSrzeTiVYSo0RH0YqAcGhRRoj+biCeDSGRnNCGWnlgxJgoYZbBCiO5xJdGGNUC6pFwB6bXT/xYG+4IbG5zCwXjSIMRxcMr86JqJNW0xNfb7z/UNNVqv2Lta4+eK7qrlfdRSoZq9L9gH+Es81E947txDMBIZwiaTb0WinQKUC441oHv5Z/lsqb+FpkiR7NF9rEhap5rDGBoeRr6g+a9AfFXWFdvE+fP1OHY2zI1ZLbBEsIx+i+UFUVGqNeFw9P7F6k1c5a0W2QaEsY577VYrJUeTxoukht83rn3UstchLbn+v5F5/r4x8/0c1ukJes9Mabb+un339PWZzoX333B7q+24LKUV8nagt0Rb7B/OKU0UktL/WsQ1aCqegJMQ60oKPI+ziG2tSEaNJMiWwMYyPasNdkFmu5mNpzTTGFOw0iN/rDrhzlDaw/LhT7VMS/hLoptxruAlVbnvnAdBhjXGpTPlWYl7p8nOvh47kxfL682mn9rNd+Hehw9M3NhjPLwrdKtE2wpwbtwkHrkA6DdBJlWtGXxYrPeCSWqpRuladFMtEizhUg2D5UOhL4mqTGGrsrDtqS4xdKX3n8mvrOt9xBL/O1qzbmUsziueZeZjo+HGFFedRmvTWHztjg8MUkAoSWAsRNBGyERXdu6JXPJtZ5noSJ6c9qFaoH6W5ztDDceTpTidal2JuWhd8RV5kVrrNHZ2Zpb4lXYgROJA8u1DBWh3j8eFQEo2YytxUJKnKUhcaCgueESj6IcYqN2mx25jrs6k5ZnLnDHvbsolRRgJP3TCuUTCOdn585QfXN3ooVXFlt0is7n2jcVxpLDC+BIUVwQLHOzKJEWZzqBUL+qrAiiMNpdUQ7Rpg3eXto/KB5ezo7X2m+nOvL589Ujb1OcLm1vdbrrRtLbvbywJ3wbiOCzxJzCCIiz7Gad7XW251x8uhWQW1eLBnl407NVBxrffnFMwsghsDPWocYPZ/MLAaJTvpyOdd6vbGOOokCUZpotVrp2RdPXRTVJFfTNCqKwrhEHFrNgctrQfwMXfrd3uzvL6OsKtaPBTl3oGg8FXdb21dJEIChRawJzx4yGRyCY+PrsC6s0FssZlqeTMxsxNiQyQfX2INLRr7bNNTD2bX+5k+vFdSZ/s8/qvT6mfTaWwt972moP/iXHEZz+Z2nrCv0l79OJEio3/nOc3n5pZom1Ol0p7/z757rH/6zvW7Lh6qKtfbbRmMy03asVB0R2s91eb7QLHqqX3zX1ze/Niibnui//J9udVdeKhgqfeOdS732INcHH+/0xUd3erbbKpj5+tmvzvStn31Vv/PdJ7q+izSfn2q/21rjBaF+tS+0AejJ/sR+sgp1ejpRmnBPBiuAvUB//V515AoeZ2R3AmEDLpmqziWRsllZwvJP4j8oTlxnxrnZnJDZReG6IohOjofTCUcOY5t7RbbRqC2uhCaywwWYk+s+/NajSLkvAFy/x3xn94Z/l2VmwuD7YFXro5jg/D4WxTwAzo1n7WAPjY4TALvulvPgvexhmbiRLo91khjpWR/NiiQXpsJUzGEKzJ3nMfByWz06Gre1ARGgWOAk7ijWFA+gBIzZhJuJG9NVKv3OFk1iRdgMrQ/WMw5zNQ8/B40bxlJuReZgP1PjEvN6Be1oaPUKsWmImJxiBI2RKyTNtsPnpi5BfI9+CQtu3drpl2KX7hyF01iXismrQ7xMa9h4kIHyPrL2OScUOknohPqwVLRIBJmH0NuWTYKQUPTMGde3te9LUGRTdLbw0tWiaCLI0WUU1eZUIXenJeuJFPcp3xHrbWFEaIueo8tD2dNGBo7rOPUZkRjaVa95wmiyM93BMSSyAN4QnaLa8ACgHOq+NrgoXBUABC0RF8aqyazG58RCWz/IAyNgH6pWJTqA1CoohVVr17rHzcNiDpqiQ0dU2SZK+KPRwOA4AUJjUULsDNeGjhKZQHNPKcnxP3WpKBxUv9jq9tNb7e5aFWOgA2NtYyYGNmZAV2Fjj4gOGdccq9SgpZfoYUp2SKViOKjNueiBiXC5TsduazRfg6Itp1pOAr1ykunR2UTbw1ZrXGetp0V6ob0/aNfxDNMQ5aoORkdmYYzJePMGbYu9va9QgTfP73Q6nWsxy00z04VEMkx0uZprtaSbiaPkoOvna3sXLi5fsRPuJ599qorraaRVDlehjvAamsCwD4EVFq360xOVdSevrJQTjRBFNg6AXD16ibaHRk2FMSCzeIayOqj0G8WXc0WriY64b9Y7C9vEEt4OgYojrR4OAb7mChXvjkr8UZuhVDRONJI9hQ16mstPO43pjRYPeq0uM82Wc12vS/34843afaiuzFSCogD3gKC/rJSVg+JKaqCSx6PWMVT5UKso04yuR9ebq/SQSFXeG6/mJJzqxM8VVqMa2/Aj63Ssb2+1Q1OSOR5OnqA5mTpzCjb2am16Oh+3UyfNJ6l1uY/F3tg/DTq71lcUZtYdwY2BKaCvO2PTzJdLG0fGUWzjITqWIetIUGnMp9odWjUbII6j9sVRIbqqAOp4o64YlJ+cKF6Sxj6TR0G2OWpsW42z1MCePZ3ufWk8HeJY8jTTsdyrbAoLss2mE+03jopNF4T3mTXAcjU5UPSjkiSxrtjhdqcIltAyU5iGWs2XWoSZdjjRCFrNUwWnmUUKZSWSvVC7/UHhcmaMLrQ54EWWk7nWTWsYgwVBpZ4s9gLGDl05dFHH3UFBOOjy8bkhUq6ur01y4Qe5scWO5U4jo10OYF5i2qLpcqk0zVVWlXb7nY3nOrXmiIvRbwaBjWomSayGHLnB1/FQ6Qbi9gznGG7qUXd3Gyt2ODSjf7k8P71HqqB19FS3teuut52+fPrUILe8n+xPm+1GWZZaxMkRsX0aGy8KkfjJbGWoAovtQC7hw9prdaxrHUq6rLnLO2sBfN5PCArGahxkieDJtCWwV6Nmee4SV8NErzx+RUVR6vrL5xYrMzud6NHqoG9dfKLLuNfnTa/5/G390Q9r/eA61fVVLZ/xfQxv7kr/4V/MjaX4f/xxqSJ8VwFO5H6n//zvvKl/8E+f6PpwoqFBczlo3STaR6My8jVLEhPW+pWfX+r9N1K9/3qp6ybU//C7oz65CrXMBl1Ee0MmfLqd2cifji3MxV98+0Kvz0r943/9Q31xd6LV6WMduGdBZBMguqG8H0A7aVhg/0+iUdNpqpMTRN8Txo6/cd9JutcHESXgyD331GlOARRJ7Nxu1PZnpQUjNVfAODOac8i5fpH7fa5bA1eGkQzVmdPAuDw3OhX3WEROjFZ2MMpDyIz9+37Mdy++xk3kRm3uH9c/coWMtWfvx3LMvhmZ8ZnNLWZ2YBvQ3I/kDCN5/z0cIdwhMBkhuWEdRYkVSXS0flIkOXwBn8+N3tz4je4CGwNaJx4es33aBuwQCOavQ6CL2Fe+WZ2h2PJnLaPNHF3M4VnUXSgwFwqVD8UMTjVjPln3ycm2LVetR5Taa0jR10BmJr/LVzwCcaQjxs4r0wEU8HQYZSEStlwzSkJgkb6NySgWuKoHXFt0VnADjanxTo4DNuROJ16iOB8VLBKVSMBxGhaN2mOjWUYOE1fEtasRaL8c/Y3g63FwRIHBLquusdMnV71qjgqA0S0ys/Qa08WYVwR8FjYjxxFpubTcx4CxLjEc0hQYHWLrFipxat0vo4+PdCioDgdrY4NiYBTTR43RWceDlHeRMqPuwkryNE5AEwBRwyUk1bS4KLS6XmFJ8UVoMBuMcy4S6IvQkSKCzlI48tzgyEJh25rDazIJlRHXgUh+MujsrZXOHuVqir2ef36lq6ujKhxOHc8JtGycLK25+u6n2+rjUAWdAM+91Dh5+HfgLXBjcWJlRAzO4DgWxjgiQJJNEGQnGpyHq4W5oDik+JC3EdBWhW3oCOdTdBCOD2q4A5+uHNEpRxyCgSZJqLFutJxOlE5DHcaDsjM6p4EtnmiP5lNPF/NUUzqgjXR7e9SnT250qHEMMlJuNQBrTUJV+0qJT8Hp7hmi0y8wQ1C0Q8eF5t1Xismyyqeqaunm2U71lu5Lb+470uuHxNO4zNSmoQWxEpWS9J14EsMgVdcT3wCbqFPWB8rtIaqskCzGUmESmM4D4f7Jaaazh9J01ZrguG1yPX3W6rPPsVKjU8zUYcIgH64uNe4OysvWsvo4VOwTT2vAMpGvOWYHDATyTSx/6xHE22uZT3UazTTjG+DgO9LhY2zeqC0BKe7VMiZGJxdPFIxEV9hUWrVfqY48xeRh4Vxl7HJcq66Pzl3rxVYUhgGmgAwBjqP+w0CKEis0jMVTE2uBDjDWPE8MOloNvQ5HcrgaHbaFjlWpkwcXTiDNgWZ/0MOvvO7Es3RNb3bKLVlAaqahjtPQIh7K53fa3u6NDUdX14wqSaD5ycK4advtTkPb2HrnzEEu/5JIEBNlhHSnK+t828kpDRVlqeazhenRgN0mQGch+09j3ZZ7TYdAp8lMtze3pp/C+UrRALOJ61+WnRUIYFkqo+3Xms/mxh6j2wqRuatrzU5z9WFnjrEB5EGfKprMdXKaa2y2aqujxii1eJ/p/EShn1ghcnV1ZV1vjCcULst4akLzi4fnpvkbylrdrrD19lC38icTSwxAn3ogIgRe1ITvmGk1n1lny3IZGYXSgRs63d3eOqwMP8d+CcqDdYIuVhxadh1Fkom3m0ZV2Rgzi/0MjScdOp6Ru+qgMQ1tFM3heAqCIQgthuRufWMHSkga8XRqGlqYUsVma9f9fLbQ19/5KROsfPDBZ2o9X7NzX+erF/rVr9Tqv/hMzdLXj58/0L/6YSgvf6ibO7IRI6VTVpdn+tu/RMHV63f+Rat98LqCmqJ5rf/0b/85/T/f/VhfHnjmGY+Outn2qkJfszTRfnfUm2e+fvXnzhX7G/3Mm55uvIV++3fXWpczLcJCb59yz339w+958iY0ZngmAz2IbvTLX0t1dfT0u/+y1GR5aWNdTvUcUI7HownhAY1iW2dcjQ4sjoiHOTWxuhfob9oQyylazLBuYyHE2gjjnPGfcRCnYs86CsbEMQGwxaX+JMbE6YRcZtbLYoiYAieSZiTD2MzFlTjdEh0BHCvwSzj98Xe61HorrUyb45xd7PYdAldrRVHEuW4Sn+Flt8fhCYDQ3eMHTOoD6p3xVWwLsiVi3xv8XWlkpCO+tVmm6a6wqdINccO1e6Hz/Z90nj3+DW43vv+oKMJDx6KMDuj+P2iMXn52w065zpkRsHFoWCDwYCHBWPu9lvhdxi0uP4crWTH+4pphY+YGwg3q4ZcAWnTp6xRNwL9sNDhw2olsBBAPdG9c7AGn33XnxO0RDwMdr9LFIQCXw8FEkZQR75GGljwd12D9IxPGH73WLMJLPzHR3pD4ph9h5m1p2qOv3E6v0pj42naVCgM0RoqwrB9x8EC4HqyrY7N7xJcRV7DSEPuWME1Ll8+EUc2YMJVbPHmCDJmfpjbOAIBHfhsushyOzn0q+QAHJ89sJElUCd04imXuO8iHPqrUtJ26I1TqUDmbPJOb0PE3EHLTRTLpf0bRROO0t4yqvA0UcH8ZcVJcxKOJqIH3TbtAMz+zrsS2q03YaqwiGCF8T7KZJr66eaO3fuENnVzO9PSzL/SjP/1EDQGuTWSjFQOxMt5DkGzhdzh8uM+ua9pFvkWBWORH5yvjZMuj1R0VBI1poNiUrZ3OO2URG5FZghMPb2jiCum417rcqfIp1EfN86nmSWaiT1w9jDuBcDJCYKyD9nUoHNnXYK5hp/1wtFGMZcbNPL3xlRO9+9q5Lukm7it9/tkLffZ0q/V2UHvM7JQeIjSn87A72MiTzhDF4WS+NLCcFQvFwVLqAvKZJhTlcx0Og5493zpBMmBFavy2ss6kYvfcMLK2EW91UKNSqZdaflRFCDfu0rI07RU/l2SB2qi0Ud9sGilPPdNZXT4io6bQ0E+0vkl1cx3qsydrVQ0FOqkACKcxkHTq4Ohwn4DBxokOkXSHChBKcy+LxJimuQqNWpuz09Mqnxv3hgMMdOWiLo2mftyvHe4CUwSUfTPKxvL6idrCMeomK/RBmfZlr1Uw10D47Ajzhgw9tI+hrq93Jm1IsMRnnhWRcHnydKKz5anFcFxfX9sICHfqaj5XhKaqOuhQbLUriYkA6FhpsThRQ8pQGGnOWHSWaVzMVJCBd6x0Pl0aaXoHzZrIjyjS9m6rvhwU8Cx3rHVSagn0M+vmvLi9MXccYsUZY5h+tNEe4zefAGbWf9ZIRu8Rxo/O7Ps8HxRTs8lUc8TZB0a3lcYoVsWzhFFiOnOmB8wWdJnPVlpv1m6sQvHVFLq+emEFEU6+84uHCmMXW7HBNn86VcM7RGBs+n1jWwAAIABJREFUy3qeK5mDf8AIQ4do1EgWGOw31oG6V1O0hmkheJm1AJfttPFVdo3y87l1b1fTmXWed3ewlwpl84V97/XtnaEMzByTu5ExOU/oUuni30IZf+OhuW/ZyNd3tzo9PdVut9PhyLuXmIA/hpfUUkljDonu8z3BfAB5HZ2w365LbIfT1dnKDqd54OZFaEXt0N61tgcjDN/t9/aMZGmquxfX5qB+9eEDvfLwkaIs0Uc/+kjtodLDi3OdLrb6lfcPmhw+1U/9+bf0v/7OH+vzz090d3xFX5SxNuQforPLPf31vwRQudUffJ9O2rnK7Qul3U7ffNfXZ1Wmzw7E7MSqyp3a9j5nkrXdb/XVR1O993ih2XzU+6+Ouh1P9du/8wPdrKV50Ojf+darCru1fu/bwGxb+X2iSe7pzYutfvOvvqXf//YT/cETIk1mVseYEQLOlu9rczyY+H+5WknbUf2xNl4T+XUAQT1fvzmarsdJpq36jtnwCDXsKjUjlB3UFzYAuLeRM4Jy4ybbzq0Iobhw4bI24kIdTzo0ix/VrNn/ndWfQsPl2rv+E1VuRI4Fs1HjGllk3k/YGS7rzRVanIad8NrNYp1A3MVtmD7KCihO9a4CAh5n7i1zUZhyyv78y+GdnWiIlKB/xomcwL6BjdI52ax3dU/zpX1tizGMJpABg8uZ831CLOE/BZbtY3+LM1XYg2cMKookYzjdfy7gWGSFYWHHdYE7h/gM1M32d/gqBl8F/CI0PsY06pWY0xDa0aCSUVEI+4UrQtHjXIhcG768zflNXzVoz7d2qF0THwMkNJutuREBN5Iv3qlJ0EkNSrpAS0o2iMSMqYZOc6BvQBfZpBzUyZXEFHi07xFfx6GJb2/aRl4pJW1kxQVtX7RIViThSuS6RIzC4JEEhuyHX+XSF11mmRWgcI3ui3SIxOXQmTjTBq+M15rWWFFJ5IrBI38Hm0MwKkwoPgZ5nWPNDBGxJxRYCNidiBGXBLwly7QLAuuOcb3bAOZNY3ohWvdz3FWco4DbUaxQPNMLLxvNWt+6AxB3S6PBo1cbNEUMSxeKJ2Ia6XDSKX011de+/qbpsH703T/R9vao9aZlqmFRFIbD4ARuovReaRRbwUN37ahGO79XzW/sEEkC9esUJogrUbQ6Eas9+ujh7p/BLJnIqxGCx9Y+J4jBoKz3gclZAP2cAj0wgXeXeKrDo0FHjUoOGqCLNAsyRwoLgWh2atNeTVhpcZroW7/0c5qSgH4s5RFwe9jqw88+0pMvbtRvTtXCvsqnSqdLWwc6XIHAGw1B4ezVkzzTkSKnO1puFboPS1SsPDKVXWfXr61TSLfOnJBhbiMCI7lHvcruaGOKqOAtiNQmUHfpEDtUAmPwmPcrGJRPPU1mgy4fZbp8kGtx6kjqV896ffJho+u7UQcCMo3SAT6A4G0AnJ3ln1UUKWin8jPTc+yHyjoDIbyVkZMsf7dvQLri0JjrjQ2b7wtDB01JRmJ8XarFfswBJUQ3RLcw1t0NSedEY4UWEkrYq+dlqq87NfudzlaZdUwpdDnZ390dLf6IRAESzdF/cMiJQruzFg5cHo/WKaSCMSNM2WmZ8DYVOuqgY18ahHAopJL3N5sptWcskj+bqYGA3Uun85Xp5u6eP1cOaBUAH4DHcjBcCB0ROqhY6MnHcjEfvaN8F6VFhyzSia1XHcYUwlNx8tFZD2nODEpj1nta8onS5cI6jTgZw4a8F3St6J3QG5Jh2CpD2oEeFyAvwq4kVAk5Gzv3LNNmszY22ixAxM17FZmpg7HU4mxpHKtnz59bcPowJpqcnml1MVMctMpDDpToiCrTFRGSTRSJ6Uh9qAMH60ou/Mz+vsn5UvvmoNdee1X1odD6aq0Xz67tIMW6vNts7Dkg8iSKkKJwMMJ9l6hrBnsPH7/7FWNm8WfYu+jsbDZb67yxnrJXz8PQXGvT+cIEJpvj3p45SwFg9J9lNvbm4M/ufHqytOgS599GHE+wOFEx4Dd6NcejumNhWBKe3816o9nJQqsHJwbXDJNYt9e36jZHTRXoYnrUr/3MVu+ekYH3de3aUP/6u9/R7c2oD68u9KJPdLW9U9gv9Dd+7UL7bq0ffCot8zNd39zptZNSv/z1rb7/dKZvfzrXmCY61FtFMbrKSN3uoNnK1+PLpd44u9SPP/qOfv0vvqPvfXynf/rhjco6VuYN+tZfeFMnaaB/8t1bbfd7tWWgJPb0jTcC/Y1felv/4J9/pD/+rDXmGRszobYVnMTQt3w6iiXzth89Z7jwSICoDFLqefqPrJNk5B3SmE1L43LU2gH4H5eejZ5l2kz5Blh0kEU3skIkxvHHihNLLHcaI4ok6yTdYwBcZrIbJzkv2kvCEYXI/TCMFHsb9DG8uB/jsWFa2C2FlsW2ug3A/gy/7yUI05V5L0dx6IVZbF3B4rQsfH4Cd62UoHizDpn7vU6j5GTfTlnliio2UDPlIzi23DQ3xjM6k3XK+DlYJXil+GlQCfdjPNNJOUGzidDtM3GCvu/fATY01ZSLKGHMREeIv5+GKUwo0pTRG4U9G25vjCPYwNihLcm4aTUBYElOE8WtdW0My6Kkxz3Inyd7bFQfx5YkT54VLzot4TAi1qKTR6ubwD9s/IjtCELFCTLiksBJMlh0AuwNGBq0e3nR6U5wImFmbpEDoA3oFlW+IixkFMcsrvTfaOGjf0SI7zd2qre2NN8hTK2gYgP1EJSnACcpchgjYuN1VmhrurDwtq3FrhD8qKi2UcWB8SZOfxpbuBM67nNgBRhk1sSPbHTGgkcERlDVSnG30T3lxIkeDS2H36jwKw0ZXRnHGqLI6L1QRwuOZPQV2aILCZuikvw/YH98ZbpZad8qIR+PrmHm6ZjThSn06MFK77/1mrGxnj5/pk++eKbiwCiILkDucBzQ2jWa+BQHZcypkC6OR1fNs5OWP8ZOwDvpFKa1ofpHhOmWtedqTRY+e/kZN/FGQelFTBomBpLknrBox3TvMAMQwZAHqsJKPbwszApNZ/o3bPVwnfyg04Rg0RNPi8dTPXzlUnmS6uqLG0V9rFcePFCU1NqWT7XbXevJn95oveu0rwhOzTUOxHrEpsWxiByK/9rlMaH3sSijsVVMmOrgqaCbQlfSEso7jSG28to6B6GXy6M49XoVYaOK4JqBANtEddtpOxBb4ITwsHOMcN8Rc+Qpy309fG2u199ZKpk1Sia+1ptaH/1wo88+KbQtR41ZpMzmXZ2lvTMkZgSCDrANOx3rSrm/1Mn5mQEIG7pD5jfhnXfFKkaA3R5u18Q2ULSWdF9P0tz+L1lwLBc9YtFppMePz01s/smnzy3sM2HDV6PVZKGhCrR+Xlon9dXHJ+KmV2Oju2NhzrtFOlcyYpEPdLfbKJ/OjFOD9qLYMTrs7MSMznBXkl3g6dHJTMygw5ln1nYK7c3VXtXRgUc5D1nhzUHHtIcUN8RkoMOUAQnTU7LRInUHkBOJ4xVB4L9PYoBlBNPhOFZq+CxrBMbwmWaqm163axcGTecoNL6fp8UMaOJo0SeT2UInyxMjT9frOwUR+YG1psuFEsJUkSkQ41Mx8B8tdBe9Xjgh/y5SnwXa7DZ2vZdKlFSjhn1tocnIEh48emjvzIeffmpjNQ+QahxrfjpXPs80hV/EZ1lvTaNX7wpzOZoIHJwKHV+kAr1n0MvVxVJlV1ro7IvnL1QXjUqcVF5k57/jgTGpZ2NPzq5FeTDgKA7ZIEx0fnGpy9cudSgO8kNPt+v1/bgUExXFYGCjwYwDOIHfYWoHTS+JLBLLzxPrFpLR2TYcuDwjqSesq3QvGzIsXdwWB7HpjEDrSuV2bR1X3hEOBjy7k/OVutRTskg1Zwx4bIylFJSFXpt0+vWf6zVJnuoffW+uJnlTeXyn916b6Nv/9HN9GV7oT3Y7Je2Fvr56rnffe6h//sFGfZPqsC31xtlW/95fkv7ki1f0f/1hI6HJm2bykty4VzGOyOVoB6bhMGoZF/rqmfT8aqcPi1BRfmnQ0rMzsK2RPrndKIl5AjLL2ns9K/TL757o97/7VLvxTMvZiUGL2b1xvI5Elvm+jow+GU33vnLMIZik6qNF2Xi+fgvyg9MBUUDcW/jpEnVobgiQu5d0O7u8s747nOHLzDcKKHYluimOaOzk0U7k7MoFihxXFjkWs7Gj7yEBrsMScnK2jhGjJrpVdKnRB7Hw04N26fYWLwI4jG4WmhI+Myc8Nn+AafdFDqo37PNOFv1ybIdY0XVQqJ4oxDiN2OjLROkuYe4lENOKQIvhcBZeeidWLppo5M9YT1YkWtgtXidsmYxJQjcuRG907/az9rg10Fx5B4kWQTj/0J5mRGZBwpwEKGQoodAg2J9xqi3U3czePYIeLdS1MmAjJSgjSzZ6mCKWSIet3ArAUAX2arJq+O/onEwkzviFQknyqsqKSTp/lsnmB6ZfIPIA3gmxJhC2GZ0hfGOsY6Mwrn+aGCWc6o47zTw4bEINRxhPnjpEcgwoDRiCNBLLfGuaBZ+xVcdpLbXHkBNjkEVWnA1h5LLJOHlT8PmjidVLIk7MUeeeLDAAVnLzWQio5aZBnmY8zDgTATqnJhpuIOt5TI3TOCg/kv1FF8g3NxnfcYR95FVmQc1YWLjyjXXENXSeZsnC5R4ZTJTnLFAEpBTLOS9YAHm9swwinkiyAE1/EAQ6naV6+NpS52+dad3e6U9/8D0NhadpdCZ/SFUUjYoGzRHfw3IzNPVCOyn7Qaiy7XToWtWG4RrtlJtxX9CbtSwAiNzRRgca7tkxsyDSiliEqlZhIcyhGusSulidvPeVQctmnJeHqsLBwoEZI2CH5tmgo5AHnebTURcP53r1rUudPlipLkb94PufantHQTjRG2+8rsuHM6WTVnV1pe74XJ8+udVnT0ttt0RgxJbVBCOLgoHpcoTNms4SzytOQ7pBpHGPaGsCtVDy0UsMEKoxkbTOMNBDPV6qDkdtur2Fv+bKNPMCbeqDtoEb9S4MiorDFgI5XaVOaezp9bcudf5GpnQ+2Gny6ZNCP/7RndY3NcFB8vLUCirGNHavjcU2GHGYJifFLAsybByCNCFNB2SuIVdg7m8StcEKNp8ClAOaP2o6hjam7Q6tDozCEdLe06ovTmc67ve6uSMumLWkUeINejA51fGq0t2G4GyZjmoMG3lpoC304DHU5fxMIWOywTMRctG1miwYV0mH9d7uP1lggEuDNDbS+MXpQlWx1XyW2FrIGH2zLsyBCL6Bdw7ROcgGDh0xYx40fqy5aaLr/U67YqPlciaVADAdw65F90ZHN4tM/xbk6MfcAXSHPqnptZgszOCxu9koAORKpy2WFucLc9etTlZqylabqztdzE8NVlvt9joErZ41W+V5bu5AVnmicAymiCYPEXhVmYGE5/muORpJ/HS6UL8+aNIjxu+sWOFZujg9t07uh0+eqI0DRw7Pc8ei8nzt6sJGdlzIhhHhsbC9itGp5XdieGGtiSKp6zSj+PFHzZcLwyxwKN3ebo1RZVsYWkaSJKzj22pf7LQrj4iRNJmfag6SIA9UQBqfTixGowCPMHja7QrnKGfMSOYiUrjBN+0RPCO4P3CW2MFBCDQl6lY+6agJvKlpot1QmX6SQz/FH7FMrB9DU2mg0LetO5IfZarH0TqMp5cnmuD6jXMblbebOyX7j/Rr7+X6yjc8/S9/POhHX65sIvFvvx3qpH2qf32Y6Xv9QuNG+tbJR/orv/oL+u/+/p+qKhFxrXW5POg3f/0b+qMfL/T3/zmC8Faz6aXiaa42gpfo6+ThxPRWh+uDXs97vb4YLNbkg2am2woZjYtFS2kOBGTOEUeWWHrDQ++JfvNX3tFv/+6PdV0iIs+si4vrk4ZRvpibyenmGgr61jrJq9VCXVcZf4+Dmud7//FIwYFA2cTMptkx9JjJcMlxss6JtZFcL8lFmLgxFJsqW7DTCBne798YpLlTrYM1uifDwSVfFkm0TO9HfSj86QpQlTNW6RpjSbjkNxYiTsGodtwCzwar4Xjf1bmPlw0Ye6Eb4ffeG+NHmpJU7y+TzdyojO+K6p+Ch4w2tDsUKI7X5Ioz02AxsrIuFGBLdiU2rftsuvseknO7uVCQEPHsT4aXCNVDs1OaGg8NE0+y2dcQSLvr5sQ8nNo4pbo8MQeCIoYlNCaRKzSdRgrGFBr6MIUxEtkmZswma1k4ki15ZRRJdH8QPQKdJNJjT6uRbpzpzqiRmIu38oPeAoT5vtwj2/gZM9K6tYcOQTakqV4zDz2Ma1fTUwT02CL+pUgkiJKCLaZgwBJPoCpABs9iRaxo4fNZ0HBI+WD6AzLg6AqR9WTRJJw620oNWjLL8eN+NwKeTBHCSd4qsqYzEnji53aaNLgmC7PB3hj/uc5Y3XXaN6WJn2nntQhbY/KHWs32nQm5y2bUkdctC+VNEJkDq8N1g6uOWgXbaKiwDTTSyZETobcpwCU+o6cQ4SVFLJBHgJSQfP1Wh5YWtqf5EBmHaJx0uvjpSz14c6GbFz/W9gr6cqB6O2Be06Hp1TDCvkcBkNQ9DYhZgMw82iZBBAadTKCFjAMzDu9DY6ygAvF8FKklTNILsBVoxr3EGcfIgvuMGcA6x5EmXiS/6S28uE59G6cCWDRNItcN4X4graJOjy8yfeNn31Z6fq4PPn2mT3/4hY5rtCywaqD/SsvFRF99/XVdnCd69SuNbm92+sNv/1BfPj3ouBs0SZaKgChCVXc4NLW+p5LCOfCVULBVjNQ8HYJANfZnfASq7HCE3oqA2ES54mhihwqCYlks4zazTMMyaLUHLzB2StvB3KVQiNGpnISVLk4nOn90osVFonjiaXcc9OmPd7r9sjHQIe8BzkKKIlyLjLjBRrAMMHhcepHBOOnOcthgPEq3eUxCK2Lp1NF6wQJtsFyaqja26bXwEqUlxodObZbLP13p0LYKO7oCju2Dm5J4BMZwdy+eaUb1sPe0rpmflJomss/dZYFqDjR+rJNkrskQKPMi3d6tdWNZboazN3u9HSpgliW4+jLNV7nRrI/bjevUllCHc9dVWB/Vbgql81iL06V1Kuy07QXmVEO/xp8t2lYHwI4Z7t1A5d1B3aHUnDwz6Nt0Sho2Hd+QADhC96ANiKOJczs0bV9sVG9KC+XGLCAyxC6Weuvtt3T92TMN21IJ6yBda99TkUvbrLf8S9YhnK279c6+n619FOBNo3xC7EWndbk3h3HKutd0Wk0Xmkxnut6gDapMsJuGmdb7gwmm6XATnJ2lEw08N/eHfopFtJJ0b6zobjq1VWtjfIJjd2Or+XSiR8uV6t3WZCR0vqumNachBfp6v7MDMr+fkSvCcvYgxy6a69U3v6pZminvOxNUF4jLjduH3MPT8xe36uh4ZOTloSUFjNhpqOlEcWCNjD5ftqV1opJ0agXhTL5O8qniPNYhGFXGvtYUfhx6+1GrQ62mPqroS+Vz7vfctLaHg8MoTPNI56+sbI3ttqHGaquz/Mf62kWkhz/zUP/9P3uhenggr2r1Rn6nb70t/eOPG/3J/qEmdaff+Klneuerr+rv/f7n2m1fKGt7PXh4one/+hf0d//Rh7r2YjORpONSYeKrzxk5pDp/fGrff/PiWifNTl89D/TNn31H//MfPNXzAx3NiR5crpR4G7WHTskh1rqo5SeVfuFrpX71Fx/pv/hvfqRqMrcCuq8QLCDxwW0dKM4n2m32FuZ+vV8rneUWs8VWz8TCC/Rb/wYCgOKIAoKlE8IrVu3WEbGtCHLmefd/XTEBVcmVTv8fU28SrOl9Xveddx6++d6+93ajGzPAAaQkStRsmbLksqLYlWHjyiqLLJNKZZtt9tlllYXLqUriJFXZpOLEViyVbLkimZolEgJJgEB3o4Ee7vxN7zykfs//u1RQBYIkum9/4/s+//Oc8zsuH2Z1HzYouVY399cddPJw8z14ke5+l/snJ26nFGCGdFJtY+gBAIrUYdgykOEg4MPSWGHqHZLANor4i2wVZz/pYAt3j8LUJDNN3z0a5xdCocFITTTdIv0DF+HOTp+W0YOnARCR8Qm7kHGXHHCTocpqNX7iXuJ3uFi1W94RQ0eFgK1SqgcbYFEDIvucojHqOuLsXUYQBIBhGJBUKe9j/GEYPfTSeSSnDuocCTELwfduPUF/EydVerlskGRUbh2kkos00UjqUawcxaNUEl8SRnBn3E55LGAJWLlxysBfwdqO0/NhkTgElRJOWtRv0A7uOZp40VWObcSONwLq5hQyjI0MKcT6uSmb4jeMGgEUDrHNjNTL4NtB9oWoDpdoSBJTqIbWpS0Zetqh0hB2av3eCLwM01SOUIrKDcrKjvFJ8V76nV3oeLc4PXftYBUJFB4yQGOYZZjyaZ1vYFVJFS3tfFYBiVHbwQqT8AAU4XawBBtIhh60QQ+pOrZkU4lnJA8tBiwMxTBegkGzzqXPdqJjqNbUj5UT1YaFc5RptZjq7H6kR1+f6PHLV3rx5ZWKl1vFTaSyhGweaUBd489i1QpsNKDCIDZJfYz5PNcamsKGgpguMZJWMekRII2UNmdKA9ZbCLyNaiv2Sq22JRgrG475FEVtoKGSKoyTeSRvBnEXSnOjpi2VR/SmdXrvdKVvfesrSlaJ/vrFWh99cq7u1VYZqqEl7gNb85GaPMlnun8201d++YGWaaTPPvpIz54+04tXrA5StV2oundlOZyMwwTlyCVV8Yt5FavZA2gDan0aqWHqPNCF4dFO/EyRsbjcQcSI5Jhpe0CvdGK5DwVGX7weYUcx8kTLvNUbb6/MT5VTSFs0+uKi0otbVp2p6Hdp251q+v6Ii+OrK1srU0a9ppg4J7AB4R0FmFqaeEBIUecn2lO2WhemJLMW9VkN+4eGgnrUUTBVFk10W+xtEKJtnjVUvaU6gyRoaKpAPI21Ol1Z1Pzy1blVzXRhrAn0ZIa/Sawrb9SNpYcj5UGsoyzV6WSuzdWtbq53pkwC0OPgEVCmPLaazKdKslyTOXFx6md4HqOZmx+cngoj1v7yRsV2p+T+kRarI7MFXL+8smGTUt1sPlFADUvoqYIbpUB5nmp9u1ax3miaZorDUHXD4Say2PnY4QU5KLlhYk32mM1BHuzWG/tzp8Bk57n8xdTqe/r1Xn7ZWik0BycUIU0jlSjFDL0K1Wwbe+1m+czd4FBS29Kqi0o4YGWnbLpQlE9Uj/iQSmUxbfaepsfHen5+o/2mNn8SB4/l0VTTBV63UTsGnEaa+U614gqK18nKhzmXcoCmAYBKprqy6pjlvSNjiqEq0UJB8AYBoF/jZcN+QLACo3Zvrwvhgw2fUVhaxysb8OAygSywQWtoNZ3llsQ6v4aGDiUzUJ6O9jpDTbdOPO42qJYMi9PcmE/c3zyM2XVrAY1JPlMAu6nr9fz2xl5HioBPQMEgFlB9A3SxBpYa2KH6ptjaz5jNV3oYBUpG+gZ7HZ+1enPxyloX/uhJooubQBmA2upWP/3+XBebXi82nvr9Rv/olz394jdyPXtyqV4n2nVL3Wwi/flfvNRnm0r9LNVsNlECyiIj0ekaNo7ymQ3cN9srTeee/v7PvaPLF5/q//mba4Xx65pEiXVfBniMqlZhlagsnyvwXujv/8p7ur7Z6J//8V7DfK5kxne20XQYNQ8TU+86amb2e5teZovUbXJ4l9maOeL2Px6t5sFKbt366I4w7frKnYn6sJtxKACL1rNtshjZYUCiaBWythuSGACc9uFGCLd24ycxQLnGNTdu3Y1K/HfHJLpzFcWYavzWODiNU67tzw4pamUwsEHF6EYOgskFyeBzqB8OIpkajBIPiVOhOFUwjjmDudkZnenTEALIe6zw3CrRremAM/LTGfuYZ1mT8RwNLuCeHS+qrd/4+67ahXh5aHtgdt5NVzAqOQ+GIQEcmBODJi+Ctd6bOucGt4ioNs3x1OtajYmBlFys1sp1LR4nsjLUogAaQEHo2EqyYmE4gfHDqZI1DaqBQS2pvSctx5eM9H+hwHrueN4k6ehEgnfEYOc63vDe4IFAlaLXDWxBV2GsT+WFiUWIef0inzJZz05He9rnWf/wFkaxnYIY9DA38yVmBcF11dQfC/kDWXPrWg7K1m7PhYTBGCMja1U+D0Gvoi3tJMyQZy3xVo3j2YXCbpbgFfxWUcbr66lHITms6njZjOgcBbYSDFrKUbmB8e762nu9aiC5sTNLYhy19BAJHMzNRPXr3szMMWnIONUAaA0w3+F1pFmdX8xJMDV/FrycQX4UKMJvRTs8Nzo/1izt9cG3zxSdZHry6qk2r65VvirUlrzvsQoo53ymhlCzztfRmChGLaUyIBm0BwvR1+ZJm0KRpidLlbZ+Z+oe6S8bTFlbD8QR8ORFFuE2zBIMEyuDBlLXqEH9I+oMVoKdDu3sQadFMujd1470977zK/Y5+su/+Ugfv7jVq4tCASbpA7iRkxkqZ4IRn9VW4mnx1lz3H51gDVF79Upf/vhHxsraKtBtR7v6XHlwpKBp5QMgDAbdFDtbC5MYjRrf1iOsf9tIKiJXcG3qHWZqUorUyTBuIbYElak1KB5W1hoRv67UN61BHI/SqR4cBbr32kSTJW7AQevzvS4vW11VqFmBQfsooi48DoqJgtpXXPTKUWtRhFjderG8loE6UJAxXPfWDdmNRNkbtV1lNyvWFvsWJoBntOeUHrouVr/vbeWFbyUNPesN227wNbUHw7KnbJHp5P6Jskmu7Xar5y9emdp3FPhKG1dGu8EX1OHRw3MXajbJTBEu9jxnoty1+24E9AImphyhWHtRojCbqNhtNWF91rX234/mc83iTMU1g8NW3dFMk9XKVm3b2519T3e7nf0chi2ArWbCwIdkcF8HYTUDBOrKfmeBDp5D3UK63ipPU70GS6vx9OUXr2xgs2sPmAOCI3lq9PEX5+e6f3rfwJx8/fcFJKRe6YzmaK5XfO+pVfJaz0EDAAAgAElEQVRU3DrPDydp8776+JQKI1ZjWQjTXAEddakzy/ttpePpVPFiqRfnt7q93anBtE56OKZ0GggjoE8i9w5FktEX541WFHuzuXVrR8I3DCVWSl4qmuVanBypLmpdvnipCam81dK9v6+uNaJmhMTzHfoB9QS2EZcuFCC8mBxQObyZZxYFmITYYmLcnsvrW13f7LSvGgWzQHMUTQJNeCkpAK5bleutS7/NHbYB5aQrC0MjcC0kDZfP5rotd9p1hbHR7nmhjpJE2Wyim7a2Tr4a5Ek2Mb/UsNkpq0LoC0qmntrc1zDx9Oj1ULv1F/ris0o3N4mR6NXtlU9SxRFm/1ZtO+q3fvNnsOfr+fO1Xn456BJsRz2oeNXInwWKzjL1gJKbVnmSqEeVHEpNJgtDZhDimc1DHXXP9dW3TvSvP63UDkd2+LTGqaCR38d2GOo3L/XG0Uv9/Le+qv/rd57qYptoXM6Nv0WgIKwbY9LRqHCFSTsMtFqsdMx7U5aGiuA+h/rp+f5vUxpzqBs5sCts+HFeIhdUNzLagRFEguqwakMRMAaRU4wsW3AwcNuQZIPD3ZDkzNWuLeqOo/S3Y5JzAd0xidwoxcUSqjVTtJW9Glm7NwQBAx0nJ5QjtAb+E3WGFJgNSZiFx0BTuCO4pUl39YAd6d5hnnFqEMcAxyXC4O1Wjs59RFHuHSgT0y5AK4YkuqWYrlkDOtimWc0ZPlB7esdb4j8xJyNRM9C1PTcoXkcrPDmoUc5HZfranSfsUPKKdM5l31q+O/cnkfxgWDJJmeGwGzVlhRPlKmjdpoWcUXKSGh2VUxZmXr68dMsxDLJfb1m1GEKJV85wJOqt8bixUzEFlPyXFleaecMAHNZa8AEiicJFY5DaIHRSvpm2A/P3JA0wOU/remfQM/xplDHiLUExA8UAoyGl8mNsDxdwBr8DeoJ3MobwQxULIFNXmcO4lFiiblRRO74Ma5m6KExunwS5GexRfzgpY0Ad6eQ6dMLxCYhjVKpBZccaZ5DP4NeyehqtWduLYqu8aEIUMVgbDj7aQCy3Whl6+jxTvhh8gzC3v7uOZKcrWx2DTkFEagSFplVS4x8ZjbtEBx2k9KSL5FeB0jZSDkTuzYne/tkHKoNr3Vy8VPVyawmmto+0iaRLS3PlWrShjgeayHcqokHtca46QpVrlNS9sp4bBh6W0XwJlMfW9jpAtqe8NrS4ccNjrEKlTaApSlnYWiqMOPTYJUq8iVUSjBPWQ7XuH0/0wZsP9MFX31cXB/rosy/053/xoTZ7VrUJ0ompUAE0bz5zSOY5z76xG2/iRTo6WWm5ypQEjEbX6vuttlWj59e16n6miU7NdA6JOEwDXRUbXe037gLfBjZY5OwtWLVkgYo80pAmxr2K2kE5fXfcYJNBVbizuorIA1CKAkyYoFdX7zUWez06Xur9907lL3y1oXRzca3bz24UFImGkULSztRrXturtpTfhYoa0qUM/JImqCfOyB/1RM4HZTMUJnrU+N4FtpYy0C0HyiE8dH6NRvAFTqptq8RP7UYFcTkee60vL23N1WH6JqY9x9eVWOmppRFLeGWj+nKnN47miqihALfB9xmj6prkn6s+GfDuVA4ca1c/6yJkIPaNE8QAFbCKTWNt1jeHGI0Us6oJAs0nU9W7ncrtXhebrT0W4Lb4dmzAwnRMeIPTPmp0SFWSO0vz+61424yOjh31cn2tZD5VR5KuabSMMp3mx0aovjy/tbBHidUDjk+Cn9JTRifbbqv5/VNXnbLd2c2f93Iym1gY5uho5SLdADUL2sthfLlAETDSHlgmdwpCAfQXtqz3Qz06u6/95bUZlLPpXK8urrXdV3agw4uH4kagZJ5RBusZiHGLjxW0C2lJAiqsR0m7bgsL3iR+oHtnUwfSJdkapPri8TPFMOSo69nspao1RR/vDJVLWBkyUmLJ3K7VDF7hNNV8OdUUHxd08cFdg4BWTuYTW909fvzMKkeKha/VGOseG4W21W1X2wE5rFw4gJJZDuSo9HgrUQtJvTExo/gn1qXnCtstkVh3Zi/YDL3WdatiGJXxGmOm2dUKK18jQOGcQ1Rihu4hBd65UXl+rao/VtMkRqymcy/pZ9o0F9a1yqqTe9TWSo8H+clEyyHW/lklhRc6ejiVnxxpGNznvRk3UoKnbeGiTVT/RYMe9p/ot77zc/pnf3SubTuRX1TmkwsmDDSJ9re3ynaf6pc/yDU7ekv/4vdvlASJbqnwIRjS1DqezrQ6WpoP8Ia0ONRz0oIlvZ1sQOj8hBifYSP5O86WbMoPkC+MUC4O5/QTxqSDX8lxlg+eJddR9rfEI1cMcgcScB4lZ4R2C667HjdivW5IusMB/ERZQuqzBJjz8QxmgubPxmngUm9M8abWYLY+0L8dm8lRv93jdSk3xrZItX14MfQyaHHJYCGGV8hUME4oBrZ0f4Kzot8pX84exKvhGEacMlzpKcMWbCLM1M5Z5H6l06D4yz0mTgL8MdA/8XjZEGbFugZDcaWPB6+RI5Tz+/ANALALzYDpc1LiV7EPJ2GCeXLwlQ6e5n1v/oOGfjFv1IaIPOoJihvDFD8L9oaH4tNahJ5BB/YSo6UxE01po3YFYyLvQaCR3q6QIlE+wJitayUoJT2N6lR6OC+GXWi7XhN5mjaDchSkYNCrlFUoNGJOsFxYGXagfsdmpjfMBFAv8/qQ6MOozsWX1NjUhin2/ID/ejhG9jzcsIsaVHOKZiBkDcVFIJgYw4vkka1FI9/eb9aHDNQMcRRZjpTs4jXhZM36jVeZVRWKEKcw1FTSjDRsy7MiTHstWcFh1jUVj0gDdRpwnTL5tcMcsNJpQ9ccH4eEEAYteI+4SYejroHg9ZJfY7b3NPUmdhId51I02emnf/F1RWmjzz/8WN1lp670dYlJO2M4zZQ2Ei4BJPohD3QbdNpzY+Y1bikXHhThYQtSVxga9qrGnfNWCZZVaqwZXoN92asrOs3lawI+YSzNR9N2kaIxU+w38heNzt5e6BsfvKM3TqHt+vrLHzzWs1fnFvH3aozifJZRsPgbfwUDImxDhmx4I72yNtUsTm2A8aal8qNWqyOM6KF+/MlzXV7VipqJ5C/UxlN5KaffXlfnn6ttN66GBGWqCW3ADDBTppkjvhtXqrHV2jThxtxoiHHAIfc4dhnvK+pAU1wr6HZ699Gp3nz3vqrM03Xb6otnl6pf1pqUmQFQPU7N9d68X4VdOyJLNXakdXNPLRsXgIx45SCHe4HmU3wxxKfxBLpQAx46Vi3WEEi8mkNgHGrk+7znMEEyjxVNqYzDAIMA6x7e4yjR0ek9Wx3h73OU5a3jfo2Vjlk391S11Gpi9HJo1Z0xh/juWgu1SbKEG7gyuaqnNMG8mtvaFjUhWea6uLyw9qY4y0zJQKXF91PvQBPUqveldYzxvaXktK5qTfOJUf7zLLFBeF8Vyma5DWAALKuqtMg6CSo8WiASsuOFGajDbtAqyC0unw6JunrUky+/sO85fCOGH69sjTPFe70NZIpHXzYWz6Z0m4Hhan2lk+OV0jjU7fVau9u9oiFWvSk1zyZmUtZ8NN6f1SGFnnZdrWwGb2lqMfaIlVLnkCqsPkc/1P3X7tvnlpUhKhXKTE1qOGJwS1UWpSnBHPQo1B0rRtRIizzX4jTV9Y4C6GPriaw2hW63hW5IEnLA3BK/p5NSSle5kjwyX2VUDcZ7468lTfV+rwfHSz1/fq4SVEsU6d79e1Y0zJ2KFRLf8f0qkr+vlbCmpYsMrZhePlTOCv8tpi1gw4OOj1bmkaMUmPUoi+3JdGKqGhsAPrQ+a24SmdxtwdCwzpyyNg2ERajEr4JSSIF4kmoxzzQLP9VJeqNlfqRPn32s832kKnhX7bBUv6UU/dbsKw8SQhdbnePLKjmBjQpur9VvYyWTFzp7NJXCR2qDMwsP7PsX5k3ypseKIj4rCPR7/Sc/n2oWjfpf/qzWiw1QZewiiR0AUP66y6d6d/lSv/6d39Qff6/Q9x+jEFZ2QKZomaLj+/fuWYABtbKiU/SAszHER8N2gTXt3g7jnq9vjZagYck1OF6QGZ0PHW182d1cbjhHM026xQSHfNfc7Hw+Lr/lsnCYeF1M31xL5vpmauYnURLqovgGZbwjeJsJ/PATDkZvh9BzIwfji8MHOGXKIvk27riBjr20S6a50YsCA04+/kAvmeM2cVqBBG2uBzNNO0M5h8PkYLyGUmvEASZrjCqje66cbEhq8HstJm7eIYzMrhXOTNIKXETbhjFeLwdj5EHTd9Tb0Od62txjxIDOh/NObXMpPRtSuUmjGnX0kbnet56mbxQhmsMxog6epqgV/DwQ+qQQeI6HsdSMgfiA2NIx3nJzN5K4UwzxDPG8uOZnRv/EtuxGYuL0JOg4DYSZr2YozQM21kDMFqZU2UUWyYH4fjdq5fkGdyzV6dkUn89oNwTKdKvDCsEScKytfNQB1EIqANyKtjQ/AK3o+D0y5jWL4XsT179VF50aUAAxUfLKfGk0xRuyoiXuD1mXbSKvna8CejMXfEM6YUqGMYSE5vgxDBucxkEMsH/mtAdDxuwtDKdBbIZvTshwdQLM4P5gnWN9TOIKY30uf+vL25NmwrjQy0sqY6tkvq8ZJlJ8bySdWAu2xH0BTvbKw8T64Io40Cytdf+1WN/89tsqylt9/sPH2lzV6oKZqiCzC17Ma4n6xWNIGIqRi0FsuARlBiiSb6dHisrH86jBLzSOpZ22OUBGcaYop+x0VFd1OhoizXkv8YqMzmPBezPNBz16b6nXP3igdDnVZuvp4x/c6NnTG0vM9CPQRy5a3HSnGjv3uTSVzkKO7vPO+hOoKBef1MjErAgGLU9znT64Z9Uk+FyK61I361abOlKcrpSGsartldphryKstQNH0AFKTTX3Yk39zJhpVi6MP2tkiG+UxaOCqRG21A8cNIBmcKDiALDRJK71/puneu3+fV3WtR7fbPT581s1t6ztKHfBOIoq1xrVXn6mOoisuLrJfI0zoJ6OyG8dgH1oDClWiT7vf0l60h3Z2tYxm7oODlAL4cGVng6jU8dCEAcoWRfOWE+NRdeaoomaSn2EHQoZGYdBm21haiXAJ/g44dBp15Qq8RpCgwd4SvwfttZeKi42ppAfHS3U1Bv1XWUsHywRaeKoyn0mzWYUAcN9AzeQ2t9tTR1JZT16PV4qbh69tL3e2HOD5xMlrO1Jw3JjJigBvRwbAc+9sxJf2GheHpk6YtjfurYAwySIFVTSNJwqT2f6+NNPrArq6ASsgaca6jHK52SindebQlJBxg4zrQzvUFmC9L2331KxW2u72anBw9ZI+8uNQyzM58qPU7VDrQQQZ1+qptuNJGE1qF9Xaq73Rq9Pj2YazBM3ahrnGjEr327tMXvTTNkREfm1bRdYOZKSOj0+tSh8tS407Gu7juRHifWoUb1CEALcyO1+b6lZSngbFDyux2NnfrNk4tb6q/nKIKur5dwghrvtjXKSyGWromL9h+qYWygE4COspAhExnFmA6mPtwvY6r42T5v5QRu2IZGapJU/9XVMvUuUK+0jbfe1NiQzUTFZCROSqQszo5OaLklycojtWH0mxslLfRoFIlNuCcV4k4nmvq9fe32j9049ffTpRidvefry4rn+4E+3umnfV5KeqAgLHU+m+qnVF3r/HenffHitT8/flF9caFJ8qrGd6+yNRF/7qa/p6XmsJ2vu+LkCr5Tn1yoJNrCpQOHrbvTb7+20Whzpn/zBTldVYo9/OVmaUb66Weut2YX+g9/+qj55kenf/tlW27ZUugJBwVQACiTWfDIzJQ0kDdd3DidYP+gMNI9I3erm4tLYbZ6vbxqpxw01btzghmQ3CYNEcl7nvM0qiRGBxnRO2g6+x4eKXTRDA+qMpV4Ht4Kz5BYeGwYOTujcNO9uw4eCWxu/TBFy/8aUFpDLrLvgtvxEzXJrKhuwIEdzQ+OGZ5OYi2LyWDuUEsYVPzE1Bl4HLyJyHGkVzHHwF1wtLJdSymm52XOj7i2FYesdvAf2mO+0Mu6tgXoi2P1ocC6M2wxIGPKA4PNDq6Bx6osNTZFdsPgS4E9Afr8DZVqhLb+HG9zB2mU7aaCHrArZq2MQ7VvBfyUWjxEXwGRHWs1a4qmdqB06IEisnNXGMAO0DUoAPNrj53YW2erJUa/dui80pY0hiVMx70Rh0XhqSLjx8MBi6k5Y1IUke3o1Na9LojBC0eqsaoVG8XQYNYHkOzCIjLpFckFpZ+V4qBtAnrbPAL8WsJ4ZrTAbE21zpxteE2LAdMYx9NSY82OHQmg7p0ZxguLCxvRHrQhKYdz68uzxjCaF143zvxEFpniX9VcXuBMjBnLk3jwKLVpNvLvBf4W0GoaOyt321g5tgEk+q/w6+tpg+BhfI5ES3pmJojJUf1toxAw97xVMqELZ2OqIigb1FN6GyrtQU0XmI7o2YjU9eb7WQ6AldOKg0Xs/81Bf+/Y7evz5Z/r8ySupX6ja+0q3hS1m67owwzbQQVar3GQZvGDjTPBnjLyL8Gg6xXmoJIRDVBo/q/J8427F04m95tTKTcpQWUP0t5QX1cqSRsfzQO+/c6qf+dbX1Keh/uyTx/rw8bV261jhHs4Ua8Va266Un6SKR5J9mLBHk9Kh6kIxT0gZ4rWzyDyfxdHow6iI05O5ktNM9+7PdbzI1ZW1bs4v9ekPfmQ/j/h5mi20ObCOdqq046owhFrWvuY9w0agNX8eZeuRrylcFdTOaSKP2hvSrgyHQ6W+3yhJaz24n+rtN8406XO9vCr08fMLXW1Q41g+p+bxyUJPYVUqBqLp57bOqqNQ3jyRD8malawlOiNVra+s9JWg0vA9rD31hXMz4gErq1L7sjX/hmao0J2mWaZ+DdfK13KxsiEpbjpNuTkxiKP2xYmqBrrZoEme2jUEYjPqVpNL95JUUdkYtbuMQ21bUnSB5sHUkqPDtle9La38+ezhqYUzynprkXI3JDmf0WV9rflsat83fBiYo50JwNPNy3Pz+nlHuRXZtrtSA+si1pu00AMqNLg2aktjMESuLBxOGMr5NdC28dgUPXUjvYINbCKXZtyv8RA5AzIDFbaE1fHCfCkb8y1lOlqttCkKXbV7+2zN40yvxS6lVGM4ThNdXr6y1CL+SMpkMe9Wt2tlPh14kebLmeJponWHCV92yGUt7Rejqpu9qRU+VRYTrkGVQpqUb+E51WqTQO0y1fIMeOagpoQK32iSzoxs3tW99tcbNbzWFUXNoaYnS0Mm9PvSfFQo123kfJoDfkbWyuBnwtEYTJi18Q4FKaoc6UtX+g6t+/Z6a16pyWTm7m1c94jD70tN53NlpzPdtKQ6JW9f2+vblo3WkECDSMezlapsUHQvMwXPX5eK9r1da7coTNNEp8crddu1yu3OvLA9JHsUFMCwsJhmmSXvrOvSzzSDR34Ua43osS/1W+8i7T/X978IlD2Y6M35RnBW/81nS7WTB4YqyTrpP/rlWr/28zP9b//yx/qDvzrWo2mt73zg6XsfXhjQ8f2v/Ix+/0+f6in9f0Oq42iiMBk0Hs2ULBiGCgXtuf7TX0UBmuq/++df6tUmVLetNQNM2m00Kfb6h79+rMXD+/qd797o6UvuvRul81yTs4WWFEwnU7u+7zvW1filOs3SXH3bqCKkkqf2Xt7e3FjpsBegJJlV2lmz77rYXMKKvSxN0ZBNuSg59D9fHOQzpGS+INzw2c3a2MLphJuf0au5rBNrv7N3HzxI+H+Y0XmRLWbv1nrOG8QwtDcWCsWAxKoNQRCy1TlESWx9dFgG2trfM0ggQxJmY7egc+s2nhMeG+PcQLq9oz47s5QbNgAMmtzQu9Z4c54NduGwtP7AOo5LB48ND4KLT5u6NuLpQZVwlRIInlbj4rJ6Cix+y03Z1afYcz6UzgLUQ41H7v2JgR3j4egM20S/nBJGgoNhhcg9/45H7bCXiRolRuQOrWCVm65zdmFwx5fBQBsYsM3iyUYf509jSGK0DM3siW2LfimUlrKvDWCGCmXGZkjqgVlP1Ji8hV+HcluSOI2ZZDEuGlCNh40czmcKbwAnETNB4+Phhk0v0uBM2hE3GR4XPy92j/EOisCAiPxrsdfBAGtYvAnFsU50/Are6Nbk0azi89LZUEfNDckMz0sc6A3iLmZq+D9wnVpUn04ZK5wDkNTSfIdEA74aHiOsKZQlW4AQh2ddBn3YDOi5KkMzEDdP5ZWNvVfJrFMw67Tvb23VgFJmufE6UNYyJIUWZe9oIegKW+cVCq0CZpUkWh6F+uCX3tPibKq//LO/0uZVraHEyEmffG/JoI6hcRKbF4YWdYavGQZ+3HScNPHt2HDSK8U7gtEeXxQeLQZDTO94N8rRhhEqcjpWkclGJ2e+vv72Pf361z9QOqb66x8+05//+LlelIPaJlTWR0ZL5rlhRlcSmTIwUALMtdK8g24ln4eoR56BSvl3ll9tiGFDJw/lR73mDyY6frTU6w9ek9+u9eLxX6pdX6rZoNgt1flHenaz17qttfFcDJ/o/TzK7EB2y8Fg6DQNQh2TriLBChoDRRBPkE/yc6+2u9XqKNb91xZaLHPl7VyPn1zq8YsrdW0kv+Uz6tlNDj5PDwW7qK2uKIsn5quDvzXJALt25t86bxqtbaDAHlDZKrbfjWq2vXLKrCMYU5jhR1tFbZut/Dy0OpfmttAsW9h1hBTUyA3VaoNSxYuFJVqrurBVGTgF1iY3u50pZ/0y0JyDQQn4sdWO/kJ068ZXuKelmmg8peKeDf+TWa58Fmuzu3UEbA6/rGPwS2ZcJxwIloAMCsh0mmtoW7148kyzfCJB4W9qU0Fg6rjsjqckTe09ML+MH2o5mxt+ZYd/Z7/XdDbVYrUwztp6v7YEGIEBAKmo/JsNdG874RnyoOtqTSi2hXMExdtsAHieWm37WmsCCmmu1/OV0aAZPortRi9fvlQ6myo9OlJNcjj01ZY7ba4u5Xe+Vqul8vnEMAVjlqowlcSzdbFfoQh2yufgDCJriO9udvILiN+ZtqBPlrEevf2avGqvPcZ19gZw7trRetJIxGVRZqu3bVXo6MGpHj18oNtX59pd3xg+omP9PUo1Sk/RKqH2I4u0OJoa04zy4MYbDUSJUr29udWD+w/16Y8+VbWjsDuxddn17Y293pjj0ixXBB0/JVPda9zule5dcOii2imaznR/eaK9P5qHEVvFtBq0IA2aRHrW3mrrl5ploZKqNVp6zBqS4Rev7mar6vzC1D2Kl0kqr/xQ2TC3guuL5sY6Sn/9m77ee3erP/rrc3349Er/6Jtn+tab9/VP/3inL5pHGspEaRNp6f+p/uv/8jf1T/6Hf6Uf33ygRSb9vZ+f6w8+fGXP64PXX9eTJ2s9KTlcj5phnO4DTYHTziNNZ50y/1z/2Xce6cv2SP/s957py5eV9hc7LdOpAu9W701b/YPf/pb+5Z881U21MK/Zfr/WhBLwe6km+JTDXGU/aGe9pkZmVB4ju8MhoQu0NkGk7lvDAXiBftkgSNw3XbGH+8stj1xiDAWGOxKnMkevdoqQ82U7c6LdtK293ghKNqDYZGNeJxenN8+Q3dm4UUPydjRgd+5ytCWXFmM9gGTI8IHvz7MLatkSpuZGy4rZN2qwNX4cetIs4WT/0sX2UbcY7lzpKaW3DtJoaz0r7HVjIYqKzWdGHXeVJShJDG9cONkl21rO4waAp+kQwj/AH517C28C6huDkAF3nfrGBeAu4Wf9aq4jx0opzYvjPE935cDutbrDJ/Aac6GmTQzcgNN93C0Icwtm8lG5DQJcEDtLkRmAzu0MbchAKu/wClk6jncHhc6slfbsE0PcetrhxeBGOrZKEy7mXGw4+bnfwTvkSM6DdhVba1fca2UznBLT2IB5gB2JsBLzdwgBVrkHDimfH/birNjMW0RcFdmeElvWr+AXeMx8NkjXMUi6IbDjwoQPBSUzI5bNeglyeKuBaDC3YYYYU+OoJHEohCSi1miwug3ivAAqUcIY8ICn0brO8wZTTwQ5uTPHJ7FCIvwVIDnUCJSq0ECaQRdaMkc+F/zUWE3hUCtLe4XzQWtvbcpbziOkZJPoPzBEPzaOyWQ107iv7GTPhXge5powYdY7vfXumT742a+o7Uv96K8+tNTOLZ98VC3kYeprEkg9BBT4vrhVtw9bx84nHAh6a2THKD6dzOz9ha9lpbZA7BpXHWHdySl4iEZnD6Z67/2Hun+6kn9d6scffa7nr0pd7ZnxYjuBE0EmUQjFfIDejlLD649RFSOvrbCB0vb2PjKgUZJKGS7vFrUvfG5ZhE2SQMEklDeNDRdwtOJgdak3X5soKEr98C8+0fWVp8si0GaMbUC3zGoSKswSCyvQJs/jyb1IMzxvfBOmuSUb6cWJQsBxlTy/0tHJXNk8se6/9lx69mKj84qm8kyzIJffsg70bVBCKS6rxkjJM2V6dPrQrW05vJHy7Efd1p2u1GuH8g14lMeyl4Im1jydWVK22O/UNqPmEUM+kt8BmQIgldoFSlZJbO13WgaJpqyZk8RRkyMAs1TTmKnIBtwCplvaKuM9L2pbkeE1pGh45mWqrgrtbiuNXmrrT1bPKD4sB1CyUTetpsSPXNH0hOGoVlnXhkE5ffTAmuVR/598+pnSIDLyflNX2hbF4VBMfxnR89yZcddb5XGs4+MjK2OGm4T6kySp5vOpdfIVmOY1ar9lVZXaZ7JvALSOdg3gAAfjiwMqatbpvXuKzZ/pPKJE/2mwZ5U0TTIlMSybTDevLlTt9prOVwpnU93We8UgOaq1YWSKgjXtoJOTEzNtM2QCRyQYs7tcWwBmScIt4lrJZgJ/iysWZ/tCqstLfC2OJxqondk3mgSZhmbUZrN3wQDz9kzVNq3W67WOzk50796RXj37wtg+GPGDPLcNAas2uxbyvk4i3TtdWYsAm45sMtMlnmgAACAASURBVLEwEH8mh/l0ttJnP/zEaO9B1+mt1x8pSRO9urrWruoUJbmS0NN0NbNVf73eaCxQ3iO7phRtr0U6tcoRSNZZSml5oCnIucjT0+5Gu3GvbGw1s4oqPMmp1u1o5zqsHkOxMbAmw0Qe55oDaex8RXmo276y79/9SaiffnvQo/uVymKvpNrozTde0//+56/0/ef3FNShwi7Ro9Mv9N/8V7+g3/0Xv6v/47sThfGp3n8r1B+/3CrPGv3m1x7pj3//Q53rK8oXK4dUqXemsCHTRnmjR8tO//DrS/2/X/j6kx9dyR8nqne1+rLWzGv1wRuD7r/+pv74+zdqx1zn1y/ttVlQkpz28ra1gtZTRfhqmmp6euIK1+rGeIPGj+taW2Xu6HlckLrUd0zEOIw9Dmx4MCvfGaFB6RkkwFABrnLDWZtdEswqPjhF3Zl+bTCAqOyC8w4C6cCTbgC4wwzwU9yQ5C5/jjnCvtaRjVA7UAYwSReqzTPjSNlE/YEv3g1J9lMYphgMbBU0WqM7YyCz0AFyaloQFwMbiqxol7+4YfOFZPyoFeI/Ic9nCo8b+Lghkdqqu8HSYc5K7F4hs2ijnOG3oTQUk7iZrfnfrg/KRiZLWqFSOdYScX8HsHRGdBfTdu4v98hAC9TyPbdSSzzQ+BSQeibbtwHAQt/diJ0BzBJskFQ5oA1E1w+vMPtW+EFc4FmB4TnTwGnbqV3W/0TiwZS9Bp+sRcBNAWDNVY4m5/MzjMDN+x6zGgutC4g/P2VwAeo31GpHlj6heUtQq6BUEwPFoG3ASQ+S+GArO6c4OnM9ZZ4BF5CEpBLYANQmZjturqEGKyxFsSKBwKcMUytR1dJUJS5yeTa1FGVdY9APlBJz9yBeo2hgmmT44TTI+9xZBUIfyLqluLnH/Bxu9MQ/cb6x9iOSa8oczwXWUaC2ceqeF7M/963WJcHwPB20Dbkxt5qzmmCd5Xvawx3i/UpyzeOZxjU34b2KyMVNfYo/vUBHy4nO3jrWm197qIvzJ/r84090swYj4Fuyku8QPWozoxNKe/VaQ8b3ZOyXuxqJqh11W3RKpktLjJEUtWG7S8yD5o2F4nmr1WrU2TzRN957X2Ey19PnN3r58QtdXKwtzg7c0gtS1WGgG8z/hiRgLnAJUipgRh8Yn6cJ4pIN4nx2SUDKOrmCITGTbmCw1FJj0lpKzItZ9sY6gvmSoeL0+ju/8lW9fhRo8/Jzff/Pv68ffHatbc1NauriE5mvKmJ1XqhpR2VJrpxEZNPbuoIkTxQNStNaq2WgyWTQZBIYPBEv2K5o1D2tdVNL55GnvS8t4lxecVCq6fwaRhW7SsGOcuNQq3xhKxn64fiOkJbBa7TzRt161IrUZsCFMJ8MEzPygsSgWLfYVsZL62GYRdDaU0s5VVucSszlnR0mpqyZ/URDEqmijieQDZL47riUhNNc63JrK1H8hijjRoKGoUNBp59rt650s4X1ltuLj+UAhIUxioZGJTUXVECFialKLQqrRhvWMYgfn50ozRIr8v3iyVNj1lH3AID0fL+xvkgOKKydMoVaEl4oGo0dFUOJpveO7SCyY/UEvJEbNDUsDMRRoHVZqNyVikZ8eHN5fWipPQzjFZiUYFC2mNhq9mg2U4YfBi9lXara7FXuC0v5Zoul/DDRzRfnCttROUrChIg/gMpRfbXRhFLX1jMUShzGullvTW1nuOY7SJqs2ewVTDJnaOc1B6aCsTHJtCkrAyd6rKLDXtOzmUJW5zUsT6pmCgP6ciDF7A5Go9xslc2ndi30u17by1vVJT6zTBWfL64F4Sgv85XOYi1XU/X09rWevvb+V7Qlkt9XainqDSNtzi/VbXfyq1oPz1yDPWypTdXLj6h1Sc3+QkcnIaKCYRYwpTF+QkvmMSwyOJKSBDibMCRQ3ZLCWhs163olUMStXDfWuqLaKVAMDw8XCSEMDuNRqgCAZ+NrlR1rPza6abfyhkT19oV+5qeP1K4bPQimOpvutUtv9Ycf5eqqVF601CK/0X/+Hz7Sq6ff1//4R5XqMtc33sr0uCTQs9dvfP1M/+4Pv68fV2/Z54jpJBxKl6CHzbTw9N5pqF88i/V7T3z98PEXWk1WNvReXp7rfhvoF37hVP2Q6MnHpX0PNu3O4tvTezP5QaOJWRMSVTQwTMG3JCpv1hoqp9bNvcS2H/jwSNdOjxfyUv3K3W36oPg4ZpKzFrsvkDNQ/y11myHJeXruyjoYlJwHxBGUGG0YjO5YSe7fHlzXB1jTwYhjypKR7g4JNW7gztRthm/i/sZ3qRT6nJQdjM9O0QdApPMqudZ3/nRImtw8LFji6EMHuORBsXJeaVsBubTU3YCG2kTknedz1+XmPE+sB/jd+K+4sFn6D4yMlcsedpWH3jorFOTX+KldyGw1yFoOf9JA2sJ5gyxab387zoZpbIZYd1k7QuWuZQbzNsMQa0PqJELVkW/KB+NFYp4urDqxGSj5PQ2AzIiovjOkcWLCEMlAwQV5wpIA31PoW6ntDtPr4JhLDDxElTlVcwFoabzesbrJBcySPj8axvnycMOgNZkAHKfU3ussBYQBLjGlzw2qGNEBOkJBwGCIGR2ekNeie412s8GACpOE/fUUvk8SqgpaFV2jofcUJROT80mfUWqZxZkBM4uiUBO1ROnc6hf/GZUuA6tUnhPJOB6Sr6pk6AzsNGpN8hE9bSRXiIOHJl9jfefkigoygeNTUwfAc8IEjNfEddDBOqGagcEzR+ZHocA3wKqHE7j1Krki6CjytQngZXWaBKmtGOMO0u2gIB5UIJj3vY6iid2Am7DVvTfm+sVf/Yo+f/yRPvz0sfb7UV5Bv9tSfpSbeZ+KegYkvBYKS02i0bhBYRfbOvCyauRNMZLyOGsNdSNgQzAZ46jWvfuhvvLVBzq5d2RpsI9/eKUf/OCF6g3ltZEN2ymJw5ZKA1rte+2B4DHkMr32vYHkmmjQGLp0JvwRDjhIhXzW9xZpdwMm5a8UCmdpII9S1NiVFuOHmSynStJQ775+onfP5nrz/kJlsdZ3v/tdPX/ypdYlJPB71m/nDb72daGiL+zG6A5Gvn3mqDdi9TlJOp09zLV8EGl2L1NdNdq+LFVcttq/GnSrUNuc3jfPIukgFKpqr5Z4NunOslG/bcw3A+SOiyyHmdhLbSVeNLXGZNAQH+pwhkgDzKiWQwWrWYcboRqkikNjtJGAh0+V1qMlq5jHN+XO/kwGiqRHNWc143wztNvTBD8mo9q40211qwVKFxBUykBRR6hiQIkAD3GzU7tBScrUsIadLu1Aud3cajaF6VPb9REVGeZO0d2ovN3aqiidTPXgwZkmEMSb2ojNQGK7m0JelupqbFWiRGVTS25FTa+Y978G8IiBXpqvVpbC48+0jARX92jUYjWTl3jaG4V8VHULp8izYWmz3irJMytSDZJAt8WNptOJFsu5tlR1BDCfCjanZsGoCobfhV0vd5e39r8BDzZ5rNXDE7VtoQnXw66zlT9KVZawkI5sPXlbblQOlZYYuDcQpluDRFLNgZWA4SRG1THOnCvpDeap+tTTuGtUXW6tew6lLF/MTPUZY3xVpfxtY714lGkfHR3p+vmFrfVM3R5lil1PgCEcdbSY6uGD+zq/fGWddfT/ffnsS1dNRe3TJNckCVVcnVtn3WK6cLBkL1CYJtpTF0S3Hmvn8wvz0hyfHuvV5bmKqtSMShf2tbYJGTSdxwZIJa232ZZK84VmaaIpwM2rG62rRtF0asMVYRMO5gUF8fPU7sUz7lRULoUoO6xg16aoZ92ZAg9P2U7HqNJDp5PlqG88lP7dX9yq1gMVQ6YgaPWPf22qevs9/d8/6NTUM8VpaUPWMrjUr377Df3ud5/q4/3X1UaR5imLzcKCIVRbzY4DzWY3+tV35/rXf7JRl04VZrklUC+ub5XfbPVrP/2GbtaD/urPP7fPHpB6zSY6vbeQ4sqel9/a0Vj+dKYgzSzFZmwmDqABZcWFY5UNnk7PTuVN9MuWbkM2dIZrTLTcrJkwDmwko1k7arOL87teMv5pJOdDR5vbhjrq9U/qSQzsddeF5lgzLq3mAIwOquigkHdDlSsL4cLKSslxkfqe2ZdknVN5nJ34YARnjWVIgINiYzFpt95jeHA6GI4N1lycbO4GwMM+/CdrRufZcVk9p47xv40RQSLKQ4J1i7FD5sSGNlOk+FwbERzatIEMTPWwNSPrQLtJu2JC1BsM71whcRAZK5c0EnUZJIcOUEmiGkaApoRwpG8K5SdURSGf9e6Yh++winNdQBzfeR1gBCHbGmkADxAyr09KrTefUh5E9k9kh9rMjJ0CvH4wlUjXoNbYpEmvGutapKnYDPuMYSX+EOuhol2cHitUJl45Z2zObdjiEEl3Gl1IkK59Wz0QTWZwab1Gmb12nQ0QtyGveagJvgU+VYmnDeNmHCuhyV6g9rEFA3jE24Ds7V4ffDrwL6yynXUwUWgM/USdW0CQROBjiyfz73LKINva1EHAcW3ia4vUzU/3AQnKcP8Yaoetq3OI89xueqQk4YDRtm0JW9Qr0k2Jr9ueChduYtIEJRL1JvWVxYF5gqCDp/jX0sy+bxmFllCtmR6rRvM+Vh5kps40ea0PfvEt3TtJ9OLVZ3r2+FztJlHZT1R4mdJ4Iu0rk4WRz1O/VOpTlItah9LAhayzPrZ8Rvlwa92C6lEa6Kua6Kd+6j29/vCRLs93evzJlZ5Ry3FeWJpsTbJxkhnp+yTOlJqCB+amV4AeD2yT9Ce08QTh4vBe9IOG2uEI2qZXiZfRdz5GLuisimBeeamvIQt12xZmSua7s5rMtVSokyjWe2/d14O3loqnrR5/9qH+7Aef6LKAETaV3yT2HFnBwLSJcuoviEoEltYb+1Lz41ivf+NM8T1PY9yr3tQqvii1fVZotwt0TVHwZGqGXxsCLagyqDJfImEU6mxYKaOs+MoSB0lsK1Tr1Hqm+rDQSJEyYNieqoZR9XrvTLygB5LITLsN1H4GaW6QfAaKXlmFQTewIed6KMyAPslS4zGRiqr2jbLJTD7lqrjCw1ZNszNDPB4ijvkl7B9SnTGvB5wyaQLXpxhUVCasWsKJE2OeBWoBqYapVTmgdgRhZSuwXVFZ8jcIQp2tVnqwxC/V6cvzl2pudgonubSYaI2Bm9P4EJkRGJXW4hDMRCjhPWvWxJSWmA0ChwmU6dS1gSbp3JQVPqMMgah/QDL5LDH4PHjtzAzKHDY6lJGmUpQk5vuBcE6/46tnL8wywdoVaGdJwetyriENzPuVM5De3pqyAqNpBIjYuw7IHap3Qmqx0/F8Kq+srJMPT2uzb7SlOmSxMLsGKlMSJYpJ//F95PvQDKqvNhqK1thqhGEolS0PZbHjDlvDqPnJ3FZwly8vNZS9wXM7XguaDfLUUp/TOLIhCfXsttrr7NHr1h/W3O50c7vV1h+0BGgZwsYqtciXBvFly5AvJ7rdr+39hUw/QFTnc0a1SeA8XrPjI5WYs7Ez8PHJetXd1qCqA4UafOCsyqg2Ja3etdrWpbH9MgNj9hoZyFO3YQBlknqtNqyasXD4rZbUXZ13Vt48n6Di4Xca9fA41K++menzzz7UH/5w1E4z9UWj//gXQn3t4bX+4EeVvigfKF8eW0H4N94J9f479/U//a9/os/O79nBi4S5f+Rp8CYaagqpR735Zq5ffDfTJ5/UerGuND890fl+a5+B/ssv9FMPj/TsvNSTx2s7tDLM+fOF7k1TLR5MXddpMVi5LvyqmlucbUvocuQaSaF2YQlrQlRpksqbBn935GTBzZ8SRlva2MBhZ+afULHvusMcZ5oX3pmLbV0Ej4ZX+wBCdF1k+HFYN92tUpyfCXMiQ4djVTuV5o5+7Uaag7LkdBUHXsRLQ2rlJ/RspzBZTcVB1nflcm5/jZH4rqaW4a61wl0j4liywxQy81VZtvvwZzLsuOfuUAQoWXdqEztshrmDrsbgdyj6tToMPoD2WrCecsvJER4QKx38UZzeWXe5Ktb/3xDpFDtn8YbCDGGYYbBXhhrWdyror+P0OlJiisGZolpaEzCkunHTuvHoDePfm4/eVQ9zoadeg76jmGi2vYK8V/xa59Pig8ivJ+0Fn9xI30ZfZ92EfYSuJKfEWRSVVKEfmFJlTKEwslg+w5L5uEjnjIOWKD82OII/6DSiEiXseUlWoEqS0ms0NYxHpyrqVCRugI4qhuERBJH2hvCfmJxuFSRmsMZb45adXGRtdZbEpphx+rETvA1JDHaYqAinISU7zotB1PA7lKVm3qBZDn+q13W7sx4slCWULn4NbfOwYjh7I9mzrgMkOo6cDD1bO2F/SRIUuVE35qsI7YsIgJOOwSwKNE8SYyXxDTOPFsk5bqydUy+Fn6kdNKngKHkGgxzvhZq9MdVb751ompb67OPP9OK81vne135IlYRzg8b5+Chijiaue5HBnhUwKSR8R8AKk3msMR2VTBjo1jo5Xujdd9/S8YoWbV+ffPRKP/r+czU7QgajtuleO69VRIpqpMojUcZKgWAGAxDARCpZUF35mkPnppcs5DXr1RZE6MEycBNxPkDnUfIN8jdy4efGiheO13jDsBxpGmTKa2lJVHfmKz0J9NpXj3T/4VyfPv1YP/jRJ6qLUPUuVuQvVWx7SzNmeWxVNAzcU35+0Gj5aKIH7x7Ly4iet9pdFupvB5XXra4LT7eoBBkXzlhxicJHpQ5VL6355jhQUACceOkhIetAiU3DfEKUHmVwrTrsVJkpLLUCZOtro6oH7lE3aDJfKFVi65hdvTXG19SP3HvHgSr2tfEalfGgGJ/EiMroqynxjGWW/OHinXIo6SolqILWqUgPI0XEUpCxTmOOGtVvS62vduo7Xy0PjMeQpspTlxg1qr/PDQATP0fP3hSeLYpQFGo1n+n1B/ctSfXqxXOLuNPLlpiyU+v2aqcEkKbvK5uxgiEwQ/WPw6fgl6OUFuIsBzFSXAD+MX+nwVyvrm5UUGQ8mZgqbEJ822o1m+hktTIVdr3b2mANrRv2zWDluqOrRLndWl3H8nil9XareJJb7D6dpeYrmcWRiutLVx+zmqnZdRoqvrfS5e5GSRZqnkRG27ZDoBrlSWoG6av1XhU3Uksh4J2Mbb2YLnLDWhhpv4deTV0PeBDPFFD+udlsrFyZRBTfB+wgL19e2M+4vlqbiT+x1zy1g3UWha7nMgu172q99vCR6k2hYVtrs9nqFm4gdGuuSXWjeCBFnSjLJkaOPl9fig8ewyrAZFbqm4LUrEUJNEVtm2W63u0sBLBcQsAe1VSNRoIbozHqDUiKUTqvRu3orqsrRQzmJDojOs4io9cz1HlBoU3Ra4dPNMX7W5l5PYmONZtzz6ciZdD9eai/+9VjPcgv9N//nx9po1Prl/zNn5J+/Zcm+v7nnf7VD3YqylDHyyM9emumWZ7pr//wc20vQFqA/mjUv77Qtow07DvNMgqKM337kfT081vtm0Tz1T0VQvXcKbq91Enq6fErghqZ2SlIJm87mFMLnT46c0XIW5cAJDzAQeNys9YaQHGS6N6UlapzKuPb46DjZf53Rm58nADY/d795fQSB4C8M3RzZnCaEC/G3ZD0t2BIN+y4UcUZtVmzgHEHpuZuajCJ7GtxaNN2m6o799OdbfzO7OzGqDs+kg0j5vvkJk5LOie+w7Bz+BlWX2H5LlQJTvKDYHT97ZDkEmuk6pwP5m6xxrDgkPoHCeQAlXSakf16G5LcIAdMi8fgVmYcWFzxLftRWMs++1v8FjTF15VdqBiiXNLPrSPvzNvOMs/FC79Vae3xNjgRjUW3sVUOwwR05FAlCT2GLuuooxfI9ZZQhovB3MJrh/xbyFLZWEvcnBnusI92JhFzHUDlAmMAFTkKZlZjgm/krki3i11HGI3mrN1Qy7iwm4lbJB+pevFsPYG3Bx8GUMMZRmb0OzxMnCEDX1UY6aZurKLU0BBer7xtNOW0lwzajpVq1gFUTHA6h8/Eoxtzu5GR5DLfL+WH9DahGmFlz6dGn+V9mMaJnZYB2WHaNgwEchr+g6pVy440IWLeKKob3aPGgbfOq1SFtfaRp9bzNWkdZqIcMFFysfdt7cSfxwW+wWzDJ+TQ+E3dQ4sxvG/k9b4CYsTwdPpK84EhAxlfqnhepjD6yrrQhqTKVm0oTIOiqreqC3hbTe4rPkn18J1TvfkotxqVv/74Uz27oM09Uld7djNd4NThJhRx0UJ1lDIG18qlIsfQU8NaKJPO3pjq/r1Bb733tsntj59e6enjrc6fN7p8sbPzCMptG5e2mqCGBeWLFQx1GKyOUKjwZhC9gm1jF3oLOjh4IamfnkF4cN5FIOt8UhOAnIkbQgcSenh/SIoheRQgvokT+Arwu5gC2Wj22szKgL/+9Xf01mupbl99po/++hPt1qxJV7opWD8kdpOI+lqzLFAw8xRMOt17NNXxycxKSHcXhS5fbE0FqppeN4qsp45rE11RKEk5qSjwBbF7r2vMnD3g1tBWiKTb/BwaPEOGi/0nYafdUIla6yZM1OADIf3Z9Opg4tSDsiCz13BzA9V5rTglUOBM+HhkhF8nDk0NHOgTY9XB2g3PGRGLOLFhA5jrNI3Upb2pHwVIALAXs6nGiMGiUFc01giPWZmDAgZ7DnCoB6TvSNahehOBplcwhNg+ScyHw1DCdY5OstXZsZq20fb62rxHJLQ4NdV1p91NYTyilMTVa8fyM65xhanD1DCBTam2pYaSzrNas1mm5fHUAgf77aB932tHkoiQR5pohrkbP9/o2eeM9OrVeq3j1ZHVn/Bd3u8LU5NOT05sCLu9urY/A3N3woAIgT0L9OrqlYKuMX4PnCHi52FN+W+qcD43szFXwGOGf5J63CliQkRcn0MVda8Xl7fW2Xk0XVrFBa/HvbNjzbJY9a7QALyV4QJ0CCbwJFZOFYxBHDNN4kSXF680Xyy0rSpdbXba7KhG8TTPMqOXQ702ojdVI7Nca/xexV7pECruZLaABm8aTfTzRNV+r93Fxg4RePBQeAjJNOu1cvP+Dsbgqvk+UkS8L+0zlq/mDntTlzo7mmo5z7WvKu0a+jbZfI5mysdHOOt96/FjQA1RuzioabTkF+Z9KlnqoNE4xloYa63SOYfoJBTs4GB8pX67UzhSOp3rZO7pm/cH/c7fNLqujjVvBv3Grxwrml3ru9+71KsyVUCSG3RETpE5dTszjReNbvcbtUetkrfO1I9TtdtCp4tE47bQTx/vtdv2urpJoAQqnDHMlLof9xqrvX705Y3i2Ykp1yO1PVWpk+nUOuu4b5Li5N5BihmgJIf863Kvm3Jn6bd5MlFEOpXSdq5rkb5jNmx37nZDieNbO/70nd2G+7BRMGyQOviBDomnO8aR+9V3Q5Lz7VhZifWTcbkG3X7wrnDaH0jqOJr0HYDA/DtWS2aNi05xIqWGT8n65vipfKB5fKgj/M472rZb/bnbN0qIG3gAAjK4YPN1zh93k2fYc9B+R7k+nGncms9UJMfHsUdnJu+DEdo6zlxSzZZ5vDajK6XlBmJlvDaFoiQh9XJKxmweqAdcaLdz8JPcLM1bb0MJoM6BRqsAMjcxdP4fUkmsKd2jRxpk5cMD5KJij4vo/aF413hC+Fw8etAc64rBD2YSO9ew7409REN64/P694cVSGwf7olSTQzhMKqMehVTacMyCHWnD5QMDsjlI5cPGAB9A9lhhkYpgN3En+F466gMKIydfekww25qVlpc/FE69koAmAWe/JgBg4sOrzOnothqNZBZvTqytQT+IjO3B5yw+TWsHz019MCFvq3Q+Lvabe3UThUB3hXWC6b0NaOsQY89f9OazytrBgVtpWwZq05q89uAZgptIJTFc7kYccrgNIURsinQqhnFnVrHiTBk9w9gMpDdkDABY5ZkfYM1OcIkG3hWbcDK1Os8RfVotPQxcO8JvXgG5uud8T9IU0U5lR4L89Z87d2H+uzFUz1+8sRUEfrdSKQsbSj31HJRMFNxoAhgZ0fiDqZXLS8fNTnN9P7PvKezN87UeZE++/xSf/ODZ7p4WchrGAT49ODh2Bt9O2o8zVrPUlcQy7debS3nHatK+gAxHPuD4oz6HE8BlQZ8JWp6/3ifQvNq8BrwvWQNQicXpv+exFYUq+o6lU2jDZ9rUoutp3jnkA52rch9BZmnN19/oG/+7EMtV62unzzVE1S1da0v60B7P5fvJ7YavZfGOrmXKDsKNHuQWX1Ftxt09cVW1xel6tHTdb3Xhs8vxb8D9Sye0m50SbyERBODBt85BhVPIzHvqrG1b8haJ2Kq7pRQFGtnLjSGQHvsNlbTA1W7s4JSGC6sziImE8jG1MNQBTL0lljc4Bf0UdBgjMnSo1HqODX4vvZXWxt6jmZTeaRO80h9TgBi0O3Flaqi1Gx1LD9NVVStyn2lAaxGwtq/N68RvhqruqPax5rnOSX7hoIYWBlimq4bnc4Wdp1Z16X2wWArTD7LUQ1lm7WUe1/bCtU5MjP68dmxEa13xdYUy/liZkoV+IR6s7dkMupJCrMrc+ha1K/Lzdb1lwWBrf2oQcE8y3XyZnNjz49EEs9vt97adZ7hczqjVNszeGS1r7RaLA0uSzK3NH4Vx6rRCkxJZ5FmpvcwpDF1kmuDvzUY7SaPeZ6E3hiUqo1jF2m9rVW3rFM5nDlIMfUUWCFOVtRj8DY22peQtDeW9lwdH5uniU7KVTa3CiuuQQRRzMROHRZryrLUMs+VUTzLPp47V+Tr/sMzu4bvNhs1t1v73nIarJJYydlS0WKiV+cvVVxtlI6hgYUp/+Z6k9atEg7g3FXy1DZoXLt5/bl1pXjpuGFg7M5Y04FtGOw5MKcWRal9tVOcZ5bAgznXbnbqNltXkjtx3KSe72YQCtzqvTBWnES6aGujoRNWWZZf6qT+SK8t5mYqv2lHvfP+O3rntVj/VcrzjAAAIABJREFU9PdGfX7b6jj29HNfnWkyp5Nvps+fxxoqvLN0TUrZ0bFhQ26/vNBmNyp7LTclmHAIvK/l1NewfqHf/mqqq5eBfu8PP9fk/lvm55ylg7791j3t9zt9+Pml9mwPAl9JntthLh46azpIFwv5i9zo91WxN4o7WAnYgQy0KJomAmAfiSNb6XqBfsOGJLf0cjBHV/fq9A2DHtrN1lV3kEhyEXd+NV+22JWLcoK0wcX9ZTdn+2/Oa2Tqia3gyB675Atv1t8OSC4vhkGaL4FdevA8sDM0z/dhPYQmxM4Vg7IpOe4JGbvDngP1Gnfm60FB4qlkBzuywHFFuHfZNJ61o087qKMbPe4C+6yxTCtwo6Ot4u666FCWWLPd1bXgO+IncxFghON0y0Dl4ADcQCy9xk+ntNMeK2ahRIypDDg8ZiLLnnYKw1Ij6bUWeKUbcpj30ETMGGwRdUo93ahnvbqHgY8/156TDSLudec7Qkw8p8KEdQxDD0WxAW3crhQWK0s4Zpp4qXIuKpTHpr72Ua81jJ6R03VsxGcuPo4ay/udqA8ytRbPRpECfOlZCoab/xhSR9koBlAGPqHhkcJAYX3ZyK9Lu9EwdDYADxlM8chR+EkKpPLk11wYMCw7laghAZf6ltYgqQOTZSSRQ5qGt6x1601WrSga/N44Sm3AJPnR0iZvLspRUdlrlWaaLiCW76w8EzAeO2rz4PEZZCubJa6UlqWk9XMRJcB0TauQr66ozRPTTyOt+9IayI8DqgsiNbHvDJB8fmiiHwOFrOS4iGGSBI0/0gDeW0mxKzmmxtwVGZ88OFE67/TGG0cKFqO+fP5EL58+V1mAAJhq0s3MdJ2wgweaOUFtpBvMU9Y2moW9Tk5Tnb6x0L2Hr2m/T/WjJxf67NmNNvtBpV1QOzOJcjMn6r3pHKBzVtN+TleVVKK2MRpiWBcJS4jNga06eK2SutMCVk81qKJFnvVbhlJDX1JlvKwsn9rrcIhmuGGKhFiyt34nwJzpxleydZ9e+uP6tNfq3kzvffBQp6ex3j2danv5uT7+/FP98NWFLiogoxP5rW/1OF9/+0TzhzPpyCVBt5e11l/szIyOL2/XFrrmpM77MESaDPCrnKeuDnpV1ByMvjIv0CqbWPqIKo5y9Cxg0JOW9AdNrdndF/55PAxDy3fgcGDzsZi1Wm/3djhMw8bWgDkhBm7y46itH2qDzF0NSutBY8vryUAeGNeH62xFJ9m+MNDkJI+UZbHKsLUbbg7fjVACXYsGtsRE3duK7aYtzDPIYRIDMhwfVEKYccsFPWx279DQd3Y4oTj2If4QrijcsPEddhSGjlaXYVBVUqR87lnh9YYd1jTPzGwPZwz/D0MSgNliU6jalcqs4LuRH43WQ4eijMK73e6tlYgDAdffJE5V7grz84Rpp+kkt+82QMeLlxeaTmdaLheKUNwsjVea3y7KXbULZvFmVyoZxgPdPXC8p9RTwcGwR3mkLLpVuMpsxUju9uHinpYUJm9utdlXVhwbhpnZMuqq0yTLjQ/V4fk5JIWpJuE+B+aAHjmUPrhvdM1xH6y2Gy2yTDc3a1OlQWXsylJNWdj/n6eJ1YswGPGaPHjtvqIo0PX5hdbnl1okmfVusjGIjpY6ev2BNvut2qKy+iEOrJUFPhJLkwYM8AgOHDymifm4UMqP5yvj2XENZOuAgsmwmqaRtrdrN/hi2+DmFofaoSYmWAVKBZvChr1gkWsXO8UpqAYlbaqTODdYZsOBMBwV7r/UV49e6AwWl051frnVLNrpl37lLS2SU/23//On+hJFPZ/rqw9SPVyk+svvVdpzoPNmqutz7Vi3PnhXyWKqXXWh7a7R0emxTpax3S+pQ6HxIaw+1X/x739F3/231/o337tQuVzZunXaVvr22yuR6P34+a2utjvjUs2WK+VZqs31OaUCyldLhYuJSoZU1KRdaRU7ZVVbQpFk53bnfm+cJwqTgCHp37OsmrGBfPwnbjipe9chhErjAvokqXojGnO7Z/0C3I9WdwYiWCkkttyQdDBkH1QgW7QRObbZh4HF4RZtJQR/ye2H7KZmEf5DGaoxig427cNPdUiAAyaAU5BxgJByTPo5jHYDvB3MojxGh9u35Y9VibjsnXliDnUqFtW3VcrBqG007MPS8Ce+pMOTsV+FwsQzMC3BDX8H7pAhNUlyceO01Zp7vBwkbQEJRNGKX5l0ke7xg/E8UXX25DUUBpWB6NoejxPchsHIrWZ2hhbOVA+SAONv4ICZHOABZFkqIko0mB+EARcGEGWDUE97TW3Q7VWBew8b62dDjeLiyA2D38MYA5ARKZvXFAx+Bzk7myjBFwEJGMAk1Fo/pbqaZhLnObPn76tk1RmNZloevMYIsygxrJJIC/GabynKxFB6YCKhhjAoeWlkikw5NPKB4pW+GT1hJmEUxlDK8IusbM3wJBF4C9taE4oUGdqpd0CBhH3DeRCeSx5oS+uamd0DBVWgsPCs5mKRc6qu1MUkeBpbsbHSUMsK1A1JnLyiqlPSedph3g49zbKJFqxjNvR0DSomvm7jRlXY6qQLlQP5tGGTx+GbVG+KKt0dvm9rFkuddaYZWjKG12kZTXhDzYcVzafyjxJFM0+nby+U550uv3yiL794oaZKldUrxc3cGEyobH0OjhVPR61pMujth0d6541jJXmvy/ONnn5c6XI76rLwVADUM2gnfCq3bt5UjfYdBcoksXyl0HdDPucoLPhiRuto27Pem0/swsrnJG+H/4+qN9GVJMvP+77Yt8y8W1V1VfUs5JCgSMqyZRmwBMMwDEk2IEOSbch6Ab+h38CGDMG0LQMyQUIUZ8SZ4fRSXXWXXGOPMH7fyTuSe9Bkd3VV3szIiHP+51u1A5WZY3cbvjCQFrz2yYMHbhEC+pwVBdTP5oUOkuZvDGMYGgYp6xPlQ+IQxks8K91W2mxr/eR2p4c61u/+0Vv95A/v9Xz+Vr/81S/067/6TsfH1o4+TvQ/+uOvVTxsnYXy8tiqe540PA7u1yOpnfTnYwvtEgJvyYzaksmGfpG8rCuahxPmzYaQOpJ4B+27SUeQRtLEs0g39NHxPWLvZ8jpgxCZoE2Gbegp1k/iSKJ5r/vbwg7BM0nZ/n2Z2ktwfBrFAwU1nDRqt23ch0YlNq3sEUJca1hWtTXOt1H35ORwzSYooUk92UteGQgykQ7d2cYJZ3tl2PYn1WXtdva2Oyki1qKftO/P1tCUIKJsXEWhZrO17qd3eSjSAWqDBlcH8XkYxBxH6zLcOrjbQHAY7hj6QSj2J6dmszk3N5XRUnqyoG1IrSZriLMheV7H80VdNzim4e4jlSexBd6ElJ72Z+tcPnx4r3dfvdXpRJP8d/ZopHnpIQkqHcQJmpOMNiIMQK7ybaExC4fWHtNGkaj66tadhyB4tyr1kaTzM4XLvf76N59UxDixiB5AmF5qPF9sC4ei5EDJgAAShJyC9RiEK88K3Wy3XkuHrjW6/IK1HEkCVU1d70GmKXOLpCnpRqD+49/5iQ/i281Gh0cKrj9bmsHwWdVBT2Q6FS1fiMvya5HRRG0SlVPZMOmu2eg0XbRuQladidqV7kmqWEhYb/R+Q5E0wcuRzi1jMKzGaqcwyBLmghZQYWw17fcO2423pU78EAbtThrzQjfljd4Q/8K9WhSKu2/1s7d/peO80b/4U5Lqz/pv/86d/pO//VP98G2l/+V/fdYJT1E16fff3Wh8uujffjcpKjsVSa08QoNaqNq+VfGw09P0onnM9P7uQZtqclL552dS/Auly7/T//wPf6z/809a/R9/ddIn9q801u9Utf7u797o+y8X57p9fv6i58PJIbC3G/y0II1Ss72xrvd8PDv53wcQhPlMMz50rz4QcWCDRiXaJIr134VRBJFmgoU32MQvIzwtYsiQc5Gsowtec4YkV1uwd5ByzerG5o3SJSRNh2yhMBS9iqD9Mzi5eEgCqQoKJbKFrjPSFQ26Dk9XkXPIVQqaJTfL4RhxPQrjSchpeq0zefWcvQ5UbEqQOwjoOJfCQ7JskVAN3Iwd2+ol6A9OY8DlNL4zeF1jAcLgFFJmg9sPqz2DHdQIImuGylCBG+pkCaKE6mJBDogPD5YD9tDIYL9lOHNfGJs+m3Pos6N/itSbNAbeJeGZwROaEf0DwC/6n8UuKa5tjVgbOonk2zhyCjAUB3wq9ObEQoY42MMop4lQ6IoBEhdXn0zWQZBOzMkZ0ScYHGSStSTD5Nwevk06wgZcD3RGMQyT6MwdEhdar8GNVEaQC0VB4oBomQaREnSQhmlg/9UoSYxOK0p0QNQPbUEuEvkoUAQghGQgUce2MqjHai+UvVJDwoaUKKmhcEnkpk4lhFziPMHNUDNA2lJ+8VDMtQjp66laOs+SVwwDKqVQf5rtwtmAoiSz4py6iclt1fwPXRJaMFAsvtDl1Lvn5wd6yfJUu7TQ27VUcYmcSHvAgbRZNGeTT171HPukGTWF73Osyh3P2BntEr1WUKqt4svgwlc0I8k86025NbV3aHuNTaUW2qhOLI782ceN3mxm/eoXf67Todd6arQ+IQyvNcejthUDz0nldtGHn73Xj37vx75nv/3Vr/SLv/xWnx5jnaZIlKZnceEW8pJ79KrxotQSKogGeesVTVvPcrMGgzc00rzqREceG7i7D4MDM+V0j/OFHsEJz16vtBjUxdKRIR59k3JtTE+jT+mMzKRRZRdcyyDGCZu7dCRoEMow1y7e6MNuqyybtC9a/eF/9cf6/b/5Qbt81suvfqEffv4LHX941Mevv1b9/o2eDmwk0tOnTuMp3CtooS5rr+N8UdyzhlFUHSkeVlUD/z8gTXQkErEGyoFtPq0xKeCiYmYOmC2FtEQ5pHPuk/3YTWqxjGeZyhuKOtGVdB5+uHeX5eJAwnxb6/lwVHuiB5FoCrLPGHRmZygNpLbjWq5Ka0NuP37UzZs3+vzpk9JpVFMW6nerKayaVXCcdGkZ+lq1iPTj0HuYl43OlKqy5mG8mDiAljpfkKLPwsVd5an6R6isRds3OxdTbzdEUARhMtZ8hi+oPPQZ6O8IRc0YIGw6rdzVhmAb6UMJokiWHNEItA8MszabjUMx84acoidleRn0m9T+MGatbNCdrx1C6NuHW737Ua1x7tRdRl1OZDBxyOTgFuvtw73XjO+fHq2FBCUjMoOdgHcBmjWOncahU12WflY5xDebXbjG6GzqVH28attsPSBjgccliRzg8WlvCnYYRocYIpBPRnSCi0M5D0/Pjn3JiSjJUmernS6tiqJyOvlI5pFTzcMeMnf0tbHnrabkXXRO3y9uwSTW+/ch+8gVWNNkZxX/vtnVRm+fnw4qqo0uIB9F5C5N26TIf2oJmYy0vJz0QFEttVrprIcfvXPmz/lwtP5mcshvpRwZ2Bpbj8W9fkbnNPXK7259kLbIv8o09Ge1T1/0jswrkSqP0Bv3Z6rTctHtmujr3TvLBr75/IPy6Ky///c2ivff6Jc//6ImXvRf/r0/kOo3+t/+5aB/822tTgclKTlF3+n3P+708+87o95lgwP2oHd3b0yPndGAxrdap7e6rTZK7kt186rLHn1dprH7K/3zf/hG/+JPHvWn38R6hk6t6Z/s9bfeSt9+6hSltxqHiw1b7XnQu7udknLRy0jzQqm5W3Q59sqhWjkUbApNhDzjGmW3AyiVVIJEIp6Po39CC2kI1Yu4oYIuCY7OgZCENuJMQSIVY1WnL2rxAACtRIc8J2OQEDZeModcYgsaZIoJVIfNP5S7mhJzmexrsjR0UqDTXhvcXoec4D4LAw6DBUQWHLdTq63PSTSbPgraoCA2ZwCCymBIwwHCewqOL044TNg5kK6LGVeHZLFhT7jXGGoyNm6LoIKbLQBKV4ruGgdgyy8nY3QvqZGgCREuBuSIIStYgolVcLULdJZdaI7dDMgcnydpPCQNdt/xYJEWTRYLUGCreEWYzgkeGilz6ONZi6FwEluLlQ2cUE1yeWJTHKj1HaZIki03AmifEZ4gMncYJ5lSRAQ42C/yKSjGIYErKbpSChgUp9FOEdDFM4K3LFGNABIagAGR+4EhZeAeqTWuqbUZOFZSHG1M5xk6CHrmQtYWJ68xizUXiYaCrqLBgtQa0ScU7VXThQDZZGVO4GynM4F1IFEIQ3n/y2QUrboGlYI4lGmszHUcozlsgGSRdGxOmwEtpYxc4Hykqo7YsmNqEJprtk7nsEy+ZdrV54z6k0pbbMDtovWI3mPRmEbar60/P711NdEIE5EPibp0Ul4xU1A5Mqpcc22oxbGOZVWfxzpySiYZl3uD3igqLchSgdbmGudZSFFHw4Vmp8p0ILOqqvSQFXqfSz/7WKvIWv3m0/f6zQ+D8v4+JJzHF+2aXve3k378+2/18OMPSqp7/eLnn/SLf/OtDvtF+yHRgqV56Y1/NnMQL6eI86fB4s8n0BCS0cvKtA0IVxPF2q2Zi3Fpv2hL8lpy5WwgFA+jIcTQwCbh6AtQksEI9SmNdYamQyA9RnrgdAsqknZqGUz7VGfcQhl5TKUXdJeHIkQeU93gcMxTpZtCbRJr++Gt7t9V+uM/eKO/+bMbFclRf/7n/5ch2yy71+dPg779zaDzHpfY7C65ae20JJNRAKodKK094ESDbutjVW7njt2bNifoC1flRay1vDhEErcYSCgCewdmWruy8QHFhaNZcD9OaP2o8WHz4ztZEuUgCE2hosq0Pxx1OhC2ikOsNOLCerOgho4HIxVQBOiE3n71tUNYnx6f8Wo7M2kuB+2o72BtgtbsWhsX7DJF6O3AU1KyObCFUFzucez3DD3Pxyc3GNzd7XR6PPg7+uqrB63Zos0WmXaky+FkjQbrDdoxIlVS0K8D9Su4HIkPyb3uDAv0du/Klndff6Wn5yfTYbht7+7vjUJxTR6fn8W0DCrkPC1MLq6BmNzRBv1TVYXe/mirdrhYPM3hk2s095Oevjzq7e2tTR2f9gftub2M0ISMqZS1psr8TPVrr9v7O619Eop+eyIDciPnDCn7lxd9fP+10Ym1Q4tIuGhv1GxuR7VEA+DGLAptWV/7MQh+iXZYZqeC4+REU/VyOnltLsncaS/OdXKr1By7G65AywnaGC1qp9bZc6RrUwEzkHS+MHiC2sPgjHp498br+/PTJ+2KGzsFQb+T20KzS6sj162kU6rLkWymi1YKgetcUxXr5uOD6qrwwIZ26pxTyZQZSWUfoeA1GicdX47aXzqVmxtVzUb9pVWZp9pkidrDs4o602O715noBmhURP/xoM0Uq4lAOqVf//BFd3cb/d6bTP/Tf/1jPX/z77S5eau//M0Pejpn+tf/6qR498bxF/F01n/8cdXP7ju9EHp5nvWzP/7b+vXnH3w93n/4Wr/85ffqxkLff0fLwaBuh5wn0XbJHI0wDl/0P/7jB/3Jnz3rz3+50XHMtVervDzpH/zRg374vOiXP/9s5gsJCKzFfZNre886Fnu4bE+z1qTUQj8iGtoCTJTndNE2KdxSQLVWToUNQaJx9E9RAV4DFK9DzFWJExRDjDM8fDa2h/BAC86C3ZWtjPwfZozLcra4j8EqIDDQUkzJrD78HXRH3FCIuaEvQJWcLU3sgEeJkLAUErwZtAL9c/XKuaQX+goB9ORyA5vdAwV2ze1haOMUGMTMr+684EYKdntSlhlS0HTgfuMVGGzYUwvTSGFIumJYrvgAjIGXxiUWcqTYhFMCDdE7LdAmUHqtO+14PRAVqEPb2X2N4dP54hgqEqXZRhNZMj6dcrDg0wP8OXFReUwv2mJBoC3dEUPSpM5i6DVY7C0W57NDcxFxAN4UhMH8OQ9Ry+INjusD5E1xrh9w5xhxPRHUp0YU+FTPc8hsATGsET9zwsWyna3Kia4HhejOFhmbasSVlNSaSWdGZU6vkxd96FuiKhJv+vzAw9yqI0jwttaAcwNxHZtxv7hPLFpzRWnpjSFYl0mrpbcpnPytYZhnU40NKCeuNbQkdayCagE68qzbWu3YcZu19Wy2EGiX8l7YW0bYLC1JbTTFAYRrH8ZtbzIEzHCzUQezeANdDhTcRmq2W7nGlQoXriU6s3FRzwZJSCOBe+NgmH2bN4atGQ65x8nEQWs1kL4boQFKdENWks/ikysQWKiw7hvZJBcrlQaE9lWj22qn22jS2+2s3/uDB+2XXv/3n/9K01OhZuz1sJ309Y8rPbzP9eHH77VMhX74dat/8+ef9M13B3UkHJNDhf2ZjJelcykxonb0hZxY6fA70eXXk0xcmWK5dL3pHjrD0KUcwJ+zwvpAtFCEsUG5oG0goNTCYEb/rhc5n8/JqpassTlylk9NgjzgbTmqLcjDCb2AULVUXCTTrNGlp5OvRU1yO4LmolAeIVTC9SW9/brUH//td/rp79Yqy1bPX37Q06dZ//YXL/r0JF26kPC+zUhKpgiTZOROx2XQE/k0hKtGhZo+cicdQh2GXUdGECQKClMMzinC6URKM5FFBU31bJxTpPOCZifTbrfz8OUqiww6ItPaEy4Z5IzY+AlpvXSdUZMsq2xGOO+PmtowoJOFVG62qrZbU1YcQed+tBkDqm/NUtV5pDfbRpXNNKvD7w4D+kLWn5AID+3Xt71LZlkHWUGg+KCn2IAZGuM4BEEWw+zKCjbhrCkcf5FN1BtJjzORFqjqp4A0H1o7YUmcp9Ue521WV4rJHNOsh7d37tikxgcnUQxyTkr+sljkfLEmL/ADIEOskSBUDRlk0OtVrDcft6b4Txc2OvYKggV3ah9DaS1IIyjSM2LoEg0VwZGDsmHwOlOUmZOSew527WKNXNQHBGYijiBL9fT5UVtS1NPMTe/kxB26ztontGFcb2pMUmi7mIPgoP3hSWXTeJgrAAMYzpo69BXGsS5tr9M06Obh1holAifnfStUxCzteU5bAIdyIhFyN9mD1p1PZ2stQaiqutTGA0miA4OKg1OjYETZ5YpvinBQZPAHTRqoSUm1nDofcDj87N7dKClB3aVT3+mEyYjDswgrBX1cdDodrZNCnlFUjaq8thtxGQczRla28sw6vXtysji6UgYnyx4unSMujpOUo7OaI/3sfaqffLzXd48n/erzUfvPZw2PozZ3UIe3ytJFP35I9NO3qd7/6F5fHgfFxYM4qv3q1782sDGPsb5wIKAeiOu1zdREmTZ8J+ez2nmv/+Yf/FTfPPf6l//qRV+eVh2no968j/SP/+4f6Jc//1affvODxu6oFDH9tGhXUGnVK6/utEaN/vq7k4rtV4rrjbp5UIJJgYiNNNVdwn5OLAewgtT3BHbqn1yb2P5Dj9mrjb5zf1YQdAfdj0caKDK70HBLsWiQ20F2z8k8bqDcuCVDGGTYjYOYm2Ar7mo2c580Ee8GuawmHnJO15xKr7gT3GBAnRgughYH9J+H7jUgMsROYoUPIZD+WRzlfivDDvURr1UfiITJ7oBFR7gIneXOOYumgvMNGPj1c+N2poqDLqaE0tJrQSzvfI7hOxkyaEfH2HM2RMeGyMqIYC7okfgZhHByggJxqrRcM6QsymaipRtOvePeocH8PtGAjCEg0Rs/m7IRPXJTYo3Ax0x8Yb4SHawpUzL2a5xUcKrzoipicZwc7OY3xCbn8mBSqdEsADQyquFgOqrP+A5SpV3shXPexppiLLeZ5sui6TL5hMxXSKq4h9gV1CpXREgfgwNIIk4rLOnOLFq8oPR1qohOHB44BvJL7/RdDt6cHhmiifTntHObd4rzXnt0Sow5nN7JtOlX1dAUq7Snl+0OPcVqWo/3wozlk4M37CCnB+2sfVoIicYdfXBj4k0cmo5ergOxSnmuLcjWPGgcz2FQyhJbjgk+26agOKWmOtWIdgxayQnFoy7XaIkM8Xuc6r7aqaGaIYt0iDpdlotF7/xMal6ymVA+0suhP1snfjPYcjhHV4aOB2NClSwabhuNVaqajXR+0k9+Z6uf/K3f01/8xb/Tb/7sN/rqptT7D7V+5/c+6N3Hr/Ty1Ovbv3jWN3/2RedDr8/noy7c8yNuwRuVxUZRfFaSjy7XXLJaLTTZ0umwUCVCknjhZvuEaxQtatJVR5w9zHhx484wgiAivh1iIExvhmueEscBbd/N+pyFShgqPkrckAARRALki4Z80jP6FDDWhY5EamQo7z35cIZ4uMgzb9pRVrrQF8cYw/vmw4027xK9e5fpb/zkTukw6JtfHfSnP/+sby+zZrubRt2lRUD8fHgaTXcjwr6AHM6rStYAuun4oPGqEhSmBQneqNhCjXAwg3YY3Y3HM7EWsT7vn9VR/VKUHp4ZfqDcWN8IVKyoQ11j9ad90O2kiaAzQREpO73d3Gi4dFoJGiSpGcF3FGv75o0QaJXr4HwkBP2PCHZjegOlDW6gZdJNWahDo9KPiuud9YgMtMtw0XA+abe58zP10nbuLcM5Rx4NcQCRM7061QifOMbeYDJYtEsy3UeVHbqPVPJ0oxPRoepwzoHeMkASzmijCM68FfcrEQyFKhBdxNxJpOdT6wBZHKNZVetZdGf1KmYy1zgQNKbTmK8pTZ2qRTcPaBwHxYSlllvtL6Nu862Sfafx5aSOnkYSrKkEeVsoviFzqlVCcnJPunatdw/v9MO3P1h8DkpDjAAaRkq4iQw57M/WQuFswjGI/ofgQDbVp6cXnTtkGpl7z9wbCX0znnSylTlVMSx6qBjMc305HTQmsb778kXl/a3evf3KAazj8ayVa7c/WXS9qWqLhL/0L5qSVbfbBx0PZxtFuL8o50ZOEk2zdtud0UGchlCGb3Y7lbb4UweVaSFjq521aaBSZ6+f/bm18Pjhw70GanuWXsm20st5cOgk0QIcSNdhNMJEZIBjBJz6C5JfuZ4GBuF+U1tW4WohG+kyrRyWWEt3hab5onXEoDKZyqvixuXX0JSs+957uC8/P1m39ubdO/XEfaBnpWfHsovSAciV6qgkAAAgAElEQVQMzRxKiaRgLe0oWC8SffXhK5Fnsj5dlDnnalIXdfrJj99pc7PT//6v/rUufazLca+/8bvv9Hf/1h+pVq8qW/Xl6ZO+ev/Wpc53GBUwcFyk33zu9Kd/+VlrtAv62YUZoPceSuAxEhZiXNomtRMa2j9K9U9X62F+60sLuUcML6EqFYUKmQ4gHWzy0MmWe5lmMyJy9Ywx6gRSJcQIBGbvVTPE60LFBL2OrfyE3jl1mkX22hLOBuEwx9WnjFd9U8h5RNsTfnJI/Ubn8frzrh1ovy0hCVocPhv6CGog+GJcB0KVCLQdCJITGUNUgJEz2z5J7g3kH7MHyhhXbeDMmNBmBeF3798O/RO8ZKkdd6SqBlM/QBazEoNS0DThoGGDRoeFD4sRAck0izEoXqcJJAqMCvTVc95rZEH4/BQdkkO0QYAn6XM8qafFOSVHaNbMDAQ8jZWLe5HsFR4iqALa2UlIRgf9mkTOxtZU1tNkLdQDlmACCGNn8BRoLoigb+hym0JAIRk4DJGk0h47Q9m1yznxfmV2Inx2SaPbe63JAgEEdfD3lyVKi0KXq0GA+hT6dZYsoFsMhQ1FlhNVKLM557Zk8Z/tKoPyIvmWTBFiZhy6dps5tJGgBz7vmfh/un84IaOFg15j8+N6tp1PCyMnRFAEKhrsElp1yVdXlGwYEHC4sTFC1RCS+NqrxwY6J2rQDYCy9WeH2HFvUfDJpmFaNcr1kNXaImVbZ52IVMgmD5UE0jmRmmGOrkAOE3M4FZbUkoxyntQFdCxN9dAv6jeJlttUdTTpZmx1X0l/8z/7fdW7WH/xp/+PPn7c6v1P3yvfvNXLXvrFn36nn/+/f63xgrMn+m2S9NIxvBSqkkJpHHqdQMFaNAcglTz3MV1+tN9CN+RKjydtjRKudgu9DK2HzKxETNn7viz4fQzJFHnaqcqiv+o4nPWUQUHFqpbMA6ZrXsbB3y9pzHzWtqOCiD/jZB+t02tp8arcdEV4Psu4VA6agV5km6m6S/Xhw1bv7yuNx70ev33W5yewvkq0o/VLZ5s5mzqJ9hnBmwa3MS2gJQthqKw76AC591nkB6IIkt21QHS0FhKUEkNIsamUbkoduotOLajXqCrPveizNpwv5EwtKtLS5dKJ40KCTAF0hcGgP3XWQOABMeadRMGRtq1V3u90OR89vN/Xtd1O+65VVJZO2W73zyr6XndoTRg608KoI+iNn3eNOh8OvlZUqKD3KndblyvvNpVOL8+20585SbejduQ/FRSfzqbH00n+ng/zrGGPxm80ymgklYRynr2OlYq8K9BfkO9ROz5b22nTVIYKO5x8Z1Al3M/o4AaHzVZFajQFZ954alWvkXabQmu+aL1JjNaAVqXNrX7AIThDC+OcnHQmxyfOVWxvpIdKU7Yqo3x6nLV/evQB8KamE21URNIra8c06HRufZi9bbb68vlLQJEQW89orTCJxLq7ebCoF2s8OVlJgcwh8XASbSHqwz5GfAjZZ/zZgaLgHA0ZyCe1WcGSjR5s0zQ6Hw/e3xjCcMZ1a296af9ydvAqJdrkh/n+IpuMIbnZOBLj8eVFTVXpZrdR350dgeJogeejmqzUmzfboG2c0HfFLsDFcQZafZh7x4JQp0TNxvH5xaGooHZENvA67IN2nZa1Osw+PtjKFFSZJKrQw06RupeTnl6eNaDv+nCnvE61dK0rZpwK30qnH549GzQPNzZjsDi/vDyp7TqnjzP4Jmmim902uGNBEq0zTp00D2CBzpgJHlS92dCJOSo5DErGQn2c6mU4K0tggla186z9oXUdEXveTZWpxEFK3x+6VGQc2wawzML8frwoK7fqOBgrV8F7ZaboJx1eWi1xYRE7yH38liGVQ07M9finNnIHJUaAhUMtB6FRQUtEMSajgrNQ7PqBaOIokilZaQ52BJwvOq+Itd8hhx6QEICH0D/b0a/VGWwaQHrZOpEc7gwG3Cw0vUN68ApYQMPy4XHsGuYYgh05XaOJIkPBeKupMZvvHVXAMpvDJaeLWtxZUHdXQWlw2hG7HtwnTvaO0bIw0ISoR+BgNDJuqkdHQ34PThg2/HBWduIwmiaqJ6BrcP+9xgo4ueLaEWekCGrFFSyRLgh4I6LpGcWu5b8R2ikCEOmKQqwdWuPZ3Cb0LLgbuBrkOqyRtgi5FxxG6EOCkwuXCyQHVCafN3SWhCwfNp98GWyRD/JyNs7M0zJDiFG0drY2eklHD3xli5220rGIdGkIeFxV9CBTIGZomvihJETTH5epSgjPzNwWD40BHA2dxsbClETuCmJs66zg5YkPYIEqInVcBqolQBsIcyRQ8EK54ayhyH0Nph4x++LyxRmKcggOvoVm+xykDxEn9wZN34inER2DyJCg3JsWdDoVWjRO87glolxlFPKVyPM5xJPGPNYNi/ayXHOlRp1x+TG042iZWJQj2425f3kmOAFC4Y1UkUCvYQ2/uthiIvO5Nypa36lIWSzoJcHbTr549PANRYmomWoLV4okqU7A8wl0qTTcRpq2hET2er8Uel82enhX6j/9z3+iOHrSDQtXUuoX3x7187980v6bs9Y+0qkf7NyxbnpejHBxY4doCjZy0KBCSUSKOMtTaxrjkWJT7rNp1A202RkHH78mHZeTIwASgiTnSRWZKmuuFcoVtI+FH6s8C9TSqqupNEGrBt2e+wQajaN2LJLLpCOuKSgJBjcjSRwKrvo507Y869zHixvg2VxBnatt4SHv/n5rvdk6tXr89L1eXkbdv/3aOknQO+Y7MoRAgjaEH3aTchbLNLPV+owZgn6raaUaVi3N9WxY0KUgFiAbHFAohwXFoT6kym1d/uI+sU7pTMlvCImFyuBvUAh0jpxWbWRB4J7X1j2Mp14L/XduHufZS11xkb1t3BVGO/xM6/xK+WqqvrsoI3QPm3bbanx5cc7Wu7fvLVLdX1ojATYRO78J+z4xAr1yKjRwKfIcZjjZqCiZlOW1NykHiAJfppPpB7uo+gF9tYMYL32v5+PBm/99vbE7E80Ytvr6jhJQioRLpd1ofQxaoRHNBGnhVeXgTBCR8QzcPYb8nQrDTKpyJbx1cRwItEj61U77l4MuLxc1t2/UphwssbpjJAHRAMNnbU40U8LKQYjdZuh1PDNAkcy8Vc6gks7CHAvCezy12tJkn1ZqDwdTX/m2Ulk1of/t0jspHhE++wnoMMNLjTuqyTWS6k6tEvb7lA2e+pvR+ioWTrdWPB/19PTk4YvCX8IKHx8/B5chFDRZWyBtaabTqfPncvYd1x6kO810V22ddD2XodoJzRZN9uhJa0w2HAwfXywNub3f2qWHOJxDCq8P5UbH4n7oNBNNUFe+t0kEp7rEKedIFBD2t512eammbPTcXY1CTapkhzZt1X1U6GZI9PmbTzrSF1iXSu4bB/pGw6QmJvm/1OXzXs/ffO+hm3Ryfk5Rli4G358OFsCPpIYnqe42O2cQ7ZfBoZno0QgJ5c+Ee5AMM/ZV7olBmznXNMZ6XiadGZrWQQT8d7AG5C8CfuDSfH5UlRVGDKGsMTKBSJVVqhUwIR3cdae1VM6QtKxGZJFofP/DDzp1g6q4VrW9Uf6w9fOTD3a3/Q/OiA6D0TUN2/9MUCNIEmWJnODCEABpxZcZoifDSZMeIxYxuGhOZlbfQ6PBhdrEGjZF5+RYRc1TDEuOAX4xPEsEOHTLMINfzdZ6mDYLElAPSRZkO8CPJyZUabAa2IV37XtzDxqnU0/IoEeE1fUh0sB6KgAdZ2RrpSCLBjwCQxz5D4HHCZ/8Bm7kxGI7TlBMpnEcovgJXAvvJVIP0uDtEOs27yfY/8NoGChMRkg0Feh7eFieR3hiXFgkjuLMwJ2FmGxUmUKNIaImDA1LPGHEsYtAPb62baA3GXIYPkDibJcLFnNmZAvqQc4SMpnCUOJMnnXWVvTv8N/5bGh2SC4PPD3ZG6JigKFvnLTBUKFM+zLSKZtU0zcESpCl3lQQFTsQs12UUdaKAwzRH7TaMDvHiWHOTkAosSJYrBFNMwQSAkeYGucH0z0F9SKFchCKblTDIidi5QcPgAxijN1txSCN6yRh2jSEjpw95eSA0JzSXtCjPLFIc5k6zWOntKfccA0VBJTWXlPJN0Vj+y7v64nCUOg2Wq/n0em92MZxZ40Ic7MiCGShHfpQ8ImWhBMcWilO4AzeAy7MOA4293nUKRk101CeFdrxoLajpnF0TUedRF44ESgy/FHb0k2reuyoTKRkzBSR+nr2gx53i95GO321eas0XfRHf/yV/vD377zw/tkv/lp/9ovfCP0o/Vrt6awjVnI0UdwmvFwaXBvk14zDqCreqok2KpdMGVDkctFZgz7zOXc7o3B536kcA23d0qml1m4xUoMzhKzQQEjil0xPx9YhnFmNYDk1zYSmDUrJhwUEk2bhV9Oa1NBgr257XEDUOSTutwqJ9gEZNHp8zb4yBcJQi8aJ64yV3b1jsaoqVbPJ9EJfFnkzbPqU7+ImPfWq0H0UuDXRtnHNUx2iSc/iNVa9izJVA+7eNlBxRWm6AOqRIYiNl4NSDXpCYfI0q4XKRnSPNR4hrkP5Y+1PJ0ejsFFOS2/bN8NdU22CTf/ceVhierr0g5/RPMu1+bBRVFP1MWp4GVSMhE2WWpdB09KpQCzPPofOZoBSh9oKPW7evGEGqlxFVWs+9jo/HW39Zz2iusK9nLhtoRmzrdeWjlw26ilyy1SMMCy4p5hpcD7Nk916XEeKuhkUWH8rKCRoxphwYOjxWt3hpOfHZ/e9Vbdbbe/udLqc1Z0uSsaAsPD7+wJpWaxtWaoaJqNjCA6y+3ut7aTlNBp9Sh9ueczVH8/aoKtxwnw4CJoKbAevx1EGBBKpqXI91LW1Y8f2RS8DiApI9KQmazyUkQSOg65oSj189bWOx1bDZXSUA1ouDjz8PeG2LCKl29qH27RFg7hqItqk4HAfKp6QLoDYoH96eX52sCZ1KlUZBNSXl4OPwzcUsk6DqTTChrlPWP/4OXxvu7IyKs/QnN/U2uWNvnz54tgKqncyrv+S2NGostT2fmddKN8xB3ziBcwgEDMAMsPgPRJ4i7A9sybuzH6IRKDvHOC54x5XrDO1LPTB1YkefvxVSDOnF27f6XAgiqBR1tSONAGl8RNPSXGU6+U33+vyvDddy/rLnofwmX8GVCGd3Z1xZOzZbbih8d2IHSgXaNk9oZwNGVSzIwqMKlFRlDV2Gj4TWVODclI8DS1IrRNu60iX/RezDFTAUCnDXg04MEyd7u8bbe5qnUqyvyCNCtVQuZhK1tGHOUqmGQK50aDdkILQR9ogq070z6xJAhLws20oCRgaQyUbCWjS1dXFDexC1hCxGEYcFovSyMzInwHRceUILi8WvTAkvSZdBxcXG8m13NVp1QErctCo6ajQvMaqHiphHZloKJtfJ3MFpAksCSSGYg0PPWxPMc4J4M7rwsklhwYj+I4/5XLyECjAkBSthYXCoFZsfHSkcVoEliSSnA2SaRjK7dpEEbZWO+gCVM8pDGcgGgwKVYHUaTZnUPKQxOutJJMa1lBrlw2/VimeS4sqSW3BglvEqyrMCHB1SyifvUQkMs/hNLJyU+LGw2GGe4VFixqC0Rwr6x+nkzKpDB1ibeRzICxmckbHZDIEmPva1EsGC+MjA1mXzppz8pdS637odDkW0mUddDfHath4ikTndLUgMFoyxZ20nkfTsWmd2b1BPw7DXI5GB0qqjnSMR5etCmjbxasENIKuTYZh/S6gtTipLauHZ+41Oo9IZuVEjZvmMZ1Nf22LrSsHcPf0Wegf2lBKC68PtUc+FFEEY2st2cjGSbRHXSsr0T0ERa0LeNPM9y4PUTcnypbB+U0FtQ1gK1hwrxlUI1brYdYNlRYE3nEIIGMDqhazzRDwUxbKCA0LJ9ls1Z4SXPJPQEu6QXN7MWK3NV0R23lE+OHrM8BtymHFVDBddZwsGTa4wYZYJSdO0mQ16SP1Bk2t7788OYEcutXmMhb84eIG7mG92MkZxzc+vCDaHS6ztvmDsrXUyO9Fg4VuhGt5t7PDh8UDWtOWADKoEqjARd0y+rwB1ZFScxGX6kc0S4OrNmB60KZgUWQDAEGApqAfsGVhB61MMt1eC2Yfn1+8EVEIi1aCQxZ6BSzYCImNgmWZO9/YELFhO7P+mt0EAmzP7YYhPtUzrpxNqrmjXjPzhl/kkZJi1hNRGtDGpJtTD4LDKI50V5SOYDj3Z6eBp6CMtJETG2JnbtBDcr+CGjLUrm3idHfez/548IEMxMgFncuikvc8IpLlfWc6UN2Q5iqhOIZRl2FwvQXSAZCo7UOlvKbnLtflsVXSp+oOres9lhgam0MZDmoOn4lR3SnPXZfDaZxOtgu5PmSLXmZXolQgXHy+h1vT7aAxl9PJ/ZJTU1qDBiVxu2t8MMQ5E7cEhEa2xtN1hT6D98faz84A0sVmyHMOmk5RdJWXOuwPOvW9sk2lr370tT8/GUCHx2eHRDKwHXHkUWi9BfleNHdofnrXJeXlrW7jSs2c6tOnH1R/eKshYUgOh0ev07vKouJx32u+TDZ0QO9BlTZFpqhrdbdr9Ll/MqVdNfdqO6iwcI3RL2KwYN3LcvKNEh1ejjbCnE9tiHkBVSbkFUE58oBhVuFw2lRzFQcRNZwJ4bOYLxg2iMPpOn15enSw5v1uZ0fcSvI5lLQSvfStIiz6uMmaWuWGsuRQpZViTrmAlEWqN7XXiv3prAk9BwzJOGmblsFsxMEM0Tzu3UtnDdrYnlQ3hTLqa1jboAQpFHdWHEAG0TNr6N1McIKmut1ttXSDhuNFz91BF9a+ItO7mztHNbRtr2K3tXOa+5t1n+//fnMncaAjbJOBn/u+YS2N3XGHeB9HObExO5BMzDcTPYeTyu1G92/unY11OV48OLG/O4KiADAZLJo+H1qj9vdfv9VpI53TXuPLQfF51NrFSpbcWiyeL54p5pCOdR71wsw8MuhHP3qj7X2jYxq7XgcR/R3DHsjavKipdppot5gjvVyerTN98+Gdke6KnL1E/9yRiqHzPbjbXkegMCCxSDPkTKYWQJOA6LnQ4VFlPsbHAvwZBNDW6Boqh8GFquPYGEo/woDFuMIpkUEniIc9JPHvRKAzAViUE/67fw9fuC30QJP2vnpgY4wKw1oowkgteCbwLIR3UZPBq1tX5IA31PhhQCAvIUpqpxW7N8pDGZ8IGiIEPKIxsisuTnQSSnfoApKj+VzAFKFW5NX9x0BEtlTAlxafdrEBxjhgiB5w5Up/FWVjNwRJ4rOHUZWOJifpotEw1Tf6xub98GsMlDjZQCqwL9JPlwOtj9jeg+UfUslX1RqyIPo2xuRryHAFPhhcPJw+cL5lbBQa7GQY89DYXk2IiGMdYYjXRV95maSDbVWX85Cix8o0nJj4ocIGb1D29i2xaiWqeICXMehuajQIsTI2eQLkcKclkXJQPJxi3nxDPxuDEzAouh3gIB7yDfScVj1mo8YUIXGuTQQVMOkQjRY8Ys2GJqUzL4jJeZ3B9wHjOmLuCKqkIBySu4LBGTQKEbc0kjjG54ZazHEBjT4w8LC7H4/vgBBPxOOMDSQRF4k6RId89+ZgI1fCWLE+4QYKTeEXYidiaElC4Pi+LswSPtn6ruA75KnAfs41SAhiZLCjSLMxLWaR40oMweI4AXKlosusu7VQUhe+vsKhxhAA5Yg939TaqHYhUZzHkmcWiICUZ+owKiMqnlfJKYHOWCaHH2ab3K3fj/3in4uGCOSspZIGqgFr8jj6hJvHiLYzZ3kt2aKkYq5MtAwYFRh8x9DLF+eMYXr2xJrpJquVUt9wunjD5/NDz3KmYENn6kdvx0EGDRQHF8SfDCo4ATnYsAlFXUCDoCmGplabc/0GFW2n24HBN1XcJJo3s17Qjzl4kAJYBP+zQw6h0UA+qSxgkbBejcA8D0irHTfOUgLhbXtnAfV7VOyRS2ARl7J84XBjLTD6xMGLEMKqcFo5jiOotTjL3FtH8CZuOIZjesnmtVdRRrrdbHV+uqg/MMB02m63zso5LAjaZ8WsC/QLDqEIl++bXDZQLvKfLqfewZ50+G2I+QAZKMNGxHrELUZ0xomKKNOeZNEQA0I0d+50+GJK1SeJjo/PKubIdAb35mEkAoS+u1y69CrS1UgHCMFl7PR0OVnruL3ZmR6aD2f3j8U1iDr5RbOOS6f6DmoJennUYWytoUEHdhdVSs6jc4MoaUUEzvqXL7Hzf7TLjUzHRwZvstqgG89GyHYVz8mkLfUTVcitOz13Oh2gD0NV083NzusyckjQT0wMpyN6l0wd2i/bjUF1L3S0K+KaMqQPZAWin5TzdSy9oXuQkBUG/H6wmPt4OTsOIGOQh9XwWns1JIFEVo1++PTZWrl6WwlQifUT+QKUpBsVmkqnU0iip4EAYTMaGbKReE74XkBL2Ti2Ral17NQdH5XmxGjUGt2CgeansvV9HWfb/nFDM/Rx6Cp2lW5ud6aT29NB/YI0YbBx4aFsjCCe5kl3H96bKbjsT/py3puR2dVb93keQLVYZ9DsNqlS9GZci7H3PjKdL3argqJT6dOy5hLXUOTX6ihSwYNLmM/N5yQvDplGuz/4oF3cbrUvVmsmE+jjFhR1Vnu8OLqAqAZlqfbkTC2U8oa4DTot799tDOCch8BKVWjR0M71g14+Peurh4/STDJ8pC/tZ3cjvv/JB61jb9deFOufhTBJThcOCAxcNo8NjUScoqMIcoMBidRkc3TWhsAJLwt0V8g8QjgYCmAZta72fzY9v+4rbcY2B5UXYIxwPgvoBmWZXOAJrN65Q4EQYUCCN2eR9s/lp0F3X9126Jggftz1Bo2wIDoP74QMHl47/NTZOS4sFBw8JguQyUViEaTfC6IqCLZDUGWIAAC5ASUBYlwQ2MLngkIAsV8HkpBNfq0J+a0InYEJJi+EG7DhMcYuaxf0FnBB4Xz+28Y74hQIaGQOZGDhM7NAG9p01Qnb2+oSSE4K6DkYE3k9riRDEt0+XCdklR6AeRPXNGxOnmfkRwhh7YpbVHIy44Y0JrLaZuxBZZh8CqBni1TZmzlVMobrMCLEZTOCWpqA44HRO1nQkUJ9ZNrMiXIQppbNNHb4GqF0XGPQmCeCCVkUy0hFnVq78hpcqKFT5YkS/QqOuVgF1ytLdG4ogEWWG6lZU52hrtwltmo+X4L4m5JRh4ZGRISYngCtg+akJoAhibwsHmRTWsC0DDhknHFazQg6I40WvVcYKEj/RdzSpKXKS+9TH1DKXGSaN5VeponaMleOgPZceDHni6HngnZk0wzUCZk9HegX3WR0vQ3o2phnyRpKrWvieQCuJpxvmBrHL5TuBFzUZr3aAgoZCkBqBsLtyBSBDpqcWIxDsh8GRaRBW+/H6THWOLQayOEi3DTG+ZEa8So4WQq3CGGAk95/vFV+W+hpHLUnTRpNDrR7DIo0ayA4knse+nQE1WUgpr8u0pIuKncUDMdaLonWmY2fUFQSgnlaUh3SRK2LYjMLqttL60EGbRuL65LMoZ4GJA6InZ8AQng1RTBgowtyTdGpVd6RnZVqJB2an1tI+dxr0w7aXEA8SkW7TN1mUMt1xTLS0xA/qVgSFUkWimZBVvk+ENuSv3MN2uRZbMfOtArddXyfTnnm9E/emvu0UlMDl+5iShmXJou8LQ0p3ynWctxZ0IIbU1agSTaQpKGVHHoSQwDPPZuAn2c2BAIokRk0Ul3xHIGYk5PEtUnthGQ12eQlB3ztjxfVEc8sOUKFqRbojGBJnZzqDeXxfDzqtD/pln6zabSOb0U/50qTyUW05+PJwZX+kXwDoQfKOXAIvTlMNXmwr5M3/tQeFdeFirJycCcZY2h8+iqyaSGdU6NJJHFvbmofSPs01h6aa6AvsNJ8uFjvsyIC48DH9xRD5x7Ul1BgpfILjktQ81wt7fXXHDxkd/k2V3PHwJTo068/a/+Ikyz0z9V1YwEzkowTp6cYtA9dKrEBrXLLGxiSgtykpMqC4ZxDls/og26b2rrQ4/PB2siuB8mL9e7DOz+Xnz5/9pBBcjOWfuhTH4RBrmFeGK4YVqm42VX+79Bs6wRtViqvEn0+HJRWlTOYJrK4cGdSTbLgNiaVMphukBk0RaxNk2lecJ31OrWAHGH4bs+9+zbnHnNCcBnjmCy2le7fUufRCaEPQ3KOQ5ADx4g7NLbUYLO71bZsNBxavZz2VwAiuN177lkiaAjdvEqEvflmkSr22q5T97w3zZxtGl2gemuQ11hDD42LwyxRmZU+DOC0duJ4nqlICAleHOfyZRl1GifVyEA6ars6df1FI3pLIligfFlneY7TVJtNo3qbq9omOrZHnY7EbAAiZNZRrYT1Pp90s7uzDhKqfBzOKraF7j88WLeXox+V/nt3yUNdMRqRzspCxGQPj+5EazZ1pxLxBcPjBx0IdnaaG5jAmAZMFVxrYqEIHPJIRhIqeugsU2gAdQxgLHlBQ4MniZ878vMyuGBuddCpUDNC4rVpQJ+iw2vxoah88ATPDcM7RRCM5gXY7/r7KE9lyGIT59RtNRV27yuPzAkkYEeob5AnhQXAEzWRA9eQQx40bohuRhKHjgf9EdtC8MK5o40pGEQCkWKQCZkXZXQEfWPoBFYFmSCgkweTocWUInoNNkfOiNBp1Ka4QwpCkfeBFTHxcISqnwWRE1HBTW1U7Rrr400EJINgss5DIzcwbjRb/NfIHVRnROzcUGQO8bPZAJIgeA+hUFdhLwgKJaU8tBO1GqG6Ag7dYF9eqVUa0AME/sXkAQMkBz677mSxN8ng/h74VhFzQ1PhCdCsMo/U7EqnYROaxuASzYNujPYUOneU9lKemxnC7zaUuaKb6t0jh57Fn4+1v+3d6QRYheidTZpOMlgfLNAH3I555vtth6YFVGQCv0q0DomFznyXK1UqxaiCPWVkaKCKg++ToQKg+EQAACAASURBVK5RdO1ysrOT76YstNekk58h1MrhIMC+x6e2bgqEag2W8Dkb1NejpiLU/eTTpHqKtEmxxRIrkaoDISAH53zS84h7JdOmqJ0hcllbjZmrlJWPoFFB3Mv/0GfQcUXWQDed1dmqy6kAp06qy3wMAknqQRiSWPijXkUC4pmqOzrXQZv3t0rebHQYLxa2MqQCfTP4DePJDjXfVYbg0ByBbxTuSowIJrxBHzApixr/e3aTcCupOM9a21V7FlgnjCfqp15DSzkpYXeFN0dSrlc0NFWmE7lT0EnUdKS5KXCG95RaFOKZhln3a6oKhMtW4UWrAbOz9S4b3HxpY83dUPU6ltdk7WE1vYHOAwEszwowvy0VJQ4s7jsfi9X1rVp6AR1cCPqW6fD0ouSK4DBIUHnQ3NA2joh/0Oy2d6j2xv+NAwaflYPLpqBgl9gOyqwJriz8bDe3t07tPlwO2h8eVVGbse80n0F6UqW3qd683dn9R1gu5pFTz9AKFUT66qJT3wZnLInT1oHGenj/Tjdv7vTl82cjbmiBirxwDQP1I3TVcdiiogSLOplPHDjA/bt1Mh1PjQyHA1AlaG2qHLJtpeEEnRSpoe+K4RxdIzQedSOHXhlxHcgebgpT0knL3BO7OPmWYEwomrLSY08/IG4tsrtC6Cv3GcGxJKNziDgMvZZtqaTMtLwEyo8yaBymFUJ5jECbXACmP/3Rg7VvT5+eNZ4mPX37pP40Om0ZrRQDPfj7Bcs/+Wpj57oWNmiKgJ+eni1A3t5uyQmR6lxP+xclXa83LA7T5IoQzswIt+lF+8lPf6LD6eghyU7eqrQt3u5o39chAb4/Eg1wcUn0dld5/+KoTZI5Q0JSLPrcYjpIHAA5vZzcMMA6csZEwaGQlH6KWONINzeN3n51497I59NBn5/3WJKVZ5kHP4b5Ba3jEPS5IP7Qk4SKsu5qk6noZ+3Q1p3P4VCVU25LVAP62USnl5P6jo68STH3Ql3ryRVgmeLL6PkAGIn9M24ybd7sVJe5Lk8vKuJcqfWIs4qmch1TR3k0aGdcqmluHTZLJEJdl/5zy8KzuNgkdYiCbrG6SHq+uKMOgbvL7lnzYVRKEL/AXJHxxv1Y7TLrz/aPj167TwyMZJSVO18jaM2myTUPrXZzqvubG5W3lGZzyAEk0j8y2B8ygQJH6cwMJnrQjquV3yWoV1rO0lSs79eHj02Cv4LrLVjksNMahXpFjKAiPEQFdCpERzqRyIMSKAkwMzwwxZML5a9XChBXi91r17LdMFxRSRECFhF7Wm9kii+IzIObTq4PcD0JgVyOB4ISDJzga7Htaz8cCAebKnUU3Qy1Fpq42eBBByYLh4HTgdf5Iq5J4XbYESsQECd+3a4Fruw1aZpEOUSXbBZMxk7LxaFnIeiskgwTvzc0ADA2oXC3wNZJKzHXNI69gDg7BwoeYo1TCblHLva11zxcNbvugFQIOuOkyyjKOIf2KxZVumyxnHZrghZXMjAWb4LWphm54v8i3ATYCwGdDKT8NKo/+O9xXqlLcfngHFiU5xQvclOHha5eEqUgdm4qDggkA4MRGET7Jd894tzB9Srw+mSbzPQvgZJMpYYLtFJkGBWYdtzFyjeJanQFLLxONYVaQng5OfTPqA2QKl1oUHoZovFIe8AiBuFp1i3UBMMEmi7Sws+0nbtP25b8LCcBnQEMBHO1dq3DdcYFKAL9ks0yJGshK1w6eggiHy6Ds1S2BUv47FMOCc8cN4z+bKRoyw3ZqsFFxb0aJSqpeempcQnF0hwIOCF/JsuD1oB842C3AGIRCTE6G8ri4pRaDZ6jWhMDH/RdctaYoYEjPoHogdR9bI7zmBhiUOoCanZSxUBcqR8yI3ITluyHrS30lGjWYy6N4aAQpa2BUL7WtSMVG6qRLpnELibEs01NFoq00MRdSXPDJjcpJZTzxFEj04DglpLbS+cA0ZguLlypBG9OnYXGDkQk5X/wiczPI2nWPVb1N7emvspp1Vf0QFFcO7aunQAh5FQNkltEpTN56pvKn/O7BG1PZBE8eTPEI7EGgXZCI/pwQ2ArCBgHBujLkZLbya3oUVFpHBad9gdTuTdl44tBxYZF58J90zm2gPqaJN+FYFBQpBR0E5E8Ds1ZMdEdHTlTmTOW1rKSNpUp1ef9D0ayxmOncq4UQ3/FnW7uK01z68rJlXLScbEzmPUUNxv3N/rBoe08kKGvKraN3nz93n1ePCsMaDsoEPLdut6UN+uFM+S4t40QpJpbanoWHUGbqQEZVu3sbJYHJG1LByIy1NxuQ1cWWjWcnN9++WJRdAH3Cm20zRV1q6IL617swxCl2RyIXBNRVbpUhPxiYkF6EQ4KZEO1zyenkM8ccqjpofR0z5CRKK0LO3nH08l0zebdrYZ00cMDJgUFWnPfq/t80nig261RcXejAXPPGlLQcXZSbYTgO4e2xcL+/KKbzY3ubneKGwqsc/3w8qjpfNZNFow8VMDM5IgVjdIi1rfff6f23PrZRSfI4RYu+6U9+58JX0S83u5flIGM4DasC6OzPL+kfjO89GmrPQP/TNLBjaJTF9ZnqtTOowNp2aMMCCTSVx/fWrP4ct47jDQualQNWnG5dW1wZPc45UCiJqPUpIcT/8Dzxvq/7RZ9rLaWpNA3Cb11oQCbe5WQxXHR8fCsJuJAR0juqnHbOOYhOo3a0ePZX1wvtP34oPSmVJonGilqPl18oC03G9UUIw8Xa/p6qMAIpLMOg9+4ONG8AH27slxzMuoSDzoc9sr2g6YnStdTFTc3dkD33UHl/UZJU+r55WDKMl8SbaDQGw6DTgk2Y3bpEIXztefqZn52YsqRpHuqlTBa5Kx9OOIuZ9Cxv2/SyNgpLif3q9FLFrQ4XkGvOqUg7gYBCkLuMBAxqJCXhP4jKJrCNh2GLqcPXatOQv9I2IRDDxoXnn9e3b/DQMIwQNgwDzxojW2/DFRsbNeakEDchRELLCeMKrBt/H6QqkDvuDjXSdcoJgOZxuDCKwYBOQnPDIXhHYVKFsTmYVhjkWCzJQUURjyOQvszKFhgFa9vyC68oFUKeUs4P/hYoRoltMmDLHRegIg+sEuGf1qcqHTVgQUkjtMEGzWiePQ1IbwS/A2q7TWBHAoJcSfDZKR+pqCQwL6QA8VmZN0C+zffGpoEY2EEffFhCfUEnQhdZyz0vOfXguJwPfhMWEZltxKLHmGUhFM2S6H7OSAe36ejTtHk05djRLkMpimA1gMd4zwRcjtY7aqgP6P9HKssBcVstNtiY5oJWozuN1CiqgeVSTzg4nAZyQDBaVcXui1qZ6csnEbSxV1h2Dhj4g4sMqVxfdKKfoodIYp1iRY739jQbi0sj53iDG04Yb1vQ+EmYugdjdlAdLF0xn1EkKZy17mMZW8kzWHsNKVPqzZlozQptI6rNz3CB2sWPDshCd4l3ILdeBb13Quh12RejbnmKlFEAzwJtqdFyWl0OCldTe3ae9AlsmyZMmX1xk3x1HrkIDA9tRnJ9TOG7K+2C24ppnW+FRWx5poeuUxNG7m3d3CGHRlboeoFTjLa1MGZeXxhDvQpmBBI+sWW46gT2pF4UFGxOWR2x00tdn6mgjAMg6xs6lwlCGSdqasYPqC/oLhG247rbtV2zjRO2P9Jlk91cv0CCxqDM87MXku5WOsCmsqJ0+/5SoURBTHV9BamXhBvCWkFMk8xTYShqpjW0EvH2lYX2tzfeBDZRww9XIRJy0DlBPAGWgZynBIPECDPlwldz6gcp9BEgtSsqKmV1KRCLxb5rnPnglFQGezOuLz4islfGckka3ItcaV5gmZufUIGKQA3JqAP+mSiyZ37CGqENYIFvyp1fNwroyD3iiqiTyPnKasIV0VTGVLBQYIY5MeF5w+r+SYIetFOupB2UNNs9Pb9V3Z9fj48e/B8WKGZBqebo7FRjdCe+5ki7KB7RKBOejVU1UKILPRdmZucxwRxu71VO7TWTzYMSVlpyoYhZz+2OqJf4vlFYMt6bvE3Zdezwz+zsfdQQswKZa7zBrc01E9I2PdR3ftCaB7gOhPHMlyg8UDlIo0Zn5vvsg29ettat2/unXLusEdcZP0onUal3bW2vSyVEZp4WfXctTpTJxTN7iZDS3acoKzORjbvtjul28JDLq7OIUG7tTjGY3w+qe5j7fJKX9SG1bydXW+yqTe+r5Yi1WkOB4s0Zajqla2dcrLAOtD3Si0DqV2uBJe27rsblkQnUHg68ETH4Kj83FlqQI6TDyWgnFOrNx8eLBO5DL229/favHmjo52jnZGh5UIO06Ioz23VnxyqDIJKBMVkNC6/DLpVqrv7Wxtt9oAWdBVGqRrAgnnUuTtbBsK6QfUMTtwnanb6WG+yrS6Xg7qkV/nmxsgb+7jT1QGA9nvFRUinb8hbnFYdj9y7GG1y1/uwb1DlBAjiCBxMK1uS/Bd1h72Ky6SFOA+AmhLHOC1eg5q3G+emkYE1nUdTupuq8cBH1h2uRaQChYOhI3eCpvnW1VWgXsku98GS0E/0g3blwmok0X9h0iikZIehglHVA4Y/1n84JF0rSiI2S5wVrwMH8wIbExoE8pJCCnMYlv69FPx1EPNsdY0dsCCSxRiuEB0JEfq4NYDQnLcU0pxdD8ALe6QjsTtkKAc0J4i7yfdYqN1gQIDSseeZwS5VkoZkbMLWrt3HHq142MKIFYp7PaabFAqhcmhQCKsKpRZwJ1ZE+L0FNx05QPx/0Ac+VRAD+62BAF1DMIOAnRgBghURuYHUEEHAtQoZJeRX4PAD7yFwc424ovzUEM/AsIO9Pjzi6ACurXkWJZPyHYe00+u1RSxrqTsnTNuUSbnlOuUaSSwGpWKDRJwILYor8aofM9bHwgLqATrC/9w3F95LnTTa4ixYV30zHzXXqSrQph7lFynjpGZT9cApPWSEcG3GZHb4G7kqsKpo0KBkqjnWhpwd299pWo9c8LguiSjOndjMGKorFhKoPZxRuQr/GWDj8F56BIBzZHcgIu5laR1QRycY15cuqiUNVQNFTxlrZEiZ4XMeI59wI2oEkllFFSkmYC9ZDBG77BkNHo8GIczA/c7fuVgrQQgk15rrSpqCtScZkDEuKszzlFxKEfbFctFaQMCC+iFIlW7SUvWcar0QD+AMelvt6YLnYLI5JkqO0lzV6repsjrSlu8XOzNZPxl5X4tzmBx74dU6VjFiBog9WNLKHrVS2xIQOFlgvykrW5nRy4zQgjgEidEgOoKGcFC/adXw0prKGnMONbLJguGVv7ATI/h2tgjalwoqh4gQwClQZ/Ke0NJNRo023ap3LPWr9ASNFWGZx0XHHctpOlecLrZfZ2ThmDane4kwUwSunPpTZWnlZ9NfxPWglMTBYn0ChSCviT48XF+mznntQscmtzYCxHKGiphARiOjvGWSOiaCJ/ZAtguP/dxZyOkeS4IMqeEZ5H6zQ8aGJ+1KxLLEB/D7QvQH9xxDz4WoMGXaRImDSxmknJEFEtoNPkyQcwMVo5vKfwYYDoqbElpE5OjM6hvo1kUdwXzAB0DWwxzcReiVEgbREM8B14tJAGcg4atkKt00jZGtp9PBQlcLLaAQrV+ZlT9s/EwSh4Ku4xhRoHsOSH87abz0RvES4jVA29jM8tLoDTIHntENoaKXUTebbUh87i8OEjzt9+Hws9sxT6siBX0GlUK422vfd9afLSBqfE9prs1uq7QuLUqnc4/BDgE0gajLZVHCwYaMrZzi6NEi6wbhdhTr9ubG9w61LYiuGeCnU6+Y0llQmDzV9vZWN6qcsnyqZOt5crw4BBJk5fm4V7Mmeri7wYtuFK6ut36m2eM4hR73L0bNN3nhcNEtOUD0f+EJGCbT5mQyEWbL6phmO5EWu0sR1GNKGHXpZ8c4wFSwjLAPkbEFq4Kcgaw4qmPKadL6fNAWpy0dey2vT/1M5V6/42lvBygDdrJpghB+U6g/H/X86YudbtvtrUMf94e9hxeef7RRlNwe+7M1ax9v77W73epLe3Dkx13daNPTv0Zl9egDswMyCTLFhHEASYxVgXR2qDE7JZvShc52SrL+wBIMSEBYO3NdLifRst2CBha14u1Gj5eTC6N3Sa6G03nG+rMqaXI7oxMovn607g5a7dC3pg+p4aL+pKGslqgKBmh0lHGsjNymKtPl85N2daltU5jS6y8cJAN0wGfKd7UdpTgwYdSYcc5QenH0dyBLjXqEv1670K6lsEZDwknMixBo0XVhDFb/0PDmMQI++DrokLDqqo+rxiXgSmGrD38xZIUASHPmfo0Q8mh3nA/BAUnyUHXVJF0Jrt9GCoR/DzqpmIUFpnVFCBns3gxhpgOd9B077yggNwGNAk52EriHj9cIhODMM1bm9wakGTRA/gx274W/GZIW3AJBceV6FU42pt2CiOr6GXBwXT8nwjUPQ+HPQ2tSe8JXgHUbMbnT4EgeXvi9oTMP1AYzTsDGGLI4BYB80XE0G+1xvAE0yIQvn0Xsmp3U897pqGFCxqodXIKgZ4CauJ9A4YD23ZiOaDRa1SG0bSq7Sghzw9mBbTitQvt7uww6xAiQGVZIJA45QesQK6aKABEiNTQByAkbP8NDjY12UpERHokLjsZVIG4KbWc3dY8Ftm+op5CtwoCXlbxbPi9lavQGUgDG4FRYy4XGzL1GA0FhuErwrk+aUgpfZufHk47L+DntT07+RWAK/mgbcY8YHmcVomk81HwvUG5YzREn8jMTUxyIfLHwQoehm8hJPUbbGqGv4zTIgh6pPZ40T73qHemvi+IccfzVocboOC7aLZHuqLDA6s5dW2Y6zp16tEdLp266qLlwwq10zjId00WbKtHHolSULnpMBp0SrNrkQZFDRc2I1WzKkdEAc6f02xWahkhdS77MpCrL1ZB87PwxhjZQwLAgwYri/GPTHYZwMraoF20GmpOlUDTxTPGtcsKevBhxD/JzuaG5VnVKa3rmwZfvHkSh6hfdos9K09ARNnU6vbSK+0Q5eoG6NoVQppGT56cs8gLIayGKPhyPHogJryT3yflgM4jzomrD0DaoBfkoUrtoSHSuh1U31cab8Pe4XXjuKDIeO9cCNTiKHAcBmgKtGpv65mCQRZM9CTVFyfSxgXx1owexvsHQEuqSyCcijBSrM/oR9Gdolb6MrW53d7pj6j63TtfuzU5GtpBHHe66ynQyNDRiX5rrEdxeEDDTM6vVNOZSxfqyJ+CA5znQXqwR5PJMUMpDq9PpZDcROisoeyg9U8N0U4IMY2Ch+mJOnW8TnS9qSE/HaUXKtOmIVI/CwdfqPm80E7Y4Q731quoiVG90ky7D5A0QXSWxIw1I0anThqiNm42+f3my0YU6lH7BwUaOVWeXIzlqG0S/inVgkOJgzObGQrdKN/e3qiji7dHIgEgHpJJhDXQTeprrg+V9rVJlhCCSFURkSE54LcGDgRdu9+dAa8aJjsezB3EE0hgHCORdNiCbo7VC3PxdHgT5aAWbeNb2HeneuZmFokcDSRZQ4V5FBljWzv3nF6MXZPbgdGOvZF0hZyhkLeOCBf2Yta1wGA+aODCiBxtnrf3ZOV9cX2IJvlxA4kL3GonuIFyOTyE9HrSaA8lmowLd0fns4evjj75WtdsYkV/Q9SSjTueD9jjbBg5RkcYLtUMBXMBUgmwDveJnQVXP+un9G92XtfV5B6pKerLS6DntlGxLV5pMA+npHKCWgLSPxNdwAM1scCD7jkGUwzcJ4jAz3g+ZGyJowaPa54M7OO0MzWLrjkAOb4vG7mgOfTwPzuSyQHTW3BNC2XloLjd1EKK3vVO477altmnlXjv0TYS9JreNcwjP337W/e5Gb+7unZJOaTf3Omj2D998pyLK9ebjB21ud0a/Th1pcc54/I/WUAQbdEVXnOSq6AlUWkBXrujI/4/mclb19c9dyS8POaA4wZsWXju03AdiLVBHr9lL/C4uQxgxXis4mE5DKEHAogLd9krzMf2EwSyESIY/xy68OHOD1wvdbgH/CZ8huD+44EF/FT6t/xuf2qhPED0HejFoqsLPDwNk8L0FzdVraeqrn+3104WxMIyEDCDBOsxwHj451ybUkISSXFgU6MEBksPadCYdFPhF6LEDDQK1M1PJEApsD5JFXhUn40CBAlX3vF+QLez0DGI+fYfBY51Sn84I/oTKtEQbB5HzpAZrY7SerI2qrlUrp5k+MYoGC3dl4ZLZpLXto1OZq3M6M7UPvbMtXKyJ/uuq1WLoSTpC+MIJ3ggcG4ODM9H49LpFF2FnUaFLHLu0coJCqHN16IEus3L4MWRMwK4ZfDplkKz0UHlY10v1eeW+uHHk16idQF81K4s4XYIeTc71oS+PYtGQeHxWUSTmnznhEfqIwJ+HGGcdrjRyjNA00beGC8ruK5wRzuTARZdYw4LOCp0ezhngZ7RHcVrYTYkLAyfdFvopWzWkk1qQCYbrV4s4iB65FAzduKeodADhI6kZgWN/VLUWirONjlAy8+y06o/oX0rpm6zVhcLRQ2sq1/Q0p/ysUg15yKJCZhQ1NKSyc2DoQWNWFSk6Bw4G9NdhhKA/bPHiSWUCSCehhcDg0AVjTk3PqGIsFfXcQ4NS2lYJA6NzmOeTe64DlaErDFQosS7L9A10GbldiO29aaw6jmf1jxcVfaptBgULzwkqlRjd6kl03ubaIosaWfTPDgdEUwAS58MVmsoyUXWX2AlFx6CrgBSpJP0dtAZrdE67OQGzgyIGYCI55t60A44nKnN4npaR0EGGhUX1tnCUw7g/WuTNVWx7vkfu6eDvJWE7vW3Uo3+DLF9ileRuPR/0DB292RgtTPvJNSvQfuSCHc9nW7357umJi/rBoYNF0bj7jNmdzb3EKcdOu8ldQH2ae19rU+rQVnb2KERtdJPWS28Er8pKlSk0Ym606flyULYpVTU77R97nZ/3KkF06saUJCjVtgy2+6dosGbwBhqZBG6NOs1n5WVu5AzrtlFpB4WGqBRCtUDHbm9vfTDZE6bYd7q7vfFwzXDZk5i/xkGbFUU6nS86E06bU3mSBzqk75VWuQ9phHsCz+0afuag/QtdeLkpGnrMtqxROZQ12lGXaIZ1jIZ3kiYm6fj44hBZBhtoSYfWXrO/TtBoxMdA3UHZcmZzVQgVSbFu4lX3P94oenOvOKt1/navFbqGoTWVmjxVNa9qSe5GGwlKaW0sho1Fz18Oag+tc7fSsrEeqNmWWppYZ+5pxOnLqh1ZVtvclT7TIH3fnnUGWWc9Y98BEUNvuaSuhFp3pUXQdOr154u/k1uCcQEJYmn7cOOqqcdPn/TldHSaNIaD45dno49VRawKe2ekzeZGz1GvqZDrkW4JiOV1W45JIfyV/L9iV/tan1/2ASGvSkVl7oOwnI9Ht9tqFMZRA6xp3B8pkhVy2pBxpE7dt7vPdV6TWoxbJL3mAZ1CAZBmwWBARMfczaHuh8N/mbl/jvobDkGH/V7z0nvQJxyTYnHO0SDKhGDSGTeczyoLnqs6RBNAdzb0ycpRAFmf6O6rtz4Icq8N66SX9vQ6JAW0JGz0QUkUhoKw+BAKSfptQJD4fa8UVRgaTMV4MHpFo14HkKvW6Yo8WQlkRCgMEWFQ+vdDVhhr+DNofzg3vValgEpxAogMu3uapBIiCg3XFilfEbAQPRDCBcIn4EQSIPyAavHLvN5rJlQY4uKIgSsECoYxiXnWnrl/PwQaQeIzBB2TByt/7pAMHq5dyIUK5kiGu4BOhegCfg+jTRiSrJeCHosZNFqfwLmBVzqL3Kkdou85HbvzjEJhFgWjdA49MBUHysRAxU3Ga/g6IkMpcc+xSdP2ze8jZYN4AU7KmZN7Xe43Uv/RaU4OStYQqMlrEoo3M9xwevJGxKmUIYMhCe0QQx6iWLID0UhE6mK0MfxenDhyrcJ06Z24ihkA6gqrKQqreDjrR/lGtzOOwEVftOgZrTtUpGMIZiU4rnHVpVBf2FZmh9Y5jwqt2MAgX+gMhUGRKN5n5wJhO6dvq/WQtDLl8GVw+sMyvCbq2rNSAvCoHAB9pLvL1RerazZAFpIpXHvgexhJHB7m4V1PQKbT4hN3tWts60VQSQozNQgzAZXEJ2SrbkgWZqEopEPc+2RMflFFCJ0T32PXfAxprNbDCrkqaNdCcejcnj3orxmn8dCb10yR7otMayN9SXt1XOsTm2XiEMgpJQ6i8vXjBEf/1ACCgP4Pd2MXkshd5cK9aHo6Vg/VBy3LUMeNSl4Zzh02FefKgCi0WlYaswuL/0kcT9HJEF4KOgmq0A2GxRHWYjmmlTAui5CWT4M7lms0bw5tbbUQoneSipHqBbCtVRHIVAk6Q4YQRdKhmgRRLTln87CamoTHJLsmqaEVY//ajPgd2gMnrKsxRm84vTUYr45SkAmcfjjyIldcmNpHPLrkFqQP0Wi9Q1wlpiiMfFO9srJRXAIVzGCItg4KizysV+Ujrlo2XSfB07uXOWsnY4CCMoljHdDDDJ2/fyzZFIyC8IGo4RzmvgMJIayPXKiF5OVt7W6p8+WskeEMPROrXpao2lYepki+hhrLs1K3uxunPx+h2ch6Au2Clv3/qjrXHUmy6zqvuEdkRGZWVXfPcChLECFZPwwIsGH5/V/FgCWIM9Ndlbe434xvnSyOTYIgOTNdlZc45+yz91rfujBywAAR3GYEAg99bzcV3ZSPGIQFLlq6kDjUiLi56eXL2YJ6PBMjs8R1sdbKZHR0UbTxceISMHvgArO6QKkpvsBnRJlDc/ulV7/A9Vp9gBGYDCICwj7X1Op8Mi2eGIu6qQ0+JAvt9x/v2rPCcUFcIM97ohIuHh2O54U+XmM9llnfqpN+qo768etv+nG/qmckDYhx2XQuDya20zVAO0v3jc+BEc9Kl3nd9SWp9POh0vlPjdpTZtXRBKF7mC1ox2zztuf6smVqYzL2HmqHzu8LdIovJA84bnEYAW1kTP/ZTgAAIABJREFUilU6v5392Xy0D7Xo9Oh4gsnIKHqD0PrOmmGsTS5cz/4e8kLr/GSzQcvZwWX1KflgVIx+jdHf+UiHKdX0+4dmyNa4fN9efRG6vX/o/v7DZ0BxLK1DPH/7Wff+4UsvV5SMMwutHGkNp6Njeh79YEMAznKKfyY96etB6yGzrjT66AwXXtdE1+6hoq49cqZwBLuwOp4G4Xypc/NmUff79TcXOJ4UMOaOCUXDBpsrTxYdcL5fenUfnfM446ZyIQMkuaDgwrmMNhP9IKkNjEIxmhS1Ibh0xssD3/Oox5PDhhb1RDFYRZqYxDBZ6YGhwmgK7ndcz8MCCT361z0kqf5R4FBofHqcQqfGaZDPPlMQFydQdAmXDQz+MJIyWYR/OZjkGXUbCqEwsgu+tFCn8NfQ7QD7ossQJFDmjRjQGJhL/P9Pzo+5R8QRkCzHuwqKH/9Mfga8CTJuXEX/zaOFeJlDO9wegtic7Rc3WKj0A10E8ivC7iA9D+EqkFRC6RNutWEDnbH08K7oDnm8tP9NmBbESNju+SNEhjxLJw5Ui7FxzCHmDiUQVewaTRboMkvGqsOencWlHV1BX8TPC506F/3PeGEOaAMU0twdJISNiLepynlNRRliG8j+cZvV/rbS75efRjVN6C05OAgFh/wW4mRoaXPIBTynXTkjtuuY1Hpgb2Heza2CkNIvaWX7fcuNMGUUhesDdxVsl9a0Yqp9xIWMZHi/jDOxG3/NSp1i4J6brsQV8PkQncH4igIjIgyU4EV0SLs7P4cyCMSZKVtHhKPCh21mZgwsmbysdOvuwf2DDgoXDWJQdNNAEyxw3RzBAL+KRAMWnfrJNlAs6Oic7N6gnGdxxqlvv9hocTYtXeew07jJlWCFZr59R89UaMwp8hM3V16zVDXk9P5i0Bt9Q0bCLB1eA90dHy5xEnLR+JIZ5wHrg0+2TNrofIBHIGZgTZX3jH7Q5m3ay923P14TXTQ6lHMRa2cUSAxEv+oF9xVaQX6f9QS7pq5VEi1+Tiy4Z0eZY/PDGD/mxxLjjwXoaGJORFCskbb71QnybZqrxfUJn6hoVNYnt7XpLJW4pCYOW/tQg7bJiI5QEHKQYeMPzhy0B7jNpKFbFA0hXNnQuyP2aXg8IeML2znFBJpFf5fdrobCAzZTvjt4E4b9mOX6ge6A1HPWBj1PumB8KxTRXESGWUf2FK6s1a4h2awdgYpcbakanj3E1/Og5JDq8NNZ0SHXpe3UtxCoM43vnRZS1iOQAcBhoYTT0aQwijWVqe4bTXsCQwvtD1xA2O0zvZ1fdEAjZBLwpPvU+5AdGBHnqUdZp+SgEvU3RS7j8KZQDz+MPQ3HER2jFnE5e+oSwng54BOI4qMLUcYf5/oYxOh9b9IxLr6/fv9NSXGw68p7bJo4gHaiI4F7DQ1fStYg2m/GyXyAs4u109cXlS9HH84//uOH95CXc+PuDLFF17ZVjyA/ivTy8uoi59//+qst2DCpMCV0Q6vb3qmNRndiAc9WCHjplFNgodv58lXvl6u7Ul++fPMa/bhcTMeuT2/64AKxQ8KedXRMCk4/3JykIUQheHiJDEbkvHpQ5AE5diWyCTvLyKi3bz2uRBSese6RGTi8WTrtqY5rpK9vL7pmo1jMZH1SoLVZokc3K/p11D9mL0rORMRs+u39d4+TDnXjfDL0c+hmuKAMe28zxi+//KJySfX9f/+nOVagLkZcs0Wsx+0joGOayjE+OyHBgCW5VCcgKA5qssbQ1tvw8GiLohntZxNnDqX+6Xh24cLzQarA94nPmo45+js6jOBMMgub2b+S5qTh8bA4umbWTZfy6djFCXq/Pkw3b+JCxyWxo5Tip4dwn26a207nflU0Rnq/di6U4zx3B5/uUFnX7gJTuNflQdXhrJRnWZPa9monJsG/aLE2uuBNrTxftXWD+u9wusjiyxUdSj/jrjoQ+9M9TBfHF+Vs6Nuq68dFTXOyW3Ci85bmqqJVF/bGGCin9BrtemlyYfC9myy+6URALsHcGIgmUgrQhum/P9Uxz67PU2rNw00BFHCKn3ltNtr/rcsUpIkBhujkeZwS7nCYi21nEYfwJ0YgFB8ho+qzkxNcYVm4iTl4j02eVmWwcUdksDh9HI0EY4IgDA9jQdqAQZMEUI4OEYdh0EmZXOQ07Bhrb0xcCPP+MCJ0B8AdLSo1OmMg5sOtE2s1LKMVy74F3eFT4PbNw2btCsp7Cr3nEM5xcH7NYbjoTCm/lvAbGeE4JuP5Zwrrm+hMr1qxKtNZ4Ua/Be0Lfh4KKsZZ/F0caxzQn1BIRJUcdsyBDeSkWwV0KzCkQ3H31Hz5VmupUqmU2YzDiBnHEfUis52modOoD9PK2QTRDrpdzWYGnThKNNGZYNwEgAbhHCMmB8ES+hkS6++mDSMUZWQYaZ5Gs6do67KxwEJCZ0ObqbTrwVrnEIHMnxtwI3EbJSgWRT/hhiGSAA3EAe6RlbSbN4WZYsxhp5mLDB5qOEweV22LHh3RC6lz4hhjWGa0B2vpZMs873UPk6I01XGOdZoTa3Polj0QROPvxeqL2NuOwABBo3ChMN+PoWOEIPS0su1musKuQZ8x7voyrs4Iek9bledcJ27ymnRNJ932yZZ2vE68LgrRNk9NNefmU2+LKjqlKcGyjslVMu2q0ESs6ZN3wpoLRQAdtgNhoVw2qtK0bDqkoFJB8HNbtk7AYy+yxDZD61yEEla8Zlp6BO+bM5wi68LI9SL4NNEJTds8WpvAzdJX24nP5qCoqH3AM04tncweXEu4NHHJUXSS38T1zsz9DY0bRTfAwFXvHFY4uegi00lACAwLCfHluKkAKJoV/j4RONM5hPhL6f9SlXqtSyXWNMy6MMIjE62naE3Uzp07aRS/xHQgZi+mVSf4O4iCs1UXTRqT1cLjM6Jw9p801gzJGZ7Xqdbpp68Okn3ceq3drILMwim2gyuqCxVAb4ch7EV01vLIYt77wkjoqHqUUphCjDdeT9rQUTIS4MJlkXeqdhuV16Xuj04vzVmLLf1P08ch0x17OtzKPXXsSDaEzEm6oQSx4pTk1kJxy/eIWiJyAb3pWNUWNNP5Y0+43G/6/rgqouPxtFyDJah9/xmV//waYkwMgJ01vj+ULqtOX87uaLUE7d4GNRVsH0jyuxJYOIybtl3d7aG304tv5B9tq+b85iJyuBORM3vc9FgeJj7XG0VScIJyuNIiwGhzv7Y6Nke9vn11p+/WtequncG5iO+tR6KLYGcJ+wZuXgTEs8GDMf/NeBNhdJ46KcDBVrDJgFBO0M0QqmfK8tLgxsf97o49xdxPzdmxS4x7Dl8PmtXrp7/7aqPE/+lbvXeTph+TXqdMf/9au4N/a1v9eP8wyZ8zg2gPdIAvr69KXtBb7ur7SSni8+vkruJlgf9UeERIZxewIbo0HMwL9nm0QVwu6PAkqcqy9tgT2OZtbtUSiLxMeskrnbPKYdkUyJwJQ7Rb8/UxPPycIW4/g7KYRgfM53RwCsxNq7Jp1BdnoC26A14/Q97edP3375rayZqfCnr1Y3LxMTe5HikOzV5FN1tUDzORZ4/RGAUYly7WLJ0kOlF0Nj8uyDtifaU7+LgFthgnN4V2BPuJ7yx0KXlm+D7T8mAczZ4yCg/7BzbcNkZmkPqiSpcIFY0dkXGqywizbNdLsgU8x0ouZwiqTxrct7FGgMctgFWcuCF8nAvGQKEf638E4fan7oYxicdVYezAbTiMkvgrPFoUPU9mEWM3EnUTuBgUIalm0taf4yZYMzECaMCMLpZCJ+dT5EyxRJERxmUUEdxmUsP7EDU4yT7KPQpDhW5Inzs4wXpNSWBtEk4mdCywctCduBChG8DoCuoxJUNlYKD7Wx5PhZiFYNPHlUSRFLQc5L+RX4X42WGRT40Nt1k+MX7/p2n//9VWOVvHD1fowqCb4efRBjQGwYGz4e9BEDcIk5wtj8f4PcR5gONjrBHEjAgPmevzexGnQkfOeL1sIBQEZg38oYh6tvL+P90XGwDOIookOlROHacMoGVj4Tw6Ah7EG68oRKwQI4HbbgPC6XfmgvUQlcr2XBMxLSRKJ5EqbNZVpqlMzJEZW4QYWQBgcts1fwuQGhMjZr2gECJrM4RoEXs6h3CLOPBJp65iu1Vw85mPhDV+S3TOC71Cn10Hu0UI5+znTcODQpLRFmFikS3zjP/4fNEgYcPH945eh48bcWKfYb3dVS6b3XUAQzl4IHd5QeOsgLdjovnm21Wt2MXjNEU+DHHZTQ2vdVfSr/oCFmGK9J3OwAE40K66m8KojQnGMdJerooOTGwm82UKOkPPrL49L7XkhRYYJjuE60ABvlShsClw2XE7JIUdB2QCNmB1V2RscF6tOvVsdNBnM61F5c8PGCQXABxncFhyNpll0Lz3WsjCszaHLLpac7uGUNwiABVBUHhcTIBsmiujaCZ/cOqtuSGIOV4Y1eSaiWhhbJSndtSheer44vn/VWUuEAJ/1gFdrWNRqKYA16yPltELWUm095gwAQXFxRUHB9gW6Qik1AGliJ6Jekk1RpFOTaWfcKVEmz6SQe99r5bYIe8NRBwEtpk7snCPNgT6ON4L34aviOPJGMTGniR6TQqPmFgDjCAeU6+iqfSXf/pnXb5f1P5+13KfdM4PqpTpfepc8BY1Jff6dG/yzEfaeF/sLnOko12c6DEGZcfCnzvCaDqnmA42AFrrqvMrDjD4WugqJmt3am7/FBgLYywO9dwHBx0KroN05kBkIHKvci4/NKAiB4hy4CM2Yx28vr5al0PAMjET0MxNdPbGGrhX+cAtelH25xdtGfTxWOkUa38sitGb0dFAD804f1oN5KNQgoXDWHEviIQodf3rd19uuFBCTXb2XhzZXTfHi+oTa2T2aBBXZ7LSKWRr5HV+UUW+3R33baDlHr+86uZMsD1ky2FLZzyagvmgSzK5k4W7lGT4lyjSGRMAI995stsJ55fzPIdZp+aoPp2cNoBTUXSL6WSg11tIMKCLt+lx7z2mJwy1KhP95S9/b8jqX28Xqah8RqmdVLe93ZHDGGJ26GqnuLrQO2rV4Xj0JbE5N/r++7uDfMkV5FlkRBcxFsLk4FSLwd1KdKBofzYy3zCwsO8yguaGmdFxqdydvz8+7PrkNRcUSGllRAXdGs4gSPFodNj1nXtIkbhueqGTz9z05zdlRBvNFG+d+XMjjKFvb55E9L9eAkYBHMdjUvf7XZUDGlNfCHDHEpVDRAjsIQpfDAwpcTx5qnvfelR+YA9Sose1c2fzeACdQmROadddDDGbZghEf55BMkFzwrPp9ALBDEU78FkE4RhXBvXqL50v2j7DyRelAw48ckRXNennMlHZ5BqnTocnBHg71VqaUsk46aVbVRwjLTibCWvHPcgIMdH/fCpqnmMwxgcJ4Yi4pjjgAhE7SKhD6K0z2Twfc7yhMn4lnRp3eYIWh7fCGIP/ZrNHUE1hQ5nFA85iRchleNRTr7NRnZGNBn2Wzc9ZVnSBIWaGERK3GseGuGVDcRO6GUxKCJh1TwJxm0XKxFk8094jMpEoAYBHUSTBCwodIQo90Iyh4AnBvIq4hX2O2yjAqG7JCArC3iBM51P5LCgYHfJnA2STmyL2erpiEI8ZsXjMkeCcChJxnDkL4xGKRHYB/jyHqVVZhFKGMQGUXm7NMYUcLBhrtqByB2YTxRXaqDAZDKMUe+EcshlGmmwKfJcpixlyLpA9Ky2fY5pt1yF6KNsZeHHTn5zlBtQSbg1VOnb7ilcWVdYecXBP6EAQep453AEvz1qcpk07mwttSMk2jNRcIZdsDn9NZ6jfFDXhtpdzM6EArRLtVPh7H3RRlG4cxnHhkQ+HLxA6Rzew+KZVlzbo3BjRxRRJ4ABQIO90tAgSDuJ+R1Iui3rE0zmCa2JZcFqVSpdEC8Unoj6sts8OnGeJ+2wxN5hA+C9mAAyT5nhWX4MWmG1H/mmrDFX8MdElCs7JEo0ADiCemHpT8l9qtXmneW0d1FiuaL4Mg1EWEwB6DDBCxN1YkjiMKPCnPuTc+SKTOWcuXtDRAUpdtJWDkqhXScYUGi3o7yAu0HzNMHRWr7tz3CgHcBfRiRvNb6HL4vW85hrvi1EJfbHb5QZMkcISJxVt9pPr8k1djI4OATdK79lasrnge2N9E79SmQDdQTWna4hDx8aETTPFAXlfaaICbQyHGtoWChs2sCKE+aJFHGJGsVCxF726iwJTh/iRShMRPkpVx6ne0sxuuHs+aRwWPRzjwYG5+LZ8sLCYkaMUfCsgsio/JwSycsPmktIo0mteuCijbc0Fg5RwRLP/+i//Te9/fdfto3XANY403hOhoGhRMBc40DmXhnxzrE8DCJHuUZzpgD0+XA29FqYtULOhVA8dItajv5vTK/DCXO+4AZ2FOKveN33NKm33VXes5URqLDCxyDgM0FnTp+3Nnr09suiMehAi6crdIAtpDaXdLR3gQlB6lEY4eOJkeHQg+yHR8q3SXe92NlVDbnwEHRE6UYhmWZ33ZTLEj3c1fNyVA/8sA9Kl//2i6drarZcfKkXLpCGNdHnuaxWdYZ7fa2dhs7uDCaTzwuOv19NLCNBdZr1f31W9nTRle+B3PUa9DInH9WuV6haxX60muGMWoVgpokHHUxOy9gbs3GFywWiHQ/bnr980HnZ9H+/6oFOTsZ7k4utL2ajMcn2/vps3FEJwL/r6+qp/+POf3X3uHw8zozjg6Zb1l5v3PX42ny3dbUsC80T5+eCsuu8f34NG6P2uOsqVMP5aSE0gauVoOOOPudcyjnpNa53SWgPC9ttFJEj8+Zef9fb3vxj2+p/E4vj+1Ku9/jCaw4KUKNeyp/r1+wVUkbahVZphm990H2hnMv5bVU2bXvdU57rR9qcXa4QYpQOMRMOXwgSrarPQxsdgRpnjKYnr/BiU9rumxxAwKgUFxm7ifIZWclktsG/OJx2/vuhyu1p0TxEHxoPnsmN/j3G/VmK6ckhLs8KcT0qaRD9aq7WnaDzD2Bf5DJKH4TGozA9GdBTZot9+uyiiA0RsGOiKbVJ9OENbVTTu+nMeazjv+kha6y/LhfBqoKPUALPOUOjpw/C+aXZskfp5VpRH/+alZcu57e0IXIFJImQNtvPUnRaOYw8hnpojNmpncPvPRlFlIWcItjHm092IAFGk+gwCZt+yQqvqab/nR/+BEqDid5o6s0QEyk9YpAska3MQYoeR2hpVdqcFGdEf0SUuEiyCTkJuWkRW11Hzmjhp3fjG57jNSeu4hjg+bXRbTMa2YHujAAoFEZsMxYJHf44TCfBNxns4EfjQSS5OGTuajr36r+8jIDVGAE8s/XPCxzsjZoP+kEeYIdbbBzhtcQedGN4YUAwQvwl7ReHBgTmAtSdWIyktJGXDpVsXku25NADKhEFFmz5kzaEDM1gQxxujm4RFTGo9cK1dlSYV5iDxmok1IDuOw9VZ2WYtcW+Oo0oPYG7oZlgU+6YvsE/iTW0yWhcFAHKbOL6wdAMrRHPDz+KTCDf6cQECiSA40XHclZHBxnNShpgaOnGkm7fwoWjlFoU5FtidcSIBfqNQ4kb7Po220ltYTYcFYW7E+Dc4+ehIstGyEDfYOCR8Z4uWaLSSjnEXVuCYXDVK5W1RF+EGYxQXgj89QkVMDRU7rR3sStmdVCEWhw7fPnKriXWJSYgvqXQ4VVTsuwpGJdGo+s+v2uNJ0dwr7kfHivCMUHhkjIIcsxPCR5MKNx1+NLpXk29UjL6wu7OsGPdzyNu2j15i75Tjyssj64N6Ils2Np/a1mpcivb0HPmMgRmO6vZJk2M6QiArt64fLGECV503xyZMIU88QqJmDYHIfTIZ3Jgx4nqGk8Jz4VSgHQ/agVvvXOSaEooNLhbPWCCYRdweOVoJid0WC2ETTrOACPJ3y3+6aVK/rbbxNzz72j3aRXfEc0kBf4Jls9Pli/Qj7l2U5KMMOTXXydRs9EfBsozpYGbkzChg361/oZymOICuDSINbQPrHz0NRGq0Ef/yz/+sy+NhphPfd8WdGB0g+AU7z4nFwSyAe2a2jocChI4oye3sSVyQeOZIoXd3EIdXlvsQ4SAvq8bFAeOGCyyZmlDZp3h+CqNQhN57mRqSSCwGh22N7gU4ZSIdGZFsk5ELLn+JlWDfolOCI3PCcQbwNLEhxrosgrh5/xldoMKHTPZ20Aw8dJXKdtN8GfTe9lqOlRlGL7iXWNMgDUh0f7+qPjfu8uaMvG93dS0Q2UxZfVBlQwhB2pNdod63odV3vbs3fOxrDKKE9dLo2JztEnyrSn08LjSoTbF2NZBGapZUy21wMfx9uDv7kc71y6HWW9Nov99NEmdvDzINRr4cS+zdi0nLSZ3puvRqeR+M1RXrje7zvuk6tXrfet26Xv3vdxUJuqVSv/zdL+ruF53zTG/WO0W6tK1u7cMOQb5vDBwbYx06Jxz0SayXtxeN7UP9+8UQXJ4XG1KGXs28qQHLUBZ6h/EFQgO3X55r6RAuf/hZent9NesIlEnPqIyOd3tRnkZ6fX3x5b9F+xZnuredHuPVZ3KmQu/31mdBDUiTsHFME22vr82rEkCyc6+Ec8ixWbEzMOnG043sH511P+WhUUzBRe7afXA2pONv8szRVvsp1+Fc0wLV9XrT8eWs06HRfH24OML+j05vpDiOdneWsESDfUA7SQnRo6uj0cKzDccpL93pY7SK/pBR2eXXdy3DqqbM9XYqNXarO8s36DmsGWKrktTrCJnEKS80VZsuXAH3WU1SqIkqu97go50pdtEBGy1Ckcaln701+l8ukuiSuNtKSBxOE/79TKsLIbRBkB2KpCCLDpQjHjy6NghDD35j6C04wHJu4FCg0eYExfEzMuRpd3u64sI479Nbx7PPgYyIms5UcI+5yLIAnIUUWsFbRFGGBfmp+v4bQuBT0h2iVOhAxEmtbUvcmeCA5tcRoxJE1I6P1U74LCQfqNIecQXQJUWbhewUSXSQPKJDnxSGbmFDpSOGPJOoBepG2obE/cBrmC1es37qqSsyiI0D6IkvwCpOrhudJ/46wzbn/dhszOadO5uLrhmE4XaPrLnI4pNHWp+wSsfBIFwmcwfXCBlO7gwFF5ozYylibFPm9AsuNHRI9K3wFWCJTuPJ358fWM55io2ocN8wjWu1dN7gsGhVs0tfj98MHbvHo4ZoVDIiwAyfCyGXbKI0c7AX2xGBMDWbfJAfwcIj42hHXQHx0RHYARrCL5EPRJ40xN/oYtAW2L/IiMsi1VWXhWBbrLGFkomDPQAQV26mCNtTAm1lkKHTuD3tBG4JemENcEkEwBsj5AB1I0CWURTcIeRRFiHShlemGUjfOjnDqMijwAfjr6/SVZtuUJO3g7tL+9irBMiJi65CwAyNWIqgHE+zanIQ49BxZJRVwEpCBM8XU9GRyaxVoxe4kv3E5stzwrML5WraNNEFAIgWo7vZVFK4OeKH2Bb0K3RGgr2ajXtpOBwhP4wijXAsQT1ETD81ToN+nYieSVWBVBgxMcBgCOyvfNl0Yn0C2dSgeSGpfNFyyNUh0NwL1cNuG3HMOJVxGW1y8A/WbXMR4jVREGJUCDBUCMI2d1CYcNihmctTF4doytFuWRyPeDtjtEtXGjNBZBrwN+CJaaLf917to9OhXTVXqbpsUckIhp8/kfO0WcNIcU2hMaDZIJx0Iw8yd7Al+xiEeF4oWqoUvdy8qqorpcdGF2InpkjNil15dQQKYy4iIdY1aGBokhqiyfWyYP1AkQ6azGVEx1PqhFCVjmuUmlp9GS/K8lqvh1c74cADUBhwGBr5QZFEu5UDJE+cqXb5uHqzP9Hxh4wdIWAurLHrlkHf7xdVzVEjY7HqqIpIj23W9XrX3MM1is0Tw02JfouxKpoXkBgECLNpANusxl1Rv+q2rHo32PKo2uJnLllsQZgZRr28vvjZs+6M8NEo9Z9RWSqdcJwGJyGmBYpCir51gMVDxhtTDJytaG24uLKeV/3Xv/sHrXmkf3+868v51UUoYFqNq9EcA50eilEI1uS+5qkdXl670JYXLllchUo9PgaN6Iua2uM+hNK4pdCf0PXmyvzWHPV4XPU+3dVlq3by0fh8e17zpPKE9Tw2WuJLUWsddv32O7lwD6Xng/oMVyTnBxdcb7pGMODyFXsQz1v07GjWsSKKpGHTISs0VqV+I9Nt54K4qKhLnbggsifcHy5O+HtfmjfFFdde0gEIjKU6iHS9dR6zVWXpgOt2acMlDFNGhAN40oHvmVsWbkBwIrwHF/GcP2BPQqPCemEufbebeXARBbQBrolu46iWzD80jxtF8uAO6n4qVL7U1tIdKsCMuZbHoAPyIi4bRaI7+51ZXAj2Lc51dwgpA+u/z2k6jIqGQVWBJirRtWWvGfXlrVEBx+rR2fFWpIl+ejlpbdEV7rpXqTvr/DN0ZSmU4IVRADOWHTaiehadi4O7kAuROtpUNwebJW4fXbhUs8dxGU8VOknUz5+wxzBWC2RnxkcBqBjGXOEuGEqjp7482NqfFnqHv7pIguPD4gmZYoFPHaz6z1ld+JkuUp410jOfDZaPa0VzIShKAmYAzZFHDXQkuE1T2Lnb9UkM/3yd4dVRwAQVEicSvWcYGp83WZD32OsZ3Af9Dw/NHtFBQ+xJF4wiIdxsA0SSoi3Y+P26LYzezXkIvwfreebUZFOluaFZA7PYDspmQ1FG2x7nBV0DPnm3viERM5Kkd/d8PYFfbJZ4oEtTOnncl2qIU3V8Kmtl6zm0cTpJ5nO4mAyohNh5dljVJ8POWAR2zNFi5KbA484tgLwqGBloTVwkcdiGYpP9baSbFNHRYJOvNGL/pjUaYfaAS3E2f2mgzTk/LHJ28Ws5VdAu8cDRPXL8DYVBuVtDUTMu6RY7fwivROx45Ca3xups2abQQshpMJEF8Lhf+OoMLY/ZuNEtUOTkHuPxGXIzGVYNVR0AAAANKklEQVRGOxzWlRc+oDgWld1szphDdwaDJLTok5nvhFDHTV02me5tprPFdIlvhxx0PXrb9q5cs0Mt2QiKmKI9U6td13hTvtdKOVjmQIFnBIFVdknoCixKp0ENnx+FQDx7vEknp8YMgnMsi9WnJIpQkMfOdkKrZEo37j/GoOAIHoO6x4CHzINxdEmkxMdl0FNh9d6WWNleqolqM2TWPFjGDc8jDw87bcJIJnSgfqcAGTeVwDV5hCyKD4GjjPOOT47ZglMRsX8eqc0j9VWlPK50XIDKcVMMlHd//464Y/2igcOdtrtLhd0e7Q2/g+4S+iGPZHN/3f4XupeerhwXMnhhRDhw2yayYQ0E+yNICy36Thd03nR87P685zKM0Wj1+/eukfOqGM308ar7DOk7Us7o4zkeBjPhC59lkui+EMwDS4ThhXbCTTsVS+yDns7IXmIbJmOPIinVCQirbfOrumeXgtfrDncUNuVDWZhDQ14VowQOEPZczBvcfum6MMqlkE24PA10twBPPsX2eWy2V4L8YmF/wGhBhZt4xBVzIPWtnTpcGnAhFofSIaSX96v2lhw5iOSGGztbzMFTMT+XCJTceWR0ngKQMtVE1wZHaJGpcdYn+p1V2320xubr2zdljN9SRtuzumHU723rcO4SJAP7ID+TFHciS2DlIOinO4YZYsIKfnB4Nll+L+VRb4inm1x/HW7e7zCbWGEA/xXxOBwv0qQ5SijKDdIN7wswLEYDZBtaUl1/dB7HHuqDC5CV+x7O3YU1izxzVVrTSRuUEokDWR/CeJ5puk/69bcfZlFluVRHsY4xgv2DrpdW1//4VXFdSueDRro06Gv7yfBHQIYc2MvtoQa3ZlEIVQI2/mSdVMFdYlLQ1HqHEbUyxocan6iB/wMFfBh1awfdfjz0Vr3o9ZXe6qKfvry4OH90ra50fOiqVuxcvCEcy7sRIZDOcf4h5aAZMHFZxrmIwBttJmNp7SZ6c1mnYQ0ShHEzUwC0sBUMoi3SfRy9H9L9PWelOlAGrINDZp0UZ3RZVGqyg915HrNh5CAbEFPJ2BpbQ8QKWknOVLAGjDjpSM3WnqG9K9R3OJSfHeYUzSNrKDFyhcvPG6Pf26jLMqmtyLGUPy8bwnZ+fqWOqLUUrfDqjjNU78bao8AYxJV4vXa6XTslAG3zg6nzLpI8arISxs1O/5E/EI/ckD87OQGQGLQvHOdUmRQMubs9zpyBXOqxnNOw/gZW/CytLAy04+uPfz0RjaE74FEc4mJ2yACw+mQxhQYQGpfEsKrdzrcAWXQ225MR+VnM8fMo1D7z0DzTsoOOKJHgavN/nl0yul9hxMShhnop/D6zkDzss0xcMbiBJ3kc2i1tWUpMtAZGUBaZ1oovHefP7PHOHM1KSrogIfV77vkzNPgTFzbkADGOoooGWEhiM5sKt0/eGyM1LpD8Dle4uL7STMsEtZiicgqHi6mTT+YJuTNb6CxsLqlobwcieUyL36JfNCWIxYEcjurW3gGmHou6KA1xJDSrEOPl3PARbq+12+KcYiUbb3K2RoYHge8fDRYbD9wRxOUce9xCmHMjxOUhXhLCQqFtxyofIY8HsTRFEhZpnGgIfJE8EpXAYgZUOXAolFCZKZzQp8wasEdTcpJthuPIeqDYDqyOZ7OqPG6k3UtHCedhxmOW2uBvF4hzi9E30lksEnX54m6JiyQEsBRcvMV5cw5bvIw6Vqlb6e6OrHyfuZYkU59z7Si03nvFaOvWyW7Anu/YWWSLC6QT7X0OrH3QLRrNZ2oehF6W6rJENx5ZbrdZ4g4BmyqOHtaTnx94QpCwLYiGQhwuJ1UeqzymHoeBaujQ+my5qq0yPgBdHDR2qM/7sXLxQkwL2p3lEOt3nqdp02EN0Rh0GBgN8LnVRAxw+4coTDFIImi6q0UsWdW+MBExA/qB74VxnNcC4EXW7cyYb7UAmCVnAXGU2H6N/sDDxnjWnoULC0WWgXz9qg6H257pa9HY8QaGAZAp4FTCcEEh/IhGre2o80PaytQaNy4xdHSB7nG7r2nH+4Ba9EG3laLEl7PEXCOym4iBcIwP5T6UY1ueB3csipJxa6r5xkGxBLAjAMLnDJQO8p/e3ryZMyo2yJOfg/vGcS27xyz8HuffDasxEyuQ1g6a+VNysE8mr6NrIbYEInsTB/s2K4P1wkUi5R/o0JzhSEytAWOUAeyQouF+e1i8nyVY3DOlPN/3VtWcqyayhe3fexCtPh46dB9hxDzvoyaqL+s/ERWndtgxTjxUmeovjUa0MR+99ged+9w5YLCU4PRc71fHTVi4PTPadLCFNXfsh3Q042nyXrT2g5J+s9YkrRvFJLmDlyB4mQ4BQmLW4xi6VEQDjQtF5qy1A3yZWZeCIzfKEx2PkcoDBeXiQhSo7jqSx0kjHDr8qgcygz3Sy8JzHVlkvb2U1pShnWT9oiXdM3I0M7vSdkZkMU5IiOGVuutkuOnaziI+tS+lzh0/5AiJUtAieeXPfvxxMVSUjbq1gYQiP1LJgY/A/nw2eRx21Zhiww/6Xc5YTCr3btTarVI3qUlBE5zc1aLYNJ+KrnZR+jmDhWba/hrrdm19gcPWT64l+y8jfTRGfDYgG05Frm+MMwdI7w+zq7gAQt4e+s4TFFIOyLdsWU82Wq3uwLIGUd9yEcYVSq4ae3CzpY7FKTFuoFkc4fJB+IwUVUxKAlGbPYLnvoZ/BV55gEyfBZ0aIv0ckHJw1rLvM0IGEN09Op3T3DiMbl80lJDoI72Qm0fXlkidLTJh33iShMDgykXSPi9eJziUxywUSe1jNqMszw+hGZLp33Y6AxQlVvVz4925f4ZFa9XoUwz8t5AR/roBjdxFOV5DoZGic3GR5CADb9YhyOMP1KM7j08W0bPaenZ9QvHFgSD0TRuFF5trCJ79HKmxZdGtMYX2OeoLd2K2skDP/uwi8U88g0Q+wQYukvyK6NbEB7/vgAKgKGIUx7iQ108rP5RFJm7TRbKWif/JpmuPocdfhim6SGJEwBhM6nEgoKthU17Rvsy8rdDVoWXeISxExEnUCF/U5gfLye8UvDyIFAUUaHRP0EUBffMINNaKQM2jxtobCpyjFXAirjE0QDx43Jw5NNkgdHd3iIU9my3CxI1cJ8jNiFojtUmndu0dNQIO3sWW3W/POtKjkEU7Nt39qD0+GDRZNi9Ko5OGKzciRLubHlvnmBr4H9woGPtAZsVh4ucIfEBFS3p1zAPWaFCXg8GCu9JlD3EKKR9zcEPBEwLfv2KzBnJKe5nbKu8J9xKb+AoAMHyGOYsbSizPb1G684DlFLbGvsBSmTRvwUlZoukAMrkQqcJkNVabMTcfdfAVgqiR3YUe9nTYKjipTnUQwhukOsZKGBXgOuKmg9gZE0KEKLfTdZ0d+ogAke5SLUTjszs4t2LTB90+QkcHXEyZ2jTS1df7WAfWAId6surhGx06I8Z5mzcH9mN0eiao407RosM5s1qZbgmaaMYY8ZCo6dPgBmVTczFI5t6q1wl92K6hSfSdMSTjGTprjkphHBzWSYPLj/Eyz9eTNcW48JpE+uEuSWXOECMPnCKxdV+MbGCB4hTYPPaiWKGxPE2zbhMuxFxn0sEJ2qV9lVOEEXVDn37XB67BHkREpq+qVPSztnHUiZgEsB15pOWY6Qe6uPugrw8qC+Iq2Nh3jUPvmyXPSco4EgdlGeuBKWQJkFH2O7ARZZbphG4Dd+aMlitEf8AgMydtT9Skjbse3UYY6qCekSN7CBmJ86gvTaMqDyntdKXQNRkC2hwDiZ31CMCS5xly9Rqp3xM9Lg+d6lMYNUK4XgiYCDsctO9vRa7MlGK6V6muEyNkDiJqrzgUDrgX88SXEjpCXHQoxNhHGMPZ3TsuqmfGi3D76PQ98zhx8HqDxQodDtOxYB3GWkfgtAFJYVBlGevrP/1J7ftF+t4pITy5DfsW/B260TwbXAw6zBAjwuFeM4uDC5cDR3et7V3z7aGp7VVMxKfUOn75qggYaURYcqO5KdXl/shUr4n668PaOuj1GF6iDmdXpj0p9SDSLpO+fEkxn9lgQCMh2QmgTjWjo0Gon0VBR9MOarpVL4yX6K6ccvUU/1z57g/xP09N432Ci/mWh4sez0e15mrvs75/PPx6sfJ/pJPu6aKiKvUtKZWST0Z+HuL1brIrtOtHPQA1n+Brrap6bP+rki+vGinEKV4opI+lnx0T3ufNeW24jJNuVtxfVdd0teKQvwj+41DZJk8XhA4f0Nlilq5gF7iE5GTzLcqaXHfMG5xXjEUTaN+Nu0zkquG8pRNkKl0/aet6F6FczAwoZk2XpXr4Rs5WXZU2pWGRxAbFr4TyJjqvqSICu48Hu5Hb+11L1+r87ajyhU7Yalo9dcERt2iKZAXi/egxLfFCRNAQIA4Whc0OF+rE60oLF/8FLmLcoQWmidWAZMrpvKxJkdNA9xyNMJfjaNNbWdpVS+5mv88qfj4rfil0e+/U3dFTZyqz2rXC/wVCpcb21qtPj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8" y="2843333"/>
            <a:ext cx="4564014" cy="397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 numSld="24">
                <p:cTn id="1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3" y="1118780"/>
            <a:ext cx="4253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632B8D"/>
                </a:solidFill>
              </a:rPr>
              <a:t>Теорема Піфагора:</a:t>
            </a:r>
          </a:p>
          <a:p>
            <a:r>
              <a:rPr lang="uk-UA" sz="2400" b="1" dirty="0">
                <a:solidFill>
                  <a:srgbClr val="632B8D"/>
                </a:solidFill>
              </a:rPr>
              <a:t>у</a:t>
            </a:r>
            <a:r>
              <a:rPr lang="uk-UA" sz="2400" b="1" dirty="0" smtClean="0">
                <a:solidFill>
                  <a:srgbClr val="632B8D"/>
                </a:solidFill>
              </a:rPr>
              <a:t> прямокутному трикутнику квадрат гіпотенузи дорівнює сумі квадратів катетів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C00000"/>
                </a:solidFill>
              </a:rPr>
              <a:t>Справедливим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є </a:t>
            </a:r>
            <a:r>
              <a:rPr lang="ru-RU" sz="2400" b="1" dirty="0" err="1">
                <a:solidFill>
                  <a:srgbClr val="C00000"/>
                </a:solidFill>
              </a:rPr>
              <a:t>твердження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обернене</a:t>
            </a:r>
            <a:r>
              <a:rPr lang="ru-RU" sz="2400" b="1" dirty="0">
                <a:solidFill>
                  <a:srgbClr val="C00000"/>
                </a:solidFill>
              </a:rPr>
              <a:t> до </a:t>
            </a:r>
            <a:r>
              <a:rPr lang="ru-RU" sz="2400" b="1" dirty="0" err="1">
                <a:solidFill>
                  <a:srgbClr val="C00000"/>
                </a:solidFill>
              </a:rPr>
              <a:t>теореми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Піфагора</a:t>
            </a:r>
            <a:r>
              <a:rPr lang="ru-RU" sz="2400" b="1" dirty="0" smtClean="0">
                <a:solidFill>
                  <a:srgbClr val="C00000"/>
                </a:solidFill>
              </a:rPr>
              <a:t>: </a:t>
            </a:r>
          </a:p>
          <a:p>
            <a:r>
              <a:rPr lang="ru-RU" sz="2400" b="1" dirty="0" err="1" smtClean="0">
                <a:solidFill>
                  <a:srgbClr val="632B8D"/>
                </a:solidFill>
              </a:rPr>
              <a:t>Якщо</a:t>
            </a:r>
            <a:r>
              <a:rPr lang="ru-RU" sz="2400" b="1" dirty="0" smtClean="0">
                <a:solidFill>
                  <a:srgbClr val="632B8D"/>
                </a:solidFill>
              </a:rPr>
              <a:t> квадрат </a:t>
            </a:r>
            <a:r>
              <a:rPr lang="ru-RU" sz="2400" b="1" dirty="0" err="1" smtClean="0">
                <a:solidFill>
                  <a:srgbClr val="632B8D"/>
                </a:solidFill>
              </a:rPr>
              <a:t>однієї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сторони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трикутника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дорівнює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сумі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квадратів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двох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інших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сторін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трикутника</a:t>
            </a:r>
            <a:r>
              <a:rPr lang="ru-RU" sz="2400" b="1" dirty="0" smtClean="0">
                <a:solidFill>
                  <a:srgbClr val="632B8D"/>
                </a:solidFill>
              </a:rPr>
              <a:t>, то </a:t>
            </a:r>
            <a:r>
              <a:rPr lang="ru-RU" sz="2400" b="1" dirty="0" err="1" smtClean="0">
                <a:solidFill>
                  <a:srgbClr val="632B8D"/>
                </a:solidFill>
              </a:rPr>
              <a:t>такий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трикутник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прямокутний</a:t>
            </a:r>
            <a:r>
              <a:rPr lang="ru-RU" sz="2400" b="1" dirty="0" smtClean="0">
                <a:solidFill>
                  <a:srgbClr val="632B8D"/>
                </a:solidFill>
              </a:rPr>
              <a:t>. </a:t>
            </a:r>
            <a:endParaRPr lang="ru-RU" sz="2400" b="1" dirty="0">
              <a:solidFill>
                <a:srgbClr val="632B8D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5"/>
          <a:stretch/>
        </p:blipFill>
        <p:spPr>
          <a:xfrm>
            <a:off x="4342595" y="3789040"/>
            <a:ext cx="4663311" cy="2963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5" y="1118780"/>
            <a:ext cx="2889261" cy="913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296" y="478167"/>
            <a:ext cx="5098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Теорема  Піфагора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://www.myshared.ru/thumbs/9/919657/big_thum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29339" r="34538" b="17812"/>
          <a:stretch/>
        </p:blipFill>
        <p:spPr bwMode="auto">
          <a:xfrm>
            <a:off x="5139524" y="2218113"/>
            <a:ext cx="2808312" cy="1383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769020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2B8D"/>
                </a:solidFill>
              </a:rPr>
              <a:t>У </a:t>
            </a:r>
            <a:r>
              <a:rPr lang="ru-RU" b="1" dirty="0" err="1">
                <a:solidFill>
                  <a:srgbClr val="632B8D"/>
                </a:solidFill>
              </a:rPr>
              <a:t>математиків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арабського</a:t>
            </a:r>
            <a:r>
              <a:rPr lang="ru-RU" b="1" dirty="0">
                <a:solidFill>
                  <a:srgbClr val="632B8D"/>
                </a:solidFill>
              </a:rPr>
              <a:t> Сходу </a:t>
            </a:r>
            <a:r>
              <a:rPr lang="ru-RU" b="1" dirty="0" err="1">
                <a:solidFill>
                  <a:srgbClr val="632B8D"/>
                </a:solidFill>
              </a:rPr>
              <a:t>ця</a:t>
            </a:r>
            <a:r>
              <a:rPr lang="ru-RU" b="1" dirty="0">
                <a:solidFill>
                  <a:srgbClr val="632B8D"/>
                </a:solidFill>
              </a:rPr>
              <a:t> теорема </a:t>
            </a:r>
            <a:r>
              <a:rPr lang="ru-RU" b="1" dirty="0" err="1">
                <a:solidFill>
                  <a:srgbClr val="632B8D"/>
                </a:solidFill>
              </a:rPr>
              <a:t>отримала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назву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b="1" dirty="0" err="1">
                <a:solidFill>
                  <a:srgbClr val="C00000"/>
                </a:solidFill>
              </a:rPr>
              <a:t>теореми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нареченої</a:t>
            </a:r>
            <a:r>
              <a:rPr lang="ru-RU" b="1" dirty="0" smtClean="0">
                <a:solidFill>
                  <a:srgbClr val="C00000"/>
                </a:solidFill>
              </a:rPr>
              <a:t>».</a:t>
            </a:r>
            <a:r>
              <a:rPr lang="ru-RU" b="1" dirty="0" smtClean="0">
                <a:solidFill>
                  <a:srgbClr val="632B8D"/>
                </a:solidFill>
              </a:rPr>
              <a:t>В </a:t>
            </a:r>
            <a:r>
              <a:rPr lang="ru-RU" b="1" dirty="0">
                <a:solidFill>
                  <a:srgbClr val="632B8D"/>
                </a:solidFill>
              </a:rPr>
              <a:t>«Началах» </a:t>
            </a:r>
            <a:r>
              <a:rPr lang="ru-RU" b="1" dirty="0" err="1">
                <a:solidFill>
                  <a:srgbClr val="632B8D"/>
                </a:solidFill>
              </a:rPr>
              <a:t>Евкліда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ця</a:t>
            </a:r>
            <a:r>
              <a:rPr lang="ru-RU" b="1" dirty="0">
                <a:solidFill>
                  <a:srgbClr val="632B8D"/>
                </a:solidFill>
              </a:rPr>
              <a:t> теорема </a:t>
            </a:r>
            <a:r>
              <a:rPr lang="ru-RU" b="1" dirty="0" err="1">
                <a:solidFill>
                  <a:srgbClr val="632B8D"/>
                </a:solidFill>
              </a:rPr>
              <a:t>називалась</a:t>
            </a:r>
            <a:r>
              <a:rPr lang="ru-RU" b="1" dirty="0">
                <a:solidFill>
                  <a:srgbClr val="632B8D"/>
                </a:solidFill>
              </a:rPr>
              <a:t> «теоремою </a:t>
            </a:r>
            <a:r>
              <a:rPr lang="ru-RU" b="1" dirty="0" err="1">
                <a:solidFill>
                  <a:srgbClr val="632B8D"/>
                </a:solidFill>
              </a:rPr>
              <a:t>німфи</a:t>
            </a:r>
            <a:r>
              <a:rPr lang="ru-RU" b="1" dirty="0">
                <a:solidFill>
                  <a:srgbClr val="632B8D"/>
                </a:solidFill>
              </a:rPr>
              <a:t>» за </a:t>
            </a:r>
            <a:r>
              <a:rPr lang="ru-RU" b="1" dirty="0" err="1">
                <a:solidFill>
                  <a:srgbClr val="632B8D"/>
                </a:solidFill>
              </a:rPr>
              <a:t>схожість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креслення</a:t>
            </a:r>
            <a:r>
              <a:rPr lang="ru-RU" b="1" dirty="0">
                <a:solidFill>
                  <a:srgbClr val="632B8D"/>
                </a:solidFill>
              </a:rPr>
              <a:t> з </a:t>
            </a:r>
            <a:r>
              <a:rPr lang="ru-RU" b="1" dirty="0" err="1">
                <a:solidFill>
                  <a:srgbClr val="632B8D"/>
                </a:solidFill>
              </a:rPr>
              <a:t>метеликом</a:t>
            </a:r>
            <a:r>
              <a:rPr lang="ru-RU" b="1" dirty="0">
                <a:solidFill>
                  <a:srgbClr val="632B8D"/>
                </a:solidFill>
              </a:rPr>
              <a:t>, </a:t>
            </a:r>
            <a:r>
              <a:rPr lang="ru-RU" b="1" dirty="0" err="1">
                <a:solidFill>
                  <a:srgbClr val="632B8D"/>
                </a:solidFill>
              </a:rPr>
              <a:t>що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грецькою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називалося</a:t>
            </a:r>
            <a:r>
              <a:rPr lang="ru-RU" b="1" dirty="0">
                <a:solidFill>
                  <a:srgbClr val="632B8D"/>
                </a:solidFill>
              </a:rPr>
              <a:t> «</a:t>
            </a:r>
            <a:r>
              <a:rPr lang="ru-RU" b="1" dirty="0" err="1">
                <a:solidFill>
                  <a:srgbClr val="632B8D"/>
                </a:solidFill>
              </a:rPr>
              <a:t>німфа</a:t>
            </a:r>
            <a:r>
              <a:rPr lang="ru-RU" b="1" dirty="0">
                <a:solidFill>
                  <a:srgbClr val="632B8D"/>
                </a:solidFill>
              </a:rPr>
              <a:t>». </a:t>
            </a:r>
            <a:r>
              <a:rPr lang="ru-RU" b="1" dirty="0" err="1">
                <a:solidFill>
                  <a:srgbClr val="632B8D"/>
                </a:solidFill>
              </a:rPr>
              <a:t>Перекладаючи</a:t>
            </a:r>
            <a:r>
              <a:rPr lang="ru-RU" b="1" dirty="0">
                <a:solidFill>
                  <a:srgbClr val="632B8D"/>
                </a:solidFill>
              </a:rPr>
              <a:t> з </a:t>
            </a:r>
            <a:r>
              <a:rPr lang="ru-RU" b="1" dirty="0" err="1">
                <a:solidFill>
                  <a:srgbClr val="632B8D"/>
                </a:solidFill>
              </a:rPr>
              <a:t>грецької</a:t>
            </a:r>
            <a:r>
              <a:rPr lang="ru-RU" b="1" dirty="0">
                <a:solidFill>
                  <a:srgbClr val="632B8D"/>
                </a:solidFill>
              </a:rPr>
              <a:t>, </a:t>
            </a:r>
            <a:r>
              <a:rPr lang="ru-RU" b="1" dirty="0" err="1">
                <a:solidFill>
                  <a:srgbClr val="632B8D"/>
                </a:solidFill>
              </a:rPr>
              <a:t>арабський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перекладач</a:t>
            </a:r>
            <a:r>
              <a:rPr lang="ru-RU" b="1" dirty="0">
                <a:solidFill>
                  <a:srgbClr val="632B8D"/>
                </a:solidFill>
              </a:rPr>
              <a:t>, </a:t>
            </a:r>
            <a:r>
              <a:rPr lang="ru-RU" b="1" dirty="0" err="1">
                <a:solidFill>
                  <a:srgbClr val="632B8D"/>
                </a:solidFill>
              </a:rPr>
              <a:t>переклав</a:t>
            </a:r>
            <a:r>
              <a:rPr lang="ru-RU" b="1" dirty="0">
                <a:solidFill>
                  <a:srgbClr val="632B8D"/>
                </a:solidFill>
              </a:rPr>
              <a:t> слово «</a:t>
            </a:r>
            <a:r>
              <a:rPr lang="ru-RU" b="1" dirty="0" err="1">
                <a:solidFill>
                  <a:srgbClr val="632B8D"/>
                </a:solidFill>
              </a:rPr>
              <a:t>німфа</a:t>
            </a:r>
            <a:r>
              <a:rPr lang="ru-RU" b="1" dirty="0">
                <a:solidFill>
                  <a:srgbClr val="632B8D"/>
                </a:solidFill>
              </a:rPr>
              <a:t>» як «наречена», а не «</a:t>
            </a:r>
            <a:r>
              <a:rPr lang="ru-RU" b="1" dirty="0" err="1">
                <a:solidFill>
                  <a:srgbClr val="632B8D"/>
                </a:solidFill>
              </a:rPr>
              <a:t>метелик</a:t>
            </a:r>
            <a:r>
              <a:rPr lang="ru-RU" b="1" dirty="0">
                <a:solidFill>
                  <a:srgbClr val="632B8D"/>
                </a:solidFill>
              </a:rPr>
              <a:t>». Так </a:t>
            </a:r>
            <a:r>
              <a:rPr lang="ru-RU" b="1" dirty="0" err="1">
                <a:solidFill>
                  <a:srgbClr val="632B8D"/>
                </a:solidFill>
              </a:rPr>
              <a:t>з’явилася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лагідна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назва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відомої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теореми</a:t>
            </a:r>
            <a:r>
              <a:rPr lang="ru-RU" b="1" dirty="0">
                <a:solidFill>
                  <a:srgbClr val="632B8D"/>
                </a:solidFill>
              </a:rPr>
              <a:t> – «теорема </a:t>
            </a:r>
            <a:r>
              <a:rPr lang="ru-RU" b="1" dirty="0" err="1">
                <a:solidFill>
                  <a:srgbClr val="632B8D"/>
                </a:solidFill>
              </a:rPr>
              <a:t>нареченої</a:t>
            </a:r>
            <a:r>
              <a:rPr lang="ru-RU" b="1" dirty="0">
                <a:solidFill>
                  <a:srgbClr val="632B8D"/>
                </a:solidFill>
              </a:rPr>
              <a:t>».</a:t>
            </a:r>
          </a:p>
          <a:p>
            <a:endParaRPr lang="ru-RU" dirty="0"/>
          </a:p>
        </p:txBody>
      </p:sp>
      <p:pic>
        <p:nvPicPr>
          <p:cNvPr id="4" name="Picture 5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2" y="320993"/>
            <a:ext cx="1848406" cy="2671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8" name="Picture 2" descr="https://encrypted-tbn3.gstatic.com/images?q=tbn:ANd9GcQgPohbout5Y94zMznELm5Ee-9XPThsYAvGI8ij_pXj8vKVUc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59640"/>
            <a:ext cx="2601179" cy="19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9" y="4869160"/>
            <a:ext cx="4968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632B8D"/>
                </a:solidFill>
              </a:rPr>
              <a:t>Окрім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цього</a:t>
            </a:r>
            <a:r>
              <a:rPr lang="ru-RU" b="1" dirty="0">
                <a:solidFill>
                  <a:srgbClr val="632B8D"/>
                </a:solidFill>
              </a:rPr>
              <a:t>, в </a:t>
            </a:r>
            <a:r>
              <a:rPr lang="ru-RU" b="1" dirty="0" err="1">
                <a:solidFill>
                  <a:srgbClr val="632B8D"/>
                </a:solidFill>
              </a:rPr>
              <a:t>Індії</a:t>
            </a:r>
            <a:r>
              <a:rPr lang="ru-RU" b="1" dirty="0">
                <a:solidFill>
                  <a:srgbClr val="632B8D"/>
                </a:solidFill>
              </a:rPr>
              <a:t>, </a:t>
            </a:r>
            <a:r>
              <a:rPr lang="ru-RU" b="1" dirty="0" err="1">
                <a:solidFill>
                  <a:srgbClr val="632B8D"/>
                </a:solidFill>
              </a:rPr>
              <a:t>її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ще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називали</a:t>
            </a:r>
            <a:r>
              <a:rPr lang="ru-RU" b="1" dirty="0">
                <a:solidFill>
                  <a:srgbClr val="632B8D"/>
                </a:solidFill>
              </a:rPr>
              <a:t> "</a:t>
            </a:r>
            <a:r>
              <a:rPr lang="ru-RU" b="1" dirty="0">
                <a:solidFill>
                  <a:srgbClr val="C00000"/>
                </a:solidFill>
              </a:rPr>
              <a:t>правилом </a:t>
            </a:r>
            <a:r>
              <a:rPr lang="ru-RU" b="1" dirty="0" err="1">
                <a:solidFill>
                  <a:srgbClr val="C00000"/>
                </a:solidFill>
              </a:rPr>
              <a:t>мотузки</a:t>
            </a:r>
            <a:r>
              <a:rPr lang="ru-RU" b="1" dirty="0">
                <a:solidFill>
                  <a:srgbClr val="C00000"/>
                </a:solidFill>
              </a:rPr>
              <a:t>"</a:t>
            </a:r>
            <a:r>
              <a:rPr lang="ru-RU" b="1" dirty="0">
                <a:solidFill>
                  <a:srgbClr val="632B8D"/>
                </a:solidFill>
              </a:rPr>
              <a:t>. </a:t>
            </a:r>
            <a:r>
              <a:rPr lang="ru-RU" b="1" dirty="0" err="1">
                <a:solidFill>
                  <a:srgbClr val="632B8D"/>
                </a:solidFill>
              </a:rPr>
              <a:t>Це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виходить</a:t>
            </a:r>
            <a:r>
              <a:rPr lang="ru-RU" b="1" dirty="0">
                <a:solidFill>
                  <a:srgbClr val="632B8D"/>
                </a:solidFill>
              </a:rPr>
              <a:t> з того, </a:t>
            </a:r>
            <a:r>
              <a:rPr lang="ru-RU" b="1" dirty="0" err="1">
                <a:solidFill>
                  <a:srgbClr val="632B8D"/>
                </a:solidFill>
              </a:rPr>
              <a:t>що</a:t>
            </a:r>
            <a:r>
              <a:rPr lang="ru-RU" b="1" dirty="0">
                <a:solidFill>
                  <a:srgbClr val="632B8D"/>
                </a:solidFill>
              </a:rPr>
              <a:t> коли вони </a:t>
            </a:r>
            <a:r>
              <a:rPr lang="ru-RU" b="1" dirty="0" err="1">
                <a:solidFill>
                  <a:srgbClr val="632B8D"/>
                </a:solidFill>
              </a:rPr>
              <a:t>щось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будували</a:t>
            </a:r>
            <a:r>
              <a:rPr lang="ru-RU" b="1" dirty="0">
                <a:solidFill>
                  <a:srgbClr val="632B8D"/>
                </a:solidFill>
              </a:rPr>
              <a:t>, то для </a:t>
            </a:r>
            <a:r>
              <a:rPr lang="ru-RU" b="1" dirty="0" err="1">
                <a:solidFill>
                  <a:srgbClr val="632B8D"/>
                </a:solidFill>
              </a:rPr>
              <a:t>спорудження</a:t>
            </a:r>
            <a:r>
              <a:rPr lang="ru-RU" b="1" dirty="0">
                <a:solidFill>
                  <a:srgbClr val="632B8D"/>
                </a:solidFill>
              </a:rPr>
              <a:t> прямого кута вони </a:t>
            </a:r>
            <a:r>
              <a:rPr lang="ru-RU" b="1" dirty="0" err="1">
                <a:solidFill>
                  <a:srgbClr val="632B8D"/>
                </a:solidFill>
              </a:rPr>
              <a:t>користувалися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мотузком</a:t>
            </a:r>
            <a:r>
              <a:rPr lang="ru-RU" b="1" dirty="0">
                <a:solidFill>
                  <a:srgbClr val="632B8D"/>
                </a:solidFill>
              </a:rPr>
              <a:t>, </a:t>
            </a:r>
            <a:r>
              <a:rPr lang="ru-RU" b="1" dirty="0" err="1">
                <a:solidFill>
                  <a:srgbClr val="632B8D"/>
                </a:solidFill>
              </a:rPr>
              <a:t>який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розбивали</a:t>
            </a:r>
            <a:r>
              <a:rPr lang="ru-RU" b="1" dirty="0">
                <a:solidFill>
                  <a:srgbClr val="632B8D"/>
                </a:solidFill>
              </a:rPr>
              <a:t> на три </a:t>
            </a:r>
            <a:r>
              <a:rPr lang="ru-RU" b="1" dirty="0" err="1">
                <a:solidFill>
                  <a:srgbClr val="632B8D"/>
                </a:solidFill>
              </a:rPr>
              <a:t>частини</a:t>
            </a:r>
            <a:r>
              <a:rPr lang="ru-RU" b="1" dirty="0" smtClean="0">
                <a:solidFill>
                  <a:srgbClr val="632B8D"/>
                </a:solidFill>
              </a:rPr>
              <a:t>.. </a:t>
            </a:r>
            <a:r>
              <a:rPr lang="ru-RU" b="1" dirty="0">
                <a:solidFill>
                  <a:srgbClr val="632B8D"/>
                </a:solidFill>
              </a:rPr>
              <a:t>А в </a:t>
            </a:r>
            <a:r>
              <a:rPr lang="ru-RU" b="1" dirty="0" err="1">
                <a:solidFill>
                  <a:srgbClr val="632B8D"/>
                </a:solidFill>
              </a:rPr>
              <a:t>Німеччині</a:t>
            </a:r>
            <a:r>
              <a:rPr lang="ru-RU" b="1" dirty="0">
                <a:solidFill>
                  <a:srgbClr val="632B8D"/>
                </a:solidFill>
              </a:rPr>
              <a:t> і </a:t>
            </a:r>
            <a:r>
              <a:rPr lang="ru-RU" b="1" dirty="0" err="1">
                <a:solidFill>
                  <a:srgbClr val="632B8D"/>
                </a:solidFill>
              </a:rPr>
              <a:t>Франції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цю</a:t>
            </a:r>
            <a:r>
              <a:rPr lang="ru-RU" b="1" dirty="0">
                <a:solidFill>
                  <a:srgbClr val="632B8D"/>
                </a:solidFill>
              </a:rPr>
              <a:t> теорему </a:t>
            </a:r>
            <a:r>
              <a:rPr lang="ru-RU" b="1" dirty="0" err="1">
                <a:solidFill>
                  <a:srgbClr val="632B8D"/>
                </a:solidFill>
              </a:rPr>
              <a:t>називали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"мостом </a:t>
            </a:r>
            <a:r>
              <a:rPr lang="ru-RU" b="1" dirty="0" err="1">
                <a:solidFill>
                  <a:srgbClr val="C00000"/>
                </a:solidFill>
              </a:rPr>
              <a:t>ослів</a:t>
            </a:r>
            <a:r>
              <a:rPr lang="ru-RU" b="1" dirty="0">
                <a:solidFill>
                  <a:srgbClr val="C00000"/>
                </a:solidFill>
              </a:rPr>
              <a:t>".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9872" y="404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55776" y="296941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Теорема   </a:t>
            </a:r>
            <a:r>
              <a:rPr lang="ru-RU" sz="3200" b="1" dirty="0" err="1">
                <a:solidFill>
                  <a:srgbClr val="C00000"/>
                </a:solidFill>
              </a:rPr>
              <a:t>Піфагора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4" y="3717032"/>
            <a:ext cx="374701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36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0341" y="332655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Піфогорові</a:t>
            </a:r>
            <a:r>
              <a:rPr lang="ru-RU" sz="3200" b="1" dirty="0">
                <a:solidFill>
                  <a:srgbClr val="C00000"/>
                </a:solidFill>
              </a:rPr>
              <a:t>  </a:t>
            </a:r>
            <a:r>
              <a:rPr lang="ru-RU" sz="3200" b="1" dirty="0" err="1">
                <a:solidFill>
                  <a:srgbClr val="C00000"/>
                </a:solidFill>
              </a:rPr>
              <a:t>трійки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00838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632B8D"/>
                </a:solidFill>
              </a:rPr>
              <a:t>Прямокутні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трикутники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довжини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сторін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яких</a:t>
            </a:r>
            <a:r>
              <a:rPr lang="ru-RU" sz="2000" b="1" dirty="0">
                <a:solidFill>
                  <a:srgbClr val="632B8D"/>
                </a:solidFill>
              </a:rPr>
              <a:t> — </a:t>
            </a:r>
            <a:r>
              <a:rPr lang="ru-RU" sz="2000" b="1" dirty="0" err="1">
                <a:solidFill>
                  <a:srgbClr val="632B8D"/>
                </a:solidFill>
              </a:rPr>
              <a:t>цілі</a:t>
            </a:r>
            <a:r>
              <a:rPr lang="ru-RU" sz="2000" b="1" dirty="0">
                <a:solidFill>
                  <a:srgbClr val="632B8D"/>
                </a:solidFill>
              </a:rPr>
              <a:t> числа, </a:t>
            </a:r>
            <a:r>
              <a:rPr lang="ru-RU" sz="2000" b="1" dirty="0" err="1">
                <a:solidFill>
                  <a:srgbClr val="632B8D"/>
                </a:solidFill>
              </a:rPr>
              <a:t>утворюють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окремий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клас</a:t>
            </a:r>
            <a:r>
              <a:rPr lang="ru-RU" sz="2000" b="1" dirty="0">
                <a:solidFill>
                  <a:srgbClr val="632B8D"/>
                </a:solidFill>
              </a:rPr>
              <a:t>, для </a:t>
            </a:r>
            <a:r>
              <a:rPr lang="ru-RU" sz="2000" b="1" dirty="0" err="1">
                <a:solidFill>
                  <a:srgbClr val="632B8D"/>
                </a:solidFill>
              </a:rPr>
              <a:t>якого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справджується</a:t>
            </a:r>
            <a:r>
              <a:rPr lang="ru-RU" sz="2000" b="1" dirty="0">
                <a:solidFill>
                  <a:srgbClr val="632B8D"/>
                </a:solidFill>
              </a:rPr>
              <a:t> теорема, названа </a:t>
            </a:r>
            <a:r>
              <a:rPr lang="ru-RU" sz="2000" b="1" dirty="0" err="1">
                <a:solidFill>
                  <a:srgbClr val="632B8D"/>
                </a:solidFill>
              </a:rPr>
              <a:t>ім'ям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Піфагора</a:t>
            </a:r>
            <a:endParaRPr lang="ru-RU" sz="2000" b="1" dirty="0" smtClean="0">
              <a:solidFill>
                <a:srgbClr val="632B8D"/>
              </a:solidFill>
            </a:endParaRPr>
          </a:p>
          <a:p>
            <a:endParaRPr lang="ru-RU" sz="2000" b="1" dirty="0">
              <a:solidFill>
                <a:srgbClr val="632B8D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745" y="2038246"/>
            <a:ext cx="4666843" cy="369249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607222"/>
            <a:ext cx="4118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32B8D"/>
                </a:solidFill>
              </a:rPr>
              <a:t>.</a:t>
            </a:r>
            <a:r>
              <a:rPr lang="ru-RU" sz="2000" b="1" dirty="0" err="1" smtClean="0">
                <a:solidFill>
                  <a:srgbClr val="632B8D"/>
                </a:solidFill>
              </a:rPr>
              <a:t>Піфагорові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>
                <a:solidFill>
                  <a:srgbClr val="632B8D"/>
                </a:solidFill>
              </a:rPr>
              <a:t>числа </a:t>
            </a:r>
            <a:r>
              <a:rPr lang="ru-RU" sz="2000" b="1" dirty="0" err="1">
                <a:solidFill>
                  <a:srgbClr val="632B8D"/>
                </a:solidFill>
              </a:rPr>
              <a:t>мають</a:t>
            </a:r>
            <a:r>
              <a:rPr lang="ru-RU" sz="2000" b="1" dirty="0">
                <a:solidFill>
                  <a:srgbClr val="632B8D"/>
                </a:solidFill>
              </a:rPr>
              <a:t> ряд </a:t>
            </a:r>
            <a:r>
              <a:rPr lang="ru-RU" sz="2000" b="1" dirty="0" err="1">
                <a:solidFill>
                  <a:srgbClr val="632B8D"/>
                </a:solidFill>
              </a:rPr>
              <a:t>цікавих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особливостей</a:t>
            </a:r>
            <a:r>
              <a:rPr lang="ru-RU" sz="2000" b="1" dirty="0" smtClean="0">
                <a:solidFill>
                  <a:srgbClr val="632B8D"/>
                </a:solidFill>
              </a:rPr>
              <a:t>.</a:t>
            </a:r>
            <a:endParaRPr lang="ru-RU" sz="2000" b="1" dirty="0">
              <a:solidFill>
                <a:srgbClr val="632B8D"/>
              </a:solidFill>
            </a:endParaRPr>
          </a:p>
          <a:p>
            <a:r>
              <a:rPr lang="ru-RU" sz="2000" b="1" dirty="0">
                <a:solidFill>
                  <a:srgbClr val="632B8D"/>
                </a:solidFill>
              </a:rPr>
              <a:t>Один з </a:t>
            </a:r>
            <a:r>
              <a:rPr lang="ru-RU" sz="2000" b="1" dirty="0" err="1">
                <a:solidFill>
                  <a:srgbClr val="632B8D"/>
                </a:solidFill>
              </a:rPr>
              <a:t>катетів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має</a:t>
            </a:r>
            <a:r>
              <a:rPr lang="ru-RU" sz="2000" b="1" dirty="0">
                <a:solidFill>
                  <a:srgbClr val="632B8D"/>
                </a:solidFill>
              </a:rPr>
              <a:t> бути </a:t>
            </a:r>
            <a:r>
              <a:rPr lang="ru-RU" sz="2000" b="1" dirty="0" err="1">
                <a:solidFill>
                  <a:srgbClr val="632B8D"/>
                </a:solidFill>
              </a:rPr>
              <a:t>кратним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трьом</a:t>
            </a:r>
            <a:r>
              <a:rPr lang="ru-RU" sz="2000" b="1" dirty="0">
                <a:solidFill>
                  <a:srgbClr val="632B8D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632B8D"/>
                </a:solidFill>
              </a:rPr>
              <a:t>Один з </a:t>
            </a:r>
            <a:r>
              <a:rPr lang="ru-RU" sz="2000" b="1" dirty="0" err="1">
                <a:solidFill>
                  <a:srgbClr val="632B8D"/>
                </a:solidFill>
              </a:rPr>
              <a:t>катетів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має</a:t>
            </a:r>
            <a:r>
              <a:rPr lang="ru-RU" sz="2000" b="1" dirty="0">
                <a:solidFill>
                  <a:srgbClr val="632B8D"/>
                </a:solidFill>
              </a:rPr>
              <a:t> бути </a:t>
            </a:r>
            <a:r>
              <a:rPr lang="ru-RU" sz="2000" b="1" dirty="0" err="1">
                <a:solidFill>
                  <a:srgbClr val="632B8D"/>
                </a:solidFill>
              </a:rPr>
              <a:t>кратним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чотирьом</a:t>
            </a:r>
            <a:r>
              <a:rPr lang="ru-RU" sz="2000" b="1" dirty="0">
                <a:solidFill>
                  <a:srgbClr val="632B8D"/>
                </a:solidFill>
              </a:rPr>
              <a:t>. </a:t>
            </a:r>
          </a:p>
          <a:p>
            <a:r>
              <a:rPr lang="ru-RU" sz="2000" b="1" dirty="0">
                <a:solidFill>
                  <a:srgbClr val="632B8D"/>
                </a:solidFill>
              </a:rPr>
              <a:t>Одно з </a:t>
            </a:r>
            <a:r>
              <a:rPr lang="ru-RU" sz="2000" b="1" dirty="0" err="1">
                <a:solidFill>
                  <a:srgbClr val="632B8D"/>
                </a:solidFill>
              </a:rPr>
              <a:t>піфагорових</a:t>
            </a:r>
            <a:r>
              <a:rPr lang="ru-RU" sz="2000" b="1" dirty="0">
                <a:solidFill>
                  <a:srgbClr val="632B8D"/>
                </a:solidFill>
              </a:rPr>
              <a:t> чисел </a:t>
            </a:r>
            <a:r>
              <a:rPr lang="ru-RU" sz="2000" b="1" dirty="0" err="1">
                <a:solidFill>
                  <a:srgbClr val="632B8D"/>
                </a:solidFill>
              </a:rPr>
              <a:t>має</a:t>
            </a:r>
            <a:r>
              <a:rPr lang="ru-RU" sz="2000" b="1" dirty="0">
                <a:solidFill>
                  <a:srgbClr val="632B8D"/>
                </a:solidFill>
              </a:rPr>
              <a:t> бути </a:t>
            </a:r>
            <a:r>
              <a:rPr lang="ru-RU" sz="2000" b="1" dirty="0" err="1">
                <a:solidFill>
                  <a:srgbClr val="632B8D"/>
                </a:solidFill>
              </a:rPr>
              <a:t>кратне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п'яти</a:t>
            </a:r>
            <a:endParaRPr lang="ru-RU" sz="2000" b="1" dirty="0">
              <a:solidFill>
                <a:srgbClr val="632B8D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145" y="5718460"/>
            <a:ext cx="88899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32B8D"/>
                </a:solidFill>
              </a:rPr>
              <a:t>З </a:t>
            </a:r>
            <a:r>
              <a:rPr lang="ru-RU" sz="2000" b="1" dirty="0" err="1" smtClean="0">
                <a:solidFill>
                  <a:srgbClr val="632B8D"/>
                </a:solidFill>
              </a:rPr>
              <a:t>даного</a:t>
            </a:r>
            <a:r>
              <a:rPr lang="ru-RU" sz="2000" b="1" dirty="0" smtClean="0">
                <a:solidFill>
                  <a:srgbClr val="632B8D"/>
                </a:solidFill>
              </a:rPr>
              <a:t>  </a:t>
            </a:r>
            <a:r>
              <a:rPr lang="ru-RU" sz="2000" b="1" dirty="0" err="1">
                <a:solidFill>
                  <a:srgbClr val="632B8D"/>
                </a:solidFill>
              </a:rPr>
              <a:t>п</a:t>
            </a:r>
            <a:r>
              <a:rPr lang="ru-RU" sz="2000" b="1" dirty="0" err="1" smtClean="0">
                <a:solidFill>
                  <a:srgbClr val="632B8D"/>
                </a:solidFill>
              </a:rPr>
              <a:t>іфагорова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трикутника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із</a:t>
            </a:r>
            <a:r>
              <a:rPr lang="ru-RU" sz="2000" b="1" dirty="0">
                <a:solidFill>
                  <a:srgbClr val="632B8D"/>
                </a:solidFill>
              </a:rPr>
              <a:t> сторонами (а, b, с) </a:t>
            </a:r>
            <a:r>
              <a:rPr lang="ru-RU" sz="2000" b="1" dirty="0" err="1">
                <a:solidFill>
                  <a:srgbClr val="632B8D"/>
                </a:solidFill>
              </a:rPr>
              <a:t>можна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отримати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нескінченну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безліч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подібних</a:t>
            </a:r>
            <a:r>
              <a:rPr lang="ru-RU" sz="2000" b="1" dirty="0">
                <a:solidFill>
                  <a:srgbClr val="632B8D"/>
                </a:solidFill>
              </a:rPr>
              <a:t> до </a:t>
            </a:r>
            <a:r>
              <a:rPr lang="ru-RU" sz="2000" b="1" dirty="0" err="1">
                <a:solidFill>
                  <a:srgbClr val="632B8D"/>
                </a:solidFill>
              </a:rPr>
              <a:t>нього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із</a:t>
            </a:r>
            <a:r>
              <a:rPr lang="ru-RU" sz="2000" b="1" dirty="0">
                <a:solidFill>
                  <a:srgbClr val="632B8D"/>
                </a:solidFill>
              </a:rPr>
              <a:t> сторонами </a:t>
            </a:r>
            <a:r>
              <a:rPr lang="ru-RU" sz="2000" dirty="0">
                <a:solidFill>
                  <a:srgbClr val="C00000"/>
                </a:solidFill>
              </a:rPr>
              <a:t>(</a:t>
            </a:r>
            <a:r>
              <a:rPr lang="ru-RU" sz="2000" dirty="0" err="1">
                <a:solidFill>
                  <a:srgbClr val="C00000"/>
                </a:solidFill>
              </a:rPr>
              <a:t>kа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 err="1">
                <a:solidFill>
                  <a:srgbClr val="C00000"/>
                </a:solidFill>
              </a:rPr>
              <a:t>kb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 err="1">
                <a:solidFill>
                  <a:srgbClr val="C00000"/>
                </a:solidFill>
              </a:rPr>
              <a:t>kс</a:t>
            </a:r>
            <a:r>
              <a:rPr lang="ru-RU" sz="2000" b="1" dirty="0">
                <a:solidFill>
                  <a:srgbClr val="C00000"/>
                </a:solidFill>
              </a:rPr>
              <a:t>), </a:t>
            </a:r>
            <a:r>
              <a:rPr lang="ru-RU" sz="2000" b="1" dirty="0">
                <a:solidFill>
                  <a:srgbClr val="632B8D"/>
                </a:solidFill>
              </a:rPr>
              <a:t>де k - </a:t>
            </a:r>
            <a:r>
              <a:rPr lang="ru-RU" sz="2000" b="1" dirty="0" err="1">
                <a:solidFill>
                  <a:srgbClr val="632B8D"/>
                </a:solidFill>
              </a:rPr>
              <a:t>довільне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натуральне</a:t>
            </a:r>
            <a:r>
              <a:rPr lang="ru-RU" sz="2000" b="1" dirty="0">
                <a:solidFill>
                  <a:srgbClr val="632B8D"/>
                </a:solidFill>
              </a:rPr>
              <a:t> число</a:t>
            </a:r>
            <a:r>
              <a:rPr lang="ru-RU" sz="2000" b="1" dirty="0" smtClean="0">
                <a:solidFill>
                  <a:srgbClr val="632B8D"/>
                </a:solidFill>
              </a:rPr>
              <a:t>.</a:t>
            </a:r>
            <a:endParaRPr lang="ru-RU" sz="2000" b="1" dirty="0">
              <a:solidFill>
                <a:srgbClr val="632B8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145" y="1610643"/>
            <a:ext cx="8393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Піфагорові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трійки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— </a:t>
            </a:r>
            <a:r>
              <a:rPr lang="ru-RU" sz="2000" b="1" dirty="0" err="1">
                <a:solidFill>
                  <a:srgbClr val="C00000"/>
                </a:solidFill>
              </a:rPr>
              <a:t>це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сторони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прямокутного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трикутника</a:t>
            </a:r>
            <a:r>
              <a:rPr lang="ru-RU" sz="2000" b="1" dirty="0"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solidFill>
                  <a:srgbClr val="C00000"/>
                </a:solidFill>
              </a:rPr>
              <a:t>якщо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всі</a:t>
            </a:r>
            <a:r>
              <a:rPr lang="ru-RU" sz="2000" b="1" dirty="0">
                <a:solidFill>
                  <a:srgbClr val="C00000"/>
                </a:solidFill>
              </a:rPr>
              <a:t> вони є </a:t>
            </a:r>
            <a:r>
              <a:rPr lang="ru-RU" sz="2000" b="1" dirty="0" err="1">
                <a:solidFill>
                  <a:srgbClr val="C00000"/>
                </a:solidFill>
              </a:rPr>
              <a:t>цілочисельними</a:t>
            </a:r>
            <a:r>
              <a:rPr lang="ru-RU" sz="2000" dirty="0">
                <a:solidFill>
                  <a:srgbClr val="C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1464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972" y="1057091"/>
            <a:ext cx="8357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32B8D"/>
                </a:solidFill>
              </a:rPr>
              <a:t>.</a:t>
            </a:r>
            <a:endParaRPr lang="ru-RU" sz="2400" b="1" dirty="0">
              <a:solidFill>
                <a:srgbClr val="632B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45569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err="1" smtClean="0">
                <a:solidFill>
                  <a:srgbClr val="C00000"/>
                </a:solidFill>
              </a:rPr>
              <a:t>Піфогорові</a:t>
            </a:r>
            <a:r>
              <a:rPr lang="uk-UA" sz="3200" b="1" dirty="0" smtClean="0">
                <a:solidFill>
                  <a:srgbClr val="C00000"/>
                </a:solidFill>
              </a:rPr>
              <a:t>  трійки і їх властивості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7922" y="51370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0972" y="4382968"/>
            <a:ext cx="835749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Властивість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1</a:t>
            </a:r>
            <a:r>
              <a:rPr lang="ru-RU" sz="2400" b="1" dirty="0">
                <a:solidFill>
                  <a:srgbClr val="632B8D"/>
                </a:solidFill>
              </a:rPr>
              <a:t>.  Числа, </a:t>
            </a:r>
            <a:r>
              <a:rPr lang="ru-RU" sz="2400" b="1" dirty="0" err="1">
                <a:solidFill>
                  <a:srgbClr val="632B8D"/>
                </a:solidFill>
              </a:rPr>
              <a:t>що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входять</a:t>
            </a:r>
            <a:r>
              <a:rPr lang="ru-RU" sz="2400" b="1" dirty="0">
                <a:solidFill>
                  <a:srgbClr val="632B8D"/>
                </a:solidFill>
              </a:rPr>
              <a:t> в </a:t>
            </a:r>
            <a:r>
              <a:rPr lang="ru-RU" sz="2400" b="1" dirty="0" err="1">
                <a:solidFill>
                  <a:srgbClr val="632B8D"/>
                </a:solidFill>
              </a:rPr>
              <a:t>просту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піфагорову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трійку</a:t>
            </a:r>
            <a:r>
              <a:rPr lang="ru-RU" sz="2400" b="1" dirty="0">
                <a:solidFill>
                  <a:srgbClr val="632B8D"/>
                </a:solidFill>
              </a:rPr>
              <a:t>, попарно </a:t>
            </a:r>
            <a:r>
              <a:rPr lang="ru-RU" sz="2400" b="1" dirty="0" err="1">
                <a:solidFill>
                  <a:srgbClr val="632B8D"/>
                </a:solidFill>
              </a:rPr>
              <a:t>взаємно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прості</a:t>
            </a:r>
            <a:r>
              <a:rPr lang="ru-RU" sz="2400" b="1" dirty="0">
                <a:solidFill>
                  <a:srgbClr val="632B8D"/>
                </a:solidFill>
              </a:rPr>
              <a:t>. </a:t>
            </a:r>
          </a:p>
          <a:p>
            <a:r>
              <a:rPr lang="ru-RU" sz="2400" b="1" dirty="0" err="1" smtClean="0">
                <a:solidFill>
                  <a:srgbClr val="C00000"/>
                </a:solidFill>
              </a:rPr>
              <a:t>Наслідок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r>
              <a:rPr lang="ru-RU" sz="2400" b="1" dirty="0">
                <a:solidFill>
                  <a:srgbClr val="632B8D"/>
                </a:solidFill>
              </a:rPr>
              <a:t>У </a:t>
            </a:r>
            <a:r>
              <a:rPr lang="ru-RU" sz="2400" b="1" dirty="0" err="1">
                <a:solidFill>
                  <a:srgbClr val="632B8D"/>
                </a:solidFill>
              </a:rPr>
              <a:t>простій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піфагоровій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трійці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тільки</a:t>
            </a:r>
            <a:r>
              <a:rPr lang="ru-RU" sz="2400" b="1" dirty="0">
                <a:solidFill>
                  <a:srgbClr val="632B8D"/>
                </a:solidFill>
              </a:rPr>
              <a:t> одно число </a:t>
            </a:r>
            <a:r>
              <a:rPr lang="ru-RU" sz="2400" b="1" dirty="0" err="1">
                <a:solidFill>
                  <a:srgbClr val="632B8D"/>
                </a:solidFill>
              </a:rPr>
              <a:t>може</a:t>
            </a:r>
            <a:r>
              <a:rPr lang="ru-RU" sz="2400" b="1" dirty="0">
                <a:solidFill>
                  <a:srgbClr val="632B8D"/>
                </a:solidFill>
              </a:rPr>
              <a:t> бути </a:t>
            </a:r>
            <a:r>
              <a:rPr lang="ru-RU" sz="2400" b="1" dirty="0" err="1">
                <a:solidFill>
                  <a:srgbClr val="632B8D"/>
                </a:solidFill>
              </a:rPr>
              <a:t>парним</a:t>
            </a:r>
            <a:r>
              <a:rPr lang="ru-RU" sz="2400" b="1" dirty="0">
                <a:solidFill>
                  <a:srgbClr val="632B8D"/>
                </a:solidFill>
              </a:rPr>
              <a:t>. </a:t>
            </a:r>
          </a:p>
          <a:p>
            <a:r>
              <a:rPr lang="ru-RU" sz="2400" b="1" dirty="0" err="1">
                <a:solidFill>
                  <a:srgbClr val="C00000"/>
                </a:solidFill>
              </a:rPr>
              <a:t>Властивість</a:t>
            </a:r>
            <a:r>
              <a:rPr lang="ru-RU" sz="2400" b="1" dirty="0">
                <a:solidFill>
                  <a:srgbClr val="C00000"/>
                </a:solidFill>
              </a:rPr>
              <a:t> 2</a:t>
            </a:r>
            <a:r>
              <a:rPr lang="ru-RU" sz="2400" b="1" dirty="0">
                <a:solidFill>
                  <a:srgbClr val="632B8D"/>
                </a:solidFill>
              </a:rPr>
              <a:t>. У </a:t>
            </a:r>
            <a:r>
              <a:rPr lang="ru-RU" sz="2400" b="1" dirty="0" err="1">
                <a:solidFill>
                  <a:srgbClr val="632B8D"/>
                </a:solidFill>
              </a:rPr>
              <a:t>простій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піфагоровій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трійці</a:t>
            </a:r>
            <a:r>
              <a:rPr lang="ru-RU" sz="2400" b="1" dirty="0">
                <a:solidFill>
                  <a:srgbClr val="632B8D"/>
                </a:solidFill>
              </a:rPr>
              <a:t> числа </a:t>
            </a:r>
            <a:r>
              <a:rPr lang="en-US" sz="2400" b="1" dirty="0">
                <a:solidFill>
                  <a:srgbClr val="632B8D"/>
                </a:solidFill>
              </a:rPr>
              <a:t>x </a:t>
            </a:r>
            <a:r>
              <a:rPr lang="ru-RU" sz="2400" b="1" dirty="0">
                <a:solidFill>
                  <a:srgbClr val="632B8D"/>
                </a:solidFill>
              </a:rPr>
              <a:t>і </a:t>
            </a:r>
            <a:r>
              <a:rPr lang="en-US" sz="2400" b="1" dirty="0">
                <a:solidFill>
                  <a:srgbClr val="632B8D"/>
                </a:solidFill>
              </a:rPr>
              <a:t>y </a:t>
            </a:r>
            <a:r>
              <a:rPr lang="ru-RU" sz="2400" b="1" dirty="0">
                <a:solidFill>
                  <a:srgbClr val="632B8D"/>
                </a:solidFill>
              </a:rPr>
              <a:t>не </a:t>
            </a:r>
            <a:r>
              <a:rPr lang="ru-RU" sz="2400" b="1" dirty="0" err="1">
                <a:solidFill>
                  <a:srgbClr val="632B8D"/>
                </a:solidFill>
              </a:rPr>
              <a:t>можуть</a:t>
            </a:r>
            <a:r>
              <a:rPr lang="ru-RU" sz="2400" b="1" dirty="0">
                <a:solidFill>
                  <a:srgbClr val="632B8D"/>
                </a:solidFill>
              </a:rPr>
              <a:t> бути </a:t>
            </a:r>
            <a:r>
              <a:rPr lang="ru-RU" sz="2400" b="1" dirty="0" err="1">
                <a:solidFill>
                  <a:srgbClr val="632B8D"/>
                </a:solidFill>
              </a:rPr>
              <a:t>одночасно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непарними</a:t>
            </a:r>
            <a:r>
              <a:rPr lang="ru-RU" sz="2400" b="1" dirty="0">
                <a:solidFill>
                  <a:srgbClr val="632B8D"/>
                </a:solidFill>
              </a:rPr>
              <a:t>. </a:t>
            </a:r>
          </a:p>
          <a:p>
            <a:r>
              <a:rPr lang="ru-RU" sz="2000" b="1" dirty="0" smtClean="0">
                <a:solidFill>
                  <a:srgbClr val="632B8D"/>
                </a:solidFill>
              </a:rPr>
              <a:t>.</a:t>
            </a:r>
            <a:endParaRPr lang="ru-RU" sz="2000" b="1" dirty="0">
              <a:solidFill>
                <a:srgbClr val="632B8D"/>
              </a:solidFill>
            </a:endParaRPr>
          </a:p>
        </p:txBody>
      </p:sp>
      <p:pic>
        <p:nvPicPr>
          <p:cNvPr id="16388" name="Picture 4" descr="https://encrypted-tbn2.gstatic.com/images?q=tbn:ANd9GcQ34qQf8YdjxaTDndgaP5NEczngieMfRI9beY-QP9e9IM_NnBw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2" y="1277525"/>
            <a:ext cx="2875620" cy="287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image.slidesharecdn.com/2-120811150612-phpapp02/95/2-19-728.jpg?cb=1344697741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31207" r="20365" b="15121"/>
          <a:stretch/>
        </p:blipFill>
        <p:spPr bwMode="auto">
          <a:xfrm>
            <a:off x="3563888" y="1270048"/>
            <a:ext cx="4347411" cy="2791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111051" y="190904"/>
            <a:ext cx="7659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Піфагорові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трійки</a:t>
            </a:r>
            <a:r>
              <a:rPr lang="ru-RU" sz="3200" b="1" dirty="0" smtClean="0">
                <a:solidFill>
                  <a:srgbClr val="C00000"/>
                </a:solidFill>
              </a:rPr>
              <a:t> і </a:t>
            </a:r>
            <a:r>
              <a:rPr lang="ru-RU" sz="3200" b="1" dirty="0" err="1">
                <a:solidFill>
                  <a:srgbClr val="C00000"/>
                </a:solidFill>
              </a:rPr>
              <a:t>ї</a:t>
            </a:r>
            <a:r>
              <a:rPr lang="ru-RU" sz="3200" b="1" dirty="0" err="1" smtClean="0">
                <a:solidFill>
                  <a:srgbClr val="C00000"/>
                </a:solidFill>
              </a:rPr>
              <a:t>х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примінення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053" y="1005818"/>
            <a:ext cx="62570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Обчислення елементів прямокутного трикутника:</a:t>
            </a:r>
          </a:p>
          <a:p>
            <a:r>
              <a:rPr lang="uk-UA" sz="2400" dirty="0" smtClean="0"/>
              <a:t>1</a:t>
            </a:r>
            <a:r>
              <a:rPr lang="uk-UA" sz="2400" b="1" dirty="0" smtClean="0">
                <a:solidFill>
                  <a:srgbClr val="632B8D"/>
                </a:solidFill>
              </a:rPr>
              <a:t>).Знайти  гіпотенузу за двома катетами</a:t>
            </a:r>
            <a:r>
              <a:rPr lang="uk-UA" sz="2400" b="1" dirty="0">
                <a:solidFill>
                  <a:srgbClr val="632B8D"/>
                </a:solidFill>
                <a:sym typeface="Wingdings" panose="05000000000000000000" pitchFamily="2" charset="2"/>
              </a:rPr>
              <a:t>(</a:t>
            </a:r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3;4;</a:t>
            </a:r>
            <a:r>
              <a:rPr lang="uk-UA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5</a:t>
            </a:r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);(5;12;</a:t>
            </a:r>
            <a:r>
              <a:rPr lang="uk-UA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13</a:t>
            </a:r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);(0,6;0,8;</a:t>
            </a:r>
            <a:r>
              <a:rPr lang="uk-UA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1</a:t>
            </a:r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2).Знайти </a:t>
            </a:r>
            <a:r>
              <a:rPr lang="uk-UA" sz="2400" b="1" dirty="0" err="1" smtClean="0">
                <a:solidFill>
                  <a:srgbClr val="632B8D"/>
                </a:solidFill>
                <a:sym typeface="Wingdings" panose="05000000000000000000" pitchFamily="2" charset="2"/>
              </a:rPr>
              <a:t>катет,якщо</a:t>
            </a:r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 відомий другий катет і гіпотенуза (</a:t>
            </a:r>
            <a:r>
              <a:rPr lang="uk-UA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6</a:t>
            </a:r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;8;!10);(</a:t>
            </a:r>
            <a:r>
              <a:rPr lang="uk-UA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8</a:t>
            </a:r>
            <a:r>
              <a:rPr lang="uk-UA" sz="2400" b="1" dirty="0" smtClean="0">
                <a:solidFill>
                  <a:srgbClr val="632B8D"/>
                </a:solidFill>
                <a:sym typeface="Wingdings" panose="05000000000000000000" pitchFamily="2" charset="2"/>
              </a:rPr>
              <a:t>;15;17).</a:t>
            </a:r>
          </a:p>
          <a:p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9129" y="3356992"/>
            <a:ext cx="86966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Розвязання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квадратного  </a:t>
            </a:r>
            <a:r>
              <a:rPr lang="ru-RU" sz="2400" b="1" dirty="0" err="1">
                <a:solidFill>
                  <a:srgbClr val="C00000"/>
                </a:solidFill>
              </a:rPr>
              <a:t>рівняння</a:t>
            </a:r>
            <a:r>
              <a:rPr lang="ru-RU" sz="24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uk-UA" sz="2400" dirty="0" smtClean="0"/>
              <a:t>1</a:t>
            </a:r>
            <a:r>
              <a:rPr lang="uk-UA" sz="2400" b="1" dirty="0" smtClean="0">
                <a:solidFill>
                  <a:srgbClr val="632B8D"/>
                </a:solidFill>
              </a:rPr>
              <a:t>).х2+</a:t>
            </a:r>
            <a:r>
              <a:rPr lang="uk-UA" sz="2400" b="1" dirty="0" smtClean="0">
                <a:solidFill>
                  <a:srgbClr val="C00000"/>
                </a:solidFill>
              </a:rPr>
              <a:t>3</a:t>
            </a:r>
            <a:r>
              <a:rPr lang="uk-UA" sz="2400" b="1" dirty="0" smtClean="0">
                <a:solidFill>
                  <a:srgbClr val="632B8D"/>
                </a:solidFill>
              </a:rPr>
              <a:t>х-4=0;           </a:t>
            </a:r>
            <a:r>
              <a:rPr lang="en-US" sz="2400" b="1" dirty="0" smtClean="0">
                <a:solidFill>
                  <a:srgbClr val="632B8D"/>
                </a:solidFill>
              </a:rPr>
              <a:t>D</a:t>
            </a:r>
            <a:r>
              <a:rPr lang="uk-UA" sz="2400" b="1" dirty="0" smtClean="0">
                <a:solidFill>
                  <a:srgbClr val="632B8D"/>
                </a:solidFill>
              </a:rPr>
              <a:t>=</a:t>
            </a:r>
            <a:r>
              <a:rPr lang="uk-UA" sz="2400" b="1" dirty="0" smtClean="0">
                <a:solidFill>
                  <a:srgbClr val="C00000"/>
                </a:solidFill>
              </a:rPr>
              <a:t>3</a:t>
            </a:r>
            <a:r>
              <a:rPr lang="uk-UA" sz="2400" b="1" dirty="0" smtClean="0">
                <a:solidFill>
                  <a:srgbClr val="632B8D"/>
                </a:solidFill>
              </a:rPr>
              <a:t>2+42=</a:t>
            </a:r>
            <a:r>
              <a:rPr lang="uk-UA" sz="2400" b="1" dirty="0" smtClean="0">
                <a:solidFill>
                  <a:srgbClr val="C00000"/>
                </a:solidFill>
              </a:rPr>
              <a:t>52 </a:t>
            </a:r>
            <a:r>
              <a:rPr lang="uk-UA" sz="2400" b="1" dirty="0" smtClean="0">
                <a:solidFill>
                  <a:srgbClr val="632B8D"/>
                </a:solidFill>
              </a:rPr>
              <a:t>                              (3;4;</a:t>
            </a:r>
            <a:r>
              <a:rPr lang="uk-UA" sz="2400" b="1" dirty="0" smtClean="0">
                <a:solidFill>
                  <a:srgbClr val="C00000"/>
                </a:solidFill>
              </a:rPr>
              <a:t>5</a:t>
            </a:r>
            <a:r>
              <a:rPr lang="uk-UA" sz="2400" b="1" dirty="0" smtClean="0">
                <a:solidFill>
                  <a:srgbClr val="632B8D"/>
                </a:solidFill>
              </a:rPr>
              <a:t>)</a:t>
            </a:r>
          </a:p>
          <a:p>
            <a:r>
              <a:rPr lang="uk-UA" sz="2400" b="1" dirty="0" smtClean="0">
                <a:solidFill>
                  <a:srgbClr val="632B8D"/>
                </a:solidFill>
              </a:rPr>
              <a:t>2).3х2+</a:t>
            </a:r>
            <a:r>
              <a:rPr lang="uk-UA" sz="2400" b="1" dirty="0" smtClean="0">
                <a:solidFill>
                  <a:srgbClr val="C00000"/>
                </a:solidFill>
              </a:rPr>
              <a:t>8</a:t>
            </a:r>
            <a:r>
              <a:rPr lang="uk-UA" sz="2400" b="1" dirty="0" smtClean="0">
                <a:solidFill>
                  <a:srgbClr val="632B8D"/>
                </a:solidFill>
              </a:rPr>
              <a:t>х-3=0;        </a:t>
            </a:r>
            <a:r>
              <a:rPr lang="en-US" sz="2400" b="1" dirty="0" smtClean="0">
                <a:solidFill>
                  <a:srgbClr val="632B8D"/>
                </a:solidFill>
              </a:rPr>
              <a:t>D</a:t>
            </a:r>
            <a:r>
              <a:rPr lang="uk-UA" sz="2400" b="1" dirty="0" smtClean="0">
                <a:solidFill>
                  <a:srgbClr val="632B8D"/>
                </a:solidFill>
              </a:rPr>
              <a:t>=</a:t>
            </a:r>
            <a:r>
              <a:rPr lang="uk-UA" sz="2400" b="1" dirty="0" smtClean="0">
                <a:solidFill>
                  <a:srgbClr val="C00000"/>
                </a:solidFill>
              </a:rPr>
              <a:t>8</a:t>
            </a:r>
            <a:r>
              <a:rPr lang="uk-UA" sz="2400" b="1" dirty="0" smtClean="0">
                <a:solidFill>
                  <a:srgbClr val="632B8D"/>
                </a:solidFill>
              </a:rPr>
              <a:t>2+62=</a:t>
            </a:r>
            <a:r>
              <a:rPr lang="uk-UA" sz="2400" b="1" dirty="0" smtClean="0">
                <a:solidFill>
                  <a:srgbClr val="C00000"/>
                </a:solidFill>
              </a:rPr>
              <a:t>102</a:t>
            </a:r>
            <a:r>
              <a:rPr lang="uk-UA" sz="2400" b="1" dirty="0" smtClean="0">
                <a:solidFill>
                  <a:srgbClr val="632B8D"/>
                </a:solidFill>
              </a:rPr>
              <a:t>;                            (6;8;</a:t>
            </a:r>
            <a:r>
              <a:rPr lang="uk-UA" sz="2400" b="1" dirty="0" smtClean="0">
                <a:solidFill>
                  <a:srgbClr val="C00000"/>
                </a:solidFill>
              </a:rPr>
              <a:t>10</a:t>
            </a:r>
            <a:r>
              <a:rPr lang="uk-UA" sz="2400" b="1" dirty="0" smtClean="0">
                <a:solidFill>
                  <a:srgbClr val="632B8D"/>
                </a:solidFill>
              </a:rPr>
              <a:t>)</a:t>
            </a:r>
          </a:p>
          <a:p>
            <a:r>
              <a:rPr lang="uk-UA" sz="2400" b="1" dirty="0" smtClean="0">
                <a:solidFill>
                  <a:srgbClr val="632B8D"/>
                </a:solidFill>
              </a:rPr>
              <a:t>3).4х2+</a:t>
            </a:r>
            <a:r>
              <a:rPr lang="uk-UA" sz="2400" b="1" dirty="0" smtClean="0">
                <a:solidFill>
                  <a:srgbClr val="C00000"/>
                </a:solidFill>
              </a:rPr>
              <a:t>5</a:t>
            </a:r>
            <a:r>
              <a:rPr lang="uk-UA" sz="2400" b="1" dirty="0" smtClean="0">
                <a:solidFill>
                  <a:srgbClr val="632B8D"/>
                </a:solidFill>
              </a:rPr>
              <a:t>х-9=0;       </a:t>
            </a:r>
            <a:r>
              <a:rPr lang="en-US" sz="2400" b="1" dirty="0" smtClean="0">
                <a:solidFill>
                  <a:srgbClr val="632B8D"/>
                </a:solidFill>
              </a:rPr>
              <a:t> D</a:t>
            </a:r>
            <a:r>
              <a:rPr lang="uk-UA" sz="2400" b="1" dirty="0" smtClean="0">
                <a:solidFill>
                  <a:srgbClr val="632B8D"/>
                </a:solidFill>
              </a:rPr>
              <a:t>=</a:t>
            </a:r>
            <a:r>
              <a:rPr lang="uk-UA" sz="2400" b="1" dirty="0" smtClean="0">
                <a:solidFill>
                  <a:srgbClr val="C00000"/>
                </a:solidFill>
              </a:rPr>
              <a:t>5</a:t>
            </a:r>
            <a:r>
              <a:rPr lang="uk-UA" sz="2400" b="1" dirty="0" smtClean="0">
                <a:solidFill>
                  <a:srgbClr val="632B8D"/>
                </a:solidFill>
              </a:rPr>
              <a:t>2+122=</a:t>
            </a:r>
            <a:r>
              <a:rPr lang="uk-UA" sz="2400" b="1" dirty="0" smtClean="0">
                <a:solidFill>
                  <a:srgbClr val="C00000"/>
                </a:solidFill>
              </a:rPr>
              <a:t>132</a:t>
            </a:r>
            <a:r>
              <a:rPr lang="uk-UA" sz="2400" b="1" dirty="0" smtClean="0">
                <a:solidFill>
                  <a:srgbClr val="632B8D"/>
                </a:solidFill>
              </a:rPr>
              <a:t>;                           (5;12;</a:t>
            </a:r>
            <a:r>
              <a:rPr lang="uk-UA" sz="2400" b="1" dirty="0" smtClean="0">
                <a:solidFill>
                  <a:srgbClr val="C00000"/>
                </a:solidFill>
              </a:rPr>
              <a:t>13</a:t>
            </a:r>
            <a:r>
              <a:rPr lang="uk-UA" sz="2400" b="1" dirty="0" smtClean="0">
                <a:solidFill>
                  <a:srgbClr val="632B8D"/>
                </a:solidFill>
              </a:rPr>
              <a:t>)</a:t>
            </a:r>
          </a:p>
          <a:p>
            <a:r>
              <a:rPr lang="uk-UA" sz="2400" b="1" dirty="0" smtClean="0">
                <a:solidFill>
                  <a:srgbClr val="632B8D"/>
                </a:solidFill>
              </a:rPr>
              <a:t>4).4х2+</a:t>
            </a:r>
            <a:r>
              <a:rPr lang="uk-UA" sz="2400" b="1" dirty="0" smtClean="0">
                <a:solidFill>
                  <a:srgbClr val="C00000"/>
                </a:solidFill>
              </a:rPr>
              <a:t>15</a:t>
            </a:r>
            <a:r>
              <a:rPr lang="uk-UA" sz="2400" b="1" dirty="0" smtClean="0">
                <a:solidFill>
                  <a:srgbClr val="632B8D"/>
                </a:solidFill>
              </a:rPr>
              <a:t>х2-4=0;</a:t>
            </a:r>
            <a:r>
              <a:rPr lang="en-US" sz="2400" b="1" dirty="0">
                <a:solidFill>
                  <a:srgbClr val="632B8D"/>
                </a:solidFill>
              </a:rPr>
              <a:t> </a:t>
            </a:r>
            <a:r>
              <a:rPr lang="uk-UA" sz="2400" b="1" dirty="0" smtClean="0">
                <a:solidFill>
                  <a:srgbClr val="632B8D"/>
                </a:solidFill>
              </a:rPr>
              <a:t>   </a:t>
            </a:r>
            <a:r>
              <a:rPr lang="en-US" sz="2400" b="1" dirty="0" smtClean="0">
                <a:solidFill>
                  <a:srgbClr val="632B8D"/>
                </a:solidFill>
              </a:rPr>
              <a:t>D</a:t>
            </a:r>
            <a:r>
              <a:rPr lang="uk-UA" sz="2400" b="1" dirty="0" smtClean="0">
                <a:solidFill>
                  <a:srgbClr val="632B8D"/>
                </a:solidFill>
              </a:rPr>
              <a:t>=</a:t>
            </a:r>
            <a:r>
              <a:rPr lang="uk-UA" sz="2400" b="1" dirty="0" smtClean="0">
                <a:solidFill>
                  <a:srgbClr val="C00000"/>
                </a:solidFill>
              </a:rPr>
              <a:t>15</a:t>
            </a:r>
            <a:r>
              <a:rPr lang="uk-UA" sz="2400" b="1" dirty="0" smtClean="0">
                <a:solidFill>
                  <a:srgbClr val="632B8D"/>
                </a:solidFill>
              </a:rPr>
              <a:t>2+82=</a:t>
            </a:r>
            <a:r>
              <a:rPr lang="uk-UA" sz="2400" b="1" dirty="0" smtClean="0">
                <a:solidFill>
                  <a:srgbClr val="C00000"/>
                </a:solidFill>
              </a:rPr>
              <a:t>172</a:t>
            </a:r>
            <a:r>
              <a:rPr lang="uk-UA" sz="2400" b="1" dirty="0" smtClean="0">
                <a:solidFill>
                  <a:srgbClr val="632B8D"/>
                </a:solidFill>
              </a:rPr>
              <a:t>;                           (8;15</a:t>
            </a:r>
            <a:r>
              <a:rPr lang="uk-UA" sz="2400" b="1" dirty="0" smtClean="0">
                <a:solidFill>
                  <a:srgbClr val="C00000"/>
                </a:solidFill>
              </a:rPr>
              <a:t>;17</a:t>
            </a:r>
            <a:r>
              <a:rPr lang="uk-UA" sz="2400" b="1" dirty="0" smtClean="0">
                <a:solidFill>
                  <a:srgbClr val="632B8D"/>
                </a:solidFill>
              </a:rPr>
              <a:t>).</a:t>
            </a:r>
          </a:p>
          <a:p>
            <a:r>
              <a:rPr lang="uk-UA" sz="2400" b="1" dirty="0" smtClean="0">
                <a:solidFill>
                  <a:srgbClr val="632B8D"/>
                </a:solidFill>
              </a:rPr>
              <a:t>При обчисленні </a:t>
            </a:r>
            <a:r>
              <a:rPr lang="uk-UA" sz="2400" b="1" dirty="0" err="1" smtClean="0">
                <a:solidFill>
                  <a:srgbClr val="632B8D"/>
                </a:solidFill>
              </a:rPr>
              <a:t>дискрімінанта</a:t>
            </a:r>
            <a:r>
              <a:rPr lang="uk-UA" sz="2400" b="1" dirty="0" smtClean="0">
                <a:solidFill>
                  <a:srgbClr val="632B8D"/>
                </a:solidFill>
              </a:rPr>
              <a:t> прослідковується </a:t>
            </a:r>
            <a:r>
              <a:rPr lang="uk-UA" sz="2400" b="1" dirty="0" err="1" smtClean="0">
                <a:solidFill>
                  <a:srgbClr val="632B8D"/>
                </a:solidFill>
              </a:rPr>
              <a:t>закономірність:значення</a:t>
            </a:r>
            <a:r>
              <a:rPr lang="uk-UA" sz="2400" b="1" dirty="0" smtClean="0">
                <a:solidFill>
                  <a:srgbClr val="632B8D"/>
                </a:solidFill>
              </a:rPr>
              <a:t> </a:t>
            </a:r>
            <a:r>
              <a:rPr lang="uk-UA" sz="2400" b="1" dirty="0" err="1" smtClean="0">
                <a:solidFill>
                  <a:srgbClr val="632B8D"/>
                </a:solidFill>
              </a:rPr>
              <a:t>коефіціента</a:t>
            </a:r>
            <a:r>
              <a:rPr lang="uk-UA" sz="2400" b="1" dirty="0" smtClean="0">
                <a:solidFill>
                  <a:srgbClr val="632B8D"/>
                </a:solidFill>
              </a:rPr>
              <a:t> </a:t>
            </a:r>
            <a:r>
              <a:rPr lang="en-US" sz="2400" b="1" dirty="0" smtClean="0">
                <a:solidFill>
                  <a:srgbClr val="632B8D"/>
                </a:solidFill>
              </a:rPr>
              <a:t>b</a:t>
            </a:r>
            <a:r>
              <a:rPr lang="uk-UA" sz="2400" b="1" dirty="0" smtClean="0">
                <a:solidFill>
                  <a:srgbClr val="632B8D"/>
                </a:solidFill>
              </a:rPr>
              <a:t>-це одне  із чисел  </a:t>
            </a:r>
            <a:r>
              <a:rPr lang="uk-UA" sz="2400" b="1" dirty="0" err="1" smtClean="0">
                <a:solidFill>
                  <a:srgbClr val="632B8D"/>
                </a:solidFill>
              </a:rPr>
              <a:t>Піфагорової</a:t>
            </a:r>
            <a:r>
              <a:rPr lang="uk-UA" sz="2400" b="1" dirty="0" smtClean="0">
                <a:solidFill>
                  <a:srgbClr val="632B8D"/>
                </a:solidFill>
              </a:rPr>
              <a:t> </a:t>
            </a:r>
            <a:r>
              <a:rPr lang="uk-UA" sz="2400" b="1" dirty="0" err="1" smtClean="0">
                <a:solidFill>
                  <a:srgbClr val="632B8D"/>
                </a:solidFill>
              </a:rPr>
              <a:t>трійки,а</a:t>
            </a:r>
            <a:r>
              <a:rPr lang="uk-UA" sz="2400" b="1" dirty="0" smtClean="0">
                <a:solidFill>
                  <a:srgbClr val="632B8D"/>
                </a:solidFill>
              </a:rPr>
              <a:t> друге число-повинно бути одним із множників добутку 4ас.</a:t>
            </a:r>
          </a:p>
          <a:p>
            <a:endParaRPr lang="ru-RU" sz="2400" b="1" dirty="0">
              <a:solidFill>
                <a:srgbClr val="632B8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42" y="700754"/>
            <a:ext cx="2272438" cy="311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31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724" y="618247"/>
            <a:ext cx="8847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32B8D"/>
                </a:solidFill>
              </a:rPr>
              <a:t>З </a:t>
            </a:r>
            <a:r>
              <a:rPr lang="ru-RU" sz="2400" b="1" dirty="0" err="1">
                <a:solidFill>
                  <a:srgbClr val="632B8D"/>
                </a:solidFill>
              </a:rPr>
              <a:t>глибокої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старовини</a:t>
            </a:r>
            <a:r>
              <a:rPr lang="ru-RU" sz="2400" b="1" dirty="0">
                <a:solidFill>
                  <a:srgbClr val="632B8D"/>
                </a:solidFill>
              </a:rPr>
              <a:t> при </a:t>
            </a:r>
            <a:r>
              <a:rPr lang="ru-RU" sz="2400" b="1" dirty="0" err="1">
                <a:solidFill>
                  <a:srgbClr val="632B8D"/>
                </a:solidFill>
              </a:rPr>
              <a:t>будівництві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храмів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іконостас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розташовувався</a:t>
            </a:r>
            <a:r>
              <a:rPr lang="ru-RU" sz="2400" b="1" dirty="0">
                <a:solidFill>
                  <a:srgbClr val="632B8D"/>
                </a:solidFill>
              </a:rPr>
              <a:t> строго на </a:t>
            </a:r>
            <a:r>
              <a:rPr lang="ru-RU" sz="2400" b="1" dirty="0" err="1">
                <a:solidFill>
                  <a:srgbClr val="632B8D"/>
                </a:solidFill>
              </a:rPr>
              <a:t>сході</a:t>
            </a:r>
            <a:r>
              <a:rPr lang="ru-RU" sz="2400" b="1" dirty="0">
                <a:solidFill>
                  <a:srgbClr val="632B8D"/>
                </a:solidFill>
              </a:rPr>
              <a:t>. Для </a:t>
            </a:r>
            <a:r>
              <a:rPr lang="ru-RU" sz="2400" b="1" dirty="0" err="1">
                <a:solidFill>
                  <a:srgbClr val="632B8D"/>
                </a:solidFill>
              </a:rPr>
              <a:t>визначення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напряму</a:t>
            </a:r>
            <a:r>
              <a:rPr lang="ru-RU" sz="2400" b="1" dirty="0">
                <a:solidFill>
                  <a:srgbClr val="632B8D"/>
                </a:solidFill>
              </a:rPr>
              <a:t> на </a:t>
            </a:r>
            <a:r>
              <a:rPr lang="ru-RU" sz="2400" b="1" dirty="0" err="1">
                <a:solidFill>
                  <a:srgbClr val="632B8D"/>
                </a:solidFill>
              </a:rPr>
              <a:t>схід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використовувалися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щонайдовша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тінь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від</a:t>
            </a:r>
            <a:r>
              <a:rPr lang="ru-RU" sz="2400" b="1" dirty="0">
                <a:solidFill>
                  <a:srgbClr val="632B8D"/>
                </a:solidFill>
              </a:rPr>
              <a:t> вертикального стержня (</a:t>
            </a:r>
            <a:r>
              <a:rPr lang="ru-RU" sz="2400" b="1" dirty="0" err="1">
                <a:solidFill>
                  <a:srgbClr val="632B8D"/>
                </a:solidFill>
              </a:rPr>
              <a:t>південь</a:t>
            </a:r>
            <a:r>
              <a:rPr lang="ru-RU" sz="2400" b="1" dirty="0">
                <a:solidFill>
                  <a:srgbClr val="632B8D"/>
                </a:solidFill>
              </a:rPr>
              <a:t>) і </a:t>
            </a:r>
            <a:r>
              <a:rPr lang="ru-RU" sz="2400" b="1" dirty="0" err="1" smtClean="0">
                <a:solidFill>
                  <a:srgbClr val="632B8D"/>
                </a:solidFill>
              </a:rPr>
              <a:t>її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перпендикулярний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напрям</a:t>
            </a:r>
            <a:r>
              <a:rPr lang="ru-RU" sz="2400" b="1" dirty="0">
                <a:solidFill>
                  <a:srgbClr val="632B8D"/>
                </a:solidFill>
              </a:rPr>
              <a:t> (</a:t>
            </a:r>
            <a:r>
              <a:rPr lang="ru-RU" sz="2400" b="1" dirty="0" err="1">
                <a:solidFill>
                  <a:srgbClr val="632B8D"/>
                </a:solidFill>
              </a:rPr>
              <a:t>схід</a:t>
            </a:r>
            <a:r>
              <a:rPr lang="ru-RU" sz="2400" b="1" dirty="0">
                <a:solidFill>
                  <a:srgbClr val="632B8D"/>
                </a:solidFill>
              </a:rPr>
              <a:t>), для </a:t>
            </a:r>
            <a:r>
              <a:rPr lang="ru-RU" sz="2400" b="1" dirty="0" err="1">
                <a:solidFill>
                  <a:srgbClr val="632B8D"/>
                </a:solidFill>
              </a:rPr>
              <a:t>чого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застосовувався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із</a:t>
            </a:r>
            <a:r>
              <a:rPr lang="ru-RU" sz="2400" b="1" dirty="0">
                <a:solidFill>
                  <a:srgbClr val="632B8D"/>
                </a:solidFill>
              </a:rPr>
              <a:t> сторонами </a:t>
            </a:r>
            <a:r>
              <a:rPr lang="ru-RU" sz="2400" b="1" dirty="0">
                <a:solidFill>
                  <a:srgbClr val="C00000"/>
                </a:solidFill>
              </a:rPr>
              <a:t>15, 36, 39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відомий</a:t>
            </a:r>
            <a:r>
              <a:rPr lang="ru-RU" sz="2400" b="1" dirty="0">
                <a:solidFill>
                  <a:srgbClr val="632B8D"/>
                </a:solidFill>
              </a:rPr>
              <a:t> в 7 </a:t>
            </a:r>
            <a:r>
              <a:rPr lang="ru-RU" sz="2400" b="1" dirty="0" err="1">
                <a:solidFill>
                  <a:srgbClr val="632B8D"/>
                </a:solidFill>
              </a:rPr>
              <a:t>столітті</a:t>
            </a:r>
            <a:r>
              <a:rPr lang="ru-RU" sz="2400" b="1" dirty="0">
                <a:solidFill>
                  <a:srgbClr val="632B8D"/>
                </a:solidFill>
              </a:rPr>
              <a:t> до </a:t>
            </a:r>
            <a:r>
              <a:rPr lang="ru-RU" sz="2400" b="1" dirty="0" err="1">
                <a:solidFill>
                  <a:srgbClr val="632B8D"/>
                </a:solidFill>
              </a:rPr>
              <a:t>н.е</a:t>
            </a:r>
            <a:r>
              <a:rPr lang="ru-RU" sz="2400" b="1" dirty="0">
                <a:solidFill>
                  <a:srgbClr val="632B8D"/>
                </a:solidFill>
              </a:rPr>
              <a:t>. :</a:t>
            </a:r>
            <a:r>
              <a:rPr lang="ru-RU" sz="2400" b="1" dirty="0">
                <a:solidFill>
                  <a:srgbClr val="C00000"/>
                </a:solidFill>
              </a:rPr>
              <a:t>152 </a:t>
            </a:r>
            <a:r>
              <a:rPr lang="ru-RU" sz="2400" b="1" dirty="0" smtClean="0">
                <a:solidFill>
                  <a:srgbClr val="C00000"/>
                </a:solidFill>
              </a:rPr>
              <a:t>+362=392</a:t>
            </a:r>
            <a:r>
              <a:rPr lang="ru-RU" sz="2400" b="1" dirty="0">
                <a:solidFill>
                  <a:srgbClr val="632B8D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rgbClr val="632B8D"/>
                </a:solidFill>
              </a:rPr>
              <a:t>.</a:t>
            </a:r>
            <a:endParaRPr lang="ru-RU" sz="2400" b="1" dirty="0">
              <a:solidFill>
                <a:srgbClr val="632B8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981799" y="102658"/>
            <a:ext cx="384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Стародавня</a:t>
            </a:r>
            <a:r>
              <a:rPr lang="ru-RU" sz="3200" b="1" dirty="0" smtClean="0">
                <a:solidFill>
                  <a:srgbClr val="C00000"/>
                </a:solidFill>
              </a:rPr>
              <a:t>  </a:t>
            </a:r>
            <a:r>
              <a:rPr lang="uk-UA" sz="3200" b="1" dirty="0" smtClean="0">
                <a:solidFill>
                  <a:srgbClr val="C00000"/>
                </a:solidFill>
              </a:rPr>
              <a:t>Індія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4" name="Picture 6" descr="Картинка 5 из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8" y="3789040"/>
            <a:ext cx="2358194" cy="28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а 141 из 114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52" y="2882062"/>
            <a:ext cx="3582480" cy="28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7735354_Shot00007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605244" cy="289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05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2209" y="3936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/>
              </a:rPr>
              <a:t>ІСТОРИЧНА ДОВІДКА</a:t>
            </a:r>
            <a:r>
              <a:rPr lang="ru-RU" sz="2800" dirty="0">
                <a:solidFill>
                  <a:srgbClr val="333333"/>
                </a:solidFill>
                <a:latin typeface="Arial"/>
              </a:rPr>
              <a:t> 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26593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1129" y="5256313"/>
            <a:ext cx="8914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32B8D"/>
                </a:solidFill>
              </a:rPr>
              <a:t> </a:t>
            </a:r>
            <a:r>
              <a:rPr lang="ru-RU" sz="2000" b="1" dirty="0" err="1">
                <a:solidFill>
                  <a:srgbClr val="632B8D"/>
                </a:solidFill>
              </a:rPr>
              <a:t>Ці</a:t>
            </a:r>
            <a:r>
              <a:rPr lang="ru-RU" sz="2000" b="1" dirty="0">
                <a:solidFill>
                  <a:srgbClr val="632B8D"/>
                </a:solidFill>
              </a:rPr>
              <a:t> ж </a:t>
            </a:r>
            <a:r>
              <a:rPr lang="ru-RU" sz="2000" b="1" dirty="0" err="1">
                <a:solidFill>
                  <a:srgbClr val="632B8D"/>
                </a:solidFill>
              </a:rPr>
              <a:t>самі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 smtClean="0">
                <a:solidFill>
                  <a:srgbClr val="632B8D"/>
                </a:solidFill>
              </a:rPr>
              <a:t>пропорціївикористовувалися</a:t>
            </a:r>
            <a:r>
              <a:rPr lang="ru-RU" sz="2000" b="1" dirty="0">
                <a:solidFill>
                  <a:srgbClr val="632B8D"/>
                </a:solidFill>
              </a:rPr>
              <a:t> і при </a:t>
            </a:r>
            <a:r>
              <a:rPr lang="ru-RU" sz="2000" b="1" dirty="0" err="1">
                <a:solidFill>
                  <a:srgbClr val="632B8D"/>
                </a:solidFill>
              </a:rPr>
              <a:t>будівництві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>
                <a:solidFill>
                  <a:srgbClr val="632B8D"/>
                </a:solidFill>
              </a:rPr>
              <a:t>прекрасних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>
                <a:solidFill>
                  <a:srgbClr val="632B8D"/>
                </a:solidFill>
              </a:rPr>
              <a:t>храмів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smtClean="0">
                <a:solidFill>
                  <a:srgbClr val="632B8D"/>
                </a:solidFill>
              </a:rPr>
              <a:t>в 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 smtClean="0">
                <a:solidFill>
                  <a:srgbClr val="FF0000"/>
                </a:solidFill>
              </a:rPr>
              <a:t>Вавілоні</a:t>
            </a:r>
            <a:r>
              <a:rPr lang="ru-RU" sz="2000" b="1" dirty="0">
                <a:solidFill>
                  <a:srgbClr val="FF0000"/>
                </a:solidFill>
              </a:rPr>
              <a:t>, </a:t>
            </a:r>
            <a:r>
              <a:rPr lang="ru-RU" sz="2000" b="1" dirty="0" smtClean="0">
                <a:solidFill>
                  <a:srgbClr val="FF0000"/>
                </a:solidFill>
              </a:rPr>
              <a:t>К</a:t>
            </a:r>
            <a:r>
              <a:rPr lang="uk-UA" sz="2000" b="1" dirty="0" smtClean="0">
                <a:solidFill>
                  <a:srgbClr val="FF0000"/>
                </a:solidFill>
              </a:rPr>
              <a:t>і</a:t>
            </a:r>
            <a:r>
              <a:rPr lang="ru-RU" sz="2000" b="1" dirty="0" err="1" smtClean="0">
                <a:solidFill>
                  <a:srgbClr val="FF0000"/>
                </a:solidFill>
              </a:rPr>
              <a:t>таї</a:t>
            </a:r>
            <a:r>
              <a:rPr lang="ru-RU" sz="2000" b="1" dirty="0">
                <a:solidFill>
                  <a:srgbClr val="632B8D"/>
                </a:solidFill>
              </a:rPr>
              <a:t>. </a:t>
            </a:r>
            <a:r>
              <a:rPr lang="ru-RU" sz="2000" b="1" dirty="0" err="1">
                <a:solidFill>
                  <a:srgbClr val="632B8D"/>
                </a:solidFill>
              </a:rPr>
              <a:t>Цінним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>
                <a:solidFill>
                  <a:srgbClr val="632B8D"/>
                </a:solidFill>
              </a:rPr>
              <a:t>джерелом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 smtClean="0">
                <a:solidFill>
                  <a:srgbClr val="632B8D"/>
                </a:solidFill>
              </a:rPr>
              <a:t>математичнихзнань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>
                <a:solidFill>
                  <a:srgbClr val="632B8D"/>
                </a:solidFill>
              </a:rPr>
              <a:t>д</a:t>
            </a:r>
            <a:r>
              <a:rPr lang="ru-RU" sz="2000" b="1" dirty="0" err="1" smtClean="0">
                <a:solidFill>
                  <a:srgbClr val="632B8D"/>
                </a:solidFill>
              </a:rPr>
              <a:t>ревньої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>
                <a:solidFill>
                  <a:srgbClr val="632B8D"/>
                </a:solidFill>
              </a:rPr>
              <a:t>Індії</a:t>
            </a:r>
            <a:r>
              <a:rPr lang="ru-RU" sz="2000" b="1" dirty="0">
                <a:solidFill>
                  <a:srgbClr val="632B8D"/>
                </a:solidFill>
              </a:rPr>
              <a:t> є книга "Правило </a:t>
            </a:r>
            <a:r>
              <a:rPr lang="ru-RU" sz="2000" b="1" dirty="0" err="1" smtClean="0">
                <a:solidFill>
                  <a:srgbClr val="632B8D"/>
                </a:solidFill>
              </a:rPr>
              <a:t>мотузки</a:t>
            </a:r>
            <a:r>
              <a:rPr lang="ru-RU" sz="2000" b="1" dirty="0" smtClean="0">
                <a:solidFill>
                  <a:srgbClr val="632B8D"/>
                </a:solidFill>
              </a:rPr>
              <a:t>"</a:t>
            </a:r>
            <a:r>
              <a:rPr lang="ru-RU" sz="2000" b="1" dirty="0">
                <a:solidFill>
                  <a:srgbClr val="632B8D"/>
                </a:solidFill>
              </a:rPr>
              <a:t> (</a:t>
            </a:r>
            <a:r>
              <a:rPr lang="ru-RU" sz="2000" b="1" dirty="0" err="1" smtClean="0">
                <a:solidFill>
                  <a:srgbClr val="632B8D"/>
                </a:solidFill>
              </a:rPr>
              <a:t>Сульвасутра</a:t>
            </a:r>
            <a:r>
              <a:rPr lang="ru-RU" sz="2000" b="1" dirty="0">
                <a:solidFill>
                  <a:srgbClr val="632B8D"/>
                </a:solidFill>
              </a:rPr>
              <a:t>). </a:t>
            </a:r>
            <a:r>
              <a:rPr lang="ru-RU" sz="2000" b="1" dirty="0" err="1" smtClean="0">
                <a:solidFill>
                  <a:srgbClr val="632B8D"/>
                </a:solidFill>
              </a:rPr>
              <a:t>Значну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>
                <a:solidFill>
                  <a:srgbClr val="632B8D"/>
                </a:solidFill>
              </a:rPr>
              <a:t>частину</a:t>
            </a:r>
            <a:r>
              <a:rPr lang="ru-RU" sz="2000" b="1" dirty="0">
                <a:solidFill>
                  <a:srgbClr val="632B8D"/>
                </a:solidFill>
              </a:rPr>
              <a:t> книги </a:t>
            </a:r>
            <a:r>
              <a:rPr lang="ru-RU" sz="2000" b="1" dirty="0" err="1">
                <a:solidFill>
                  <a:srgbClr val="632B8D"/>
                </a:solidFill>
              </a:rPr>
              <a:t>займають</a:t>
            </a:r>
            <a:r>
              <a:rPr lang="ru-RU" sz="2000" b="1" dirty="0">
                <a:solidFill>
                  <a:srgbClr val="632B8D"/>
                </a:solidFill>
              </a:rPr>
              <a:t> правила </a:t>
            </a:r>
            <a:r>
              <a:rPr lang="ru-RU" sz="2000" b="1" dirty="0" err="1" smtClean="0">
                <a:solidFill>
                  <a:srgbClr val="632B8D"/>
                </a:solidFill>
              </a:rPr>
              <a:t>побудови</a:t>
            </a:r>
            <a:r>
              <a:rPr lang="ru-RU" sz="2000" b="1" dirty="0" smtClean="0">
                <a:solidFill>
                  <a:srgbClr val="632B8D"/>
                </a:solidFill>
              </a:rPr>
              <a:t> прямого</a:t>
            </a:r>
            <a:r>
              <a:rPr lang="ru-RU" sz="2000" b="1" dirty="0">
                <a:solidFill>
                  <a:srgbClr val="632B8D"/>
                </a:solidFill>
              </a:rPr>
              <a:t> кута, квадрата, </a:t>
            </a:r>
            <a:r>
              <a:rPr lang="ru-RU" sz="2000" b="1" dirty="0" err="1">
                <a:solidFill>
                  <a:srgbClr val="632B8D"/>
                </a:solidFill>
              </a:rPr>
              <a:t>цілочисельних</a:t>
            </a:r>
            <a:r>
              <a:rPr lang="ru-RU" sz="2000" b="1" dirty="0">
                <a:solidFill>
                  <a:srgbClr val="632B8D"/>
                </a:solidFill>
              </a:rPr>
              <a:t> </a:t>
            </a:r>
            <a:r>
              <a:rPr lang="ru-RU" sz="2000" b="1" dirty="0" err="1" smtClean="0">
                <a:solidFill>
                  <a:srgbClr val="632B8D"/>
                </a:solidFill>
              </a:rPr>
              <a:t>прямокутних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трикутників</a:t>
            </a:r>
            <a:r>
              <a:rPr lang="ru-RU" sz="2000" b="1" dirty="0" smtClean="0">
                <a:solidFill>
                  <a:srgbClr val="632B8D"/>
                </a:solidFill>
              </a:rPr>
              <a:t>.</a:t>
            </a:r>
            <a:endParaRPr lang="ru-RU" sz="2000" b="1" dirty="0">
              <a:solidFill>
                <a:srgbClr val="632B8D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064" y="366206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solidFill>
                  <a:srgbClr val="632B8D"/>
                </a:solidFill>
              </a:rPr>
              <a:t>Єгипетський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трикутник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д</a:t>
            </a:r>
            <a:r>
              <a:rPr lang="ru-RU" sz="2000" b="1" dirty="0" err="1" smtClean="0">
                <a:solidFill>
                  <a:srgbClr val="632B8D"/>
                </a:solidFill>
              </a:rPr>
              <a:t>ревні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єгиптяни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використали</a:t>
            </a:r>
            <a:r>
              <a:rPr lang="ru-RU" sz="2000" b="1" dirty="0">
                <a:solidFill>
                  <a:srgbClr val="632B8D"/>
                </a:solidFill>
              </a:rPr>
              <a:t>  </a:t>
            </a:r>
            <a:r>
              <a:rPr lang="ru-RU" sz="2000" b="1" dirty="0" smtClean="0">
                <a:solidFill>
                  <a:srgbClr val="632B8D"/>
                </a:solidFill>
              </a:rPr>
              <a:t>для </a:t>
            </a:r>
            <a:r>
              <a:rPr lang="ru-RU" sz="2000" b="1" dirty="0" err="1">
                <a:solidFill>
                  <a:srgbClr val="632B8D"/>
                </a:solidFill>
              </a:rPr>
              <a:t>орієнтації</a:t>
            </a:r>
            <a:r>
              <a:rPr lang="ru-RU" sz="2000" b="1" dirty="0">
                <a:solidFill>
                  <a:srgbClr val="632B8D"/>
                </a:solidFill>
              </a:rPr>
              <a:t> по </a:t>
            </a:r>
            <a:r>
              <a:rPr lang="ru-RU" sz="2000" b="1" dirty="0" err="1">
                <a:solidFill>
                  <a:srgbClr val="632B8D"/>
                </a:solidFill>
              </a:rPr>
              <a:t>частинах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світу</a:t>
            </a:r>
            <a:r>
              <a:rPr lang="ru-RU" sz="2000" b="1" dirty="0">
                <a:solidFill>
                  <a:srgbClr val="632B8D"/>
                </a:solidFill>
              </a:rPr>
              <a:t>. При </a:t>
            </a:r>
            <a:r>
              <a:rPr lang="ru-RU" sz="2000" b="1" dirty="0" err="1">
                <a:solidFill>
                  <a:srgbClr val="632B8D"/>
                </a:solidFill>
              </a:rPr>
              <a:t>будівництві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пірамід</a:t>
            </a:r>
            <a:r>
              <a:rPr lang="ru-RU" sz="2000" b="1" dirty="0">
                <a:solidFill>
                  <a:srgbClr val="632B8D"/>
                </a:solidFill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</a:rPr>
              <a:t>храмів</a:t>
            </a:r>
            <a:r>
              <a:rPr lang="ru-RU" sz="2000" b="1" dirty="0">
                <a:solidFill>
                  <a:srgbClr val="632B8D"/>
                </a:solidFill>
              </a:rPr>
              <a:t>, в </a:t>
            </a:r>
            <a:r>
              <a:rPr lang="ru-RU" sz="2000" b="1" dirty="0" err="1">
                <a:solidFill>
                  <a:srgbClr val="632B8D"/>
                </a:solidFill>
              </a:rPr>
              <a:t>яких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іконостас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розміщався</a:t>
            </a:r>
            <a:r>
              <a:rPr lang="ru-RU" sz="2000" b="1" dirty="0" smtClean="0">
                <a:solidFill>
                  <a:srgbClr val="632B8D"/>
                </a:solidFill>
              </a:rPr>
              <a:t>  </a:t>
            </a:r>
            <a:r>
              <a:rPr lang="ru-RU" sz="2000" b="1" dirty="0">
                <a:solidFill>
                  <a:srgbClr val="632B8D"/>
                </a:solidFill>
              </a:rPr>
              <a:t>строго на </a:t>
            </a:r>
            <a:r>
              <a:rPr lang="ru-RU" sz="2000" b="1" dirty="0" err="1">
                <a:solidFill>
                  <a:srgbClr val="632B8D"/>
                </a:solidFill>
              </a:rPr>
              <a:t>сході</a:t>
            </a:r>
            <a:r>
              <a:rPr lang="ru-RU" sz="2000" b="1" dirty="0">
                <a:solidFill>
                  <a:srgbClr val="632B8D"/>
                </a:solidFill>
              </a:rPr>
              <a:t>.</a:t>
            </a:r>
          </a:p>
        </p:txBody>
      </p:sp>
      <p:pic>
        <p:nvPicPr>
          <p:cNvPr id="10242" name="Picture 2" descr="Вавил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32" y="1412776"/>
            <a:ext cx="4042284" cy="37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regnum.ru/uploads/pictures/news/2016/01/13/regnum_picture_1452667351422884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0" y="1012954"/>
            <a:ext cx="4229781" cy="264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615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360034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32B8D"/>
                </a:solidFill>
              </a:rPr>
              <a:t>.</a:t>
            </a:r>
            <a:endParaRPr lang="ru-RU" b="1" dirty="0">
              <a:solidFill>
                <a:srgbClr val="632B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624" y="260648"/>
            <a:ext cx="406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Із</a:t>
            </a:r>
            <a:r>
              <a:rPr lang="ru-RU" sz="3200" b="1" dirty="0">
                <a:solidFill>
                  <a:srgbClr val="C00000"/>
                </a:solidFill>
              </a:rPr>
              <a:t>  </a:t>
            </a:r>
            <a:r>
              <a:rPr lang="ru-RU" sz="3200" b="1" dirty="0" err="1">
                <a:solidFill>
                  <a:srgbClr val="C00000"/>
                </a:solidFill>
              </a:rPr>
              <a:t>історії</a:t>
            </a:r>
            <a:r>
              <a:rPr lang="ru-RU" sz="3200" b="1" dirty="0">
                <a:solidFill>
                  <a:srgbClr val="C00000"/>
                </a:solidFill>
              </a:rPr>
              <a:t>  </a:t>
            </a:r>
            <a:r>
              <a:rPr lang="ru-RU" sz="3200" b="1" dirty="0" err="1">
                <a:solidFill>
                  <a:srgbClr val="C00000"/>
                </a:solidFill>
              </a:rPr>
              <a:t>трикутника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1572" y="845423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632B8D"/>
                </a:solidFill>
              </a:rPr>
              <a:t>Трикутник</a:t>
            </a:r>
            <a:r>
              <a:rPr lang="ru-RU" sz="2000" b="1" dirty="0">
                <a:solidFill>
                  <a:srgbClr val="632B8D"/>
                </a:solidFill>
              </a:rPr>
              <a:t> - перша </a:t>
            </a:r>
            <a:r>
              <a:rPr lang="ru-RU" sz="2000" b="1" dirty="0" err="1">
                <a:solidFill>
                  <a:srgbClr val="632B8D"/>
                </a:solidFill>
              </a:rPr>
              <a:t>геометрична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фігура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що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зустрічається</a:t>
            </a:r>
            <a:r>
              <a:rPr lang="ru-RU" sz="2000" b="1" dirty="0">
                <a:solidFill>
                  <a:srgbClr val="632B8D"/>
                </a:solidFill>
              </a:rPr>
              <a:t> в </a:t>
            </a:r>
            <a:r>
              <a:rPr lang="ru-RU" sz="2000" b="1" dirty="0" err="1">
                <a:solidFill>
                  <a:srgbClr val="632B8D"/>
                </a:solidFill>
              </a:rPr>
              <a:t>давніх</a:t>
            </a:r>
            <a:r>
              <a:rPr lang="ru-RU" sz="2000" b="1" dirty="0">
                <a:solidFill>
                  <a:srgbClr val="632B8D"/>
                </a:solidFill>
              </a:rPr>
              <a:t> орнаментах. </a:t>
            </a:r>
            <a:r>
              <a:rPr lang="ru-RU" sz="2000" b="1" dirty="0" smtClean="0">
                <a:solidFill>
                  <a:srgbClr val="C00000"/>
                </a:solidFill>
              </a:rPr>
              <a:t>В </a:t>
            </a:r>
            <a:r>
              <a:rPr lang="ru-RU" sz="2000" b="1" dirty="0" err="1" smtClean="0">
                <a:solidFill>
                  <a:srgbClr val="C00000"/>
                </a:solidFill>
              </a:rPr>
              <a:t>Єгипті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він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був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прямокутним</a:t>
            </a:r>
            <a:r>
              <a:rPr lang="ru-RU" sz="2000" b="1" dirty="0" smtClean="0">
                <a:solidFill>
                  <a:srgbClr val="C00000"/>
                </a:solidFill>
              </a:rPr>
              <a:t>  </a:t>
            </a:r>
            <a:r>
              <a:rPr lang="ru-RU" sz="2000" b="1" dirty="0" smtClean="0">
                <a:solidFill>
                  <a:srgbClr val="632B8D"/>
                </a:solidFill>
              </a:rPr>
              <a:t>і  </a:t>
            </a:r>
            <a:r>
              <a:rPr lang="ru-RU" sz="2000" b="1" dirty="0" err="1" smtClean="0">
                <a:solidFill>
                  <a:srgbClr val="632B8D"/>
                </a:solidFill>
              </a:rPr>
              <a:t>символізував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тріаду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духовної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волі</a:t>
            </a:r>
            <a:r>
              <a:rPr lang="ru-RU" sz="2000" b="1" dirty="0">
                <a:solidFill>
                  <a:srgbClr val="632B8D"/>
                </a:solidFill>
              </a:rPr>
              <a:t>,  </a:t>
            </a:r>
            <a:r>
              <a:rPr lang="ru-RU" sz="2000" b="1" dirty="0" err="1" smtClean="0">
                <a:solidFill>
                  <a:srgbClr val="632B8D"/>
                </a:solidFill>
              </a:rPr>
              <a:t>любові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>
                <a:solidFill>
                  <a:srgbClr val="632B8D"/>
                </a:solidFill>
              </a:rPr>
              <a:t>і </a:t>
            </a:r>
            <a:r>
              <a:rPr lang="ru-RU" sz="2000" b="1" dirty="0" err="1">
                <a:solidFill>
                  <a:srgbClr val="632B8D"/>
                </a:solidFill>
              </a:rPr>
              <a:t>вищого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розуму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людини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тобто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його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особистість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або</a:t>
            </a:r>
            <a:r>
              <a:rPr lang="ru-RU" sz="2000" b="1" dirty="0">
                <a:solidFill>
                  <a:srgbClr val="632B8D"/>
                </a:solidFill>
              </a:rPr>
              <a:t> душу. </a:t>
            </a:r>
            <a:r>
              <a:rPr lang="ru-RU" sz="2000" b="1" dirty="0" smtClean="0">
                <a:solidFill>
                  <a:srgbClr val="632B8D"/>
                </a:solidFill>
              </a:rPr>
              <a:t>  </a:t>
            </a:r>
            <a:r>
              <a:rPr lang="ru-RU" sz="2000" b="1" dirty="0">
                <a:solidFill>
                  <a:srgbClr val="632B8D"/>
                </a:solidFill>
              </a:rPr>
              <a:t>Вертикальна сторона </a:t>
            </a:r>
            <a:r>
              <a:rPr lang="ru-RU" sz="2000" b="1" dirty="0" err="1">
                <a:solidFill>
                  <a:srgbClr val="632B8D"/>
                </a:solidFill>
              </a:rPr>
              <a:t>єгипетського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трикутника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складала</a:t>
            </a:r>
            <a:r>
              <a:rPr lang="ru-RU" sz="2000" b="1" dirty="0">
                <a:solidFill>
                  <a:srgbClr val="632B8D"/>
                </a:solidFill>
              </a:rPr>
              <a:t> три </a:t>
            </a:r>
            <a:r>
              <a:rPr lang="ru-RU" sz="2000" b="1" dirty="0" err="1">
                <a:solidFill>
                  <a:srgbClr val="632B8D"/>
                </a:solidFill>
              </a:rPr>
              <a:t>одиниці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довжини</a:t>
            </a:r>
            <a:r>
              <a:rPr lang="ru-RU" sz="2000" b="1" dirty="0">
                <a:solidFill>
                  <a:srgbClr val="632B8D"/>
                </a:solidFill>
              </a:rPr>
              <a:t>, основа - </a:t>
            </a:r>
            <a:r>
              <a:rPr lang="ru-RU" sz="2000" b="1" dirty="0" err="1">
                <a:solidFill>
                  <a:srgbClr val="632B8D"/>
                </a:solidFill>
              </a:rPr>
              <a:t>чотири</a:t>
            </a:r>
            <a:r>
              <a:rPr lang="ru-RU" sz="2000" b="1" dirty="0">
                <a:solidFill>
                  <a:srgbClr val="632B8D"/>
                </a:solidFill>
              </a:rPr>
              <a:t>, а </a:t>
            </a:r>
            <a:r>
              <a:rPr lang="ru-RU" sz="2000" b="1" dirty="0" err="1">
                <a:solidFill>
                  <a:srgbClr val="632B8D"/>
                </a:solidFill>
              </a:rPr>
              <a:t>гіпотенуза</a:t>
            </a:r>
            <a:r>
              <a:rPr lang="ru-RU" sz="2000" b="1" dirty="0">
                <a:solidFill>
                  <a:srgbClr val="632B8D"/>
                </a:solidFill>
              </a:rPr>
              <a:t> - </a:t>
            </a:r>
            <a:r>
              <a:rPr lang="ru-RU" sz="2000" b="1" dirty="0" err="1">
                <a:solidFill>
                  <a:srgbClr val="632B8D"/>
                </a:solidFill>
              </a:rPr>
              <a:t>п'ять</a:t>
            </a:r>
            <a:r>
              <a:rPr lang="ru-RU" sz="2000" b="1" dirty="0">
                <a:solidFill>
                  <a:srgbClr val="632B8D"/>
                </a:solidFill>
              </a:rPr>
              <a:t>. </a:t>
            </a:r>
            <a:r>
              <a:rPr lang="ru-RU" sz="2000" b="1" dirty="0" err="1" smtClean="0">
                <a:solidFill>
                  <a:srgbClr val="632B8D"/>
                </a:solidFill>
              </a:rPr>
              <a:t>Вертикальну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>
                <a:solidFill>
                  <a:srgbClr val="632B8D"/>
                </a:solidFill>
              </a:rPr>
              <a:t>сторону </a:t>
            </a:r>
            <a:r>
              <a:rPr lang="ru-RU" sz="2000" b="1" dirty="0" err="1">
                <a:solidFill>
                  <a:srgbClr val="632B8D"/>
                </a:solidFill>
              </a:rPr>
              <a:t>співвідносили</a:t>
            </a:r>
            <a:r>
              <a:rPr lang="ru-RU" sz="2000" b="1" dirty="0">
                <a:solidFill>
                  <a:srgbClr val="632B8D"/>
                </a:solidFill>
              </a:rPr>
              <a:t> з </a:t>
            </a:r>
            <a:r>
              <a:rPr lang="ru-RU" sz="2000" b="1" dirty="0" err="1">
                <a:solidFill>
                  <a:srgbClr val="632B8D"/>
                </a:solidFill>
              </a:rPr>
              <a:t>чоловічим</a:t>
            </a:r>
            <a:r>
              <a:rPr lang="ru-RU" sz="2000" b="1" dirty="0">
                <a:solidFill>
                  <a:srgbClr val="632B8D"/>
                </a:solidFill>
              </a:rPr>
              <a:t> началом, </a:t>
            </a:r>
            <a:r>
              <a:rPr lang="ru-RU" sz="2000" b="1" dirty="0" smtClean="0">
                <a:solidFill>
                  <a:srgbClr val="632B8D"/>
                </a:solidFill>
              </a:rPr>
              <a:t>основу </a:t>
            </a:r>
            <a:r>
              <a:rPr lang="ru-RU" sz="2000" b="1" dirty="0">
                <a:solidFill>
                  <a:srgbClr val="632B8D"/>
                </a:solidFill>
              </a:rPr>
              <a:t>- з </a:t>
            </a:r>
            <a:r>
              <a:rPr lang="ru-RU" sz="2000" b="1" dirty="0" err="1">
                <a:solidFill>
                  <a:srgbClr val="632B8D"/>
                </a:solidFill>
              </a:rPr>
              <a:t>жіночим</a:t>
            </a:r>
            <a:r>
              <a:rPr lang="ru-RU" sz="2000" b="1" dirty="0">
                <a:solidFill>
                  <a:srgbClr val="632B8D"/>
                </a:solidFill>
              </a:rPr>
              <a:t>, а </a:t>
            </a:r>
            <a:r>
              <a:rPr lang="ru-RU" sz="2000" b="1" dirty="0" err="1">
                <a:solidFill>
                  <a:srgbClr val="632B8D"/>
                </a:solidFill>
              </a:rPr>
              <a:t>гіпотенуза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символізувала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плід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їх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smtClean="0">
                <a:solidFill>
                  <a:srgbClr val="632B8D"/>
                </a:solidFill>
              </a:rPr>
              <a:t>союзу.</a:t>
            </a:r>
            <a:endParaRPr lang="ru-RU" sz="2000" b="1" dirty="0">
              <a:solidFill>
                <a:srgbClr val="632B8D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7"/>
          <a:stretch/>
        </p:blipFill>
        <p:spPr bwMode="auto">
          <a:xfrm>
            <a:off x="5508104" y="2811499"/>
            <a:ext cx="3458125" cy="383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img1.liveinternet.ru/images/attach/c/6/91/824/91824563_34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092191"/>
            <a:ext cx="4906828" cy="37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0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32B8D"/>
                </a:solidFill>
              </a:rPr>
              <a:t>.</a:t>
            </a:r>
            <a:endParaRPr lang="ru-RU" sz="2400" b="1" dirty="0">
              <a:solidFill>
                <a:srgbClr val="632B8D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09" y="2453589"/>
            <a:ext cx="2952328" cy="1968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527" y="254864"/>
            <a:ext cx="7338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Трикутники і українська вишивка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8194" name="Рисунок 3" descr="трикутники в нашому житт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89721"/>
            <a:ext cx="3521961" cy="264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788" y="822373"/>
            <a:ext cx="89125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632B8D"/>
                </a:solidFill>
                <a:latin typeface="Linux Libertine"/>
              </a:rPr>
              <a:t>Трикутник</a:t>
            </a:r>
            <a:r>
              <a:rPr lang="ru-RU" sz="2000" b="1" dirty="0" smtClean="0">
                <a:solidFill>
                  <a:srgbClr val="632B8D"/>
                </a:solidFill>
                <a:latin typeface="Linux Libertine"/>
              </a:rPr>
              <a:t>-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с</a:t>
            </a:r>
            <a:r>
              <a:rPr lang="ru-RU" sz="2000" b="1" dirty="0" smtClean="0">
                <a:solidFill>
                  <a:srgbClr val="632B8D"/>
                </a:solidFill>
                <a:latin typeface="Arial"/>
              </a:rPr>
              <a:t>имвол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вузької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брами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,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що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веде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до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вічного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життя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.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Це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символ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єдності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трьох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світів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: земного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або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явного,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підземного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або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невидимого, небесного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або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духовного.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Це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три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стихії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 — вода,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вогонь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та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повітря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.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Також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матір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,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батько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дитина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.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Різновідом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трикутника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є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тризуб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,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він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символізує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мир і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творчу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працю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,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спорідненість</a:t>
            </a:r>
            <a:r>
              <a:rPr lang="ru-RU" sz="2000" b="1" dirty="0">
                <a:solidFill>
                  <a:srgbClr val="632B8D"/>
                </a:solidFill>
                <a:latin typeface="Arial"/>
              </a:rPr>
              <a:t> </a:t>
            </a:r>
            <a:r>
              <a:rPr lang="ru-RU" sz="2000" b="1" dirty="0" err="1">
                <a:solidFill>
                  <a:srgbClr val="632B8D"/>
                </a:solidFill>
                <a:latin typeface="Arial"/>
              </a:rPr>
              <a:t>поколінь</a:t>
            </a:r>
            <a:r>
              <a:rPr lang="ru-RU" sz="2000" b="1" dirty="0" smtClean="0">
                <a:solidFill>
                  <a:srgbClr val="632B8D"/>
                </a:solidFill>
                <a:latin typeface="Arial"/>
              </a:rPr>
              <a:t>.</a:t>
            </a:r>
            <a:endParaRPr lang="ru-RU" sz="2000" b="1" dirty="0">
              <a:solidFill>
                <a:srgbClr val="632B8D"/>
              </a:solidFill>
              <a:latin typeface="Arial"/>
            </a:endParaRPr>
          </a:p>
        </p:txBody>
      </p:sp>
      <p:pic>
        <p:nvPicPr>
          <p:cNvPr id="2050" name="Picture 2" descr="https://pp.vk.me/c409421/v409421513/4040/xoNEeXsLS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1" y="2731712"/>
            <a:ext cx="50673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uk/b/b6/%D0%92%D0%B8%D1%88%D0%B8%D0%B2%D0%BA%D0%B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098" y="1988840"/>
            <a:ext cx="3486722" cy="239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vitppt.com.ua/images/43/42777/770/img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32238" r="3557" b="3245"/>
          <a:stretch/>
        </p:blipFill>
        <p:spPr bwMode="auto">
          <a:xfrm>
            <a:off x="5368098" y="4554582"/>
            <a:ext cx="3625653" cy="22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llab.dp.ua/Store/texts/costumes/zf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9" y="2301396"/>
            <a:ext cx="3160623" cy="45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0784" y="256292"/>
            <a:ext cx="465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Геометричний орнамент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44408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12399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-1620688" y="3670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30542" y="690522"/>
            <a:ext cx="89134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632B8D"/>
                </a:solidFill>
              </a:rPr>
              <a:t>Геометричний</a:t>
            </a:r>
            <a:r>
              <a:rPr lang="ru-RU" sz="2000" b="1" dirty="0">
                <a:solidFill>
                  <a:srgbClr val="632B8D"/>
                </a:solidFill>
              </a:rPr>
              <a:t> орнамент </a:t>
            </a:r>
            <a:r>
              <a:rPr lang="ru-RU" sz="2000" b="1" dirty="0" smtClean="0">
                <a:solidFill>
                  <a:srgbClr val="632B8D"/>
                </a:solidFill>
              </a:rPr>
              <a:t>— </a:t>
            </a:r>
            <a:r>
              <a:rPr lang="ru-RU" sz="2000" b="1" dirty="0" err="1" smtClean="0">
                <a:solidFill>
                  <a:srgbClr val="632B8D"/>
                </a:solidFill>
              </a:rPr>
              <a:t>візерунок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чи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>
                <a:solidFill>
                  <a:srgbClr val="632B8D"/>
                </a:solidFill>
              </a:rPr>
              <a:t>узор, </a:t>
            </a:r>
            <a:r>
              <a:rPr lang="ru-RU" sz="2000" b="1" dirty="0" err="1">
                <a:solidFill>
                  <a:srgbClr val="632B8D"/>
                </a:solidFill>
              </a:rPr>
              <a:t>утворений</a:t>
            </a:r>
            <a:r>
              <a:rPr lang="ru-RU" sz="2000" b="1" dirty="0">
                <a:solidFill>
                  <a:srgbClr val="632B8D"/>
                </a:solidFill>
              </a:rPr>
              <a:t> з </a:t>
            </a:r>
            <a:r>
              <a:rPr lang="ru-RU" sz="2000" b="1" dirty="0" err="1">
                <a:solidFill>
                  <a:srgbClr val="632B8D"/>
                </a:solidFill>
              </a:rPr>
              <a:t>ритмічно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поєднаних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геометричних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елементів,стилізованих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рослинних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або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тваринних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мотивів</a:t>
            </a:r>
            <a:r>
              <a:rPr lang="ru-RU" sz="2000" b="1" dirty="0" smtClean="0">
                <a:solidFill>
                  <a:srgbClr val="632B8D"/>
                </a:solidFill>
              </a:rPr>
              <a:t>. </a:t>
            </a:r>
            <a:r>
              <a:rPr lang="ru-RU" sz="2000" b="1" dirty="0">
                <a:solidFill>
                  <a:srgbClr val="632B8D"/>
                </a:solidFill>
              </a:rPr>
              <a:t>В такому </a:t>
            </a:r>
            <a:r>
              <a:rPr lang="ru-RU" sz="2000" b="1" dirty="0" err="1">
                <a:solidFill>
                  <a:srgbClr val="632B8D"/>
                </a:solidFill>
              </a:rPr>
              <a:t>орнаменті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відображається</a:t>
            </a:r>
            <a:r>
              <a:rPr lang="ru-RU" sz="2000" b="1" dirty="0">
                <a:solidFill>
                  <a:srgbClr val="632B8D"/>
                </a:solidFill>
              </a:rPr>
              <a:t> складна система </a:t>
            </a:r>
            <a:r>
              <a:rPr lang="ru-RU" sz="2000" b="1" dirty="0" err="1" smtClean="0">
                <a:solidFill>
                  <a:srgbClr val="632B8D"/>
                </a:solidFill>
              </a:rPr>
              <a:t>символіки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навколишнього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світу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магічно-захисна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функція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людини</a:t>
            </a:r>
            <a:r>
              <a:rPr lang="ru-RU" sz="2000" b="1" dirty="0">
                <a:solidFill>
                  <a:srgbClr val="632B8D"/>
                </a:solidFill>
              </a:rPr>
              <a:t>. </a:t>
            </a:r>
            <a:r>
              <a:rPr lang="ru-RU" sz="2000" b="1" dirty="0" err="1">
                <a:solidFill>
                  <a:srgbClr val="632B8D"/>
                </a:solidFill>
              </a:rPr>
              <a:t>Це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цілісна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енернергетична</a:t>
            </a:r>
            <a:r>
              <a:rPr lang="ru-RU" sz="2000" b="1" dirty="0">
                <a:solidFill>
                  <a:srgbClr val="632B8D"/>
                </a:solidFill>
              </a:rPr>
              <a:t> система. </a:t>
            </a:r>
          </a:p>
        </p:txBody>
      </p:sp>
      <p:pic>
        <p:nvPicPr>
          <p:cNvPr id="1038" name="Picture 14" descr="http://wyshywka.com/wp-content/uploads/2012/12/%D1%81%D1%85%D0%B5%D0%BC%D0%B0-%D0%B2%D0%B8%D1%88%D0%B8%D0%B2%D0%BA%D0%B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48322"/>
            <a:ext cx="2857500" cy="35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2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7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вивчення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різноманітності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світу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прямокутних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особливих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властивостей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практичне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застосування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632B8D"/>
                </a:solidFill>
                <a:cs typeface="Times New Roman" panose="02020603050405020304" pitchFamily="18" charset="0"/>
              </a:rPr>
              <a:t>житті</a:t>
            </a:r>
            <a:r>
              <a:rPr lang="ru-RU" sz="2400" b="1" dirty="0">
                <a:solidFill>
                  <a:srgbClr val="632B8D"/>
                </a:solidFill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  <a:cs typeface="Times New Roman" panose="02020603050405020304" pitchFamily="18" charset="0"/>
              </a:rPr>
              <a:t>людини</a:t>
            </a:r>
            <a:r>
              <a:rPr lang="ru-RU" sz="2400" b="1" dirty="0" smtClean="0">
                <a:solidFill>
                  <a:srgbClr val="632B8D"/>
                </a:solidFill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632B8D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598003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Об’єкт </a:t>
            </a:r>
            <a:r>
              <a:rPr lang="ru-RU" sz="2400" b="1" dirty="0" err="1">
                <a:solidFill>
                  <a:srgbClr val="C00000"/>
                </a:solidFill>
              </a:rPr>
              <a:t>дослідження</a:t>
            </a:r>
            <a:r>
              <a:rPr lang="ru-RU" sz="2000" b="1" dirty="0">
                <a:solidFill>
                  <a:srgbClr val="7030A0"/>
                </a:solidFill>
              </a:rPr>
              <a:t>: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endParaRPr lang="ru-RU" sz="2400" b="1" dirty="0">
              <a:solidFill>
                <a:srgbClr val="632B8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212976"/>
            <a:ext cx="83160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</a:rPr>
              <a:t>Завдання</a:t>
            </a:r>
            <a:r>
              <a:rPr lang="ru-RU" sz="2400" b="1" dirty="0">
                <a:solidFill>
                  <a:srgbClr val="C00000"/>
                </a:solidFill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err="1" smtClean="0">
                <a:solidFill>
                  <a:srgbClr val="632B8D"/>
                </a:solidFill>
              </a:rPr>
              <a:t>Чому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стародавніх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вчених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зацікавив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632B8D"/>
                </a:solidFill>
              </a:rPr>
              <a:t>Як </a:t>
            </a:r>
            <a:r>
              <a:rPr lang="ru-RU" sz="2400" b="1" dirty="0" err="1">
                <a:solidFill>
                  <a:srgbClr val="632B8D"/>
                </a:solidFill>
              </a:rPr>
              <a:t>розвивалося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вчення</a:t>
            </a:r>
            <a:r>
              <a:rPr lang="ru-RU" sz="2400" b="1" dirty="0">
                <a:solidFill>
                  <a:srgbClr val="632B8D"/>
                </a:solidFill>
              </a:rPr>
              <a:t> про </a:t>
            </a:r>
            <a:r>
              <a:rPr lang="ru-RU" sz="2400" b="1" dirty="0" err="1">
                <a:solidFill>
                  <a:srgbClr val="632B8D"/>
                </a:solidFill>
              </a:rPr>
              <a:t>прямокутні</a:t>
            </a:r>
            <a:r>
              <a:rPr lang="ru-RU" sz="2400" b="1" dirty="0">
                <a:solidFill>
                  <a:srgbClr val="632B8D"/>
                </a:solidFill>
              </a:rPr>
              <a:t> 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трикутники</a:t>
            </a:r>
            <a:r>
              <a:rPr lang="ru-RU" sz="2400" b="1" dirty="0">
                <a:solidFill>
                  <a:srgbClr val="632B8D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err="1" smtClean="0">
                <a:solidFill>
                  <a:srgbClr val="632B8D"/>
                </a:solidFill>
              </a:rPr>
              <a:t>Які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властивості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має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?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err="1" smtClean="0">
                <a:solidFill>
                  <a:srgbClr val="632B8D"/>
                </a:solidFill>
              </a:rPr>
              <a:t>Познайомитися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>
                <a:solidFill>
                  <a:srgbClr val="632B8D"/>
                </a:solidFill>
              </a:rPr>
              <a:t>з </a:t>
            </a:r>
            <a:r>
              <a:rPr lang="ru-RU" sz="2400" b="1" dirty="0" err="1">
                <a:solidFill>
                  <a:srgbClr val="632B8D"/>
                </a:solidFill>
              </a:rPr>
              <a:t>цілочисловим</a:t>
            </a:r>
            <a:r>
              <a:rPr lang="ru-RU" sz="2400" b="1" dirty="0">
                <a:solidFill>
                  <a:srgbClr val="632B8D"/>
                </a:solidFill>
              </a:rPr>
              <a:t>  та </a:t>
            </a:r>
            <a:r>
              <a:rPr lang="ru-RU" sz="2400" b="1" dirty="0" err="1">
                <a:solidFill>
                  <a:srgbClr val="632B8D"/>
                </a:solidFill>
              </a:rPr>
              <a:t>піфагоровим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трикутниками</a:t>
            </a:r>
            <a:endParaRPr lang="ru-RU" sz="2400" b="1" dirty="0" smtClean="0">
              <a:solidFill>
                <a:srgbClr val="632B8D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err="1" smtClean="0">
                <a:solidFill>
                  <a:srgbClr val="632B8D"/>
                </a:solidFill>
              </a:rPr>
              <a:t>Показати</a:t>
            </a:r>
            <a:r>
              <a:rPr lang="ru-RU" sz="2400" b="1" dirty="0" smtClean="0">
                <a:solidFill>
                  <a:srgbClr val="632B8D"/>
                </a:solidFill>
              </a:rPr>
              <a:t>  </a:t>
            </a:r>
            <a:r>
              <a:rPr lang="ru-RU" sz="2400" b="1" dirty="0" err="1">
                <a:solidFill>
                  <a:srgbClr val="632B8D"/>
                </a:solidFill>
              </a:rPr>
              <a:t>використання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 у </a:t>
            </a:r>
            <a:r>
              <a:rPr lang="ru-RU" sz="2400" b="1" dirty="0" err="1">
                <a:solidFill>
                  <a:srgbClr val="632B8D"/>
                </a:solidFill>
              </a:rPr>
              <a:t>житті</a:t>
            </a:r>
            <a:r>
              <a:rPr lang="ru-RU" sz="2400" dirty="0">
                <a:solidFill>
                  <a:srgbClr val="632B8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64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Трикутник в </a:t>
            </a:r>
            <a:r>
              <a:rPr lang="ru-RU" sz="3200" b="1" dirty="0" err="1">
                <a:solidFill>
                  <a:srgbClr val="C00000"/>
                </a:solidFill>
              </a:rPr>
              <a:t>релігії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2400" b="1" dirty="0" err="1">
                <a:solidFill>
                  <a:srgbClr val="632B8D"/>
                </a:solidFill>
              </a:rPr>
              <a:t>Починаючи</a:t>
            </a:r>
            <a:r>
              <a:rPr lang="ru-RU" sz="2400" b="1" dirty="0">
                <a:solidFill>
                  <a:srgbClr val="632B8D"/>
                </a:solidFill>
              </a:rPr>
              <a:t> з </a:t>
            </a:r>
            <a:r>
              <a:rPr lang="ru-RU" sz="2400" b="1" dirty="0" err="1">
                <a:solidFill>
                  <a:srgbClr val="632B8D"/>
                </a:solidFill>
              </a:rPr>
              <a:t>ранніх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християн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був</a:t>
            </a:r>
            <a:r>
              <a:rPr lang="ru-RU" sz="2400" b="1" dirty="0">
                <a:solidFill>
                  <a:srgbClr val="632B8D"/>
                </a:solidFill>
              </a:rPr>
              <a:t> символом </a:t>
            </a:r>
            <a:r>
              <a:rPr lang="ru-RU" sz="2400" b="1" dirty="0" err="1">
                <a:solidFill>
                  <a:srgbClr val="632B8D"/>
                </a:solidFill>
              </a:rPr>
              <a:t>Святої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Трійці</a:t>
            </a:r>
            <a:r>
              <a:rPr lang="ru-RU" sz="2400" b="1" dirty="0">
                <a:solidFill>
                  <a:srgbClr val="632B8D"/>
                </a:solidFill>
              </a:rPr>
              <a:t>. 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Рівносторонній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тлумачився</a:t>
            </a:r>
            <a:r>
              <a:rPr lang="ru-RU" sz="2400" b="1" dirty="0">
                <a:solidFill>
                  <a:srgbClr val="632B8D"/>
                </a:solidFill>
              </a:rPr>
              <a:t> як </a:t>
            </a:r>
            <a:r>
              <a:rPr lang="ru-RU" sz="2400" b="1" dirty="0" err="1">
                <a:solidFill>
                  <a:srgbClr val="632B8D"/>
                </a:solidFill>
              </a:rPr>
              <a:t>рівність</a:t>
            </a:r>
            <a:r>
              <a:rPr lang="ru-RU" sz="2400" b="1" dirty="0">
                <a:solidFill>
                  <a:srgbClr val="632B8D"/>
                </a:solidFill>
              </a:rPr>
              <a:t> і </a:t>
            </a:r>
            <a:r>
              <a:rPr lang="ru-RU" sz="2400" b="1" dirty="0" err="1">
                <a:solidFill>
                  <a:srgbClr val="632B8D"/>
                </a:solidFill>
              </a:rPr>
              <a:t>єдина</a:t>
            </a:r>
            <a:r>
              <a:rPr lang="ru-RU" sz="2400" b="1" dirty="0">
                <a:solidFill>
                  <a:srgbClr val="632B8D"/>
                </a:solidFill>
              </a:rPr>
              <a:t> божественна </a:t>
            </a:r>
            <a:r>
              <a:rPr lang="ru-RU" sz="2400" b="1" dirty="0" err="1">
                <a:solidFill>
                  <a:srgbClr val="632B8D"/>
                </a:solidFill>
              </a:rPr>
              <a:t>сутність</a:t>
            </a:r>
            <a:r>
              <a:rPr lang="ru-RU" sz="2400" b="1" dirty="0">
                <a:solidFill>
                  <a:srgbClr val="632B8D"/>
                </a:solidFill>
              </a:rPr>
              <a:t> Бога </a:t>
            </a:r>
            <a:r>
              <a:rPr lang="ru-RU" sz="2400" b="1" dirty="0" err="1">
                <a:solidFill>
                  <a:srgbClr val="632B8D"/>
                </a:solidFill>
              </a:rPr>
              <a:t>Отця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smtClean="0">
                <a:solidFill>
                  <a:srgbClr val="632B8D"/>
                </a:solidFill>
              </a:rPr>
              <a:t> Бога </a:t>
            </a:r>
            <a:r>
              <a:rPr lang="ru-RU" sz="2400" b="1" dirty="0">
                <a:solidFill>
                  <a:srgbClr val="632B8D"/>
                </a:solidFill>
              </a:rPr>
              <a:t>Сина і Духа Святого. </a:t>
            </a:r>
            <a:r>
              <a:rPr lang="ru-RU" sz="2400" b="1" dirty="0" smtClean="0">
                <a:solidFill>
                  <a:srgbClr val="632B8D"/>
                </a:solidFill>
              </a:rPr>
              <a:t> Символ </a:t>
            </a:r>
            <a:r>
              <a:rPr lang="ru-RU" sz="2400" b="1" dirty="0" err="1">
                <a:solidFill>
                  <a:srgbClr val="632B8D"/>
                </a:solidFill>
              </a:rPr>
              <a:t>Трійці</a:t>
            </a:r>
            <a:r>
              <a:rPr lang="ru-RU" sz="2400" b="1" dirty="0">
                <a:solidFill>
                  <a:srgbClr val="632B8D"/>
                </a:solidFill>
              </a:rPr>
              <a:t> за </a:t>
            </a:r>
            <a:r>
              <a:rPr lang="ru-RU" sz="2400" b="1" dirty="0" err="1">
                <a:solidFill>
                  <a:srgbClr val="632B8D"/>
                </a:solidFill>
              </a:rPr>
              <a:t>католицькою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традицією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складався</a:t>
            </a:r>
            <a:r>
              <a:rPr lang="ru-RU" sz="2400" b="1" dirty="0">
                <a:solidFill>
                  <a:srgbClr val="632B8D"/>
                </a:solidFill>
              </a:rPr>
              <a:t> з </a:t>
            </a:r>
            <a:r>
              <a:rPr lang="ru-RU" sz="2400" b="1" dirty="0" err="1">
                <a:solidFill>
                  <a:srgbClr val="632B8D"/>
                </a:solidFill>
              </a:rPr>
              <a:t>трьох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малих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вписаних</a:t>
            </a:r>
            <a:r>
              <a:rPr lang="ru-RU" sz="2400" b="1" dirty="0">
                <a:solidFill>
                  <a:srgbClr val="632B8D"/>
                </a:solidFill>
              </a:rPr>
              <a:t> в один великий з колами на вершинах</a:t>
            </a:r>
            <a:r>
              <a:rPr lang="ru-RU" sz="2400" dirty="0">
                <a:solidFill>
                  <a:srgbClr val="632B8D"/>
                </a:solidFill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4"/>
          <a:stretch/>
        </p:blipFill>
        <p:spPr>
          <a:xfrm>
            <a:off x="6173903" y="3068960"/>
            <a:ext cx="2483579" cy="280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9" y="3205430"/>
            <a:ext cx="2657458" cy="266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ig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69" y="4149080"/>
            <a:ext cx="2910061" cy="25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7484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Прямокутні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т</a:t>
            </a:r>
            <a:r>
              <a:rPr lang="ru-RU" sz="2800" b="1" dirty="0" err="1" smtClean="0">
                <a:solidFill>
                  <a:srgbClr val="C00000"/>
                </a:solidFill>
              </a:rPr>
              <a:t>рикутники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в </a:t>
            </a:r>
            <a:r>
              <a:rPr lang="ru-RU" sz="2800" b="1" dirty="0" err="1">
                <a:solidFill>
                  <a:srgbClr val="C00000"/>
                </a:solidFill>
              </a:rPr>
              <a:t>паркеті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2400" b="1" dirty="0">
                <a:solidFill>
                  <a:srgbClr val="632B8D"/>
                </a:solidFill>
              </a:rPr>
              <a:t>Для </a:t>
            </a:r>
            <a:r>
              <a:rPr lang="ru-RU" sz="2400" b="1" dirty="0" err="1">
                <a:solidFill>
                  <a:srgbClr val="632B8D"/>
                </a:solidFill>
              </a:rPr>
              <a:t>виготовлення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гарних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паркетів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частіше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всього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використовували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трикутники</a:t>
            </a:r>
            <a:endParaRPr lang="ru-RU" sz="2400" b="1" dirty="0">
              <a:solidFill>
                <a:srgbClr val="632B8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7" y="3318542"/>
            <a:ext cx="2923220" cy="200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4" y="3353000"/>
            <a:ext cx="3314326" cy="2064819"/>
          </a:xfrm>
          <a:prstGeom prst="rect">
            <a:avLst/>
          </a:prstGeom>
        </p:spPr>
      </p:pic>
      <p:pic>
        <p:nvPicPr>
          <p:cNvPr id="5" name="Рисунок 4" descr="Файл:Tiling Dual Semiregular V4-6-12 Bisected Hexagonal.sv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54" y="3838607"/>
            <a:ext cx="3168353" cy="225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Wallpaper group diagram p4m square.sv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67323"/>
            <a:ext cx="1788790" cy="186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Wallpaper group diagram p6m.sv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43" y="5092906"/>
            <a:ext cx="2436959" cy="176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upload.wikimedia.org/wikipedia/commons/thumb/e/e9/Rep-tiles_based_on_right_triangles.gif/600px-Rep-tiles_based_on_right_triangle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30" y="1844824"/>
            <a:ext cx="57150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3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commons/4/48/H2checkers_24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68560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upload.wikimedia.org/wikipedia/commons/4/4e/H2checkers_23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59682"/>
            <a:ext cx="3888432" cy="3729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11559" y="5589240"/>
            <a:ext cx="6939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08660" y="5773906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(2,4,5</a:t>
            </a:r>
            <a:r>
              <a:rPr lang="uk-UA" dirty="0" smtClean="0">
                <a:solidFill>
                  <a:srgbClr val="C00000"/>
                </a:solidFill>
              </a:rPr>
              <a:t>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6590" y="577390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(2,3,7)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898611"/>
            <a:ext cx="11079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632B8D"/>
                </a:solidFill>
              </a:rPr>
              <a:t>Приклади</a:t>
            </a:r>
            <a:r>
              <a:rPr lang="ru-RU" sz="2400" b="1" dirty="0">
                <a:solidFill>
                  <a:srgbClr val="632B8D"/>
                </a:solidFill>
              </a:rPr>
              <a:t> 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прямокутних</a:t>
            </a:r>
            <a:r>
              <a:rPr lang="ru-RU" sz="2400" b="1" dirty="0">
                <a:solidFill>
                  <a:srgbClr val="632B8D"/>
                </a:solidFill>
              </a:rPr>
              <a:t> 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 (</a:t>
            </a:r>
            <a:r>
              <a:rPr lang="ru-RU" sz="2400" b="1" dirty="0" smtClean="0">
                <a:solidFill>
                  <a:srgbClr val="632B8D"/>
                </a:solidFill>
              </a:rPr>
              <a:t>2, p, </a:t>
            </a:r>
            <a:r>
              <a:rPr lang="ru-RU" sz="2400" b="1" dirty="0">
                <a:solidFill>
                  <a:srgbClr val="632B8D"/>
                </a:solidFill>
              </a:rPr>
              <a:t>q) в </a:t>
            </a:r>
            <a:r>
              <a:rPr lang="ru-RU" sz="2400" b="1" dirty="0" err="1">
                <a:solidFill>
                  <a:srgbClr val="632B8D"/>
                </a:solidFill>
              </a:rPr>
              <a:t>паркеті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</a:p>
          <a:p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404664"/>
            <a:ext cx="6260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Прямокутні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трикутники</a:t>
            </a:r>
            <a:r>
              <a:rPr lang="ru-RU" sz="3200" b="1" dirty="0">
                <a:solidFill>
                  <a:srgbClr val="C00000"/>
                </a:solidFill>
              </a:rPr>
              <a:t> в </a:t>
            </a:r>
            <a:r>
              <a:rPr lang="ru-RU" sz="3200" b="1" dirty="0" err="1">
                <a:solidFill>
                  <a:srgbClr val="C00000"/>
                </a:solidFill>
              </a:rPr>
              <a:t>паркеті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72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оршкова М. Звез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73" y="1018552"/>
            <a:ext cx="2937800" cy="28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оршкова М. Цве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8552"/>
            <a:ext cx="2957784" cy="28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кулова Е. Перекрест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94" y="5052993"/>
            <a:ext cx="1801544" cy="17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Шангареев А. Направл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1" y="3917180"/>
            <a:ext cx="2366390" cy="235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Валидова А. Жу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08" y="4085287"/>
            <a:ext cx="2475268" cy="24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Ульябаева Г. Цветок астр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13499"/>
            <a:ext cx="1869425" cy="18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5876" y="297823"/>
            <a:ext cx="465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Геометричний</a:t>
            </a:r>
            <a:r>
              <a:rPr lang="ru-RU" sz="3200" b="1" dirty="0" smtClean="0">
                <a:solidFill>
                  <a:srgbClr val="C00000"/>
                </a:solidFill>
              </a:rPr>
              <a:t> орнамент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38" name="Picture 14" descr="https://encrypted-tbn0.gstatic.com/images?q=tbn:ANd9GcTT1X0IaNdMvBv7hLc0HtZhIM6R3PWvvAYygbsqtU6KduC-McZ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7111" r="6860" b="17111"/>
          <a:stretch/>
        </p:blipFill>
        <p:spPr bwMode="auto">
          <a:xfrm>
            <a:off x="3491880" y="3991775"/>
            <a:ext cx="1811851" cy="142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51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609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Трикутники в </a:t>
            </a:r>
            <a:r>
              <a:rPr lang="ru-RU" sz="2800" b="1" dirty="0" err="1" smtClean="0">
                <a:solidFill>
                  <a:srgbClr val="C00000"/>
                </a:solidFill>
              </a:rPr>
              <a:t>мистецтві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400" b="1" dirty="0">
                <a:solidFill>
                  <a:srgbClr val="7030A0"/>
                </a:solidFill>
              </a:rPr>
              <a:t>Орігамі («</a:t>
            </a:r>
            <a:r>
              <a:rPr lang="ru-RU" sz="2400" b="1" dirty="0" err="1">
                <a:solidFill>
                  <a:srgbClr val="7030A0"/>
                </a:solidFill>
              </a:rPr>
              <a:t>складений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папір</a:t>
            </a:r>
            <a:r>
              <a:rPr lang="ru-RU" sz="2400" b="1" dirty="0">
                <a:solidFill>
                  <a:srgbClr val="7030A0"/>
                </a:solidFill>
              </a:rPr>
              <a:t>») </a:t>
            </a:r>
            <a:r>
              <a:rPr lang="ru-RU" sz="2400" b="1" dirty="0" smtClean="0">
                <a:solidFill>
                  <a:srgbClr val="7030A0"/>
                </a:solidFill>
              </a:rPr>
              <a:t>– </a:t>
            </a:r>
            <a:r>
              <a:rPr lang="ru-RU" sz="2400" b="1" dirty="0" err="1" smtClean="0">
                <a:solidFill>
                  <a:srgbClr val="7030A0"/>
                </a:solidFill>
              </a:rPr>
              <a:t>стародавнє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мистецтво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складання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фігурок</a:t>
            </a:r>
            <a:r>
              <a:rPr lang="ru-RU" sz="2400" b="1" dirty="0">
                <a:solidFill>
                  <a:srgbClr val="7030A0"/>
                </a:solidFill>
              </a:rPr>
              <a:t> з </a:t>
            </a:r>
            <a:r>
              <a:rPr lang="ru-RU" sz="2400" b="1" dirty="0" err="1">
                <a:solidFill>
                  <a:srgbClr val="7030A0"/>
                </a:solidFill>
              </a:rPr>
              <a:t>паперу</a:t>
            </a:r>
            <a:r>
              <a:rPr lang="ru-RU" sz="2800" b="1" dirty="0">
                <a:solidFill>
                  <a:srgbClr val="C00000"/>
                </a:solidFill>
              </a:rPr>
              <a:t>. </a:t>
            </a:r>
            <a:r>
              <a:rPr lang="ru-RU" sz="2400" b="1" dirty="0" err="1">
                <a:solidFill>
                  <a:srgbClr val="7030A0"/>
                </a:solidFill>
              </a:rPr>
              <a:t>Мистецтво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орігамі </a:t>
            </a:r>
            <a:r>
              <a:rPr lang="ru-RU" sz="2400" b="1" dirty="0">
                <a:solidFill>
                  <a:srgbClr val="7030A0"/>
                </a:solidFill>
              </a:rPr>
              <a:t>є </a:t>
            </a:r>
            <a:r>
              <a:rPr lang="ru-RU" sz="2400" b="1" dirty="0" err="1">
                <a:solidFill>
                  <a:srgbClr val="7030A0"/>
                </a:solidFill>
              </a:rPr>
              <a:t>важливою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складовою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традицій</a:t>
            </a:r>
            <a:r>
              <a:rPr lang="ru-RU" sz="2400" b="1" dirty="0">
                <a:solidFill>
                  <a:srgbClr val="7030A0"/>
                </a:solidFill>
              </a:rPr>
              <a:t> та </a:t>
            </a:r>
            <a:r>
              <a:rPr lang="ru-RU" sz="2400" b="1" dirty="0" err="1">
                <a:solidFill>
                  <a:srgbClr val="7030A0"/>
                </a:solidFill>
              </a:rPr>
              <a:t>обрядів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японської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релігії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Синто. В  </a:t>
            </a:r>
            <a:r>
              <a:rPr lang="ru-RU" sz="2400" b="1" dirty="0" err="1" smtClean="0">
                <a:solidFill>
                  <a:srgbClr val="7030A0"/>
                </a:solidFill>
              </a:rPr>
              <a:t>основі</a:t>
            </a:r>
            <a:r>
              <a:rPr lang="ru-RU" sz="2400" b="1" dirty="0" smtClean="0">
                <a:solidFill>
                  <a:srgbClr val="7030A0"/>
                </a:solidFill>
              </a:rPr>
              <a:t>  </a:t>
            </a:r>
            <a:r>
              <a:rPr lang="ru-RU" sz="2400" b="1" dirty="0" err="1" smtClean="0">
                <a:solidFill>
                  <a:srgbClr val="7030A0"/>
                </a:solidFill>
              </a:rPr>
              <a:t>цього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мистецтва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лежить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трикутник</a:t>
            </a:r>
            <a:r>
              <a:rPr lang="ru-RU" sz="2400" dirty="0" smtClean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6"/>
          <a:stretch/>
        </p:blipFill>
        <p:spPr>
          <a:xfrm>
            <a:off x="323528" y="3323545"/>
            <a:ext cx="3197466" cy="3310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76" y="3607051"/>
            <a:ext cx="3656192" cy="2743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i?id=adbade13f0f14fe6bf54a5bca53d5e7b&amp;n=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29797"/>
            <a:ext cx="2356158" cy="2383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6"/>
          <a:stretch/>
        </p:blipFill>
        <p:spPr>
          <a:xfrm>
            <a:off x="475928" y="3475945"/>
            <a:ext cx="3197466" cy="3310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6"/>
          <a:stretch/>
        </p:blipFill>
        <p:spPr>
          <a:xfrm>
            <a:off x="628328" y="3628345"/>
            <a:ext cx="3197466" cy="3310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i?id=adbade13f0f14fe6bf54a5bca53d5e7b&amp;n=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48" y="2782197"/>
            <a:ext cx="2356158" cy="2383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7853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Трикутники у психології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У </a:t>
            </a:r>
            <a:r>
              <a:rPr lang="ru-RU" sz="2400" b="1" dirty="0" err="1">
                <a:solidFill>
                  <a:srgbClr val="7030A0"/>
                </a:solidFill>
              </a:rPr>
              <a:t>психології</a:t>
            </a:r>
            <a:r>
              <a:rPr lang="ru-RU" sz="2400" b="1" dirty="0">
                <a:solidFill>
                  <a:srgbClr val="7030A0"/>
                </a:solidFill>
              </a:rPr>
              <a:t> є </a:t>
            </a:r>
            <a:r>
              <a:rPr lang="ru-RU" sz="2400" b="1" dirty="0" err="1">
                <a:solidFill>
                  <a:srgbClr val="7030A0"/>
                </a:solidFill>
              </a:rPr>
              <a:t>розділ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психогеометрія</a:t>
            </a:r>
            <a:r>
              <a:rPr lang="ru-RU" sz="2400" b="1" dirty="0">
                <a:solidFill>
                  <a:srgbClr val="7030A0"/>
                </a:solidFill>
              </a:rPr>
              <a:t>. </a:t>
            </a:r>
            <a:r>
              <a:rPr lang="ru-RU" sz="2400" b="1" dirty="0" err="1">
                <a:solidFill>
                  <a:srgbClr val="7030A0"/>
                </a:solidFill>
              </a:rPr>
              <a:t>Вважається</a:t>
            </a:r>
            <a:r>
              <a:rPr lang="ru-RU" sz="2400" b="1" dirty="0">
                <a:solidFill>
                  <a:srgbClr val="7030A0"/>
                </a:solidFill>
              </a:rPr>
              <a:t>, </a:t>
            </a:r>
            <a:r>
              <a:rPr lang="ru-RU" sz="2400" b="1" dirty="0" err="1">
                <a:solidFill>
                  <a:srgbClr val="7030A0"/>
                </a:solidFill>
              </a:rPr>
              <a:t>що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кожна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людина</a:t>
            </a:r>
            <a:r>
              <a:rPr lang="ru-RU" sz="2400" b="1" dirty="0">
                <a:solidFill>
                  <a:srgbClr val="7030A0"/>
                </a:solidFill>
              </a:rPr>
              <a:t> як особа </a:t>
            </a:r>
            <a:r>
              <a:rPr lang="ru-RU" sz="2400" b="1" dirty="0" err="1">
                <a:solidFill>
                  <a:srgbClr val="7030A0"/>
                </a:solidFill>
              </a:rPr>
              <a:t>асоціює</a:t>
            </a:r>
            <a:r>
              <a:rPr lang="ru-RU" sz="2400" b="1" dirty="0">
                <a:solidFill>
                  <a:srgbClr val="7030A0"/>
                </a:solidFill>
              </a:rPr>
              <a:t> себе з </a:t>
            </a:r>
            <a:r>
              <a:rPr lang="ru-RU" sz="2400" b="1" dirty="0" err="1">
                <a:solidFill>
                  <a:srgbClr val="7030A0"/>
                </a:solidFill>
              </a:rPr>
              <a:t>якоюсь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геометричною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фігурою</a:t>
            </a:r>
            <a:r>
              <a:rPr lang="ru-RU" sz="2400" b="1" dirty="0">
                <a:solidFill>
                  <a:srgbClr val="7030A0"/>
                </a:solidFill>
              </a:rPr>
              <a:t>. Так от, </a:t>
            </a:r>
            <a:r>
              <a:rPr lang="ru-RU" sz="2400" b="1" dirty="0" err="1">
                <a:solidFill>
                  <a:srgbClr val="7030A0"/>
                </a:solidFill>
              </a:rPr>
              <a:t>якщо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трикутник</a:t>
            </a:r>
            <a:r>
              <a:rPr lang="ru-RU" sz="2400" b="1" dirty="0">
                <a:solidFill>
                  <a:srgbClr val="7030A0"/>
                </a:solidFill>
              </a:rPr>
              <a:t>, то </a:t>
            </a:r>
            <a:r>
              <a:rPr lang="ru-RU" sz="2400" b="1" dirty="0" err="1">
                <a:solidFill>
                  <a:srgbClr val="7030A0"/>
                </a:solidFill>
              </a:rPr>
              <a:t>ця</a:t>
            </a:r>
            <a:r>
              <a:rPr lang="ru-RU" sz="2400" b="1" dirty="0">
                <a:solidFill>
                  <a:srgbClr val="7030A0"/>
                </a:solidFill>
              </a:rPr>
              <a:t> форма </a:t>
            </a:r>
            <a:r>
              <a:rPr lang="ru-RU" sz="2400" b="1" dirty="0" err="1">
                <a:solidFill>
                  <a:srgbClr val="7030A0"/>
                </a:solidFill>
              </a:rPr>
              <a:t>символізує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лідерство</a:t>
            </a:r>
            <a:r>
              <a:rPr lang="ru-RU" sz="2400" b="1" dirty="0">
                <a:solidFill>
                  <a:srgbClr val="7030A0"/>
                </a:solidFill>
              </a:rPr>
              <a:t>. </a:t>
            </a:r>
            <a:r>
              <a:rPr lang="ru-RU" sz="2400" b="1" dirty="0" err="1">
                <a:solidFill>
                  <a:srgbClr val="7030A0"/>
                </a:solidFill>
              </a:rPr>
              <a:t>Найголовніша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особливість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істинного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Трикутника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здатність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концентруватися</a:t>
            </a:r>
            <a:r>
              <a:rPr lang="ru-RU" sz="2400" b="1" dirty="0">
                <a:solidFill>
                  <a:srgbClr val="7030A0"/>
                </a:solidFill>
              </a:rPr>
              <a:t> на </a:t>
            </a:r>
            <a:r>
              <a:rPr lang="ru-RU" sz="2400" b="1" dirty="0" err="1">
                <a:solidFill>
                  <a:srgbClr val="7030A0"/>
                </a:solidFill>
              </a:rPr>
              <a:t>головній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меті</a:t>
            </a:r>
            <a:r>
              <a:rPr lang="ru-RU" sz="24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3343920" cy="24884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78" y="2686814"/>
            <a:ext cx="3906532" cy="18941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6"/>
          <a:stretch/>
        </p:blipFill>
        <p:spPr>
          <a:xfrm>
            <a:off x="7112760" y="4812388"/>
            <a:ext cx="1831706" cy="20421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122" name="Picture 2" descr="http://good-know.com/images/112055_14204460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68" y="4812388"/>
            <a:ext cx="2509149" cy="17849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77" y="83671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632B8D"/>
                </a:solidFill>
              </a:rPr>
              <a:t>Я провела дослідження. В якому запропонувала учням свого класу обрати одну фігуру серед запропонованих: коло, зигзаг, квадрат, трикутник та прямокутник. Виявилося , що тільки одна людина обрала трикутник</a:t>
            </a:r>
            <a:r>
              <a:rPr lang="uk-UA" sz="2400" dirty="0" smtClean="0">
                <a:solidFill>
                  <a:srgbClr val="632B8D"/>
                </a:solidFill>
              </a:rPr>
              <a:t> </a:t>
            </a:r>
            <a:endParaRPr lang="ru-RU" sz="2400" dirty="0">
              <a:solidFill>
                <a:srgbClr val="632B8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82" y="3727410"/>
            <a:ext cx="3927675" cy="294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7929" y="328300"/>
            <a:ext cx="262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Дослідження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4318"/>
            <a:ext cx="3326279" cy="244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06372"/>
            <a:ext cx="3203848" cy="231877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2646718"/>
            <a:ext cx="3326279" cy="244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9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29956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Трикутники</a:t>
            </a:r>
            <a:r>
              <a:rPr lang="ru-RU" sz="2800" b="1" dirty="0" smtClean="0">
                <a:solidFill>
                  <a:srgbClr val="C00000"/>
                </a:solidFill>
              </a:rPr>
              <a:t>  в </a:t>
            </a:r>
            <a:r>
              <a:rPr lang="ru-RU" sz="2800" b="1" dirty="0" err="1" smtClean="0">
                <a:solidFill>
                  <a:srgbClr val="C00000"/>
                </a:solidFill>
              </a:rPr>
              <a:t>астрономії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400" b="1" dirty="0" err="1">
                <a:solidFill>
                  <a:srgbClr val="632B8D"/>
                </a:solidFill>
              </a:rPr>
              <a:t>Астрономія</a:t>
            </a:r>
            <a:r>
              <a:rPr lang="ru-RU" sz="2400" b="1" dirty="0">
                <a:solidFill>
                  <a:srgbClr val="632B8D"/>
                </a:solidFill>
              </a:rPr>
              <a:t> – </a:t>
            </a:r>
            <a:r>
              <a:rPr lang="ru-RU" sz="2400" b="1" dirty="0" err="1">
                <a:solidFill>
                  <a:srgbClr val="632B8D"/>
                </a:solidFill>
              </a:rPr>
              <a:t>це</a:t>
            </a:r>
            <a:r>
              <a:rPr lang="ru-RU" sz="2400" b="1" dirty="0">
                <a:solidFill>
                  <a:srgbClr val="632B8D"/>
                </a:solidFill>
              </a:rPr>
              <a:t> наука про </a:t>
            </a:r>
            <a:r>
              <a:rPr lang="ru-RU" sz="2400" b="1" dirty="0" err="1">
                <a:solidFill>
                  <a:srgbClr val="632B8D"/>
                </a:solidFill>
              </a:rPr>
              <a:t>Вселенну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вивчаюча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положення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рух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будову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походження</a:t>
            </a:r>
            <a:r>
              <a:rPr lang="ru-RU" sz="2400" b="1" dirty="0">
                <a:solidFill>
                  <a:srgbClr val="632B8D"/>
                </a:solidFill>
              </a:rPr>
              <a:t>  і </a:t>
            </a:r>
            <a:r>
              <a:rPr lang="ru-RU" sz="2400" b="1" dirty="0" err="1">
                <a:solidFill>
                  <a:srgbClr val="632B8D"/>
                </a:solidFill>
              </a:rPr>
              <a:t>розвиток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небесних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тіл</a:t>
            </a:r>
            <a:r>
              <a:rPr lang="ru-RU" sz="2400" b="1" dirty="0">
                <a:solidFill>
                  <a:srgbClr val="632B8D"/>
                </a:solidFill>
              </a:rPr>
              <a:t>. </a:t>
            </a:r>
            <a:r>
              <a:rPr lang="ru-RU" sz="2400" b="1" dirty="0" err="1">
                <a:solidFill>
                  <a:srgbClr val="632B8D"/>
                </a:solidFill>
              </a:rPr>
              <a:t>Сузір’я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 -- </a:t>
            </a:r>
            <a:r>
              <a:rPr lang="ru-RU" sz="2400" b="1" dirty="0" err="1">
                <a:solidFill>
                  <a:srgbClr val="632B8D"/>
                </a:solidFill>
              </a:rPr>
              <a:t>сузір’я</a:t>
            </a:r>
            <a:r>
              <a:rPr lang="ru-RU" sz="2400" b="1" dirty="0">
                <a:solidFill>
                  <a:srgbClr val="632B8D"/>
                </a:solidFill>
              </a:rPr>
              <a:t>  </a:t>
            </a:r>
            <a:r>
              <a:rPr lang="ru-RU" sz="2400" b="1" dirty="0" err="1">
                <a:solidFill>
                  <a:srgbClr val="632B8D"/>
                </a:solidFill>
              </a:rPr>
              <a:t>північної</a:t>
            </a:r>
            <a:r>
              <a:rPr lang="ru-RU" sz="2400" b="1" dirty="0">
                <a:solidFill>
                  <a:srgbClr val="632B8D"/>
                </a:solidFill>
              </a:rPr>
              <a:t>  </a:t>
            </a:r>
            <a:r>
              <a:rPr lang="ru-RU" sz="2400" b="1" dirty="0" err="1" smtClean="0">
                <a:solidFill>
                  <a:srgbClr val="632B8D"/>
                </a:solidFill>
              </a:rPr>
              <a:t>півкулі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>
                <a:solidFill>
                  <a:srgbClr val="632B8D"/>
                </a:solidFill>
              </a:rPr>
              <a:t>неба, яке </a:t>
            </a:r>
            <a:r>
              <a:rPr lang="ru-RU" sz="2400" b="1" dirty="0" err="1">
                <a:solidFill>
                  <a:srgbClr val="632B8D"/>
                </a:solidFill>
              </a:rPr>
              <a:t>має</a:t>
            </a:r>
            <a:r>
              <a:rPr lang="ru-RU" sz="2400" b="1" dirty="0">
                <a:solidFill>
                  <a:srgbClr val="632B8D"/>
                </a:solidFill>
              </a:rPr>
              <a:t> 25 </a:t>
            </a:r>
            <a:r>
              <a:rPr lang="ru-RU" sz="2400" b="1" dirty="0" err="1">
                <a:solidFill>
                  <a:srgbClr val="632B8D"/>
                </a:solidFill>
              </a:rPr>
              <a:t>зірок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видимих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неозброєним</a:t>
            </a:r>
            <a:r>
              <a:rPr lang="ru-RU" sz="2400" b="1" dirty="0">
                <a:solidFill>
                  <a:srgbClr val="632B8D"/>
                </a:solidFill>
              </a:rPr>
              <a:t> оком.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7" y="2612623"/>
            <a:ext cx="3283012" cy="2462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34983"/>
            <a:ext cx="3723245" cy="26204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78150"/>
            <a:ext cx="268287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5884" r="3201" b="7338"/>
          <a:stretch>
            <a:fillRect/>
          </a:stretch>
        </p:blipFill>
        <p:spPr bwMode="auto">
          <a:xfrm>
            <a:off x="6191022" y="4687510"/>
            <a:ext cx="2664296" cy="2060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3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Трикутники в </a:t>
            </a:r>
            <a:r>
              <a:rPr lang="ru-RU" sz="2800" b="1" dirty="0" err="1">
                <a:solidFill>
                  <a:srgbClr val="C00000"/>
                </a:solidFill>
              </a:rPr>
              <a:t>іграшках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3" y="1268760"/>
            <a:ext cx="3917605" cy="2635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29644" y="4854532"/>
            <a:ext cx="5796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632B8D"/>
                </a:solidFill>
              </a:rPr>
              <a:t>Змійка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Рубіка</a:t>
            </a:r>
            <a:r>
              <a:rPr lang="ru-RU" sz="2400" b="1" dirty="0">
                <a:solidFill>
                  <a:srgbClr val="632B8D"/>
                </a:solidFill>
              </a:rPr>
              <a:t> – головоломка, </a:t>
            </a:r>
            <a:r>
              <a:rPr lang="ru-RU" sz="2400" b="1" dirty="0" err="1">
                <a:solidFill>
                  <a:srgbClr val="632B8D"/>
                </a:solidFill>
              </a:rPr>
              <a:t>вигадана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Ерне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Рубіком</a:t>
            </a:r>
            <a:r>
              <a:rPr lang="ru-RU" sz="2400" b="1" dirty="0">
                <a:solidFill>
                  <a:srgbClr val="632B8D"/>
                </a:solidFill>
              </a:rPr>
              <a:t>, яка </a:t>
            </a:r>
            <a:r>
              <a:rPr lang="ru-RU" sz="2400" b="1" dirty="0" err="1">
                <a:solidFill>
                  <a:srgbClr val="632B8D"/>
                </a:solidFill>
              </a:rPr>
              <a:t>являє</a:t>
            </a:r>
            <a:r>
              <a:rPr lang="ru-RU" sz="2400" b="1" dirty="0">
                <a:solidFill>
                  <a:srgbClr val="632B8D"/>
                </a:solidFill>
              </a:rPr>
              <a:t> собою 24 </a:t>
            </a:r>
            <a:r>
              <a:rPr lang="ru-RU" sz="2400" b="1" dirty="0" err="1">
                <a:solidFill>
                  <a:srgbClr val="632B8D"/>
                </a:solidFill>
              </a:rPr>
              <a:t>з’єднаних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між</a:t>
            </a:r>
            <a:r>
              <a:rPr lang="ru-RU" sz="2400" b="1" dirty="0">
                <a:solidFill>
                  <a:srgbClr val="632B8D"/>
                </a:solidFill>
              </a:rPr>
              <a:t> собою призм в </a:t>
            </a:r>
            <a:r>
              <a:rPr lang="ru-RU" sz="2400" b="1" dirty="0" err="1">
                <a:solidFill>
                  <a:srgbClr val="632B8D"/>
                </a:solidFill>
              </a:rPr>
              <a:t>перетині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рівнобедреного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smtClean="0">
                <a:solidFill>
                  <a:srgbClr val="632B8D"/>
                </a:solidFill>
              </a:rPr>
              <a:t>.</a:t>
            </a:r>
            <a:endParaRPr lang="ru-RU" sz="2400" b="1" dirty="0">
              <a:solidFill>
                <a:srgbClr val="632B8D"/>
              </a:solidFill>
            </a:endParaRPr>
          </a:p>
        </p:txBody>
      </p:sp>
      <p:pic>
        <p:nvPicPr>
          <p:cNvPr id="2050" name="Picture 2" descr="http://zna4koff.ru/img/zmeika-rubk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79" y="4149080"/>
            <a:ext cx="2767236" cy="24284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13ares.users.photofile.ru/photo/13ares/200624675/xlarge/2077475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30" y="1045802"/>
            <a:ext cx="3935760" cy="35757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3" y="1421160"/>
            <a:ext cx="3917605" cy="2635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://13ares.users.photofile.ru/photo/13ares/200624675/xlarge/2077475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30" y="1198202"/>
            <a:ext cx="3935760" cy="35757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76328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Трикутники в державних символах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632B8D"/>
                </a:solidFill>
              </a:rPr>
              <a:t>Бутан. Прапор </a:t>
            </a:r>
            <a:r>
              <a:rPr lang="ru-RU" sz="2400" b="1" dirty="0" err="1">
                <a:solidFill>
                  <a:srgbClr val="632B8D"/>
                </a:solidFill>
              </a:rPr>
              <a:t>країни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який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являє</a:t>
            </a:r>
            <a:r>
              <a:rPr lang="ru-RU" sz="2400" b="1" dirty="0">
                <a:solidFill>
                  <a:srgbClr val="632B8D"/>
                </a:solidFill>
              </a:rPr>
              <a:t> собою полотнище з </a:t>
            </a:r>
            <a:r>
              <a:rPr lang="ru-RU" sz="2400" b="1" dirty="0" err="1">
                <a:solidFill>
                  <a:srgbClr val="632B8D"/>
                </a:solidFill>
              </a:rPr>
              <a:t>двох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 – </a:t>
            </a:r>
            <a:r>
              <a:rPr lang="ru-RU" sz="2400" b="1" dirty="0" err="1">
                <a:solidFill>
                  <a:srgbClr val="632B8D"/>
                </a:solidFill>
              </a:rPr>
              <a:t>жовтого</a:t>
            </a:r>
            <a:r>
              <a:rPr lang="ru-RU" sz="2400" b="1" dirty="0">
                <a:solidFill>
                  <a:srgbClr val="632B8D"/>
                </a:solidFill>
              </a:rPr>
              <a:t> та оранжевого </a:t>
            </a:r>
            <a:r>
              <a:rPr lang="ru-RU" sz="2400" b="1" dirty="0" err="1">
                <a:solidFill>
                  <a:srgbClr val="632B8D"/>
                </a:solidFill>
              </a:rPr>
              <a:t>кольору</a:t>
            </a:r>
            <a:r>
              <a:rPr lang="ru-RU" sz="2400" b="1" dirty="0">
                <a:solidFill>
                  <a:srgbClr val="632B8D"/>
                </a:solidFill>
              </a:rPr>
              <a:t>. В </a:t>
            </a:r>
            <a:r>
              <a:rPr lang="ru-RU" sz="2400" b="1" dirty="0" err="1">
                <a:solidFill>
                  <a:srgbClr val="632B8D"/>
                </a:solidFill>
              </a:rPr>
              <a:t>центрі</a:t>
            </a:r>
            <a:r>
              <a:rPr lang="ru-RU" sz="2400" b="1" dirty="0">
                <a:solidFill>
                  <a:srgbClr val="632B8D"/>
                </a:solidFill>
              </a:rPr>
              <a:t> прапора </a:t>
            </a:r>
            <a:r>
              <a:rPr lang="ru-RU" sz="2400" b="1" dirty="0" err="1">
                <a:solidFill>
                  <a:srgbClr val="632B8D"/>
                </a:solidFill>
              </a:rPr>
              <a:t>розташоване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зображення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білого</a:t>
            </a:r>
            <a:r>
              <a:rPr lang="ru-RU" sz="2400" b="1" dirty="0">
                <a:solidFill>
                  <a:srgbClr val="632B8D"/>
                </a:solidFill>
              </a:rPr>
              <a:t> дракону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51" y="4097668"/>
            <a:ext cx="3433032" cy="257477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6" y="2636912"/>
            <a:ext cx="4366764" cy="292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5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789" y="431086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632B8D"/>
              </a:solidFill>
            </a:endParaRPr>
          </a:p>
          <a:p>
            <a:r>
              <a:rPr lang="ru-RU" sz="2400" b="1" dirty="0" err="1" smtClean="0">
                <a:solidFill>
                  <a:srgbClr val="C00000"/>
                </a:solidFill>
              </a:rPr>
              <a:t>Трикутник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називається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прямокутним</a:t>
            </a:r>
            <a:r>
              <a:rPr lang="ru-RU" sz="2400" b="1" dirty="0" smtClean="0">
                <a:solidFill>
                  <a:srgbClr val="C00000"/>
                </a:solidFill>
              </a:rPr>
              <a:t> ,</a:t>
            </a:r>
            <a:r>
              <a:rPr lang="ru-RU" sz="2400" b="1" dirty="0" err="1" smtClean="0">
                <a:solidFill>
                  <a:srgbClr val="C00000"/>
                </a:solidFill>
              </a:rPr>
              <a:t>якщо</a:t>
            </a:r>
            <a:r>
              <a:rPr lang="ru-RU" sz="2400" b="1" dirty="0" smtClean="0">
                <a:solidFill>
                  <a:srgbClr val="C00000"/>
                </a:solidFill>
              </a:rPr>
              <a:t> один </a:t>
            </a:r>
            <a:r>
              <a:rPr lang="ru-RU" sz="2400" b="1" dirty="0" err="1" smtClean="0">
                <a:solidFill>
                  <a:srgbClr val="C00000"/>
                </a:solidFill>
              </a:rPr>
              <a:t>із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його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кутів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прямий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r>
              <a:rPr lang="ru-RU" sz="2400" b="1" dirty="0">
                <a:solidFill>
                  <a:srgbClr val="632B8D"/>
                </a:solidFill>
              </a:rPr>
              <a:t>Сторона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трикутника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що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протилежить</a:t>
            </a:r>
            <a:r>
              <a:rPr lang="ru-RU" sz="2400" b="1" dirty="0">
                <a:solidFill>
                  <a:srgbClr val="632B8D"/>
                </a:solidFill>
              </a:rPr>
              <a:t> прямому куту, </a:t>
            </a:r>
            <a:r>
              <a:rPr lang="ru-RU" sz="2400" b="1" dirty="0" err="1">
                <a:solidFill>
                  <a:srgbClr val="632B8D"/>
                </a:solidFill>
              </a:rPr>
              <a:t>називається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гіпотенузою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дві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інші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сторони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називаються</a:t>
            </a:r>
            <a:r>
              <a:rPr lang="ru-RU" sz="2400" b="1" dirty="0">
                <a:solidFill>
                  <a:srgbClr val="632B8D"/>
                </a:solidFill>
              </a:rPr>
              <a:t> катетами.</a:t>
            </a:r>
            <a:endParaRPr lang="ru-RU" sz="2400" dirty="0">
              <a:solidFill>
                <a:srgbClr val="632B8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9" y="2493189"/>
            <a:ext cx="3488955" cy="5334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62" y="5708141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32B8D"/>
                </a:solidFill>
              </a:rPr>
              <a:t>Прямокутний </a:t>
            </a:r>
            <a:r>
              <a:rPr lang="ru-RU" sz="2400" b="1" dirty="0" err="1" smtClean="0">
                <a:solidFill>
                  <a:srgbClr val="632B8D"/>
                </a:solidFill>
              </a:rPr>
              <a:t>трикутник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займає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почесне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місце</a:t>
            </a:r>
            <a:r>
              <a:rPr lang="ru-RU" sz="2400" b="1" dirty="0" smtClean="0">
                <a:solidFill>
                  <a:srgbClr val="632B8D"/>
                </a:solidFill>
              </a:rPr>
              <a:t> у </a:t>
            </a:r>
            <a:r>
              <a:rPr lang="ru-RU" sz="2400" b="1" dirty="0" err="1" smtClean="0">
                <a:solidFill>
                  <a:srgbClr val="632B8D"/>
                </a:solidFill>
              </a:rPr>
              <a:t>вавилонській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геометрії</a:t>
            </a:r>
            <a:r>
              <a:rPr lang="ru-RU" sz="2400" b="1" dirty="0" smtClean="0">
                <a:solidFill>
                  <a:srgbClr val="632B8D"/>
                </a:solidFill>
              </a:rPr>
              <a:t>, </a:t>
            </a:r>
            <a:r>
              <a:rPr lang="ru-RU" sz="2400" b="1" dirty="0" err="1" smtClean="0">
                <a:solidFill>
                  <a:srgbClr val="632B8D"/>
                </a:solidFill>
              </a:rPr>
              <a:t>згадка</a:t>
            </a:r>
            <a:r>
              <a:rPr lang="ru-RU" sz="2400" b="1" dirty="0" smtClean="0">
                <a:solidFill>
                  <a:srgbClr val="632B8D"/>
                </a:solidFill>
              </a:rPr>
              <a:t> про </a:t>
            </a:r>
            <a:r>
              <a:rPr lang="ru-RU" sz="2400" b="1" dirty="0" err="1" smtClean="0">
                <a:solidFill>
                  <a:srgbClr val="632B8D"/>
                </a:solidFill>
              </a:rPr>
              <a:t>нього</a:t>
            </a:r>
            <a:r>
              <a:rPr lang="ru-RU" sz="2400" b="1" dirty="0" smtClean="0">
                <a:solidFill>
                  <a:srgbClr val="632B8D"/>
                </a:solidFill>
              </a:rPr>
              <a:t> часто </a:t>
            </a:r>
            <a:r>
              <a:rPr lang="ru-RU" sz="2400" b="1" dirty="0" err="1" smtClean="0">
                <a:solidFill>
                  <a:srgbClr val="632B8D"/>
                </a:solidFill>
              </a:rPr>
              <a:t>зустрічається</a:t>
            </a:r>
            <a:r>
              <a:rPr lang="ru-RU" sz="2400" b="1" dirty="0" smtClean="0">
                <a:solidFill>
                  <a:srgbClr val="632B8D"/>
                </a:solidFill>
              </a:rPr>
              <a:t> в </a:t>
            </a:r>
            <a:r>
              <a:rPr lang="ru-RU" sz="2400" b="1" dirty="0" err="1" smtClean="0">
                <a:solidFill>
                  <a:srgbClr val="632B8D"/>
                </a:solidFill>
              </a:rPr>
              <a:t>папірусі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Ахмеса</a:t>
            </a:r>
            <a:r>
              <a:rPr lang="ru-RU" sz="2000" b="1" dirty="0" smtClean="0">
                <a:solidFill>
                  <a:srgbClr val="632B8D"/>
                </a:solidFill>
              </a:rPr>
              <a:t>.</a:t>
            </a:r>
            <a:r>
              <a:rPr lang="ru-RU" sz="2800" b="1" dirty="0" smtClean="0">
                <a:solidFill>
                  <a:srgbClr val="632B8D"/>
                </a:solidFill>
              </a:rPr>
              <a:t> </a:t>
            </a:r>
            <a:endParaRPr lang="ru-RU" sz="2800" b="1" dirty="0">
              <a:solidFill>
                <a:srgbClr val="632B8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3904" y="431086"/>
            <a:ext cx="4548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Прямокутний  трикутник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Oleg\Мои документы\Мои рисунки\___1_~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02" y="2510950"/>
            <a:ext cx="4680520" cy="269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1371" y="53012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632B8D"/>
                </a:solidFill>
              </a:rPr>
              <a:t>Папірус </a:t>
            </a:r>
            <a:r>
              <a:rPr lang="uk-UA" b="1" dirty="0" err="1" smtClean="0">
                <a:solidFill>
                  <a:srgbClr val="632B8D"/>
                </a:solidFill>
              </a:rPr>
              <a:t>Ахмес</a:t>
            </a:r>
            <a:r>
              <a:rPr lang="uk-UA" dirty="0" err="1" smtClean="0"/>
              <a:t>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42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01209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Флористика</a:t>
            </a:r>
          </a:p>
          <a:p>
            <a:r>
              <a:rPr lang="ru-RU" sz="2400" b="1" dirty="0" smtClean="0">
                <a:solidFill>
                  <a:srgbClr val="632B8D"/>
                </a:solidFill>
              </a:rPr>
              <a:t>Існує </a:t>
            </a:r>
            <a:r>
              <a:rPr lang="ru-RU" sz="2400" b="1" dirty="0" err="1">
                <a:solidFill>
                  <a:srgbClr val="632B8D"/>
                </a:solidFill>
              </a:rPr>
              <a:t>дивовижне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мистецтво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складання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букетів</a:t>
            </a:r>
            <a:r>
              <a:rPr lang="ru-RU" sz="2400" b="1" dirty="0">
                <a:solidFill>
                  <a:srgbClr val="632B8D"/>
                </a:solidFill>
              </a:rPr>
              <a:t> і </a:t>
            </a:r>
            <a:r>
              <a:rPr lang="ru-RU" sz="2400" b="1" dirty="0" err="1">
                <a:solidFill>
                  <a:srgbClr val="632B8D"/>
                </a:solidFill>
              </a:rPr>
              <a:t>композицій</a:t>
            </a:r>
            <a:r>
              <a:rPr lang="ru-RU" sz="2400" b="1" dirty="0">
                <a:solidFill>
                  <a:srgbClr val="632B8D"/>
                </a:solidFill>
              </a:rPr>
              <a:t> з </a:t>
            </a:r>
            <a:r>
              <a:rPr lang="ru-RU" sz="2400" b="1" dirty="0" err="1">
                <a:solidFill>
                  <a:srgbClr val="632B8D"/>
                </a:solidFill>
              </a:rPr>
              <a:t>кольорів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предметів</a:t>
            </a:r>
            <a:r>
              <a:rPr lang="ru-RU" sz="2400" b="1" dirty="0">
                <a:solidFill>
                  <a:srgbClr val="632B8D"/>
                </a:solidFill>
              </a:rPr>
              <a:t> і </a:t>
            </a:r>
            <a:r>
              <a:rPr lang="ru-RU" sz="2400" b="1" dirty="0" err="1">
                <a:solidFill>
                  <a:srgbClr val="632B8D"/>
                </a:solidFill>
              </a:rPr>
              <a:t>рослин</a:t>
            </a:r>
            <a:r>
              <a:rPr lang="ru-RU" sz="2400" b="1" dirty="0">
                <a:solidFill>
                  <a:srgbClr val="632B8D"/>
                </a:solidFill>
              </a:rPr>
              <a:t>- флористика, де </a:t>
            </a:r>
            <a:r>
              <a:rPr lang="ru-RU" sz="2400" b="1" dirty="0" err="1">
                <a:solidFill>
                  <a:srgbClr val="632B8D"/>
                </a:solidFill>
              </a:rPr>
              <a:t>колірна</a:t>
            </a:r>
            <a:r>
              <a:rPr lang="ru-RU" sz="2400" b="1" dirty="0">
                <a:solidFill>
                  <a:srgbClr val="632B8D"/>
                </a:solidFill>
              </a:rPr>
              <a:t> гамма букета </a:t>
            </a:r>
            <a:r>
              <a:rPr lang="ru-RU" sz="2400" b="1" dirty="0" err="1">
                <a:solidFill>
                  <a:srgbClr val="632B8D"/>
                </a:solidFill>
              </a:rPr>
              <a:t>або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композиція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його</a:t>
            </a:r>
            <a:r>
              <a:rPr lang="ru-RU" sz="2400" b="1" dirty="0">
                <a:solidFill>
                  <a:srgbClr val="632B8D"/>
                </a:solidFill>
              </a:rPr>
              <a:t> форма </a:t>
            </a:r>
            <a:r>
              <a:rPr lang="ru-RU" sz="2400" b="1" dirty="0" err="1">
                <a:solidFill>
                  <a:srgbClr val="632B8D"/>
                </a:solidFill>
              </a:rPr>
              <a:t>підбирається</a:t>
            </a:r>
            <a:r>
              <a:rPr lang="ru-RU" sz="2400" b="1" dirty="0">
                <a:solidFill>
                  <a:srgbClr val="632B8D"/>
                </a:solidFill>
              </a:rPr>
              <a:t> по методу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трикутника</a:t>
            </a:r>
            <a:endParaRPr lang="ru-RU" sz="2400" b="1" dirty="0">
              <a:solidFill>
                <a:srgbClr val="632B8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2" y="5229200"/>
            <a:ext cx="2226404" cy="1570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30656"/>
            <a:ext cx="2463296" cy="1746222"/>
          </a:xfrm>
          <a:prstGeom prst="rect">
            <a:avLst/>
          </a:prstGeom>
        </p:spPr>
      </p:pic>
      <p:pic>
        <p:nvPicPr>
          <p:cNvPr id="5" name="Picture 5" descr="rad0604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33204"/>
            <a:ext cx="2232248" cy="2717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rad1988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6" y="2368298"/>
            <a:ext cx="2344466" cy="286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rad804a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271712"/>
            <a:ext cx="2107444" cy="2957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0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052736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32B8D"/>
                </a:solidFill>
              </a:rPr>
              <a:t>Знання </a:t>
            </a:r>
            <a:r>
              <a:rPr lang="ru-RU" sz="2400" b="1" dirty="0" err="1">
                <a:solidFill>
                  <a:srgbClr val="632B8D"/>
                </a:solidFill>
              </a:rPr>
              <a:t>властивостей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допомагають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виміряти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великі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відстані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навіть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від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Землі</a:t>
            </a:r>
            <a:r>
              <a:rPr lang="ru-RU" sz="2400" b="1" dirty="0">
                <a:solidFill>
                  <a:srgbClr val="632B8D"/>
                </a:solidFill>
              </a:rPr>
              <a:t> до </a:t>
            </a:r>
            <a:r>
              <a:rPr lang="ru-RU" sz="2400" b="1" dirty="0" err="1">
                <a:solidFill>
                  <a:srgbClr val="632B8D"/>
                </a:solidFill>
              </a:rPr>
              <a:t>Місяця</a:t>
            </a:r>
            <a:r>
              <a:rPr lang="ru-RU" sz="2400" b="1" dirty="0">
                <a:solidFill>
                  <a:srgbClr val="632B8D"/>
                </a:solidFill>
              </a:rPr>
              <a:t>. У </a:t>
            </a:r>
            <a:r>
              <a:rPr lang="ru-RU" sz="2400" b="1" dirty="0" err="1">
                <a:solidFill>
                  <a:srgbClr val="632B8D"/>
                </a:solidFill>
              </a:rPr>
              <a:t>ті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моменти</a:t>
            </a:r>
            <a:r>
              <a:rPr lang="ru-RU" sz="2400" b="1" dirty="0">
                <a:solidFill>
                  <a:srgbClr val="632B8D"/>
                </a:solidFill>
              </a:rPr>
              <a:t> коли </a:t>
            </a:r>
            <a:r>
              <a:rPr lang="ru-RU" sz="2400" b="1" dirty="0" err="1">
                <a:solidFill>
                  <a:srgbClr val="632B8D"/>
                </a:solidFill>
              </a:rPr>
              <a:t>Місяць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має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вигляд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напівдиска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він</a:t>
            </a:r>
            <a:r>
              <a:rPr lang="ru-RU" sz="2400" b="1" dirty="0" smtClean="0">
                <a:solidFill>
                  <a:srgbClr val="632B8D"/>
                </a:solidFill>
              </a:rPr>
              <a:t>  </a:t>
            </a:r>
            <a:r>
              <a:rPr lang="ru-RU" sz="2400" b="1" dirty="0" err="1">
                <a:solidFill>
                  <a:srgbClr val="632B8D"/>
                </a:solidFill>
              </a:rPr>
              <a:t>утворює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із</a:t>
            </a:r>
            <a:r>
              <a:rPr lang="ru-RU" sz="2400" b="1" dirty="0">
                <a:solidFill>
                  <a:srgbClr val="632B8D"/>
                </a:solidFill>
              </a:rPr>
              <a:t> Землею і </a:t>
            </a:r>
            <a:r>
              <a:rPr lang="ru-RU" sz="2400" b="1" dirty="0" err="1">
                <a:solidFill>
                  <a:srgbClr val="632B8D"/>
                </a:solidFill>
              </a:rPr>
              <a:t>Сонцем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3" y="2852936"/>
            <a:ext cx="5256583" cy="338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338273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Трикутник</a:t>
            </a:r>
            <a:r>
              <a:rPr lang="ru-RU" sz="3200" b="1" dirty="0" smtClean="0">
                <a:solidFill>
                  <a:srgbClr val="C00000"/>
                </a:solidFill>
              </a:rPr>
              <a:t>  в  астроном</a:t>
            </a:r>
            <a:r>
              <a:rPr lang="uk-UA" sz="3200" b="1" dirty="0" err="1" smtClean="0">
                <a:solidFill>
                  <a:srgbClr val="C00000"/>
                </a:solidFill>
              </a:rPr>
              <a:t>ії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26944" r="21460" b="17501"/>
          <a:stretch/>
        </p:blipFill>
        <p:spPr bwMode="auto">
          <a:xfrm>
            <a:off x="5940152" y="3639281"/>
            <a:ext cx="2722880" cy="1809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95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Трикутники </a:t>
            </a:r>
            <a:r>
              <a:rPr lang="uk-UA" sz="2800" b="1" dirty="0">
                <a:solidFill>
                  <a:srgbClr val="C00000"/>
                </a:solidFill>
              </a:rPr>
              <a:t> </a:t>
            </a:r>
            <a:r>
              <a:rPr lang="uk-UA" sz="2800" b="1" dirty="0" smtClean="0">
                <a:solidFill>
                  <a:srgbClr val="C00000"/>
                </a:solidFill>
              </a:rPr>
              <a:t>в архітектурі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41557"/>
            <a:ext cx="2871544" cy="219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5" y="1325960"/>
            <a:ext cx="4210159" cy="2860948"/>
          </a:xfrm>
          <a:prstGeom prst="rect">
            <a:avLst/>
          </a:prstGeom>
        </p:spPr>
      </p:pic>
      <p:pic>
        <p:nvPicPr>
          <p:cNvPr id="6" name="Рисунок 5" descr="http://shnick.com.ua/wp-content/uploads/2012/04/Universiade-Sports-Center-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68" y="4005064"/>
            <a:ext cx="3133795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910461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632B8D"/>
                </a:solidFill>
              </a:rPr>
              <a:t>Крім</a:t>
            </a:r>
            <a:r>
              <a:rPr lang="ru-RU" sz="2400" b="1" dirty="0">
                <a:solidFill>
                  <a:srgbClr val="632B8D"/>
                </a:solidFill>
              </a:rPr>
              <a:t> того, форму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трикутника</a:t>
            </a:r>
            <a:r>
              <a:rPr lang="ru-RU" sz="2400" b="1" dirty="0">
                <a:solidFill>
                  <a:srgbClr val="632B8D"/>
                </a:solidFill>
              </a:rPr>
              <a:t> часто </a:t>
            </a:r>
            <a:r>
              <a:rPr lang="ru-RU" sz="2400" b="1" dirty="0" err="1">
                <a:solidFill>
                  <a:srgbClr val="632B8D"/>
                </a:solidFill>
              </a:rPr>
              <a:t>використовують</a:t>
            </a:r>
            <a:r>
              <a:rPr lang="ru-RU" sz="2400" b="1" dirty="0">
                <a:solidFill>
                  <a:srgbClr val="632B8D"/>
                </a:solidFill>
              </a:rPr>
              <a:t>, як </a:t>
            </a:r>
            <a:r>
              <a:rPr lang="ru-RU" sz="2400" b="1" dirty="0" err="1">
                <a:solidFill>
                  <a:srgbClr val="632B8D"/>
                </a:solidFill>
              </a:rPr>
              <a:t>декоративний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елемент</a:t>
            </a:r>
            <a:r>
              <a:rPr lang="ru-RU" sz="2400" b="1" dirty="0" smtClean="0">
                <a:solidFill>
                  <a:srgbClr val="632B8D"/>
                </a:solidFill>
              </a:rPr>
              <a:t>.</a:t>
            </a:r>
            <a:endParaRPr lang="ru-RU" sz="2400" b="1" dirty="0">
              <a:solidFill>
                <a:srgbClr val="632B8D"/>
              </a:solidFill>
            </a:endParaRPr>
          </a:p>
        </p:txBody>
      </p:sp>
      <p:pic>
        <p:nvPicPr>
          <p:cNvPr id="5" name="Picture 2" descr="http://image.slidesharecdn.com/random-140714065734-phpapp02/95/-5-638.jpg?cb=140532108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9913" r="20920" b="31124"/>
          <a:stretch/>
        </p:blipFill>
        <p:spPr bwMode="auto">
          <a:xfrm>
            <a:off x="425272" y="1866969"/>
            <a:ext cx="3210623" cy="230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situry.com.ua/uploads/3/22374/P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63" y="4502048"/>
            <a:ext cx="2854925" cy="22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-36442"/>
            <a:ext cx="885698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632B8D"/>
              </a:solidFill>
            </a:endParaRPr>
          </a:p>
          <a:p>
            <a:pPr algn="ctr"/>
            <a:r>
              <a:rPr lang="ru-RU" sz="2800" b="1" dirty="0" err="1">
                <a:solidFill>
                  <a:srgbClr val="C00000"/>
                </a:solidFill>
              </a:rPr>
              <a:t>Властивість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жорсткості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трикутника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632B8D"/>
                </a:solidFill>
              </a:rPr>
              <a:t>Трикутник </a:t>
            </a:r>
            <a:r>
              <a:rPr lang="ru-RU" sz="2400" b="1" dirty="0" err="1">
                <a:solidFill>
                  <a:srgbClr val="632B8D"/>
                </a:solidFill>
              </a:rPr>
              <a:t>завжди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мав</a:t>
            </a:r>
            <a:r>
              <a:rPr lang="ru-RU" sz="2400" b="1" dirty="0">
                <a:solidFill>
                  <a:srgbClr val="632B8D"/>
                </a:solidFill>
              </a:rPr>
              <a:t> і буде </a:t>
            </a:r>
            <a:r>
              <a:rPr lang="ru-RU" sz="2400" b="1" dirty="0" err="1">
                <a:solidFill>
                  <a:srgbClr val="632B8D"/>
                </a:solidFill>
              </a:rPr>
              <a:t>мати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широке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застосування</a:t>
            </a:r>
            <a:r>
              <a:rPr lang="ru-RU" sz="2400" b="1" dirty="0">
                <a:solidFill>
                  <a:srgbClr val="632B8D"/>
                </a:solidFill>
              </a:rPr>
              <a:t> в практичному </a:t>
            </a:r>
            <a:r>
              <a:rPr lang="ru-RU" sz="2400" b="1" dirty="0" err="1">
                <a:solidFill>
                  <a:srgbClr val="632B8D"/>
                </a:solidFill>
              </a:rPr>
              <a:t>житті</a:t>
            </a:r>
            <a:r>
              <a:rPr lang="ru-RU" sz="2400" b="1" dirty="0">
                <a:solidFill>
                  <a:srgbClr val="632B8D"/>
                </a:solidFill>
              </a:rPr>
              <a:t>. Так, в </a:t>
            </a:r>
            <a:r>
              <a:rPr lang="ru-RU" sz="2400" b="1" dirty="0" err="1">
                <a:solidFill>
                  <a:srgbClr val="632B8D"/>
                </a:solidFill>
              </a:rPr>
              <a:t>будівельному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мистецтві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споконвіку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використовується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властивість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жорсткості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трикутника</a:t>
            </a:r>
            <a:r>
              <a:rPr lang="ru-RU" sz="2400" b="1" dirty="0">
                <a:solidFill>
                  <a:srgbClr val="632B8D"/>
                </a:solidFill>
              </a:rPr>
              <a:t> для </a:t>
            </a:r>
            <a:r>
              <a:rPr lang="ru-RU" sz="2400" b="1" dirty="0" err="1">
                <a:solidFill>
                  <a:srgbClr val="632B8D"/>
                </a:solidFill>
              </a:rPr>
              <a:t>зміцнення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різних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будов</a:t>
            </a:r>
            <a:r>
              <a:rPr lang="ru-RU" sz="2400" b="1" dirty="0">
                <a:solidFill>
                  <a:srgbClr val="632B8D"/>
                </a:solidFill>
              </a:rPr>
              <a:t> і </a:t>
            </a:r>
            <a:r>
              <a:rPr lang="ru-RU" sz="2400" b="1" dirty="0" err="1">
                <a:solidFill>
                  <a:srgbClr val="632B8D"/>
                </a:solidFill>
              </a:rPr>
              <a:t>їх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smtClean="0">
                <a:solidFill>
                  <a:srgbClr val="632B8D"/>
                </a:solidFill>
              </a:rPr>
              <a:t>деталей</a:t>
            </a:r>
            <a:r>
              <a:rPr lang="ru-RU" sz="2400" b="1" dirty="0">
                <a:solidFill>
                  <a:srgbClr val="632B8D"/>
                </a:solidFill>
              </a:rPr>
              <a:t>,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адже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такий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спосіб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гарантує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точність</a:t>
            </a:r>
            <a:r>
              <a:rPr lang="ru-RU" sz="2400" b="1" dirty="0">
                <a:solidFill>
                  <a:srgbClr val="632B8D"/>
                </a:solidFill>
              </a:rPr>
              <a:t>, яка </a:t>
            </a:r>
            <a:r>
              <a:rPr lang="ru-RU" sz="2400" b="1" dirty="0" err="1">
                <a:solidFill>
                  <a:srgbClr val="632B8D"/>
                </a:solidFill>
              </a:rPr>
              <a:t>дуже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важлива</a:t>
            </a:r>
            <a:r>
              <a:rPr lang="ru-RU" sz="2400" b="1" dirty="0">
                <a:solidFill>
                  <a:srgbClr val="632B8D"/>
                </a:solidFill>
              </a:rPr>
              <a:t> при </a:t>
            </a:r>
            <a:r>
              <a:rPr lang="ru-RU" sz="2400" b="1" dirty="0" err="1">
                <a:solidFill>
                  <a:srgbClr val="632B8D"/>
                </a:solidFill>
              </a:rPr>
              <a:t>будівництві</a:t>
            </a:r>
            <a:r>
              <a:rPr lang="ru-RU" sz="2400" b="1" dirty="0">
                <a:solidFill>
                  <a:srgbClr val="632B8D"/>
                </a:solidFill>
              </a:rPr>
              <a:t>. </a:t>
            </a:r>
          </a:p>
        </p:txBody>
      </p:sp>
      <p:pic>
        <p:nvPicPr>
          <p:cNvPr id="4098" name="Picture 2" descr="C:\Users\Admin\Desktop\Безымянный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49" b="41673"/>
          <a:stretch/>
        </p:blipFill>
        <p:spPr bwMode="auto">
          <a:xfrm>
            <a:off x="338685" y="4947719"/>
            <a:ext cx="2902313" cy="18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4" descr="P1010096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63" y="4077072"/>
            <a:ext cx="3609650" cy="269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814448"/>
            <a:ext cx="1960942" cy="196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ello_html_38306f9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09" y="2720613"/>
            <a:ext cx="2391809" cy="3156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4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8" y="954210"/>
            <a:ext cx="4004268" cy="326687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TextBox 8"/>
          <p:cNvSpPr txBox="1"/>
          <p:nvPr/>
        </p:nvSpPr>
        <p:spPr>
          <a:xfrm flipH="1">
            <a:off x="1747043" y="141680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Визначення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ширини</a:t>
            </a:r>
            <a:r>
              <a:rPr lang="ru-RU" sz="3200" b="1" dirty="0">
                <a:solidFill>
                  <a:srgbClr val="C00000"/>
                </a:solidFill>
              </a:rPr>
              <a:t> протоки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4437112"/>
            <a:ext cx="87129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632B8D"/>
                </a:solidFill>
              </a:rPr>
              <a:t>Оберіть</a:t>
            </a:r>
            <a:r>
              <a:rPr lang="ru-RU" sz="2000" b="1" dirty="0">
                <a:solidFill>
                  <a:srgbClr val="632B8D"/>
                </a:solidFill>
              </a:rPr>
              <a:t> на </a:t>
            </a:r>
            <a:r>
              <a:rPr lang="ru-RU" sz="2000" b="1" dirty="0" err="1" smtClean="0">
                <a:solidFill>
                  <a:srgbClr val="632B8D"/>
                </a:solidFill>
              </a:rPr>
              <a:t>протилежному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березі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якийсь</a:t>
            </a:r>
            <a:r>
              <a:rPr lang="ru-RU" sz="2000" b="1" dirty="0">
                <a:solidFill>
                  <a:srgbClr val="632B8D"/>
                </a:solidFill>
              </a:rPr>
              <a:t> предмет(А), </a:t>
            </a:r>
            <a:r>
              <a:rPr lang="ru-RU" sz="2000" b="1" dirty="0" err="1">
                <a:solidFill>
                  <a:srgbClr val="632B8D"/>
                </a:solidFill>
              </a:rPr>
              <a:t>потім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втикніть</a:t>
            </a:r>
            <a:r>
              <a:rPr lang="ru-RU" sz="2000" b="1" dirty="0">
                <a:solidFill>
                  <a:srgbClr val="632B8D"/>
                </a:solidFill>
              </a:rPr>
              <a:t>  </a:t>
            </a:r>
            <a:r>
              <a:rPr lang="ru-RU" sz="2000" b="1" dirty="0" err="1">
                <a:solidFill>
                  <a:srgbClr val="632B8D"/>
                </a:solidFill>
              </a:rPr>
              <a:t>палицю</a:t>
            </a:r>
            <a:r>
              <a:rPr lang="ru-RU" sz="2000" b="1" dirty="0">
                <a:solidFill>
                  <a:srgbClr val="632B8D"/>
                </a:solidFill>
              </a:rPr>
              <a:t>  (В), </a:t>
            </a:r>
            <a:r>
              <a:rPr lang="ru-RU" sz="2000" b="1" dirty="0" err="1">
                <a:solidFill>
                  <a:srgbClr val="632B8D"/>
                </a:solidFill>
              </a:rPr>
              <a:t>навпроти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об’єкта</a:t>
            </a:r>
            <a:r>
              <a:rPr lang="ru-RU" sz="2000" b="1" dirty="0">
                <a:solidFill>
                  <a:srgbClr val="632B8D"/>
                </a:solidFill>
              </a:rPr>
              <a:t>. </a:t>
            </a:r>
            <a:r>
              <a:rPr lang="ru-RU" sz="2000" b="1" dirty="0" err="1">
                <a:solidFill>
                  <a:srgbClr val="632B8D"/>
                </a:solidFill>
              </a:rPr>
              <a:t>Під</a:t>
            </a:r>
            <a:r>
              <a:rPr lang="ru-RU" sz="2000" b="1" dirty="0">
                <a:solidFill>
                  <a:srgbClr val="632B8D"/>
                </a:solidFill>
              </a:rPr>
              <a:t> прямим кутом </a:t>
            </a:r>
            <a:r>
              <a:rPr lang="ru-RU" sz="2000" b="1" dirty="0" err="1">
                <a:solidFill>
                  <a:srgbClr val="632B8D"/>
                </a:solidFill>
              </a:rPr>
              <a:t>зробіть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кілька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кроків</a:t>
            </a:r>
            <a:r>
              <a:rPr lang="ru-RU" sz="2000" b="1" dirty="0">
                <a:solidFill>
                  <a:srgbClr val="632B8D"/>
                </a:solidFill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</a:rPr>
              <a:t>втикніть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ще</a:t>
            </a:r>
            <a:r>
              <a:rPr lang="ru-RU" sz="2000" b="1" dirty="0">
                <a:solidFill>
                  <a:srgbClr val="632B8D"/>
                </a:solidFill>
              </a:rPr>
              <a:t> одну </a:t>
            </a:r>
            <a:r>
              <a:rPr lang="ru-RU" sz="2000" b="1" dirty="0" err="1">
                <a:solidFill>
                  <a:srgbClr val="632B8D"/>
                </a:solidFill>
              </a:rPr>
              <a:t>палицю</a:t>
            </a:r>
            <a:r>
              <a:rPr lang="ru-RU" sz="2000" b="1" dirty="0">
                <a:solidFill>
                  <a:srgbClr val="632B8D"/>
                </a:solidFill>
              </a:rPr>
              <a:t> (С). </a:t>
            </a:r>
            <a:r>
              <a:rPr lang="ru-RU" sz="2000" b="1" dirty="0" err="1">
                <a:solidFill>
                  <a:srgbClr val="632B8D"/>
                </a:solidFill>
              </a:rPr>
              <a:t>Потім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знову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зробіть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таку</a:t>
            </a:r>
            <a:r>
              <a:rPr lang="ru-RU" sz="2000" b="1" dirty="0">
                <a:solidFill>
                  <a:srgbClr val="632B8D"/>
                </a:solidFill>
              </a:rPr>
              <a:t> ж </a:t>
            </a:r>
            <a:r>
              <a:rPr lang="ru-RU" sz="2000" b="1" dirty="0" err="1">
                <a:solidFill>
                  <a:srgbClr val="632B8D"/>
                </a:solidFill>
              </a:rPr>
              <a:t>кількість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кроків</a:t>
            </a:r>
            <a:r>
              <a:rPr lang="ru-RU" sz="2000" b="1" dirty="0">
                <a:solidFill>
                  <a:srgbClr val="632B8D"/>
                </a:solidFill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</a:rPr>
              <a:t>втикніть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третю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палицю</a:t>
            </a:r>
            <a:r>
              <a:rPr lang="ru-RU" sz="2000" b="1" dirty="0">
                <a:solidFill>
                  <a:srgbClr val="632B8D"/>
                </a:solidFill>
              </a:rPr>
              <a:t> (</a:t>
            </a:r>
            <a:r>
              <a:rPr lang="en-US" sz="2000" b="1" dirty="0">
                <a:solidFill>
                  <a:srgbClr val="632B8D"/>
                </a:solidFill>
              </a:rPr>
              <a:t>D). </a:t>
            </a:r>
            <a:r>
              <a:rPr lang="ru-RU" sz="2000" b="1" dirty="0" err="1">
                <a:solidFill>
                  <a:srgbClr val="632B8D"/>
                </a:solidFill>
              </a:rPr>
              <a:t>Поверніться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під</a:t>
            </a:r>
            <a:r>
              <a:rPr lang="ru-RU" sz="2000" b="1" dirty="0">
                <a:solidFill>
                  <a:srgbClr val="632B8D"/>
                </a:solidFill>
              </a:rPr>
              <a:t> прямим кутом по </a:t>
            </a:r>
            <a:r>
              <a:rPr lang="ru-RU" sz="2000" b="1" dirty="0" err="1">
                <a:solidFill>
                  <a:srgbClr val="632B8D"/>
                </a:solidFill>
              </a:rPr>
              <a:t>відношенню</a:t>
            </a:r>
            <a:r>
              <a:rPr lang="ru-RU" sz="2000" b="1" dirty="0">
                <a:solidFill>
                  <a:srgbClr val="632B8D"/>
                </a:solidFill>
              </a:rPr>
              <a:t> до </a:t>
            </a:r>
            <a:r>
              <a:rPr lang="ru-RU" sz="2000" b="1" dirty="0" err="1">
                <a:solidFill>
                  <a:srgbClr val="632B8D"/>
                </a:solidFill>
              </a:rPr>
              <a:t>річки</a:t>
            </a:r>
            <a:r>
              <a:rPr lang="ru-RU" sz="2000" b="1" dirty="0">
                <a:solidFill>
                  <a:srgbClr val="632B8D"/>
                </a:solidFill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</a:rPr>
              <a:t>ідіть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від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річки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поки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палиця</a:t>
            </a:r>
            <a:r>
              <a:rPr lang="ru-RU" sz="2000" b="1" dirty="0">
                <a:solidFill>
                  <a:srgbClr val="632B8D"/>
                </a:solidFill>
              </a:rPr>
              <a:t> в </a:t>
            </a:r>
            <a:r>
              <a:rPr lang="ru-RU" sz="2000" b="1" dirty="0" err="1">
                <a:solidFill>
                  <a:srgbClr val="632B8D"/>
                </a:solidFill>
              </a:rPr>
              <a:t>центрі</a:t>
            </a:r>
            <a:r>
              <a:rPr lang="ru-RU" sz="2000" b="1" dirty="0">
                <a:solidFill>
                  <a:srgbClr val="632B8D"/>
                </a:solidFill>
              </a:rPr>
              <a:t> і предмет на </a:t>
            </a:r>
            <a:r>
              <a:rPr lang="ru-RU" sz="2000" b="1" dirty="0" err="1">
                <a:solidFill>
                  <a:srgbClr val="632B8D"/>
                </a:solidFill>
              </a:rPr>
              <a:t>іншому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березі</a:t>
            </a:r>
            <a:r>
              <a:rPr lang="ru-RU" sz="2000" b="1" dirty="0">
                <a:solidFill>
                  <a:srgbClr val="632B8D"/>
                </a:solidFill>
              </a:rPr>
              <a:t> не </a:t>
            </a:r>
            <a:r>
              <a:rPr lang="ru-RU" sz="2000" b="1" dirty="0" err="1">
                <a:solidFill>
                  <a:srgbClr val="632B8D"/>
                </a:solidFill>
              </a:rPr>
              <a:t>будуть</a:t>
            </a:r>
            <a:r>
              <a:rPr lang="ru-RU" sz="2000" b="1" dirty="0">
                <a:solidFill>
                  <a:srgbClr val="632B8D"/>
                </a:solidFill>
              </a:rPr>
              <a:t> на </a:t>
            </a:r>
            <a:r>
              <a:rPr lang="ru-RU" sz="2000" b="1" dirty="0" err="1">
                <a:solidFill>
                  <a:srgbClr val="632B8D"/>
                </a:solidFill>
              </a:rPr>
              <a:t>одній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лінії</a:t>
            </a:r>
            <a:r>
              <a:rPr lang="ru-RU" sz="2000" b="1" dirty="0">
                <a:solidFill>
                  <a:srgbClr val="632B8D"/>
                </a:solidFill>
              </a:rPr>
              <a:t>.. </a:t>
            </a:r>
            <a:r>
              <a:rPr lang="ru-RU" sz="2000" b="1" dirty="0" err="1">
                <a:solidFill>
                  <a:srgbClr val="632B8D"/>
                </a:solidFill>
              </a:rPr>
              <a:t>Відмітьте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це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місце</a:t>
            </a:r>
            <a:r>
              <a:rPr lang="ru-RU" sz="2000" b="1" dirty="0">
                <a:solidFill>
                  <a:srgbClr val="632B8D"/>
                </a:solidFill>
              </a:rPr>
              <a:t> (Е). </a:t>
            </a:r>
            <a:r>
              <a:rPr lang="ru-RU" sz="2000" b="1" dirty="0" err="1">
                <a:solidFill>
                  <a:srgbClr val="632B8D"/>
                </a:solidFill>
              </a:rPr>
              <a:t>Виміряйте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відстань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між</a:t>
            </a:r>
            <a:r>
              <a:rPr lang="ru-RU" sz="2000" b="1" dirty="0">
                <a:solidFill>
                  <a:srgbClr val="632B8D"/>
                </a:solidFill>
              </a:rPr>
              <a:t> знаками (</a:t>
            </a:r>
            <a:r>
              <a:rPr lang="en-US" sz="2000" b="1" dirty="0">
                <a:solidFill>
                  <a:srgbClr val="632B8D"/>
                </a:solidFill>
              </a:rPr>
              <a:t>D) </a:t>
            </a:r>
            <a:r>
              <a:rPr lang="ru-RU" sz="2000" b="1" dirty="0">
                <a:solidFill>
                  <a:srgbClr val="632B8D"/>
                </a:solidFill>
              </a:rPr>
              <a:t>і (</a:t>
            </a:r>
            <a:r>
              <a:rPr lang="en-US" sz="2000" b="1" dirty="0">
                <a:solidFill>
                  <a:srgbClr val="632B8D"/>
                </a:solidFill>
              </a:rPr>
              <a:t>E). </a:t>
            </a:r>
            <a:r>
              <a:rPr lang="ru-RU" sz="2000" b="1" dirty="0" err="1">
                <a:solidFill>
                  <a:srgbClr val="632B8D"/>
                </a:solidFill>
              </a:rPr>
              <a:t>Ця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відстань</a:t>
            </a:r>
            <a:r>
              <a:rPr lang="ru-RU" sz="2000" b="1" dirty="0">
                <a:solidFill>
                  <a:srgbClr val="632B8D"/>
                </a:solidFill>
              </a:rPr>
              <a:t> і буде </a:t>
            </a:r>
            <a:r>
              <a:rPr lang="ru-RU" sz="2000" b="1" dirty="0" err="1">
                <a:solidFill>
                  <a:srgbClr val="632B8D"/>
                </a:solidFill>
              </a:rPr>
              <a:t>дорівнювати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ширині</a:t>
            </a:r>
            <a:r>
              <a:rPr lang="ru-RU" sz="2000" b="1" dirty="0">
                <a:solidFill>
                  <a:srgbClr val="632B8D"/>
                </a:solidFill>
              </a:rPr>
              <a:t> протоки.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95" y="989440"/>
            <a:ext cx="4049094" cy="323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13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8" t="49805" b="17326"/>
          <a:stretch/>
        </p:blipFill>
        <p:spPr bwMode="auto">
          <a:xfrm>
            <a:off x="5076056" y="4530792"/>
            <a:ext cx="3785819" cy="19945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82144" y="260648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Дахи будинків</a:t>
            </a:r>
            <a:endParaRPr lang="ru-RU" sz="32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7504" y="836299"/>
                <a:ext cx="4608512" cy="5706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400" b="1" dirty="0" smtClean="0">
                    <a:solidFill>
                      <a:srgbClr val="632B8D"/>
                    </a:solidFill>
                  </a:rPr>
                  <a:t>При будівництві будинка вирішено побудувати двосхилий дах(форма у перетині).Якої довжини повинні бути </a:t>
                </a:r>
                <a:r>
                  <a:rPr lang="uk-UA" sz="2400" b="1" dirty="0" err="1" smtClean="0">
                    <a:solidFill>
                      <a:srgbClr val="632B8D"/>
                    </a:solidFill>
                  </a:rPr>
                  <a:t>крокви,якщо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 виготовленні балки АС=10м,АВ=В</a:t>
                </a:r>
                <a:r>
                  <a:rPr lang="en-US" sz="2400" b="1" dirty="0" smtClean="0">
                    <a:solidFill>
                      <a:srgbClr val="632B8D"/>
                    </a:solidFill>
                  </a:rPr>
                  <a:t>F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.</a:t>
                </a:r>
              </a:p>
              <a:p>
                <a:r>
                  <a:rPr lang="uk-UA" sz="2400" b="1" dirty="0" smtClean="0">
                    <a:solidFill>
                      <a:srgbClr val="632B8D"/>
                    </a:solidFill>
                  </a:rPr>
                  <a:t>             </a:t>
                </a:r>
                <a:r>
                  <a:rPr lang="uk-UA" sz="2400" b="1" dirty="0" err="1" smtClean="0">
                    <a:solidFill>
                      <a:srgbClr val="632B8D"/>
                    </a:solidFill>
                  </a:rPr>
                  <a:t>Розвязання</a:t>
                </a:r>
                <a:endParaRPr lang="uk-UA" sz="2400" b="1" dirty="0" smtClean="0">
                  <a:solidFill>
                    <a:srgbClr val="632B8D"/>
                  </a:solidFill>
                </a:endParaRPr>
              </a:p>
              <a:p>
                <a:r>
                  <a:rPr lang="uk-UA" sz="2400" b="1" dirty="0" smtClean="0">
                    <a:solidFill>
                      <a:srgbClr val="632B8D"/>
                    </a:solidFill>
                  </a:rPr>
                  <a:t>Трикутник АДС- </a:t>
                </a:r>
                <a:r>
                  <a:rPr lang="uk-UA" sz="2400" b="1" dirty="0" err="1" smtClean="0">
                    <a:solidFill>
                      <a:srgbClr val="632B8D"/>
                    </a:solidFill>
                  </a:rPr>
                  <a:t>рівнобедренний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 АВ-ВС=5м,В</a:t>
                </a:r>
                <a:r>
                  <a:rPr lang="en-US" sz="2400" b="1" dirty="0" smtClean="0">
                    <a:solidFill>
                      <a:srgbClr val="632B8D"/>
                    </a:solidFill>
                  </a:rPr>
                  <a:t>F=5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м</a:t>
                </a:r>
                <a:r>
                  <a:rPr lang="uk-UA" sz="2400" b="1" dirty="0">
                    <a:solidFill>
                      <a:srgbClr val="632B8D"/>
                    </a:solidFill>
                  </a:rPr>
                  <a:t>.</a:t>
                </a:r>
                <a:endParaRPr lang="uk-UA" sz="2400" b="1" dirty="0" smtClean="0">
                  <a:solidFill>
                    <a:srgbClr val="632B8D"/>
                  </a:solidFill>
                </a:endParaRPr>
              </a:p>
              <a:p>
                <a:r>
                  <a:rPr lang="uk-UA" sz="2400" b="1" dirty="0" smtClean="0">
                    <a:solidFill>
                      <a:srgbClr val="632B8D"/>
                    </a:solidFill>
                  </a:rPr>
                  <a:t>Якщо </a:t>
                </a:r>
                <a:r>
                  <a:rPr lang="uk-UA" sz="2400" b="1" dirty="0" err="1" smtClean="0">
                    <a:solidFill>
                      <a:srgbClr val="632B8D"/>
                    </a:solidFill>
                  </a:rPr>
                  <a:t>припустити,що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  Д</a:t>
                </a:r>
                <a:r>
                  <a:rPr lang="en-US" sz="2400" b="1" dirty="0" smtClean="0">
                    <a:solidFill>
                      <a:srgbClr val="632B8D"/>
                    </a:solidFill>
                  </a:rPr>
                  <a:t>F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=2м,то з трикутника ДВС:ВД=5-2=3(см),ДС=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𝟐𝟓</m:t>
                        </m:r>
                        <m:r>
                          <a:rPr lang="en-US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𝟗</m:t>
                        </m:r>
                      </m:e>
                    </m:rad>
                  </m:oMath>
                </a14:m>
                <a:r>
                  <a:rPr lang="uk-UA" sz="2400" b="1" dirty="0" smtClean="0">
                    <a:solidFill>
                      <a:srgbClr val="632B8D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𝟑𝟒</m:t>
                        </m:r>
                      </m:e>
                    </m:rad>
                  </m:oMath>
                </a14:m>
                <a:r>
                  <a:rPr lang="uk-UA" sz="2400" b="1" dirty="0" smtClean="0">
                    <a:solidFill>
                      <a:srgbClr val="632B8D"/>
                    </a:solidFill>
                  </a:rPr>
                  <a:t>=5,8(м)Із трикутника АВ</a:t>
                </a:r>
                <a:r>
                  <a:rPr lang="en-US" sz="2400" b="1" dirty="0" smtClean="0">
                    <a:solidFill>
                      <a:srgbClr val="632B8D"/>
                    </a:solidFill>
                  </a:rPr>
                  <a:t>F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:А</a:t>
                </a:r>
                <a:r>
                  <a:rPr lang="en-US" sz="2400" b="1" dirty="0" smtClean="0">
                    <a:solidFill>
                      <a:srgbClr val="632B8D"/>
                    </a:solidFill>
                  </a:rPr>
                  <a:t>F</a:t>
                </a:r>
                <a:r>
                  <a:rPr lang="uk-UA" sz="2400" b="1" dirty="0" smtClean="0">
                    <a:solidFill>
                      <a:srgbClr val="632B8D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sz="2400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𝟐𝟓</m:t>
                        </m:r>
                        <m:r>
                          <a:rPr lang="en-US" sz="2400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𝟐𝟓</m:t>
                        </m:r>
                      </m:e>
                    </m:rad>
                  </m:oMath>
                </a14:m>
                <a:r>
                  <a:rPr lang="uk-UA" sz="2400" b="1" dirty="0" smtClean="0">
                    <a:solidFill>
                      <a:srgbClr val="632B8D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400" b="1" i="1" dirty="0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𝟓𝟎</m:t>
                        </m:r>
                      </m:e>
                    </m:rad>
                    <m:r>
                      <a:rPr lang="en-US" sz="2400" b="1" i="1" dirty="0" smtClean="0">
                        <a:solidFill>
                          <a:srgbClr val="632B8D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uk-UA" sz="2400" b="1" dirty="0" smtClean="0">
                    <a:solidFill>
                      <a:srgbClr val="632B8D"/>
                    </a:solidFill>
                  </a:rPr>
                  <a:t>7,1(м).</a:t>
                </a:r>
              </a:p>
              <a:p>
                <a:r>
                  <a:rPr lang="uk-UA" sz="2400" b="1" dirty="0" smtClean="0">
                    <a:solidFill>
                      <a:srgbClr val="632B8D"/>
                    </a:solidFill>
                  </a:rPr>
                  <a:t>Відповідь:5,8м,7,1м.</a:t>
                </a:r>
                <a:endParaRPr lang="ru-RU" sz="2400" b="1" dirty="0">
                  <a:solidFill>
                    <a:srgbClr val="632B8D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836299"/>
                <a:ext cx="4608512" cy="5706306"/>
              </a:xfrm>
              <a:prstGeom prst="rect">
                <a:avLst/>
              </a:prstGeom>
              <a:blipFill rotWithShape="1">
                <a:blip r:embed="rId4"/>
                <a:stretch>
                  <a:fillRect l="-2116" t="-855" r="-1587" b="-14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4" name="Picture 6" descr="http://www.budexpert.ua/system/application/attachments/proposition/440.1076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25" y="861810"/>
            <a:ext cx="4252858" cy="28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Соединительная линия уступом 7"/>
          <p:cNvCxnSpPr/>
          <p:nvPr/>
        </p:nvCxnSpPr>
        <p:spPr>
          <a:xfrm>
            <a:off x="10332640" y="2636912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трелка вниз 4"/>
          <p:cNvSpPr/>
          <p:nvPr/>
        </p:nvSpPr>
        <p:spPr>
          <a:xfrm>
            <a:off x="9612560" y="55303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56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2" t="44290" r="3697" b="6694"/>
          <a:stretch/>
        </p:blipFill>
        <p:spPr bwMode="auto">
          <a:xfrm>
            <a:off x="539552" y="4005064"/>
            <a:ext cx="1947766" cy="2510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5061" y="295980"/>
            <a:ext cx="3587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Мобільний зв</a:t>
            </a:r>
            <a:r>
              <a:rPr lang="en-US" sz="3200" b="1" dirty="0" smtClean="0">
                <a:solidFill>
                  <a:srgbClr val="C00000"/>
                </a:solidFill>
              </a:rPr>
              <a:t>’</a:t>
            </a:r>
            <a:r>
              <a:rPr lang="uk-UA" sz="3200" b="1" dirty="0" err="1" smtClean="0">
                <a:solidFill>
                  <a:srgbClr val="C00000"/>
                </a:solidFill>
              </a:rPr>
              <a:t>язок</a:t>
            </a:r>
            <a:endParaRPr lang="ru-RU" sz="32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32200" y="937751"/>
                <a:ext cx="5511800" cy="3521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Яку висоту повинна мати антена мобільного </a:t>
                </a:r>
                <a:r>
                  <a:rPr lang="uk-UA" sz="2000" b="1" dirty="0" err="1" smtClean="0">
                    <a:solidFill>
                      <a:srgbClr val="632B8D"/>
                    </a:solidFill>
                  </a:rPr>
                  <a:t>оператора,щоб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 передачу можна було приймати в радіусі 70 км?</a:t>
                </a: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(</a:t>
                </a:r>
                <a:r>
                  <a:rPr lang="en-US" sz="2000" b="1" dirty="0" smtClean="0">
                    <a:solidFill>
                      <a:srgbClr val="632B8D"/>
                    </a:solidFill>
                  </a:rPr>
                  <a:t>R=63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71 </a:t>
                </a:r>
                <a:r>
                  <a:rPr lang="uk-UA" sz="2000" b="1" dirty="0" err="1" smtClean="0">
                    <a:solidFill>
                      <a:srgbClr val="632B8D"/>
                    </a:solidFill>
                  </a:rPr>
                  <a:t>км,радіус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 Землі).</a:t>
                </a: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          </a:t>
                </a:r>
                <a:r>
                  <a:rPr lang="uk-UA" sz="2000" b="1" dirty="0" err="1" smtClean="0">
                    <a:solidFill>
                      <a:srgbClr val="632B8D"/>
                    </a:solidFill>
                  </a:rPr>
                  <a:t>Розв</a:t>
                </a:r>
                <a:r>
                  <a:rPr lang="en-US" sz="2000" b="1" dirty="0" smtClean="0">
                    <a:solidFill>
                      <a:srgbClr val="632B8D"/>
                    </a:solidFill>
                  </a:rPr>
                  <a:t>’</a:t>
                </a:r>
                <a:r>
                  <a:rPr lang="uk-UA" sz="2000" b="1" dirty="0" err="1" smtClean="0">
                    <a:solidFill>
                      <a:srgbClr val="632B8D"/>
                    </a:solidFill>
                  </a:rPr>
                  <a:t>язання</a:t>
                </a:r>
                <a:endParaRPr lang="uk-UA" sz="2000" b="1" dirty="0" smtClean="0">
                  <a:solidFill>
                    <a:srgbClr val="632B8D"/>
                  </a:solidFill>
                </a:endParaRP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Нехай АВ=х ,ВС=</a:t>
                </a:r>
                <a:r>
                  <a:rPr lang="en-US" sz="2000" b="1" dirty="0" smtClean="0">
                    <a:solidFill>
                      <a:srgbClr val="632B8D"/>
                    </a:solidFill>
                  </a:rPr>
                  <a:t>R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=70 </a:t>
                </a:r>
                <a:r>
                  <a:rPr lang="uk-UA" sz="2000" b="1" dirty="0" err="1" smtClean="0">
                    <a:solidFill>
                      <a:srgbClr val="632B8D"/>
                    </a:solidFill>
                  </a:rPr>
                  <a:t>км,ОС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=</a:t>
                </a:r>
                <a:r>
                  <a:rPr lang="en-US" sz="2000" b="1" dirty="0" smtClean="0">
                    <a:solidFill>
                      <a:srgbClr val="632B8D"/>
                    </a:solidFill>
                  </a:rPr>
                  <a:t>r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=6371км,</a:t>
                </a: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ОВ=ОА+АВ,ОВ=</a:t>
                </a:r>
                <a:r>
                  <a:rPr lang="en-US" sz="2000" b="1" dirty="0" smtClean="0">
                    <a:solidFill>
                      <a:srgbClr val="632B8D"/>
                    </a:solidFill>
                  </a:rPr>
                  <a:t>r+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х.</a:t>
                </a: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Із </a:t>
                </a:r>
                <a:r>
                  <a:rPr lang="uk-UA" sz="2000" b="1" dirty="0" err="1" smtClean="0">
                    <a:solidFill>
                      <a:srgbClr val="632B8D"/>
                    </a:solidFill>
                  </a:rPr>
                  <a:t>трикутникаАВС</a:t>
                </a:r>
                <a:r>
                  <a:rPr lang="uk-UA" sz="2000" b="1" dirty="0">
                    <a:solidFill>
                      <a:srgbClr val="632B8D"/>
                    </a:solidFill>
                  </a:rPr>
                  <a:t>  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за </a:t>
                </a:r>
                <a:r>
                  <a:rPr lang="uk-UA" sz="2000" b="1" dirty="0" err="1" smtClean="0">
                    <a:solidFill>
                      <a:srgbClr val="632B8D"/>
                    </a:solidFill>
                  </a:rPr>
                  <a:t>теоремоюПіфагора</a:t>
                </a:r>
                <a:r>
                  <a:rPr lang="uk-UA" sz="2000" b="1" dirty="0" smtClean="0">
                    <a:solidFill>
                      <a:srgbClr val="632B8D"/>
                    </a:solidFill>
                  </a:rPr>
                  <a:t>:</a:t>
                </a:r>
                <a:endParaRPr lang="uk-UA" sz="2000" b="1" dirty="0">
                  <a:solidFill>
                    <a:srgbClr val="632B8D"/>
                  </a:solidFill>
                </a:endParaRP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ОВ</a:t>
                </a:r>
                <a:r>
                  <a:rPr lang="uk-UA" b="1" dirty="0" smtClean="0">
                    <a:solidFill>
                      <a:srgbClr val="632B8D"/>
                    </a:solidFill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uk-UA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uk-UA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𝟒𝟗</m:t>
                        </m:r>
                        <m:r>
                          <a:rPr lang="uk-UA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оо+</m:t>
                        </m:r>
                        <m:r>
                          <a:rPr lang="uk-UA" b="1" i="1" smtClean="0">
                            <a:solidFill>
                              <a:srgbClr val="632B8D"/>
                            </a:solidFill>
                            <a:latin typeface="Cambria Math"/>
                          </a:rPr>
                          <m:t>𝟒𝟎𝟓𝟖𝟗𝟔𝟒𝟏</m:t>
                        </m:r>
                      </m:e>
                    </m:rad>
                  </m:oMath>
                </a14:m>
                <a:r>
                  <a:rPr lang="uk-UA" sz="2000" b="1" dirty="0" smtClean="0">
                    <a:solidFill>
                      <a:srgbClr val="632B8D"/>
                    </a:solidFill>
                  </a:rPr>
                  <a:t>=6371,6(км)</a:t>
                </a: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АВ=6371,6-6371=0,6(км).</a:t>
                </a:r>
                <a:endParaRPr lang="en-US" sz="2000" b="1" dirty="0" smtClean="0">
                  <a:solidFill>
                    <a:srgbClr val="632B8D"/>
                  </a:solidFill>
                </a:endParaRPr>
              </a:p>
              <a:p>
                <a:r>
                  <a:rPr lang="uk-UA" sz="2000" b="1" dirty="0" smtClean="0">
                    <a:solidFill>
                      <a:srgbClr val="632B8D"/>
                    </a:solidFill>
                  </a:rPr>
                  <a:t>Відповідь:0,6 км</a:t>
                </a:r>
                <a:endParaRPr lang="ru-RU" sz="2000" b="1" dirty="0">
                  <a:solidFill>
                    <a:srgbClr val="632B8D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00" y="937751"/>
                <a:ext cx="5511800" cy="3521157"/>
              </a:xfrm>
              <a:prstGeom prst="rect">
                <a:avLst/>
              </a:prstGeom>
              <a:blipFill rotWithShape="1">
                <a:blip r:embed="rId3"/>
                <a:stretch>
                  <a:fillRect l="-1217" t="-867" b="-10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6" name="Picture 4" descr="http://komtv.org/wp-content/uploads/2014/04/LatamMov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409"/>
            <a:ext cx="3333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ttp://nikstudio.com.ua/upload/image/mobile_market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69" y="4268884"/>
            <a:ext cx="3508385" cy="24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814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021" y="404664"/>
            <a:ext cx="82089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Анкетування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400" b="1" dirty="0">
                <a:solidFill>
                  <a:srgbClr val="632B8D"/>
                </a:solidFill>
              </a:rPr>
              <a:t>Я провела </a:t>
            </a:r>
            <a:r>
              <a:rPr lang="ru-RU" sz="2400" b="1" dirty="0" err="1">
                <a:solidFill>
                  <a:srgbClr val="632B8D"/>
                </a:solidFill>
              </a:rPr>
              <a:t>опитування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серед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учнів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свого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класу</a:t>
            </a:r>
            <a:r>
              <a:rPr lang="ru-RU" sz="2400" b="1" dirty="0">
                <a:solidFill>
                  <a:srgbClr val="632B8D"/>
                </a:solidFill>
              </a:rPr>
              <a:t> (26 </a:t>
            </a:r>
            <a:r>
              <a:rPr lang="ru-RU" sz="2400" b="1" dirty="0" err="1">
                <a:solidFill>
                  <a:srgbClr val="632B8D"/>
                </a:solidFill>
              </a:rPr>
              <a:t>чоловік</a:t>
            </a:r>
            <a:r>
              <a:rPr lang="ru-RU" sz="2400" b="1" dirty="0">
                <a:solidFill>
                  <a:srgbClr val="632B8D"/>
                </a:solidFill>
              </a:rPr>
              <a:t>) </a:t>
            </a:r>
            <a:r>
              <a:rPr lang="ru-RU" sz="2400" b="1" dirty="0" err="1">
                <a:solidFill>
                  <a:srgbClr val="632B8D"/>
                </a:solidFill>
              </a:rPr>
              <a:t>Запитання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були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наступні</a:t>
            </a:r>
            <a:r>
              <a:rPr lang="ru-RU" sz="2400" b="1" dirty="0">
                <a:solidFill>
                  <a:srgbClr val="632B8D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632B8D"/>
                </a:solidFill>
              </a:rPr>
              <a:t>Що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знаєте</a:t>
            </a:r>
            <a:r>
              <a:rPr lang="ru-RU" sz="2400" b="1" dirty="0">
                <a:solidFill>
                  <a:srgbClr val="632B8D"/>
                </a:solidFill>
              </a:rPr>
              <a:t> про </a:t>
            </a:r>
            <a:r>
              <a:rPr lang="ru-RU" sz="2400" b="1" dirty="0" err="1">
                <a:solidFill>
                  <a:srgbClr val="632B8D"/>
                </a:solidFill>
              </a:rPr>
              <a:t>виникнення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632B8D"/>
                </a:solidFill>
              </a:rPr>
              <a:t>Назвіть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властивості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трикутника</a:t>
            </a:r>
            <a:endParaRPr lang="ru-RU" sz="2400" b="1" dirty="0">
              <a:solidFill>
                <a:srgbClr val="632B8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632B8D"/>
                </a:solidFill>
              </a:rPr>
              <a:t>Сформулюйте</a:t>
            </a:r>
            <a:r>
              <a:rPr lang="ru-RU" sz="2400" b="1" dirty="0" smtClean="0">
                <a:solidFill>
                  <a:srgbClr val="632B8D"/>
                </a:solidFill>
              </a:rPr>
              <a:t> теорему </a:t>
            </a:r>
            <a:r>
              <a:rPr lang="ru-RU" sz="2400" b="1" dirty="0" err="1">
                <a:solidFill>
                  <a:srgbClr val="632B8D"/>
                </a:solidFill>
              </a:rPr>
              <a:t>Піфагора</a:t>
            </a:r>
            <a:endParaRPr lang="ru-RU" sz="2400" b="1" dirty="0">
              <a:solidFill>
                <a:srgbClr val="632B8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632B8D"/>
                </a:solidFill>
              </a:rPr>
              <a:t>Що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таке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цілочисловий</a:t>
            </a:r>
            <a:r>
              <a:rPr lang="ru-RU" sz="2400" b="1" dirty="0">
                <a:solidFill>
                  <a:srgbClr val="632B8D"/>
                </a:solidFill>
              </a:rPr>
              <a:t> та </a:t>
            </a:r>
            <a:r>
              <a:rPr lang="ru-RU" sz="2400" b="1" dirty="0" err="1">
                <a:solidFill>
                  <a:srgbClr val="632B8D"/>
                </a:solidFill>
              </a:rPr>
              <a:t>піфагоровий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632B8D"/>
                </a:solidFill>
              </a:rPr>
              <a:t>Чи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зустрічаються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навколо</a:t>
            </a:r>
            <a:r>
              <a:rPr lang="ru-RU" sz="2400" b="1" dirty="0">
                <a:solidFill>
                  <a:srgbClr val="632B8D"/>
                </a:solidFill>
              </a:rPr>
              <a:t> нас?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rgbClr val="632B8D"/>
                </a:solidFill>
              </a:rPr>
              <a:t>Вкажіть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практичне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використання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rgbClr val="632B8D"/>
                </a:solidFill>
              </a:rPr>
              <a:t>: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3078" name="Picture 6" descr="http://upload.wikimedia.org/wikipedia/commons/thumb/c/c1/Euler_diagram_of_triangle_types_Uk.svg/800px-Euler_diagram_of_triangle_types_Uk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61048"/>
            <a:ext cx="6935924" cy="27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795121" cy="46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3179" y="400307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Результати</a:t>
            </a:r>
            <a:r>
              <a:rPr lang="ru-RU" sz="3200" b="1" dirty="0">
                <a:solidFill>
                  <a:srgbClr val="C00000"/>
                </a:solidFill>
              </a:rPr>
              <a:t>    </a:t>
            </a:r>
            <a:r>
              <a:rPr lang="ru-RU" sz="3200" b="1" dirty="0" err="1">
                <a:solidFill>
                  <a:srgbClr val="C00000"/>
                </a:solidFill>
              </a:rPr>
              <a:t>анкетування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7" y="1196752"/>
            <a:ext cx="4856807" cy="34343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0869" y="5013176"/>
            <a:ext cx="8731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632B8D"/>
                </a:solidFill>
              </a:rPr>
              <a:t>Існує</a:t>
            </a:r>
            <a:r>
              <a:rPr lang="ru-RU" sz="2400" b="1" dirty="0">
                <a:solidFill>
                  <a:srgbClr val="632B8D"/>
                </a:solidFill>
              </a:rPr>
              <a:t> так </a:t>
            </a:r>
            <a:r>
              <a:rPr lang="ru-RU" sz="2400" b="1" dirty="0" err="1">
                <a:solidFill>
                  <a:srgbClr val="632B8D"/>
                </a:solidFill>
              </a:rPr>
              <a:t>зване</a:t>
            </a:r>
            <a:r>
              <a:rPr lang="ru-RU" sz="2400" b="1" dirty="0">
                <a:solidFill>
                  <a:srgbClr val="632B8D"/>
                </a:solidFill>
              </a:rPr>
              <a:t> дерево </a:t>
            </a:r>
            <a:r>
              <a:rPr lang="ru-RU" sz="2400" b="1" dirty="0" err="1">
                <a:solidFill>
                  <a:srgbClr val="632B8D"/>
                </a:solidFill>
              </a:rPr>
              <a:t>Піфагора</a:t>
            </a:r>
            <a:r>
              <a:rPr lang="ru-RU" sz="2400" b="1" dirty="0">
                <a:solidFill>
                  <a:srgbClr val="632B8D"/>
                </a:solidFill>
              </a:rPr>
              <a:t> – плоский фрактал, </a:t>
            </a:r>
            <a:r>
              <a:rPr lang="ru-RU" sz="2400" b="1" dirty="0" err="1">
                <a:solidFill>
                  <a:srgbClr val="632B8D"/>
                </a:solidFill>
              </a:rPr>
              <a:t>що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складається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із</a:t>
            </a:r>
            <a:r>
              <a:rPr lang="ru-RU" sz="2400" b="1" dirty="0" smtClean="0">
                <a:solidFill>
                  <a:srgbClr val="632B8D"/>
                </a:solidFill>
              </a:rPr>
              <a:t> з</a:t>
            </a:r>
            <a:r>
              <a:rPr lang="en-US" sz="2400" b="1" dirty="0" smtClean="0">
                <a:solidFill>
                  <a:srgbClr val="632B8D"/>
                </a:solidFill>
              </a:rPr>
              <a:t>’</a:t>
            </a:r>
            <a:r>
              <a:rPr lang="ru-RU" sz="2400" b="1" dirty="0" err="1" smtClean="0">
                <a:solidFill>
                  <a:srgbClr val="632B8D"/>
                </a:solidFill>
              </a:rPr>
              <a:t>єднаних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між</a:t>
            </a:r>
            <a:r>
              <a:rPr lang="ru-RU" sz="2400" b="1" dirty="0">
                <a:solidFill>
                  <a:srgbClr val="632B8D"/>
                </a:solidFill>
              </a:rPr>
              <a:t> собою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трикутників</a:t>
            </a:r>
            <a:r>
              <a:rPr lang="ru-RU" sz="2400" b="1" dirty="0">
                <a:solidFill>
                  <a:srgbClr val="632B8D"/>
                </a:solidFill>
              </a:rPr>
              <a:t> з </a:t>
            </a:r>
            <a:r>
              <a:rPr lang="ru-RU" sz="2400" b="1" dirty="0" err="1">
                <a:solidFill>
                  <a:srgbClr val="632B8D"/>
                </a:solidFill>
              </a:rPr>
              <a:t>побудованих</a:t>
            </a:r>
            <a:r>
              <a:rPr lang="ru-RU" sz="2400" b="1" dirty="0">
                <a:solidFill>
                  <a:srgbClr val="632B8D"/>
                </a:solidFill>
              </a:rPr>
              <a:t> на катетах і </a:t>
            </a:r>
            <a:r>
              <a:rPr lang="ru-RU" sz="2400" b="1" dirty="0" err="1">
                <a:solidFill>
                  <a:srgbClr val="632B8D"/>
                </a:solidFill>
              </a:rPr>
              <a:t>гіпотенузі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квадратів</a:t>
            </a:r>
            <a:r>
              <a:rPr lang="ru-RU" sz="2400" b="1" dirty="0" smtClean="0">
                <a:solidFill>
                  <a:srgbClr val="632B8D"/>
                </a:solidFill>
              </a:rPr>
              <a:t>.</a:t>
            </a:r>
            <a:endParaRPr lang="ru-RU" sz="2400" b="1" dirty="0">
              <a:solidFill>
                <a:srgbClr val="632B8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81417" y="440041"/>
            <a:ext cx="3297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Дерево </a:t>
            </a:r>
            <a:r>
              <a:rPr lang="ru-RU" sz="3200" b="1" dirty="0" err="1">
                <a:solidFill>
                  <a:srgbClr val="C00000"/>
                </a:solidFill>
              </a:rPr>
              <a:t>Піфагора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7984" y="3244334"/>
            <a:ext cx="23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1491800"/>
            <a:ext cx="36724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632B8D"/>
                </a:solidFill>
              </a:rPr>
              <a:t>Піфагор</a:t>
            </a:r>
            <a:r>
              <a:rPr lang="ru-RU" b="1" dirty="0">
                <a:solidFill>
                  <a:srgbClr val="632B8D"/>
                </a:solidFill>
              </a:rPr>
              <a:t>, </a:t>
            </a:r>
            <a:r>
              <a:rPr lang="ru-RU" b="1" dirty="0" err="1">
                <a:solidFill>
                  <a:srgbClr val="632B8D"/>
                </a:solidFill>
              </a:rPr>
              <a:t>доводячи</a:t>
            </a:r>
            <a:r>
              <a:rPr lang="ru-RU" b="1" dirty="0">
                <a:solidFill>
                  <a:srgbClr val="632B8D"/>
                </a:solidFill>
              </a:rPr>
              <a:t> свою </a:t>
            </a:r>
            <a:r>
              <a:rPr lang="ru-RU" b="1" dirty="0" err="1">
                <a:solidFill>
                  <a:srgbClr val="632B8D"/>
                </a:solidFill>
              </a:rPr>
              <a:t>знамениту</a:t>
            </a:r>
            <a:r>
              <a:rPr lang="ru-RU" b="1" dirty="0">
                <a:solidFill>
                  <a:srgbClr val="632B8D"/>
                </a:solidFill>
              </a:rPr>
              <a:t> теорему, </a:t>
            </a:r>
            <a:r>
              <a:rPr lang="ru-RU" b="1" dirty="0" err="1">
                <a:solidFill>
                  <a:srgbClr val="632B8D"/>
                </a:solidFill>
              </a:rPr>
              <a:t>побудував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фігуру</a:t>
            </a:r>
            <a:r>
              <a:rPr lang="ru-RU" b="1" dirty="0">
                <a:solidFill>
                  <a:srgbClr val="632B8D"/>
                </a:solidFill>
              </a:rPr>
              <a:t>, де на сторонах </a:t>
            </a:r>
            <a:r>
              <a:rPr lang="ru-RU" b="1" dirty="0" err="1">
                <a:solidFill>
                  <a:srgbClr val="632B8D"/>
                </a:solidFill>
              </a:rPr>
              <a:t>прямокутного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трикутника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розташовані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квадрати</a:t>
            </a:r>
            <a:r>
              <a:rPr lang="ru-RU" b="1" dirty="0">
                <a:solidFill>
                  <a:srgbClr val="632B8D"/>
                </a:solidFill>
              </a:rPr>
              <a:t>. У наше </a:t>
            </a:r>
            <a:r>
              <a:rPr lang="ru-RU" b="1" dirty="0" err="1">
                <a:solidFill>
                  <a:srgbClr val="632B8D"/>
                </a:solidFill>
              </a:rPr>
              <a:t>століття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ця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фігура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Піфагора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виросла</a:t>
            </a:r>
            <a:r>
              <a:rPr lang="ru-RU" b="1" dirty="0">
                <a:solidFill>
                  <a:srgbClr val="632B8D"/>
                </a:solidFill>
              </a:rPr>
              <a:t> в </a:t>
            </a:r>
            <a:r>
              <a:rPr lang="ru-RU" b="1" dirty="0" err="1">
                <a:solidFill>
                  <a:srgbClr val="632B8D"/>
                </a:solidFill>
              </a:rPr>
              <a:t>ціле</a:t>
            </a:r>
            <a:r>
              <a:rPr lang="ru-RU" b="1" dirty="0">
                <a:solidFill>
                  <a:srgbClr val="632B8D"/>
                </a:solidFill>
              </a:rPr>
              <a:t> дерево. </a:t>
            </a:r>
            <a:r>
              <a:rPr lang="ru-RU" b="1" dirty="0" err="1">
                <a:solidFill>
                  <a:srgbClr val="632B8D"/>
                </a:solidFill>
              </a:rPr>
              <a:t>Уперше</a:t>
            </a:r>
            <a:r>
              <a:rPr lang="ru-RU" b="1" dirty="0">
                <a:solidFill>
                  <a:srgbClr val="632B8D"/>
                </a:solidFill>
              </a:rPr>
              <a:t> дерево </a:t>
            </a:r>
            <a:r>
              <a:rPr lang="ru-RU" b="1" dirty="0" err="1">
                <a:solidFill>
                  <a:srgbClr val="632B8D"/>
                </a:solidFill>
              </a:rPr>
              <a:t>Піфагора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побудував</a:t>
            </a:r>
            <a:r>
              <a:rPr lang="ru-RU" b="1" dirty="0">
                <a:solidFill>
                  <a:srgbClr val="632B8D"/>
                </a:solidFill>
              </a:rPr>
              <a:t> А.Е. </a:t>
            </a:r>
            <a:r>
              <a:rPr lang="ru-RU" b="1" dirty="0" err="1">
                <a:solidFill>
                  <a:srgbClr val="632B8D"/>
                </a:solidFill>
              </a:rPr>
              <a:t>Босман</a:t>
            </a:r>
            <a:r>
              <a:rPr lang="ru-RU" b="1" dirty="0">
                <a:solidFill>
                  <a:srgbClr val="632B8D"/>
                </a:solidFill>
              </a:rPr>
              <a:t> (1891-1961) </a:t>
            </a:r>
            <a:r>
              <a:rPr lang="ru-RU" b="1" dirty="0" err="1">
                <a:solidFill>
                  <a:srgbClr val="632B8D"/>
                </a:solidFill>
              </a:rPr>
              <a:t>під</a:t>
            </a:r>
            <a:r>
              <a:rPr lang="ru-RU" b="1" dirty="0">
                <a:solidFill>
                  <a:srgbClr val="632B8D"/>
                </a:solidFill>
              </a:rPr>
              <a:t> час </a:t>
            </a:r>
            <a:r>
              <a:rPr lang="ru-RU" b="1" dirty="0" err="1">
                <a:solidFill>
                  <a:srgbClr val="632B8D"/>
                </a:solidFill>
              </a:rPr>
              <a:t>другої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світової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війни</a:t>
            </a:r>
            <a:r>
              <a:rPr lang="ru-RU" b="1" dirty="0">
                <a:solidFill>
                  <a:srgbClr val="632B8D"/>
                </a:solidFill>
              </a:rPr>
              <a:t>, </a:t>
            </a:r>
            <a:r>
              <a:rPr lang="ru-RU" b="1" dirty="0" err="1">
                <a:solidFill>
                  <a:srgbClr val="632B8D"/>
                </a:solidFill>
              </a:rPr>
              <a:t>використовуючи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звичайну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креслярську</a:t>
            </a:r>
            <a:r>
              <a:rPr lang="ru-RU" b="1" dirty="0">
                <a:solidFill>
                  <a:srgbClr val="632B8D"/>
                </a:solidFill>
              </a:rPr>
              <a:t> </a:t>
            </a:r>
            <a:r>
              <a:rPr lang="ru-RU" b="1" dirty="0" err="1">
                <a:solidFill>
                  <a:srgbClr val="632B8D"/>
                </a:solidFill>
              </a:rPr>
              <a:t>лінійку</a:t>
            </a:r>
            <a:r>
              <a:rPr lang="ru-RU" b="1" dirty="0">
                <a:solidFill>
                  <a:srgbClr val="632B8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763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541" y="1014927"/>
            <a:ext cx="7620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632B8D"/>
                </a:solidFill>
              </a:rPr>
              <a:t>«</a:t>
            </a:r>
            <a:r>
              <a:rPr lang="uk-UA" sz="2400" b="1" dirty="0" smtClean="0">
                <a:solidFill>
                  <a:srgbClr val="C00000"/>
                </a:solidFill>
              </a:rPr>
              <a:t>Гіпотенуза</a:t>
            </a:r>
            <a:r>
              <a:rPr lang="uk-UA" sz="2400" b="1" dirty="0" smtClean="0">
                <a:solidFill>
                  <a:srgbClr val="632B8D"/>
                </a:solidFill>
              </a:rPr>
              <a:t>» і «</a:t>
            </a:r>
            <a:r>
              <a:rPr lang="uk-UA" sz="2400" b="1" dirty="0" smtClean="0">
                <a:solidFill>
                  <a:srgbClr val="C00000"/>
                </a:solidFill>
              </a:rPr>
              <a:t>катет</a:t>
            </a:r>
            <a:r>
              <a:rPr lang="uk-UA" sz="2000" b="1" dirty="0" smtClean="0">
                <a:solidFill>
                  <a:srgbClr val="632B8D"/>
                </a:solidFill>
              </a:rPr>
              <a:t>»- слова грецького походження.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rgbClr val="632B8D"/>
                </a:solidFill>
              </a:rPr>
              <a:t>Гіпотенуза- та  що  тягнеться </a:t>
            </a:r>
            <a:r>
              <a:rPr lang="uk-UA" sz="2000" b="1" dirty="0">
                <a:solidFill>
                  <a:srgbClr val="632B8D"/>
                </a:solidFill>
              </a:rPr>
              <a:t>і стягує, в перекладі  «натягнута</a:t>
            </a:r>
            <a:r>
              <a:rPr lang="uk-UA" sz="2000" b="1" dirty="0" smtClean="0">
                <a:solidFill>
                  <a:srgbClr val="632B8D"/>
                </a:solidFill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solidFill>
                  <a:srgbClr val="632B8D"/>
                </a:solidFill>
              </a:rPr>
              <a:t>Катет- </a:t>
            </a:r>
            <a:r>
              <a:rPr lang="ru-RU" sz="2000" b="1" dirty="0" err="1" smtClean="0">
                <a:solidFill>
                  <a:srgbClr val="632B8D"/>
                </a:solidFill>
              </a:rPr>
              <a:t>означає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прямовисний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smtClean="0">
                <a:solidFill>
                  <a:srgbClr val="632B8D"/>
                </a:solidFill>
              </a:rPr>
              <a:t>перпендикуляр.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rgbClr val="632B8D"/>
                </a:solidFill>
              </a:rPr>
              <a:t>Сучасне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тлумачення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поширилося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лише</a:t>
            </a:r>
            <a:r>
              <a:rPr lang="ru-RU" sz="2000" b="1" dirty="0">
                <a:solidFill>
                  <a:srgbClr val="632B8D"/>
                </a:solidFill>
              </a:rPr>
              <a:t> у XVIII ст.</a:t>
            </a:r>
          </a:p>
        </p:txBody>
      </p:sp>
      <p:pic>
        <p:nvPicPr>
          <p:cNvPr id="4" name="Рисунок 3" descr="C:\Users\Пользователь\Favorites\Pictures\0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t="59987" r="16044" b="5745"/>
          <a:stretch/>
        </p:blipFill>
        <p:spPr bwMode="auto">
          <a:xfrm>
            <a:off x="3563888" y="2333639"/>
            <a:ext cx="5129498" cy="3168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071" y="552874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</a:rPr>
              <a:t>Прямокутний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трикутник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вважали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найкращою</a:t>
            </a:r>
            <a:r>
              <a:rPr lang="ru-RU" sz="2400" b="1" dirty="0">
                <a:solidFill>
                  <a:srgbClr val="C00000"/>
                </a:solidFill>
              </a:rPr>
              <a:t> і </a:t>
            </a:r>
            <a:r>
              <a:rPr lang="ru-RU" sz="2400" b="1" dirty="0" err="1">
                <a:solidFill>
                  <a:srgbClr val="C00000"/>
                </a:solidFill>
              </a:rPr>
              <a:t>найдосконалішою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фігурою</a:t>
            </a:r>
            <a:r>
              <a:rPr lang="ru-RU" sz="2400" b="1" dirty="0">
                <a:solidFill>
                  <a:srgbClr val="632B8D"/>
                </a:solidFill>
              </a:rPr>
              <a:t>. Одним </a:t>
            </a:r>
            <a:r>
              <a:rPr lang="ru-RU" sz="2400" b="1" dirty="0" err="1">
                <a:solidFill>
                  <a:srgbClr val="632B8D"/>
                </a:solidFill>
              </a:rPr>
              <a:t>із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способів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побудови</a:t>
            </a:r>
            <a:r>
              <a:rPr lang="ru-RU" sz="2400" b="1" dirty="0">
                <a:solidFill>
                  <a:srgbClr val="632B8D"/>
                </a:solidFill>
              </a:rPr>
              <a:t> такого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був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поділ</a:t>
            </a:r>
            <a:r>
              <a:rPr lang="ru-RU" sz="2400" b="1" dirty="0">
                <a:solidFill>
                  <a:srgbClr val="632B8D"/>
                </a:solidFill>
              </a:rPr>
              <a:t> правильного </a:t>
            </a:r>
            <a:r>
              <a:rPr lang="ru-RU" sz="2400" b="1" dirty="0" err="1">
                <a:solidFill>
                  <a:srgbClr val="632B8D"/>
                </a:solidFill>
              </a:rPr>
              <a:t>трикутника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навпіл</a:t>
            </a:r>
            <a:endParaRPr lang="ru-RU" sz="2400" b="1" dirty="0">
              <a:solidFill>
                <a:srgbClr val="632B8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0986" y="430152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Прямокутний   трикутник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exchangedownloads.smarttech.com/public/content/29/299c4f52-6cc5-4906-8522-6a727e4ff5bc/previews/medium/0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5" r="47326" b="6575"/>
          <a:stretch/>
        </p:blipFill>
        <p:spPr bwMode="auto">
          <a:xfrm>
            <a:off x="459633" y="2780928"/>
            <a:ext cx="2710300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8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Висновок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632B8D"/>
                </a:solidFill>
              </a:rPr>
              <a:t>Форма </a:t>
            </a:r>
            <a:r>
              <a:rPr lang="ru-RU" sz="2800" b="1" dirty="0" err="1">
                <a:solidFill>
                  <a:srgbClr val="632B8D"/>
                </a:solidFill>
              </a:rPr>
              <a:t>прямокутного</a:t>
            </a:r>
            <a:r>
              <a:rPr lang="ru-RU" sz="2800" b="1" dirty="0">
                <a:solidFill>
                  <a:srgbClr val="632B8D"/>
                </a:solidFill>
              </a:rPr>
              <a:t>  </a:t>
            </a:r>
            <a:r>
              <a:rPr lang="ru-RU" sz="2800" b="1" dirty="0" err="1">
                <a:solidFill>
                  <a:srgbClr val="632B8D"/>
                </a:solidFill>
              </a:rPr>
              <a:t>трикутника</a:t>
            </a:r>
            <a:r>
              <a:rPr lang="ru-RU" sz="2800" b="1" dirty="0">
                <a:solidFill>
                  <a:srgbClr val="632B8D"/>
                </a:solidFill>
              </a:rPr>
              <a:t> і </a:t>
            </a:r>
            <a:r>
              <a:rPr lang="ru-RU" sz="2800" b="1" dirty="0" smtClean="0">
                <a:solidFill>
                  <a:srgbClr val="632B8D"/>
                </a:solidFill>
              </a:rPr>
              <a:t>проста, </a:t>
            </a:r>
            <a:r>
              <a:rPr lang="ru-RU" sz="2800" b="1" dirty="0">
                <a:solidFill>
                  <a:srgbClr val="632B8D"/>
                </a:solidFill>
              </a:rPr>
              <a:t>і в той же час </a:t>
            </a:r>
            <a:r>
              <a:rPr lang="ru-RU" sz="2800" b="1" dirty="0" err="1">
                <a:solidFill>
                  <a:srgbClr val="632B8D"/>
                </a:solidFill>
              </a:rPr>
              <a:t>гармонічна</a:t>
            </a:r>
            <a:r>
              <a:rPr lang="ru-RU" sz="2800" b="1" dirty="0">
                <a:solidFill>
                  <a:srgbClr val="632B8D"/>
                </a:solidFill>
              </a:rPr>
              <a:t>, по </a:t>
            </a:r>
            <a:r>
              <a:rPr lang="ru-RU" sz="2800" b="1" dirty="0" err="1">
                <a:solidFill>
                  <a:srgbClr val="632B8D"/>
                </a:solidFill>
              </a:rPr>
              <a:t>своєму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він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smtClean="0">
                <a:solidFill>
                  <a:srgbClr val="632B8D"/>
                </a:solidFill>
              </a:rPr>
              <a:t> </a:t>
            </a:r>
            <a:r>
              <a:rPr lang="ru-RU" sz="2800" b="1" dirty="0" err="1" smtClean="0">
                <a:solidFill>
                  <a:srgbClr val="632B8D"/>
                </a:solidFill>
              </a:rPr>
              <a:t>гарний</a:t>
            </a:r>
            <a:r>
              <a:rPr lang="ru-RU" sz="2800" b="1" dirty="0" smtClean="0">
                <a:solidFill>
                  <a:srgbClr val="632B8D"/>
                </a:solidFill>
              </a:rPr>
              <a:t> </a:t>
            </a:r>
            <a:r>
              <a:rPr lang="ru-RU" sz="2800" b="1" dirty="0">
                <a:solidFill>
                  <a:srgbClr val="632B8D"/>
                </a:solidFill>
              </a:rPr>
              <a:t>і</a:t>
            </a:r>
            <a:r>
              <a:rPr lang="ru-RU" sz="2800" b="1" dirty="0" smtClean="0">
                <a:solidFill>
                  <a:srgbClr val="632B8D"/>
                </a:solidFill>
              </a:rPr>
              <a:t> </a:t>
            </a:r>
            <a:r>
              <a:rPr lang="ru-RU" sz="2800" b="1" dirty="0">
                <a:solidFill>
                  <a:srgbClr val="632B8D"/>
                </a:solidFill>
              </a:rPr>
              <a:t>з ним </a:t>
            </a:r>
            <a:r>
              <a:rPr lang="ru-RU" sz="2800" b="1" dirty="0" err="1">
                <a:solidFill>
                  <a:srgbClr val="632B8D"/>
                </a:solidFill>
              </a:rPr>
              <a:t>достатньо</a:t>
            </a:r>
            <a:r>
              <a:rPr lang="ru-RU" sz="2800" b="1" dirty="0">
                <a:solidFill>
                  <a:srgbClr val="632B8D"/>
                </a:solidFill>
              </a:rPr>
              <a:t> легко </a:t>
            </a:r>
            <a:r>
              <a:rPr lang="ru-RU" sz="2800" b="1" dirty="0" err="1">
                <a:solidFill>
                  <a:srgbClr val="632B8D"/>
                </a:solidFill>
              </a:rPr>
              <a:t>працювати</a:t>
            </a:r>
            <a:r>
              <a:rPr lang="ru-RU" sz="2800" b="1" dirty="0">
                <a:solidFill>
                  <a:srgbClr val="632B8D"/>
                </a:solidFill>
              </a:rPr>
              <a:t>. . І </a:t>
            </a:r>
            <a:r>
              <a:rPr lang="ru-RU" sz="2800" b="1" dirty="0" err="1">
                <a:solidFill>
                  <a:srgbClr val="632B8D"/>
                </a:solidFill>
              </a:rPr>
              <a:t>саме</a:t>
            </a:r>
            <a:r>
              <a:rPr lang="ru-RU" sz="2800" b="1" dirty="0">
                <a:solidFill>
                  <a:srgbClr val="632B8D"/>
                </a:solidFill>
              </a:rPr>
              <a:t> головне – </a:t>
            </a:r>
            <a:r>
              <a:rPr lang="ru-RU" sz="2800" b="1" dirty="0" err="1">
                <a:solidFill>
                  <a:srgbClr val="632B8D"/>
                </a:solidFill>
              </a:rPr>
              <a:t>прямокутний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трикутник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дійсно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простий</a:t>
            </a:r>
            <a:r>
              <a:rPr lang="ru-RU" sz="2800" b="1" dirty="0">
                <a:solidFill>
                  <a:srgbClr val="632B8D"/>
                </a:solidFill>
              </a:rPr>
              <a:t> і </a:t>
            </a:r>
            <a:r>
              <a:rPr lang="ru-RU" sz="2800" b="1" dirty="0" err="1">
                <a:solidFill>
                  <a:srgbClr val="632B8D"/>
                </a:solidFill>
              </a:rPr>
              <a:t>невичерпний</a:t>
            </a:r>
            <a:r>
              <a:rPr lang="ru-RU" sz="2800" b="1" dirty="0">
                <a:solidFill>
                  <a:srgbClr val="632B8D"/>
                </a:solidFill>
              </a:rPr>
              <a:t>. </a:t>
            </a:r>
            <a:r>
              <a:rPr lang="ru-RU" sz="2800" b="1" dirty="0" err="1">
                <a:solidFill>
                  <a:srgbClr val="632B8D"/>
                </a:solidFill>
              </a:rPr>
              <a:t>Він</a:t>
            </a:r>
            <a:r>
              <a:rPr lang="ru-RU" sz="2800" b="1" dirty="0">
                <a:solidFill>
                  <a:srgbClr val="632B8D"/>
                </a:solidFill>
              </a:rPr>
              <a:t> є проводником в </a:t>
            </a:r>
            <a:r>
              <a:rPr lang="ru-RU" sz="2800" b="1" dirty="0" err="1">
                <a:solidFill>
                  <a:srgbClr val="632B8D"/>
                </a:solidFill>
              </a:rPr>
              <a:t>дивовижний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світ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геометрії</a:t>
            </a:r>
            <a:r>
              <a:rPr lang="ru-RU" sz="2800" b="1" dirty="0">
                <a:solidFill>
                  <a:srgbClr val="632B8D"/>
                </a:solidFill>
              </a:rPr>
              <a:t>, в </a:t>
            </a:r>
            <a:r>
              <a:rPr lang="ru-RU" sz="2800" b="1" dirty="0" err="1">
                <a:solidFill>
                  <a:srgbClr val="632B8D"/>
                </a:solidFill>
              </a:rPr>
              <a:t>світ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повний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таємниць</a:t>
            </a:r>
            <a:r>
              <a:rPr lang="ru-RU" sz="2800" b="1" dirty="0">
                <a:solidFill>
                  <a:srgbClr val="632B8D"/>
                </a:solidFill>
              </a:rPr>
              <a:t> і </a:t>
            </a:r>
            <a:r>
              <a:rPr lang="ru-RU" sz="2800" b="1" dirty="0" err="1">
                <a:solidFill>
                  <a:srgbClr val="632B8D"/>
                </a:solidFill>
              </a:rPr>
              <a:t>невирішених</a:t>
            </a:r>
            <a:r>
              <a:rPr lang="ru-RU" sz="2800" b="1" dirty="0">
                <a:solidFill>
                  <a:srgbClr val="632B8D"/>
                </a:solidFill>
              </a:rPr>
              <a:t> задач. </a:t>
            </a:r>
            <a:r>
              <a:rPr lang="ru-RU" sz="2800" b="1" dirty="0" smtClean="0">
                <a:solidFill>
                  <a:srgbClr val="632B8D"/>
                </a:solidFill>
              </a:rPr>
              <a:t>І </a:t>
            </a:r>
            <a:r>
              <a:rPr lang="ru-RU" sz="2800" b="1" dirty="0" err="1">
                <a:solidFill>
                  <a:srgbClr val="632B8D"/>
                </a:solidFill>
              </a:rPr>
              <a:t>хто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знає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можливо</a:t>
            </a:r>
            <a:r>
              <a:rPr lang="ru-RU" sz="2800" b="1" dirty="0">
                <a:solidFill>
                  <a:srgbClr val="632B8D"/>
                </a:solidFill>
              </a:rPr>
              <a:t>, нас </a:t>
            </a:r>
            <a:r>
              <a:rPr lang="ru-RU" sz="2800" b="1" dirty="0" err="1">
                <a:solidFill>
                  <a:srgbClr val="632B8D"/>
                </a:solidFill>
              </a:rPr>
              <a:t>чекають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нові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ще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нерозкриті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властивості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прямокутного</a:t>
            </a:r>
            <a:r>
              <a:rPr lang="ru-RU" sz="2800" b="1" dirty="0">
                <a:solidFill>
                  <a:srgbClr val="632B8D"/>
                </a:solidFill>
              </a:rPr>
              <a:t> </a:t>
            </a:r>
            <a:r>
              <a:rPr lang="ru-RU" sz="2800" b="1" dirty="0" err="1">
                <a:solidFill>
                  <a:srgbClr val="632B8D"/>
                </a:solidFill>
              </a:rPr>
              <a:t>трикутника</a:t>
            </a:r>
            <a:r>
              <a:rPr lang="ru-RU" sz="2800" b="1" dirty="0">
                <a:solidFill>
                  <a:srgbClr val="632B8D"/>
                </a:solidFill>
              </a:rPr>
              <a:t>. </a:t>
            </a:r>
            <a:r>
              <a:rPr lang="ru-RU" sz="2800" b="1" dirty="0" smtClean="0">
                <a:solidFill>
                  <a:srgbClr val="632B8D"/>
                </a:solidFill>
              </a:rPr>
              <a:t> </a:t>
            </a:r>
            <a:endParaRPr lang="ru-RU" sz="2800" b="1" dirty="0">
              <a:solidFill>
                <a:srgbClr val="632B8D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64233"/>
            <a:ext cx="2703210" cy="23216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2521"/>
            <a:ext cx="2842916" cy="214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://www.e-olymp.com/media/upload/media/1110/128913782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12" y="4264234"/>
            <a:ext cx="2375495" cy="21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5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" descr="https://1.bp.blogspot.com/-Z53OlFC5NEc/VmUygd2s0GI/AAAAAAAAA2E/3kVLuRSQBic/s1600/%25D0%25A1%25D0%25BB%25D0%25B0%25D0%25B9%25D0%25B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1" y="0"/>
            <a:ext cx="9321518" cy="699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1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11165"/>
            <a:ext cx="87484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632B8D"/>
                </a:solidFill>
              </a:rPr>
              <a:t>                </a:t>
            </a:r>
            <a:r>
              <a:rPr lang="uk-UA" sz="2800" b="1" dirty="0" smtClean="0">
                <a:solidFill>
                  <a:srgbClr val="C00000"/>
                </a:solidFill>
              </a:rPr>
              <a:t>Із історії прямокутного  трикутника</a:t>
            </a:r>
          </a:p>
          <a:p>
            <a:r>
              <a:rPr lang="uk-UA" sz="2400" b="1" dirty="0" smtClean="0">
                <a:solidFill>
                  <a:srgbClr val="632B8D"/>
                </a:solidFill>
              </a:rPr>
              <a:t>Якщо відношення катетів прямокутного трикутника дорівнює 4:3, то такий трикутник називається </a:t>
            </a:r>
            <a:r>
              <a:rPr lang="uk-UA" sz="2400" b="1" dirty="0" smtClean="0">
                <a:solidFill>
                  <a:srgbClr val="C00000"/>
                </a:solidFill>
              </a:rPr>
              <a:t>«священним» </a:t>
            </a:r>
            <a:r>
              <a:rPr lang="uk-UA" sz="2400" b="1" dirty="0" smtClean="0">
                <a:solidFill>
                  <a:srgbClr val="632B8D"/>
                </a:solidFill>
              </a:rPr>
              <a:t>або </a:t>
            </a:r>
            <a:r>
              <a:rPr lang="uk-UA" sz="2400" b="1" dirty="0" smtClean="0">
                <a:solidFill>
                  <a:srgbClr val="C00000"/>
                </a:solidFill>
              </a:rPr>
              <a:t>«єгипетським» </a:t>
            </a:r>
            <a:r>
              <a:rPr lang="uk-UA" sz="2400" b="1" dirty="0" smtClean="0">
                <a:solidFill>
                  <a:srgbClr val="632B8D"/>
                </a:solidFill>
              </a:rPr>
              <a:t>трикутником.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Отримати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прямий</a:t>
            </a:r>
            <a:r>
              <a:rPr lang="ru-RU" sz="2400" b="1" dirty="0">
                <a:solidFill>
                  <a:srgbClr val="632B8D"/>
                </a:solidFill>
              </a:rPr>
              <a:t> кут без </a:t>
            </a:r>
            <a:r>
              <a:rPr lang="ru-RU" sz="2400" b="1" dirty="0" err="1">
                <a:solidFill>
                  <a:srgbClr val="632B8D"/>
                </a:solidFill>
              </a:rPr>
              <a:t>необхідних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інструментів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просто.Треба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узяти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звичайну</a:t>
            </a:r>
            <a:r>
              <a:rPr lang="ru-RU" sz="2400" b="1" dirty="0" smtClean="0">
                <a:solidFill>
                  <a:srgbClr val="632B8D"/>
                </a:solidFill>
              </a:rPr>
              <a:t> </a:t>
            </a:r>
            <a:r>
              <a:rPr lang="ru-RU" sz="2400" b="1" dirty="0" err="1" smtClean="0">
                <a:solidFill>
                  <a:srgbClr val="632B8D"/>
                </a:solidFill>
              </a:rPr>
              <a:t>мотузку</a:t>
            </a:r>
            <a:r>
              <a:rPr lang="ru-RU" sz="2400" b="1" dirty="0" smtClean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розділити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uk-UA" sz="2400" b="1" dirty="0" smtClean="0">
                <a:solidFill>
                  <a:srgbClr val="632B8D"/>
                </a:solidFill>
              </a:rPr>
              <a:t>її </a:t>
            </a:r>
            <a:r>
              <a:rPr lang="ru-RU" sz="2400" b="1" dirty="0" smtClean="0">
                <a:solidFill>
                  <a:srgbClr val="632B8D"/>
                </a:solidFill>
              </a:rPr>
              <a:t>на </a:t>
            </a:r>
            <a:r>
              <a:rPr lang="ru-RU" sz="2400" b="1" dirty="0">
                <a:solidFill>
                  <a:srgbClr val="632B8D"/>
                </a:solidFill>
              </a:rPr>
              <a:t>12 </a:t>
            </a:r>
            <a:r>
              <a:rPr lang="ru-RU" sz="2400" b="1" dirty="0" err="1">
                <a:solidFill>
                  <a:srgbClr val="632B8D"/>
                </a:solidFill>
              </a:rPr>
              <a:t>рівних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частин</a:t>
            </a:r>
            <a:r>
              <a:rPr lang="ru-RU" sz="2400" b="1" dirty="0">
                <a:solidFill>
                  <a:srgbClr val="632B8D"/>
                </a:solidFill>
              </a:rPr>
              <a:t>, і з них </a:t>
            </a:r>
            <a:r>
              <a:rPr lang="ru-RU" sz="2400" b="1" dirty="0" err="1">
                <a:solidFill>
                  <a:srgbClr val="632B8D"/>
                </a:solidFill>
              </a:rPr>
              <a:t>скласти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трикутник</a:t>
            </a:r>
            <a:r>
              <a:rPr lang="ru-RU" sz="2400" b="1" dirty="0">
                <a:solidFill>
                  <a:srgbClr val="632B8D"/>
                </a:solidFill>
              </a:rPr>
              <a:t>, </a:t>
            </a:r>
            <a:r>
              <a:rPr lang="ru-RU" sz="2400" b="1" dirty="0" err="1">
                <a:solidFill>
                  <a:srgbClr val="632B8D"/>
                </a:solidFill>
              </a:rPr>
              <a:t>сторони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якого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дорівнюватимуть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smtClean="0">
                <a:solidFill>
                  <a:srgbClr val="632B8D"/>
                </a:solidFill>
              </a:rPr>
              <a:t> 3</a:t>
            </a:r>
            <a:r>
              <a:rPr lang="ru-RU" sz="2400" b="1" dirty="0">
                <a:solidFill>
                  <a:srgbClr val="632B8D"/>
                </a:solidFill>
              </a:rPr>
              <a:t>, 4 і 5 </a:t>
            </a:r>
            <a:r>
              <a:rPr lang="ru-RU" sz="2400" b="1" dirty="0" err="1">
                <a:solidFill>
                  <a:srgbClr val="632B8D"/>
                </a:solidFill>
              </a:rPr>
              <a:t>частинам</a:t>
            </a:r>
            <a:r>
              <a:rPr lang="ru-RU" sz="2400" b="1" dirty="0">
                <a:solidFill>
                  <a:srgbClr val="632B8D"/>
                </a:solidFill>
              </a:rPr>
              <a:t>. Кут </a:t>
            </a:r>
            <a:r>
              <a:rPr lang="ru-RU" sz="2400" b="1" dirty="0" err="1">
                <a:solidFill>
                  <a:srgbClr val="632B8D"/>
                </a:solidFill>
              </a:rPr>
              <a:t>між</a:t>
            </a:r>
            <a:r>
              <a:rPr lang="ru-RU" sz="2400" b="1" dirty="0">
                <a:solidFill>
                  <a:srgbClr val="632B8D"/>
                </a:solidFill>
              </a:rPr>
              <a:t> сторонами </a:t>
            </a:r>
            <a:r>
              <a:rPr lang="ru-RU" sz="2400" b="1" dirty="0" err="1">
                <a:solidFill>
                  <a:srgbClr val="632B8D"/>
                </a:solidFill>
              </a:rPr>
              <a:t>завдовжки</a:t>
            </a:r>
            <a:r>
              <a:rPr lang="ru-RU" sz="2400" b="1" dirty="0">
                <a:solidFill>
                  <a:srgbClr val="632B8D"/>
                </a:solidFill>
              </a:rPr>
              <a:t> 3 і 4 </a:t>
            </a:r>
            <a:r>
              <a:rPr lang="ru-RU" sz="2400" b="1" dirty="0" err="1">
                <a:solidFill>
                  <a:srgbClr val="632B8D"/>
                </a:solidFill>
              </a:rPr>
              <a:t>частини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виявляється</a:t>
            </a:r>
            <a:r>
              <a:rPr lang="ru-RU" sz="2400" b="1" dirty="0">
                <a:solidFill>
                  <a:srgbClr val="632B8D"/>
                </a:solidFill>
              </a:rPr>
              <a:t> і є </a:t>
            </a:r>
            <a:r>
              <a:rPr lang="ru-RU" sz="2400" b="1" dirty="0" smtClean="0">
                <a:solidFill>
                  <a:srgbClr val="632B8D"/>
                </a:solidFill>
              </a:rPr>
              <a:t>прямим.</a:t>
            </a:r>
            <a:r>
              <a:rPr lang="ru-RU" sz="2400" dirty="0" smtClean="0">
                <a:solidFill>
                  <a:srgbClr val="632B8D"/>
                </a:solidFill>
              </a:rPr>
              <a:t> </a:t>
            </a:r>
            <a:endParaRPr lang="ru-RU" sz="2400" dirty="0">
              <a:solidFill>
                <a:srgbClr val="632B8D"/>
              </a:solidFill>
            </a:endParaRPr>
          </a:p>
        </p:txBody>
      </p:sp>
      <p:pic>
        <p:nvPicPr>
          <p:cNvPr id="6146" name="Picture 2" descr="https://image.jimcdn.com/app/cms/image/transf/none/path/s748241222df68592/image/i87868a7af504942e/version/139461984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5"/>
            <a:ext cx="6262108" cy="315764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2044190" cy="22322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7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274" y="802578"/>
            <a:ext cx="865804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32B8D"/>
                </a:solidFill>
              </a:rPr>
              <a:t>Але </a:t>
            </a:r>
            <a:r>
              <a:rPr lang="ru-RU" sz="2000" b="1" dirty="0" err="1">
                <a:solidFill>
                  <a:srgbClr val="C00000"/>
                </a:solidFill>
              </a:rPr>
              <a:t>єгипетський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трикутник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632B8D"/>
                </a:solidFill>
              </a:rPr>
              <a:t>- не </a:t>
            </a:r>
            <a:r>
              <a:rPr lang="ru-RU" sz="2000" b="1" dirty="0" err="1">
                <a:solidFill>
                  <a:srgbClr val="632B8D"/>
                </a:solidFill>
              </a:rPr>
              <a:t>такий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простий</a:t>
            </a:r>
            <a:r>
              <a:rPr lang="ru-RU" sz="2000" b="1" dirty="0">
                <a:solidFill>
                  <a:srgbClr val="632B8D"/>
                </a:solidFill>
              </a:rPr>
              <a:t>, як </a:t>
            </a:r>
            <a:r>
              <a:rPr lang="ru-RU" sz="2000" b="1" dirty="0" err="1">
                <a:solidFill>
                  <a:srgbClr val="632B8D"/>
                </a:solidFill>
              </a:rPr>
              <a:t>здається</a:t>
            </a:r>
            <a:r>
              <a:rPr lang="ru-RU" sz="2000" b="1" dirty="0">
                <a:solidFill>
                  <a:srgbClr val="632B8D"/>
                </a:solidFill>
              </a:rPr>
              <a:t>. </a:t>
            </a:r>
            <a:r>
              <a:rPr lang="ru-RU" sz="2000" b="1" dirty="0" err="1">
                <a:solidFill>
                  <a:srgbClr val="632B8D"/>
                </a:solidFill>
              </a:rPr>
              <a:t>Він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по-перше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дуже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красивий</a:t>
            </a:r>
            <a:r>
              <a:rPr lang="ru-RU" sz="2000" b="1" dirty="0">
                <a:solidFill>
                  <a:srgbClr val="632B8D"/>
                </a:solidFill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</a:rPr>
              <a:t>функціональний</a:t>
            </a:r>
            <a:r>
              <a:rPr lang="ru-RU" sz="2000" b="1" dirty="0">
                <a:solidFill>
                  <a:srgbClr val="632B8D"/>
                </a:solidFill>
              </a:rPr>
              <a:t>. </a:t>
            </a:r>
            <a:r>
              <a:rPr lang="ru-RU" sz="2000" b="1" dirty="0" err="1">
                <a:solidFill>
                  <a:srgbClr val="632B8D"/>
                </a:solidFill>
              </a:rPr>
              <a:t>Нескладні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геометричні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побудови</a:t>
            </a:r>
            <a:r>
              <a:rPr lang="ru-RU" sz="2000" b="1" dirty="0">
                <a:solidFill>
                  <a:srgbClr val="632B8D"/>
                </a:solidFill>
              </a:rPr>
              <a:t> з </a:t>
            </a:r>
            <a:r>
              <a:rPr lang="ru-RU" sz="2000" b="1" dirty="0" err="1">
                <a:solidFill>
                  <a:srgbClr val="632B8D"/>
                </a:solidFill>
              </a:rPr>
              <a:t>його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використанням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дають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інші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цікаві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відомі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гарні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форми</a:t>
            </a:r>
            <a:r>
              <a:rPr lang="ru-RU" sz="2000" b="1" dirty="0">
                <a:solidFill>
                  <a:srgbClr val="632B8D"/>
                </a:solidFill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</a:rPr>
              <a:t>фігури</a:t>
            </a:r>
            <a:r>
              <a:rPr lang="ru-RU" sz="2000" b="1" dirty="0">
                <a:solidFill>
                  <a:srgbClr val="632B8D"/>
                </a:solidFill>
              </a:rPr>
              <a:t>. Тут і </a:t>
            </a:r>
            <a:r>
              <a:rPr lang="ru-RU" sz="2000" b="1" dirty="0" err="1">
                <a:solidFill>
                  <a:srgbClr val="632B8D"/>
                </a:solidFill>
              </a:rPr>
              <a:t>мальтійський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хрест</a:t>
            </a:r>
            <a:r>
              <a:rPr lang="ru-RU" sz="2000" b="1" dirty="0">
                <a:solidFill>
                  <a:srgbClr val="632B8D"/>
                </a:solidFill>
              </a:rPr>
              <a:t>, і </a:t>
            </a:r>
            <a:r>
              <a:rPr lang="ru-RU" sz="2000" b="1" dirty="0" err="1">
                <a:solidFill>
                  <a:srgbClr val="632B8D"/>
                </a:solidFill>
              </a:rPr>
              <a:t>середній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розтин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піраміди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Хефрена</a:t>
            </a:r>
            <a:r>
              <a:rPr lang="ru-RU" sz="2000" b="1" dirty="0">
                <a:solidFill>
                  <a:srgbClr val="632B8D"/>
                </a:solidFill>
              </a:rPr>
              <a:t>, і </a:t>
            </a:r>
            <a:r>
              <a:rPr lang="ru-RU" sz="2000" b="1" dirty="0" err="1">
                <a:solidFill>
                  <a:srgbClr val="632B8D"/>
                </a:solidFill>
              </a:rPr>
              <a:t>фрактальні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smtClean="0">
                <a:solidFill>
                  <a:srgbClr val="632B8D"/>
                </a:solidFill>
              </a:rPr>
              <a:t>ряди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динаміка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яких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ґрунтується</a:t>
            </a:r>
            <a:r>
              <a:rPr lang="ru-RU" sz="2000" b="1" dirty="0">
                <a:solidFill>
                  <a:srgbClr val="632B8D"/>
                </a:solidFill>
              </a:rPr>
              <a:t> на "</a:t>
            </a:r>
            <a:r>
              <a:rPr lang="ru-RU" sz="2000" b="1" dirty="0" err="1">
                <a:solidFill>
                  <a:srgbClr val="632B8D"/>
                </a:solidFill>
              </a:rPr>
              <a:t>золотій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пропорції</a:t>
            </a:r>
            <a:r>
              <a:rPr lang="ru-RU" sz="2000" b="1" dirty="0">
                <a:solidFill>
                  <a:srgbClr val="632B8D"/>
                </a:solidFill>
              </a:rPr>
              <a:t>".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2345" y="5093943"/>
            <a:ext cx="53538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32B8D"/>
                </a:solidFill>
              </a:rPr>
              <a:t>Не </a:t>
            </a:r>
            <a:r>
              <a:rPr lang="ru-RU" sz="2000" b="1" dirty="0" err="1">
                <a:solidFill>
                  <a:srgbClr val="632B8D"/>
                </a:solidFill>
              </a:rPr>
              <a:t>виключено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що</a:t>
            </a:r>
            <a:r>
              <a:rPr lang="ru-RU" sz="2000" b="1" dirty="0">
                <a:solidFill>
                  <a:srgbClr val="632B8D"/>
                </a:solidFill>
              </a:rPr>
              <a:t> в </a:t>
            </a:r>
            <a:r>
              <a:rPr lang="ru-RU" sz="2000" b="1" dirty="0" err="1">
                <a:solidFill>
                  <a:srgbClr val="C00000"/>
                </a:solidFill>
              </a:rPr>
              <a:t>єгипетському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solidFill>
                  <a:srgbClr val="C00000"/>
                </a:solidFill>
              </a:rPr>
              <a:t>трикутнику</a:t>
            </a:r>
            <a:r>
              <a:rPr lang="ru-RU" sz="2000" b="1" dirty="0">
                <a:solidFill>
                  <a:srgbClr val="632B8D"/>
                </a:solidFill>
              </a:rPr>
              <a:t> і </a:t>
            </a:r>
            <a:r>
              <a:rPr lang="ru-RU" sz="2000" b="1" dirty="0" err="1">
                <a:solidFill>
                  <a:srgbClr val="632B8D"/>
                </a:solidFill>
              </a:rPr>
              <a:t>пов'язаних</a:t>
            </a:r>
            <a:r>
              <a:rPr lang="ru-RU" sz="2000" b="1" dirty="0">
                <a:solidFill>
                  <a:srgbClr val="632B8D"/>
                </a:solidFill>
              </a:rPr>
              <a:t> з ним </a:t>
            </a:r>
            <a:r>
              <a:rPr lang="ru-RU" sz="2000" b="1" dirty="0" err="1">
                <a:solidFill>
                  <a:srgbClr val="632B8D"/>
                </a:solidFill>
              </a:rPr>
              <a:t>геометричних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побудовах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містяться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якісь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прості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співвідношення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що</a:t>
            </a:r>
            <a:r>
              <a:rPr lang="ru-RU" sz="2000" b="1" dirty="0">
                <a:solidFill>
                  <a:srgbClr val="632B8D"/>
                </a:solidFill>
              </a:rPr>
              <a:t> лежать в </a:t>
            </a:r>
            <a:r>
              <a:rPr lang="ru-RU" sz="2000" b="1" dirty="0" err="1">
                <a:solidFill>
                  <a:srgbClr val="632B8D"/>
                </a:solidFill>
              </a:rPr>
              <a:t>основі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нерозкритих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ще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таємниць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Всесвіту</a:t>
            </a:r>
            <a:r>
              <a:rPr lang="ru-RU" sz="2000" b="1" dirty="0" smtClean="0">
                <a:solidFill>
                  <a:srgbClr val="632B8D"/>
                </a:solidFill>
              </a:rPr>
              <a:t>..</a:t>
            </a:r>
            <a:endParaRPr lang="ru-RU" sz="2000" b="1" dirty="0">
              <a:solidFill>
                <a:srgbClr val="632B8D"/>
              </a:solidFill>
            </a:endParaRPr>
          </a:p>
        </p:txBody>
      </p:sp>
      <p:pic>
        <p:nvPicPr>
          <p:cNvPr id="2050" name="Picture 2" descr="https://upload.wikimedia.org/wikipedia/commons/thumb/3/3e/Cross_Hospitelier.svg/120px-Cross_Hospitelier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4" y="5295708"/>
            <a:ext cx="1491004" cy="14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gyptguide.ru/imag/gizeh_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40" y="2566956"/>
            <a:ext cx="4192876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4102" y="236715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Єгипетський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трикутник</a:t>
            </a:r>
            <a:r>
              <a:rPr lang="ru-RU" sz="3200" b="1" dirty="0">
                <a:solidFill>
                  <a:srgbClr val="C00000"/>
                </a:solidFill>
              </a:rPr>
              <a:t> -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8096" y="70108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4" name="Picture 6" descr="https://icdn.lenta.ru/images/0000/0131/000001311342/pic_13586174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3" y="2553066"/>
            <a:ext cx="3886223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20066" y="37865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http://mybiblioteka.su/mydocxru/baza8/1258060611.files/image273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54" y="5401718"/>
            <a:ext cx="1618770" cy="13502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08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7" y="3198634"/>
            <a:ext cx="4612057" cy="308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094" y="105321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32B8D"/>
                </a:solidFill>
              </a:rPr>
              <a:t>Серед </a:t>
            </a:r>
            <a:r>
              <a:rPr lang="ru-RU" sz="2400" b="1" dirty="0" err="1">
                <a:solidFill>
                  <a:srgbClr val="632B8D"/>
                </a:solidFill>
              </a:rPr>
              <a:t>безлічі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пірамід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що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збереглися</a:t>
            </a:r>
            <a:r>
              <a:rPr lang="ru-RU" sz="2400" b="1" dirty="0">
                <a:solidFill>
                  <a:srgbClr val="632B8D"/>
                </a:solidFill>
              </a:rPr>
              <a:t> до </a:t>
            </a:r>
            <a:r>
              <a:rPr lang="ru-RU" sz="2400" b="1" dirty="0" err="1">
                <a:solidFill>
                  <a:srgbClr val="632B8D"/>
                </a:solidFill>
              </a:rPr>
              <a:t>нашого</a:t>
            </a:r>
            <a:r>
              <a:rPr lang="ru-RU" sz="2400" b="1" dirty="0">
                <a:solidFill>
                  <a:srgbClr val="632B8D"/>
                </a:solidFill>
              </a:rPr>
              <a:t> часу </a:t>
            </a:r>
            <a:r>
              <a:rPr lang="ru-RU" sz="2400" b="1" dirty="0" err="1">
                <a:solidFill>
                  <a:srgbClr val="632B8D"/>
                </a:solidFill>
              </a:rPr>
              <a:t>особливе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місце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займає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піраміда</a:t>
            </a:r>
            <a:r>
              <a:rPr lang="ru-RU" sz="2400" b="1" dirty="0">
                <a:solidFill>
                  <a:srgbClr val="632B8D"/>
                </a:solidFill>
              </a:rPr>
              <a:t> Хеопса. </a:t>
            </a:r>
            <a:r>
              <a:rPr lang="ru-RU" sz="2400" b="1" dirty="0" err="1">
                <a:solidFill>
                  <a:srgbClr val="632B8D"/>
                </a:solidFill>
              </a:rPr>
              <a:t>Якщо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розглянути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геометричну</a:t>
            </a:r>
            <a:r>
              <a:rPr lang="ru-RU" sz="2400" b="1" dirty="0">
                <a:solidFill>
                  <a:srgbClr val="632B8D"/>
                </a:solidFill>
              </a:rPr>
              <a:t> модель </a:t>
            </a:r>
            <a:r>
              <a:rPr lang="ru-RU" sz="2400" b="1" dirty="0" err="1">
                <a:solidFill>
                  <a:srgbClr val="632B8D"/>
                </a:solidFill>
              </a:rPr>
              <a:t>цієї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піраміди</a:t>
            </a:r>
            <a:r>
              <a:rPr lang="ru-RU" sz="2400" b="1" dirty="0">
                <a:solidFill>
                  <a:srgbClr val="632B8D"/>
                </a:solidFill>
              </a:rPr>
              <a:t> і </a:t>
            </a:r>
            <a:r>
              <a:rPr lang="ru-RU" sz="2400" b="1" dirty="0" err="1">
                <a:solidFill>
                  <a:srgbClr val="632B8D"/>
                </a:solidFill>
              </a:rPr>
              <a:t>відновити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її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первинну</a:t>
            </a:r>
            <a:r>
              <a:rPr lang="ru-RU" sz="2400" b="1" dirty="0">
                <a:solidFill>
                  <a:srgbClr val="632B8D"/>
                </a:solidFill>
              </a:rPr>
              <a:t> форму, то очевидно, </a:t>
            </a:r>
            <a:r>
              <a:rPr lang="ru-RU" sz="2400" b="1" dirty="0" err="1">
                <a:solidFill>
                  <a:srgbClr val="632B8D"/>
                </a:solidFill>
              </a:rPr>
              <a:t>що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її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поперечний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переріз</a:t>
            </a:r>
            <a:r>
              <a:rPr lang="ru-RU" sz="2400" b="1" dirty="0">
                <a:solidFill>
                  <a:srgbClr val="632B8D"/>
                </a:solidFill>
              </a:rPr>
              <a:t> є </a:t>
            </a:r>
            <a:r>
              <a:rPr lang="ru-RU" sz="2400" b="1" dirty="0" err="1">
                <a:solidFill>
                  <a:srgbClr val="632B8D"/>
                </a:solidFill>
              </a:rPr>
              <a:t>двома</a:t>
            </a:r>
            <a:r>
              <a:rPr lang="ru-RU" sz="2400" b="1" dirty="0">
                <a:solidFill>
                  <a:srgbClr val="632B8D"/>
                </a:solidFill>
              </a:rPr>
              <a:t> </a:t>
            </a:r>
            <a:r>
              <a:rPr lang="ru-RU" sz="2400" b="1" dirty="0" err="1">
                <a:solidFill>
                  <a:srgbClr val="632B8D"/>
                </a:solidFill>
              </a:rPr>
              <a:t>прямокутними</a:t>
            </a:r>
            <a:r>
              <a:rPr lang="ru-RU" sz="2400" b="1" dirty="0">
                <a:solidFill>
                  <a:srgbClr val="632B8D"/>
                </a:solidFill>
              </a:rPr>
              <a:t>  </a:t>
            </a:r>
            <a:r>
              <a:rPr lang="ru-RU" sz="2400" b="1" dirty="0" err="1" smtClean="0">
                <a:solidFill>
                  <a:srgbClr val="632B8D"/>
                </a:solidFill>
              </a:rPr>
              <a:t>трикутниками</a:t>
            </a:r>
            <a:endParaRPr lang="ru-RU" sz="2400" b="1" dirty="0">
              <a:solidFill>
                <a:srgbClr val="632B8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6245055"/>
            <a:ext cx="2409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632B8D"/>
                </a:solidFill>
              </a:rPr>
              <a:t>Піраміда</a:t>
            </a:r>
            <a:r>
              <a:rPr lang="ru-RU" sz="2400" b="1" dirty="0">
                <a:solidFill>
                  <a:srgbClr val="632B8D"/>
                </a:solidFill>
              </a:rPr>
              <a:t> Хеопса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3198068"/>
            <a:ext cx="411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46100" y="46843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Із історії прямокутного трикутника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14" y="3362915"/>
            <a:ext cx="3487454" cy="268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92741" y="6245055"/>
            <a:ext cx="3658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632B8D"/>
                </a:solidFill>
              </a:rPr>
              <a:t>Поперечний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розр</a:t>
            </a:r>
            <a:r>
              <a:rPr lang="uk-UA" sz="2000" b="1" dirty="0" smtClean="0">
                <a:solidFill>
                  <a:srgbClr val="632B8D"/>
                </a:solidFill>
              </a:rPr>
              <a:t>із піраміди</a:t>
            </a:r>
            <a:endParaRPr lang="ru-RU" sz="2000" b="1" dirty="0">
              <a:solidFill>
                <a:srgbClr val="632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7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1878" y="5589240"/>
            <a:ext cx="84609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>
                <a:solidFill>
                  <a:srgbClr val="632B8D"/>
                </a:solidFill>
              </a:rPr>
              <a:t>В</a:t>
            </a:r>
            <a:r>
              <a:rPr lang="ru-RU" sz="2000" b="1" dirty="0" smtClean="0">
                <a:solidFill>
                  <a:srgbClr val="632B8D"/>
                </a:solidFill>
              </a:rPr>
              <a:t>  </a:t>
            </a:r>
            <a:r>
              <a:rPr lang="ru-RU" sz="2000" b="1" dirty="0" err="1" smtClean="0">
                <a:solidFill>
                  <a:srgbClr val="632B8D"/>
                </a:solidFill>
              </a:rPr>
              <a:t>трикутнику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>
                <a:solidFill>
                  <a:srgbClr val="632B8D"/>
                </a:solidFill>
              </a:rPr>
              <a:t>АСВ </a:t>
            </a:r>
            <a:r>
              <a:rPr lang="ru-RU" sz="2000" b="1" dirty="0" err="1">
                <a:solidFill>
                  <a:srgbClr val="632B8D"/>
                </a:solidFill>
              </a:rPr>
              <a:t>піраміди</a:t>
            </a:r>
            <a:r>
              <a:rPr lang="ru-RU" sz="2000" b="1" dirty="0">
                <a:solidFill>
                  <a:srgbClr val="632B8D"/>
                </a:solidFill>
              </a:rPr>
              <a:t> Хеопса </a:t>
            </a:r>
            <a:r>
              <a:rPr lang="ru-RU" sz="2000" b="1" dirty="0" err="1">
                <a:solidFill>
                  <a:srgbClr val="632B8D"/>
                </a:solidFill>
              </a:rPr>
              <a:t>було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закладено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відношення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smtClean="0">
                <a:solidFill>
                  <a:srgbClr val="632B8D"/>
                </a:solidFill>
              </a:rPr>
              <a:t>АC/ВС </a:t>
            </a:r>
            <a:r>
              <a:rPr lang="ru-RU" sz="2000" b="1" dirty="0">
                <a:solidFill>
                  <a:srgbClr val="632B8D"/>
                </a:solidFill>
              </a:rPr>
              <a:t>= 1,272. </a:t>
            </a:r>
            <a:r>
              <a:rPr lang="ru-RU" sz="2000" b="1" dirty="0" err="1">
                <a:solidFill>
                  <a:srgbClr val="632B8D"/>
                </a:solidFill>
              </a:rPr>
              <a:t>Такий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прямокутний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трикутник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називається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"золотим" </a:t>
            </a:r>
            <a:r>
              <a:rPr lang="ru-RU" sz="2400" b="1" dirty="0" err="1">
                <a:solidFill>
                  <a:srgbClr val="C00000"/>
                </a:solidFill>
              </a:rPr>
              <a:t>прямокутним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трикутником</a:t>
            </a:r>
            <a:r>
              <a:rPr lang="ru-RU" sz="2400" b="1" dirty="0">
                <a:solidFill>
                  <a:srgbClr val="632B8D"/>
                </a:solidFill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40466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Із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історії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прямокутного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трикутника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4" name="Picture 6" descr="Геометрическая модель пирамиды Хеоп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" y="966100"/>
            <a:ext cx="4328507" cy="305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9987" y="1412776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632B8D"/>
                </a:solidFill>
              </a:rPr>
              <a:t>.</a:t>
            </a:r>
            <a:endParaRPr lang="ru-RU" sz="2000" b="1" dirty="0">
              <a:solidFill>
                <a:srgbClr val="632B8D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6059" y="5011341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632B8D"/>
                </a:solidFill>
              </a:rPr>
              <a:t>Творці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єгипетських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пірамід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вибрали</a:t>
            </a:r>
            <a:r>
              <a:rPr lang="ru-RU" sz="2000" b="1" dirty="0" smtClean="0">
                <a:solidFill>
                  <a:srgbClr val="632B8D"/>
                </a:solidFill>
              </a:rPr>
              <a:t> в </a:t>
            </a:r>
            <a:r>
              <a:rPr lang="ru-RU" sz="2000" b="1" dirty="0" err="1" smtClean="0">
                <a:solidFill>
                  <a:srgbClr val="632B8D"/>
                </a:solidFill>
              </a:rPr>
              <a:t>якості</a:t>
            </a:r>
            <a:r>
              <a:rPr lang="ru-RU" sz="2000" b="1" dirty="0" smtClean="0">
                <a:solidFill>
                  <a:srgbClr val="632B8D"/>
                </a:solidFill>
              </a:rPr>
              <a:t> "</a:t>
            </a:r>
            <a:r>
              <a:rPr lang="ru-RU" sz="2000" b="1" dirty="0" err="1" smtClean="0">
                <a:solidFill>
                  <a:srgbClr val="632B8D"/>
                </a:solidFill>
              </a:rPr>
              <a:t>головної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геометричної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ідеї</a:t>
            </a:r>
            <a:r>
              <a:rPr lang="ru-RU" sz="2000" b="1" dirty="0" smtClean="0">
                <a:solidFill>
                  <a:srgbClr val="632B8D"/>
                </a:solidFill>
              </a:rPr>
              <a:t>" для </a:t>
            </a:r>
            <a:r>
              <a:rPr lang="ru-RU" sz="2000" b="1" dirty="0" err="1" smtClean="0">
                <a:solidFill>
                  <a:srgbClr val="632B8D"/>
                </a:solidFill>
              </a:rPr>
              <a:t>піраміди</a:t>
            </a:r>
            <a:r>
              <a:rPr lang="ru-RU" sz="2000" b="1" dirty="0" smtClean="0">
                <a:solidFill>
                  <a:srgbClr val="632B8D"/>
                </a:solidFill>
              </a:rPr>
              <a:t> Хеопса - </a:t>
            </a:r>
            <a:r>
              <a:rPr lang="ru-RU" sz="2000" b="1" dirty="0" err="1" smtClean="0">
                <a:solidFill>
                  <a:srgbClr val="632B8D"/>
                </a:solidFill>
              </a:rPr>
              <a:t>золотий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прямокутний</a:t>
            </a:r>
            <a:r>
              <a:rPr lang="ru-RU" sz="2000" b="1" dirty="0" smtClean="0">
                <a:solidFill>
                  <a:srgbClr val="632B8D"/>
                </a:solidFill>
              </a:rPr>
              <a:t> </a:t>
            </a:r>
            <a:r>
              <a:rPr lang="ru-RU" sz="2000" b="1" dirty="0" err="1" smtClean="0">
                <a:solidFill>
                  <a:srgbClr val="632B8D"/>
                </a:solidFill>
              </a:rPr>
              <a:t>трикутник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1731" y="404485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632B8D"/>
                </a:solidFill>
              </a:rPr>
              <a:t>Геометрична</a:t>
            </a:r>
            <a:r>
              <a:rPr lang="ru-RU" b="1" dirty="0" smtClean="0">
                <a:solidFill>
                  <a:srgbClr val="632B8D"/>
                </a:solidFill>
              </a:rPr>
              <a:t> модель п</a:t>
            </a:r>
            <a:r>
              <a:rPr lang="uk-UA" b="1" dirty="0" err="1" smtClean="0">
                <a:solidFill>
                  <a:srgbClr val="632B8D"/>
                </a:solidFill>
              </a:rPr>
              <a:t>іраміди</a:t>
            </a:r>
            <a:r>
              <a:rPr lang="uk-UA" b="1" dirty="0" smtClean="0">
                <a:solidFill>
                  <a:srgbClr val="632B8D"/>
                </a:solidFill>
              </a:rPr>
              <a:t> </a:t>
            </a:r>
            <a:r>
              <a:rPr lang="uk-UA" b="1" dirty="0" err="1" smtClean="0">
                <a:solidFill>
                  <a:srgbClr val="632B8D"/>
                </a:solidFill>
              </a:rPr>
              <a:t>Хеопса</a:t>
            </a:r>
            <a:endParaRPr lang="ru-RU" b="1" dirty="0">
              <a:solidFill>
                <a:srgbClr val="632B8D"/>
              </a:solidFill>
            </a:endParaRPr>
          </a:p>
        </p:txBody>
      </p:sp>
      <p:pic>
        <p:nvPicPr>
          <p:cNvPr id="2050" name="Picture 2" descr="E:\информация\PH037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47" y="1065049"/>
            <a:ext cx="4207576" cy="31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3240360" y="12687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6059" y="4422582"/>
            <a:ext cx="8910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632B8D"/>
                </a:solidFill>
              </a:rPr>
              <a:t>Архітектурні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форми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пірамід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якнайкраще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свідчать</a:t>
            </a:r>
            <a:r>
              <a:rPr lang="ru-RU" sz="2000" b="1" dirty="0">
                <a:solidFill>
                  <a:srgbClr val="632B8D"/>
                </a:solidFill>
              </a:rPr>
              <a:t> про </a:t>
            </a:r>
            <a:r>
              <a:rPr lang="ru-RU" sz="2000" b="1" dirty="0" err="1">
                <a:solidFill>
                  <a:srgbClr val="632B8D"/>
                </a:solidFill>
              </a:rPr>
              <a:t>використання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архітекторами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Єгипту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цілочисельного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трикутника</a:t>
            </a:r>
            <a:r>
              <a:rPr lang="ru-RU" sz="2000" b="1" dirty="0">
                <a:solidFill>
                  <a:srgbClr val="632B8D"/>
                </a:solidFill>
              </a:rPr>
              <a:t> 3, 4, 5. </a:t>
            </a:r>
          </a:p>
        </p:txBody>
      </p:sp>
    </p:spTree>
    <p:extLst>
      <p:ext uri="{BB962C8B-B14F-4D97-AF65-F5344CB8AC3E}">
        <p14:creationId xmlns:p14="http://schemas.microsoft.com/office/powerpoint/2010/main" val="37612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портрет Пифагора Код-019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4641"/>
          <a:stretch/>
        </p:blipFill>
        <p:spPr bwMode="auto">
          <a:xfrm>
            <a:off x="467544" y="929428"/>
            <a:ext cx="3057525" cy="38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5" y="5157192"/>
            <a:ext cx="62887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32B8D"/>
                </a:solidFill>
              </a:rPr>
              <a:t>Той факт, </a:t>
            </a:r>
            <a:r>
              <a:rPr lang="ru-RU" sz="2000" b="1" dirty="0" err="1">
                <a:solidFill>
                  <a:srgbClr val="632B8D"/>
                </a:solidFill>
              </a:rPr>
              <a:t>що</a:t>
            </a:r>
            <a:r>
              <a:rPr lang="ru-RU" sz="2000" b="1" dirty="0">
                <a:solidFill>
                  <a:srgbClr val="632B8D"/>
                </a:solidFill>
              </a:rPr>
              <a:t> в </a:t>
            </a:r>
            <a:r>
              <a:rPr lang="ru-RU" sz="2000" b="1" dirty="0" err="1">
                <a:solidFill>
                  <a:srgbClr val="632B8D"/>
                </a:solidFill>
              </a:rPr>
              <a:t>основі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піраміди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Хефрена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лежить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єгипетський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трикутник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дозволяє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стверджувати</a:t>
            </a:r>
            <a:r>
              <a:rPr lang="ru-RU" sz="2000" b="1" dirty="0">
                <a:solidFill>
                  <a:srgbClr val="632B8D"/>
                </a:solidFill>
              </a:rPr>
              <a:t>, </a:t>
            </a:r>
            <a:r>
              <a:rPr lang="ru-RU" sz="2000" b="1" dirty="0" err="1">
                <a:solidFill>
                  <a:srgbClr val="632B8D"/>
                </a:solidFill>
              </a:rPr>
              <a:t>що</a:t>
            </a:r>
            <a:r>
              <a:rPr lang="ru-RU" sz="2000" b="1" dirty="0">
                <a:solidFill>
                  <a:srgbClr val="632B8D"/>
                </a:solidFill>
              </a:rPr>
              <a:t> знаменита теорема </a:t>
            </a:r>
            <a:r>
              <a:rPr lang="ru-RU" sz="2000" b="1" dirty="0" err="1">
                <a:solidFill>
                  <a:srgbClr val="632B8D"/>
                </a:solidFill>
              </a:rPr>
              <a:t>була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відома</a:t>
            </a:r>
            <a:r>
              <a:rPr lang="ru-RU" sz="2000" b="1" dirty="0">
                <a:solidFill>
                  <a:srgbClr val="632B8D"/>
                </a:solidFill>
              </a:rPr>
              <a:t> жителям </a:t>
            </a:r>
            <a:r>
              <a:rPr lang="ru-RU" sz="2000" b="1" dirty="0" err="1">
                <a:solidFill>
                  <a:srgbClr val="632B8D"/>
                </a:solidFill>
              </a:rPr>
              <a:t>древнього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світу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ще</a:t>
            </a:r>
            <a:r>
              <a:rPr lang="ru-RU" sz="2000" b="1" dirty="0">
                <a:solidFill>
                  <a:srgbClr val="632B8D"/>
                </a:solidFill>
              </a:rPr>
              <a:t> до того, як </a:t>
            </a:r>
            <a:r>
              <a:rPr lang="ru-RU" sz="2000" b="1" dirty="0" err="1">
                <a:solidFill>
                  <a:srgbClr val="632B8D"/>
                </a:solidFill>
              </a:rPr>
              <a:t>її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сформулював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Піфагор</a:t>
            </a:r>
            <a:r>
              <a:rPr lang="ru-RU" sz="2000" b="1" dirty="0">
                <a:solidFill>
                  <a:srgbClr val="632B8D"/>
                </a:solidFill>
              </a:rPr>
              <a:t>.</a:t>
            </a:r>
            <a:br>
              <a:rPr lang="ru-RU" sz="2000" b="1" dirty="0">
                <a:solidFill>
                  <a:srgbClr val="632B8D"/>
                </a:solidFill>
              </a:rPr>
            </a:br>
            <a:endParaRPr lang="ru-RU" sz="2000" b="1" dirty="0">
              <a:solidFill>
                <a:srgbClr val="632B8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4480" y="17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09144" y="1847514"/>
            <a:ext cx="5182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Піфагор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зробив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безліч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різних</a:t>
            </a:r>
            <a:r>
              <a:rPr lang="ru-RU" sz="2000" b="1" dirty="0">
                <a:solidFill>
                  <a:srgbClr val="632B8D"/>
                </a:solidFill>
              </a:rPr>
              <a:t> </a:t>
            </a:r>
            <a:r>
              <a:rPr lang="ru-RU" sz="2000" b="1" dirty="0" err="1">
                <a:solidFill>
                  <a:srgbClr val="632B8D"/>
                </a:solidFill>
              </a:rPr>
              <a:t>відкриттів</a:t>
            </a:r>
            <a:r>
              <a:rPr lang="ru-RU" sz="2000" b="1" dirty="0">
                <a:solidFill>
                  <a:srgbClr val="632B8D"/>
                </a:solidFill>
              </a:rPr>
              <a:t>, але </a:t>
            </a:r>
            <a:r>
              <a:rPr lang="ru-RU" sz="2000" b="1" dirty="0" err="1">
                <a:solidFill>
                  <a:srgbClr val="632B8D"/>
                </a:solidFill>
              </a:rPr>
              <a:t>найвідомішою</a:t>
            </a:r>
            <a:r>
              <a:rPr lang="ru-RU" sz="2000" b="1" dirty="0">
                <a:solidFill>
                  <a:srgbClr val="632B8D"/>
                </a:solidFill>
              </a:rPr>
              <a:t> є </a:t>
            </a:r>
            <a:r>
              <a:rPr lang="ru-RU" sz="2000" b="1" dirty="0" err="1">
                <a:solidFill>
                  <a:srgbClr val="632B8D"/>
                </a:solidFill>
              </a:rPr>
              <a:t>його</a:t>
            </a:r>
            <a:r>
              <a:rPr lang="ru-RU" sz="2000" b="1" dirty="0">
                <a:solidFill>
                  <a:srgbClr val="632B8D"/>
                </a:solidFill>
              </a:rPr>
              <a:t> теорема </a:t>
            </a:r>
            <a:r>
              <a:rPr lang="ru-RU" sz="2000" b="1" dirty="0" smtClean="0">
                <a:solidFill>
                  <a:srgbClr val="632B8D"/>
                </a:solidFill>
              </a:rPr>
              <a:t>про </a:t>
            </a:r>
            <a:r>
              <a:rPr lang="ru-RU" sz="2400" b="1" dirty="0" err="1" smtClean="0">
                <a:solidFill>
                  <a:srgbClr val="C00000"/>
                </a:solidFill>
              </a:rPr>
              <a:t>прямокутний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трикутник</a:t>
            </a:r>
            <a:r>
              <a:rPr lang="ru-RU" sz="2000" b="1" dirty="0">
                <a:solidFill>
                  <a:srgbClr val="632B8D"/>
                </a:solidFill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9616" y="297522"/>
            <a:ext cx="546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Теорема   Піфагора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3902" y="962578"/>
            <a:ext cx="506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</a:rPr>
              <a:t>Геометрія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володіє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двома</a:t>
            </a:r>
            <a:r>
              <a:rPr lang="ru-RU" sz="2400" b="1" dirty="0">
                <a:solidFill>
                  <a:srgbClr val="C00000"/>
                </a:solidFill>
              </a:rPr>
              <a:t> скарбами: один з них – </a:t>
            </a:r>
            <a:r>
              <a:rPr lang="ru-RU" sz="2400" b="1" dirty="0" err="1">
                <a:solidFill>
                  <a:srgbClr val="C00000"/>
                </a:solidFill>
              </a:rPr>
              <a:t>це</a:t>
            </a:r>
            <a:r>
              <a:rPr lang="ru-RU" sz="2400" b="1" dirty="0">
                <a:solidFill>
                  <a:srgbClr val="C00000"/>
                </a:solidFill>
              </a:rPr>
              <a:t> теорема </a:t>
            </a:r>
            <a:r>
              <a:rPr lang="ru-RU" sz="2400" b="1" dirty="0" err="1">
                <a:solidFill>
                  <a:srgbClr val="C00000"/>
                </a:solidFill>
              </a:rPr>
              <a:t>Піфагора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6" name="Picture 4" descr="Теорема Піфаго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10688" r="44680" b="4551"/>
          <a:stretch/>
        </p:blipFill>
        <p:spPr bwMode="auto">
          <a:xfrm>
            <a:off x="6300192" y="3305349"/>
            <a:ext cx="2764752" cy="341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02" y="3054981"/>
            <a:ext cx="2118258" cy="210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2086</TotalTime>
  <Words>2054</Words>
  <Application>Microsoft Office PowerPoint</Application>
  <PresentationFormat>Экран (4:3)</PresentationFormat>
  <Paragraphs>168</Paragraphs>
  <Slides>41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Nataly</cp:lastModifiedBy>
  <cp:revision>167</cp:revision>
  <dcterms:created xsi:type="dcterms:W3CDTF">2016-01-17T16:04:19Z</dcterms:created>
  <dcterms:modified xsi:type="dcterms:W3CDTF">2018-03-21T16:07:40Z</dcterms:modified>
</cp:coreProperties>
</file>