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2" r:id="rId5"/>
    <p:sldId id="271" r:id="rId6"/>
    <p:sldId id="257" r:id="rId7"/>
    <p:sldId id="258" r:id="rId8"/>
    <p:sldId id="259" r:id="rId9"/>
    <p:sldId id="260" r:id="rId10"/>
    <p:sldId id="273" r:id="rId11"/>
    <p:sldId id="261" r:id="rId12"/>
    <p:sldId id="262" r:id="rId13"/>
    <p:sldId id="264" r:id="rId14"/>
    <p:sldId id="266" r:id="rId15"/>
    <p:sldId id="27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962F7-C337-45C5-A98E-AE7D7AC3646A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3161-157E-4C44-82A4-E04871225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8C3FB-B4DF-4367-BF24-B2D876BE362E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5B1AE-E4F7-4C94-B123-0A29661B2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E7E61-9F20-4DAE-B406-E168DEA9D3C8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E35F1-0479-4B4C-9E21-C324FC477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C1501-52C6-4C0C-982F-4C1121D2B7C1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31B2F-2431-4B72-8F8C-490628EC4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54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E244A-B100-4365-88FB-E7CE69F44E17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0BA95-C024-44E0-B106-79C233CC4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FF6B1-A9F1-41E7-BE39-D7F4D02FBEF4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33D1B-F376-431E-9A73-2F54E8F55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BBB63-6EDA-4326-9338-ADD771790621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2532D-D575-4F58-999C-062D0F951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C6B4E-8679-4EE0-A302-38F4E1F3F5F5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5DFA1-9FCD-4F73-B7D0-5297FD4B4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E5B75-A41E-4B0B-B158-1C09919F218D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AADAF-DE32-44BC-9F49-0672BA592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58E1C-D594-4C2C-AE7B-CF5586FD1A66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6B974-3E37-4D89-A1F9-C3FD22DA4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9BA4B-297F-42A7-A4DA-B53C00FBF8DB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8CEC5-625D-4D57-8200-2B5902C5A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v100320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64563" y="11113"/>
            <a:ext cx="552450" cy="6840537"/>
          </a:xfrm>
          <a:prstGeom prst="rect">
            <a:avLst/>
          </a:prstGeom>
          <a:noFill/>
          <a:ln w="19050">
            <a:solidFill>
              <a:srgbClr val="7C6B4D"/>
            </a:solidFill>
            <a:prstDash val="sysDot"/>
            <a:miter lim="800000"/>
            <a:headEnd/>
            <a:tailEnd/>
          </a:ln>
        </p:spPr>
      </p:pic>
      <p:pic>
        <p:nvPicPr>
          <p:cNvPr id="7" name="Рисунок 6" descr="bv100320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9050" y="9525"/>
            <a:ext cx="552450" cy="6838950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  <a:prstDash val="sysDot"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A7DE6E-57CF-41CD-B282-7B371D1D5267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487587-49B0-4573-AE12-1CB247B4D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7C6B4D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7C6B4D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7C6B4D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7C6B4D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7C6B4D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7C6B4D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7C6B4D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7C6B4D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7C6B4D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534733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534733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534733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534733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534733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logy.org.ua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1285860"/>
            <a:ext cx="6572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1"/>
                </a:solidFill>
                <a:latin typeface="Monotype Corsiva" pitchFamily="66" charset="0"/>
              </a:rPr>
              <a:t>Особливості будови та функції шкіри людини</a:t>
            </a:r>
            <a:endParaRPr lang="ru-RU" sz="4800" b="1" dirty="0">
              <a:solidFill>
                <a:schemeClr val="accent1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3714752"/>
            <a:ext cx="5857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Мамзіна</a:t>
            </a: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Галина Олександрівна 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вчитель біології </a:t>
            </a:r>
          </a:p>
          <a:p>
            <a:pPr algn="ctr"/>
            <a:r>
              <a:rPr lang="uk-UA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Вікторівської</a:t>
            </a: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загальноосвітньої школи І-ІІІ ступенів 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імені Героя Радянського Союзу С.П.Кобця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vitppt.com.ua/images/11/10044/960/img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243563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20min.ch/diashow/29964/lngsrille-62343ca72befa485a458bde679bb5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214554"/>
            <a:ext cx="2381250" cy="2857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28794" y="571480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Будова нігтя</a:t>
            </a:r>
            <a:endParaRPr lang="ru-RU" sz="4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571612"/>
            <a:ext cx="26432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Вільний край</a:t>
            </a:r>
          </a:p>
          <a:p>
            <a:endParaRPr lang="uk-UA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Тіло</a:t>
            </a:r>
          </a:p>
          <a:p>
            <a:endParaRPr lang="uk-UA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Півмісяцева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кутикула</a:t>
            </a:r>
          </a:p>
          <a:p>
            <a:endParaRPr lang="uk-UA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500298" y="1857364"/>
            <a:ext cx="2071702" cy="71438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214414" y="2714620"/>
            <a:ext cx="3429024" cy="71438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357422" y="3571876"/>
            <a:ext cx="2447940" cy="66199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1714480" y="4572008"/>
            <a:ext cx="2928958" cy="28575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reviews.123rf.com/images/terriana/terriana1301/terriana130100371/17271629-Human-skin-and-hair-structure-Vector-illustration--Stock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164" y="-9787030"/>
            <a:ext cx="5229196" cy="10372732"/>
          </a:xfrm>
          <a:prstGeom prst="rect">
            <a:avLst/>
          </a:prstGeom>
          <a:noFill/>
        </p:spPr>
      </p:pic>
      <p:pic>
        <p:nvPicPr>
          <p:cNvPr id="7174" name="Picture 6" descr="http://www.superhair.org/images/pop_trihologia/64d93d666355a43c4a86679a030d35b6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143116"/>
            <a:ext cx="4210165" cy="3429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571480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Будова волоса </a:t>
            </a:r>
            <a:endParaRPr lang="ru-RU" sz="4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1714488"/>
            <a:ext cx="2571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Стрижень</a:t>
            </a:r>
          </a:p>
          <a:p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</a:t>
            </a:r>
            <a:endParaRPr lang="uk-UA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Сальна залоза</a:t>
            </a:r>
          </a:p>
          <a:p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</a:p>
          <a:p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Волосяна сумка</a:t>
            </a:r>
          </a:p>
          <a:p>
            <a:r>
              <a:rPr lang="uk-UA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Вололсяна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цибулина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357422" y="3286124"/>
            <a:ext cx="3643338" cy="1214446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928794" y="2428868"/>
            <a:ext cx="5000660" cy="1285884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357554" y="2928934"/>
            <a:ext cx="3286148" cy="35719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000364" y="4071942"/>
            <a:ext cx="2643206" cy="71438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771800" y="2060848"/>
            <a:ext cx="3855372" cy="64408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2786050" y="4786322"/>
            <a:ext cx="3357586" cy="142876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vitppt.com.ua/images/39/38631/960/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143900" cy="6107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amovediya.com.ua/assets_images/post/2082/image_640xs.jpg?1434448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693118"/>
            <a:ext cx="3214710" cy="2526561"/>
          </a:xfrm>
          <a:prstGeom prst="rect">
            <a:avLst/>
          </a:prstGeom>
          <a:noFill/>
        </p:spPr>
      </p:pic>
      <p:pic>
        <p:nvPicPr>
          <p:cNvPr id="3076" name="Picture 4" descr="http://www.xn--f1alv.xn--p1ai/IMG/im267_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929066"/>
            <a:ext cx="4143403" cy="20717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66946" y="571480"/>
            <a:ext cx="47149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err="1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Шкіра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i="1" dirty="0" err="1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орган, за </a:t>
            </a:r>
            <a:r>
              <a:rPr lang="ru-RU" sz="2800" b="1" i="1" dirty="0" err="1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яким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дізнатися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про </a:t>
            </a:r>
            <a:r>
              <a:rPr lang="ru-RU" sz="2800" b="1" i="1" dirty="0" err="1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навіть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життєву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історію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людини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uk-UA" sz="28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lang="uk-UA" sz="2800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235743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Моріц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Вінтерніц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1670" y="857232"/>
            <a:ext cx="535785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uk-UA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endParaRPr lang="uk-UA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endParaRPr lang="uk-UA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endParaRPr lang="uk-UA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endParaRPr lang="uk-UA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bubley</a:t>
            </a: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biolog</a:t>
            </a: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ucoz</a:t>
            </a: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www</a:t>
            </a: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biology</a:t>
            </a: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org</a:t>
            </a: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ua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metodportal.com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0364" y="714356"/>
            <a:ext cx="3786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800" b="1" dirty="0" smtClean="0">
              <a:solidFill>
                <a:srgbClr val="C00000"/>
              </a:solidFill>
            </a:endParaRPr>
          </a:p>
          <a:p>
            <a:pPr algn="ctr"/>
            <a:endParaRPr lang="uk-UA" sz="2800" b="1" dirty="0" smtClean="0">
              <a:solidFill>
                <a:srgbClr val="C00000"/>
              </a:solidFill>
            </a:endParaRPr>
          </a:p>
          <a:p>
            <a:pPr algn="ctr"/>
            <a:r>
              <a:rPr lang="uk-UA" sz="2800" b="1" dirty="0" err="1" smtClean="0">
                <a:solidFill>
                  <a:srgbClr val="C00000"/>
                </a:solidFill>
              </a:rPr>
              <a:t>Інтернет-ресурси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571480"/>
            <a:ext cx="735811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Шкіра </a:t>
            </a:r>
            <a:r>
              <a:rPr lang="uk-UA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–складний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найбільший орган в організмі людини,який функціонально </a:t>
            </a:r>
            <a:r>
              <a:rPr lang="uk-UA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язаний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іншими органами.</a:t>
            </a:r>
          </a:p>
          <a:p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uk-UA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Загальна площа шкіри</a:t>
            </a:r>
          </a:p>
          <a:p>
            <a:pPr algn="r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1,5 - 2 м</a:t>
            </a:r>
            <a:r>
              <a:rPr lang="uk-UA" sz="2800" baseline="30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. Вона міцна і</a:t>
            </a:r>
          </a:p>
          <a:p>
            <a:pPr algn="r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еластична,</a:t>
            </a:r>
          </a:p>
          <a:p>
            <a:pPr algn="r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її вага становить 20% загальної ваги людини.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http://novyny.ostriv.iod.gov.ua/images/publications/4/6224/1309948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571612"/>
            <a:ext cx="2047866" cy="2006909"/>
          </a:xfrm>
          <a:prstGeom prst="rect">
            <a:avLst/>
          </a:prstGeom>
          <a:noFill/>
        </p:spPr>
      </p:pic>
      <p:pic>
        <p:nvPicPr>
          <p:cNvPr id="2053" name="Picture 5" descr="http://blog.nativefoods.com/.a/6a0112796f38d028a40167668b3f5a970b-400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000372"/>
            <a:ext cx="1822466" cy="2428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642918"/>
            <a:ext cx="77153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Вигляд шкіри змінюється  залежно від емоційного стану та від загального стану організму. ЇЇ стан може бути індикатором багатьох захворювань.</a:t>
            </a:r>
          </a:p>
          <a:p>
            <a:endParaRPr lang="uk-UA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Наука , яка вивчає будову і </a:t>
            </a:r>
          </a:p>
          <a:p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функції шкіри. Її розвиток, </a:t>
            </a:r>
          </a:p>
          <a:p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захворювання </a:t>
            </a:r>
            <a:r>
              <a:rPr lang="uk-UA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називається-</a:t>
            </a:r>
            <a:endParaRPr lang="uk-UA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дерматологія.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1-tub-ua.yandex.net/i?id=5d7768620c4f0ad16ca7689d1525140f&amp;n=33&amp;h=190&amp;w=2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857628"/>
            <a:ext cx="2714625" cy="1809751"/>
          </a:xfrm>
          <a:prstGeom prst="rect">
            <a:avLst/>
          </a:prstGeom>
          <a:noFill/>
        </p:spPr>
      </p:pic>
      <p:pic>
        <p:nvPicPr>
          <p:cNvPr id="1028" name="Picture 4" descr="http://lanason.com/wp-content/uploads/kak-bystro-privesti-v-porjadok-kozhu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928802"/>
            <a:ext cx="2428892" cy="1774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img0.liveinternet.ru/images/attach/c/5/123/722/123722138_3720816_koja_chelove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714752"/>
            <a:ext cx="4667240" cy="2683663"/>
          </a:xfrm>
          <a:prstGeom prst="rect">
            <a:avLst/>
          </a:prstGeom>
          <a:noFill/>
        </p:spPr>
      </p:pic>
      <p:pic>
        <p:nvPicPr>
          <p:cNvPr id="6" name="Picture 8" descr="http://www.drawmaster.ru/uploads/posts/2010-07/DrawMaster.ru_1-ton-koji-par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4438650" cy="14287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57818" y="428604"/>
            <a:ext cx="29289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шкірі людини є клітини </a:t>
            </a:r>
            <a:r>
              <a:rPr lang="uk-UA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меланоцити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що синтезують пігмент </a:t>
            </a:r>
            <a:r>
              <a:rPr lang="uk-UA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–меланін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який надає шкірі забарвлення.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2143116"/>
            <a:ext cx="23574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Еластичні та колагенові волокна, які містяться в дермі, надають шкірі еластичності.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User\Рабочий стол\цифровы ресурси -16\ш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7953404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in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9491" y="1285860"/>
            <a:ext cx="5450440" cy="38544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1357299"/>
            <a:ext cx="214314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Епідерміс: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-роговий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шар 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ростковий шар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uk-UA" dirty="0"/>
          </a:p>
          <a:p>
            <a:pPr>
              <a:spcBef>
                <a:spcPct val="50000"/>
              </a:spcBef>
              <a:buFontTx/>
              <a:buChar char="-"/>
            </a:pPr>
            <a:endParaRPr lang="uk-UA" dirty="0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357422" y="1714488"/>
            <a:ext cx="2214578" cy="28575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2928926" y="2143116"/>
            <a:ext cx="1928826" cy="571504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714612" y="2357430"/>
            <a:ext cx="2357454" cy="150019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57356" y="214290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Будова епідермісу</a:t>
            </a:r>
            <a:endParaRPr lang="ru-RU" sz="4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cin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142984"/>
            <a:ext cx="5000628" cy="423116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1071546"/>
            <a:ext cx="2571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Дерма:</a:t>
            </a:r>
            <a:endParaRPr lang="uk-UA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uk-UA" sz="24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857620" y="1643050"/>
            <a:ext cx="71438" cy="1500198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4000496" y="1643050"/>
            <a:ext cx="431800" cy="7143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3857620" y="1643050"/>
            <a:ext cx="503238" cy="7143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3929058" y="3143248"/>
            <a:ext cx="574676" cy="7143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928794" y="1428736"/>
            <a:ext cx="1928826" cy="100013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2571744"/>
            <a:ext cx="2643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Сальні  залози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3143248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Рецептори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2357422" y="2857496"/>
            <a:ext cx="2857520" cy="28575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2143108" y="3071810"/>
            <a:ext cx="4143404" cy="42862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4357694"/>
            <a:ext cx="2643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Волосяна сумка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V="1">
            <a:off x="2714612" y="3643314"/>
            <a:ext cx="2643206" cy="100013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28596" y="371475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волоса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596" y="1714488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Стрижень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волоса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2000232" y="2000240"/>
            <a:ext cx="3643338" cy="214314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2428860" y="4000504"/>
            <a:ext cx="2928958" cy="214314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143108" y="214290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Будова дерми</a:t>
            </a:r>
            <a:endParaRPr lang="ru-RU" sz="4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6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cin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143116"/>
            <a:ext cx="4960804" cy="326073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2500306"/>
            <a:ext cx="221457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Підшкірна</a:t>
            </a:r>
          </a:p>
          <a:p>
            <a:pPr>
              <a:spcBef>
                <a:spcPct val="50000"/>
              </a:spcBef>
            </a:pPr>
            <a:r>
              <a:rPr lang="uk-UA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жирова клітковина</a:t>
            </a:r>
            <a:endParaRPr lang="uk-UA" sz="28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071670" y="3429000"/>
            <a:ext cx="2643206" cy="71438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57356" y="357166"/>
            <a:ext cx="5929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Підшкірна жирова клітковина</a:t>
            </a:r>
            <a:endParaRPr lang="ru-RU" sz="4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Сальные желез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643446"/>
            <a:ext cx="3150416" cy="1785950"/>
          </a:xfrm>
          <a:prstGeom prst="rect">
            <a:avLst/>
          </a:prstGeom>
          <a:noFill/>
        </p:spPr>
      </p:pic>
      <p:pic>
        <p:nvPicPr>
          <p:cNvPr id="9220" name="Picture 4" descr="https://im1-tub-ua.yandex.net/i?id=4d672c23e98f227188833f0d6663cae4&amp;n=33&amp;h=190&amp;w=2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643182"/>
            <a:ext cx="2447925" cy="18097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71670" y="357166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Залози шкіри</a:t>
            </a:r>
            <a:endParaRPr lang="ru-RU" sz="4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214422"/>
            <a:ext cx="79296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шкірі людини містяться потові залози, сальні та молочні. Молочні здатні виробляти молоко і розвинені лише у жінок.</a:t>
            </a:r>
          </a:p>
          <a:p>
            <a:pPr algn="r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Сальні </a:t>
            </a:r>
          </a:p>
          <a:p>
            <a:pPr algn="r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залози виробляють </a:t>
            </a:r>
          </a:p>
          <a:p>
            <a:pPr algn="r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секрет-шкірне сало.</a:t>
            </a:r>
          </a:p>
          <a:p>
            <a:pPr algn="r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Потові залози виводять</a:t>
            </a:r>
          </a:p>
          <a:p>
            <a:pPr algn="r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піт з організму, якого за добу </a:t>
            </a:r>
          </a:p>
          <a:p>
            <a:pPr algn="r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дорослої людини</a:t>
            </a:r>
          </a:p>
          <a:p>
            <a:pPr algn="r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утворюється 500мл.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zivi">
  <a:themeElements>
    <a:clrScheme name="Справедливость">
      <a:dk1>
        <a:sysClr val="windowText" lastClr="000000"/>
      </a:dk1>
      <a:lt1>
        <a:sysClr val="window" lastClr="F0F0F0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bezivi</Template>
  <TotalTime>155</TotalTime>
  <Words>267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bezivi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Nastya</cp:lastModifiedBy>
  <cp:revision>20</cp:revision>
  <dcterms:created xsi:type="dcterms:W3CDTF">2016-01-23T19:20:58Z</dcterms:created>
  <dcterms:modified xsi:type="dcterms:W3CDTF">2016-02-09T18:38:41Z</dcterms:modified>
</cp:coreProperties>
</file>