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2"/>
  </p:notesMasterIdLst>
  <p:sldIdLst>
    <p:sldId id="258" r:id="rId2"/>
    <p:sldId id="277" r:id="rId3"/>
    <p:sldId id="278" r:id="rId4"/>
    <p:sldId id="279" r:id="rId5"/>
    <p:sldId id="280" r:id="rId6"/>
    <p:sldId id="281" r:id="rId7"/>
    <p:sldId id="269" r:id="rId8"/>
    <p:sldId id="262" r:id="rId9"/>
    <p:sldId id="266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6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30D2-F228-4922-A62B-75847DAECC8B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4AFCC-5FFF-4D73-8346-EB481150D127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391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10.02.2018</a:t>
            </a:fld>
            <a:endParaRPr lang="ru-RU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вітлина від Алли Голотовської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8534"/>
            <a:ext cx="7286676" cy="463511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9250"/>
            <a:ext cx="15335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76006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Проект «</a:t>
            </a:r>
            <a:r>
              <a:rPr lang="ru-RU" sz="4000" b="1" dirty="0" err="1" smtClean="0">
                <a:solidFill>
                  <a:srgbClr val="0070C0"/>
                </a:solidFill>
              </a:rPr>
              <a:t>Українські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</a:rPr>
              <a:t>народні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</a:rPr>
              <a:t>ігри</a:t>
            </a:r>
            <a:r>
              <a:rPr lang="ru-RU" sz="4000" b="1" dirty="0" smtClean="0">
                <a:solidFill>
                  <a:srgbClr val="0070C0"/>
                </a:solidFill>
              </a:rPr>
              <a:t>, </a:t>
            </a:r>
            <a:r>
              <a:rPr lang="ru-RU" sz="4000" b="1" dirty="0" err="1" smtClean="0">
                <a:solidFill>
                  <a:srgbClr val="0070C0"/>
                </a:solidFill>
              </a:rPr>
              <a:t>лічилки</a:t>
            </a:r>
            <a:r>
              <a:rPr lang="ru-RU" sz="4000" b="1" dirty="0" smtClean="0">
                <a:solidFill>
                  <a:srgbClr val="0070C0"/>
                </a:solidFill>
              </a:rPr>
              <a:t>, </a:t>
            </a:r>
            <a:r>
              <a:rPr lang="ru-RU" sz="4000" b="1" dirty="0" err="1" smtClean="0">
                <a:solidFill>
                  <a:srgbClr val="0070C0"/>
                </a:solidFill>
              </a:rPr>
              <a:t>дражнилки</a:t>
            </a:r>
            <a:r>
              <a:rPr lang="ru-RU" sz="4000" b="1" dirty="0" smtClean="0">
                <a:solidFill>
                  <a:srgbClr val="0070C0"/>
                </a:solidFill>
              </a:rPr>
              <a:t>.»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5"/>
          <p:cNvSpPr/>
          <p:nvPr/>
        </p:nvSpPr>
        <p:spPr>
          <a:xfrm>
            <a:off x="2900661" y="6150114"/>
            <a:ext cx="62433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Учні</a:t>
            </a:r>
            <a:r>
              <a:rPr lang="ru-RU" sz="4000" b="1" dirty="0" smtClean="0">
                <a:solidFill>
                  <a:srgbClr val="FF0000"/>
                </a:solidFill>
              </a:rPr>
              <a:t> 1-го </a:t>
            </a:r>
            <a:r>
              <a:rPr lang="ru-RU" sz="4000" b="1" dirty="0" err="1" smtClean="0">
                <a:solidFill>
                  <a:srgbClr val="FF0000"/>
                </a:solidFill>
              </a:rPr>
              <a:t>класу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3239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71472" y="1166843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Видатний український педагог  В. О. Сухомлинський порівнював гру з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“величезним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світлим вікном, крізь яке в духовний світ дитини вливається живлющий потік уявлень, понять про навколишній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світ”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За словами іншого метра педагогіки  К. Д. Ушинського, у змісті народної гри є всі доступні форми навчання. Саме у процесі гри діти пізнають грамоту, вчаться рахувати, різнити кольори, виконувати повсякденні дії, набувають навичок самообслуговування та спілкування. У грі дитина відображає те, що бачить в своїй сім’ї, віддзеркалює навколишній світ. Народні ігри несуть у собі джерело пізнання та виховання загальнолюдських цінностей.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642910" y="1142984"/>
            <a:ext cx="8142357" cy="27542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88872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5300"/>
                </a:solidFill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5300"/>
                </a:solidFill>
                <a:effectLst/>
                <a:latin typeface="Times New Roman" pitchFamily="18" charset="0"/>
                <a:cs typeface="Times New Roman" pitchFamily="18" charset="0"/>
              </a:rPr>
              <a:t>етап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5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 проекту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класі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папки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різновидами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0" y="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Серед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скарбів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забавлянки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хороводи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віршовані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історії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кінця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рухливі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Забавлянки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утішки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потішки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чукалки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коротесенькі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пісеньки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віршики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гумористично-жартівливого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змісту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супроводжуються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відповідними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рухами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активізують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єдність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 та моторики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дитини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розвивають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Незважаючи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свою простоту,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забавлянки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сприяють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жвавому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спілкуванню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довкіллям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відчуття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прекрасного.</a:t>
            </a:r>
          </a:p>
        </p:txBody>
      </p:sp>
      <p:pic>
        <p:nvPicPr>
          <p:cNvPr id="122882" name="Picture 2" descr="D:\1\20180126_110716.jpg"/>
          <p:cNvPicPr>
            <a:picLocks noChangeAspect="1" noChangeArrowheads="1"/>
          </p:cNvPicPr>
          <p:nvPr/>
        </p:nvPicPr>
        <p:blipFill>
          <a:blip r:embed="rId2" cstate="print"/>
          <a:srcRect t="7018"/>
          <a:stretch>
            <a:fillRect/>
          </a:stretch>
        </p:blipFill>
        <p:spPr bwMode="auto">
          <a:xfrm>
            <a:off x="153632" y="2643182"/>
            <a:ext cx="3918309" cy="3643338"/>
          </a:xfrm>
          <a:prstGeom prst="rect">
            <a:avLst/>
          </a:prstGeom>
          <a:noFill/>
        </p:spPr>
      </p:pic>
      <p:pic>
        <p:nvPicPr>
          <p:cNvPr id="122883" name="Picture 3" descr="D:\1\20180126_111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43182"/>
            <a:ext cx="3857588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1"/>
          <p:cNvSpPr>
            <a:spLocks noChangeArrowheads="1"/>
          </p:cNvSpPr>
          <p:nvPr/>
        </p:nvSpPr>
        <p:spPr bwMode="auto">
          <a:xfrm>
            <a:off x="285720" y="0"/>
            <a:ext cx="850112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3абавлянки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умовно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поділити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голівкою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пальчиками,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ніжками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пiдкидання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3абавлянки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навчають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Пригадайте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Сорока-бiлобока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забавлянці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перед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дитиною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вимальовується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ланцюг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рiзноманiтних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пов‘язаних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домашнім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господарством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дров,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носіння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розпалювання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печі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приготування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каші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Народна система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виховання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змалечку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спрямовувала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дитину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працелюбності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0770" name="Picture 2" descr="D:\1\20180126_113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285992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1"/>
          <p:cNvSpPr>
            <a:spLocks noChangeArrowheads="1"/>
          </p:cNvSpPr>
          <p:nvPr/>
        </p:nvSpPr>
        <p:spPr bwMode="auto">
          <a:xfrm>
            <a:off x="1928794" y="214290"/>
            <a:ext cx="540173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B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Народні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B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Подоляночка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тут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Подоляночка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молодесенька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Тут вона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сіла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тут вона впала,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припала,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Ciм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вмивалась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 не мала...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Устань, устань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Подоляночко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як ту скляночку,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Візьмися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боки та поскачи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трохи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Попливи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Дунаю, бери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дівку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1794" name="Picture 2" descr="D:\1\20180126_112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3286108" cy="3286108"/>
          </a:xfrm>
          <a:prstGeom prst="rect">
            <a:avLst/>
          </a:prstGeom>
          <a:noFill/>
        </p:spPr>
      </p:pic>
      <p:pic>
        <p:nvPicPr>
          <p:cNvPr id="161795" name="Picture 3" descr="D:\1\20180126_112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62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1"/>
          <p:cNvSpPr>
            <a:spLocks noChangeArrowheads="1"/>
          </p:cNvSpPr>
          <p:nvPr/>
        </p:nvSpPr>
        <p:spPr bwMode="auto">
          <a:xfrm>
            <a:off x="428596" y="0"/>
            <a:ext cx="74646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i="1" dirty="0" smtClean="0">
              <a:solidFill>
                <a:srgbClr val="00B050"/>
              </a:solidFill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Панасе,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Панасе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!!!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Лічилкою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обирають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Панаса,виводять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середину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кімнати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звертаються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нього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такими словами: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Панасе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Панасе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чому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стоїш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бочці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бочці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Квас!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Лови курей, та не нас.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Панас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починає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ловити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кого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гравців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спіймає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Панасем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2818" name="Picture 2" descr="D:\1\20180126_111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54"/>
            <a:ext cx="3429024" cy="3429024"/>
          </a:xfrm>
          <a:prstGeom prst="rect">
            <a:avLst/>
          </a:prstGeom>
          <a:noFill/>
        </p:spPr>
      </p:pic>
      <p:pic>
        <p:nvPicPr>
          <p:cNvPr id="162819" name="Picture 3" descr="D:\1\20180126_112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14686"/>
            <a:ext cx="3428960" cy="3428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714348" y="357166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00B050"/>
                </a:solidFill>
              </a:rPr>
              <a:t>Струмочок </a:t>
            </a:r>
          </a:p>
          <a:p>
            <a:r>
              <a:rPr lang="uk-UA" sz="2400" dirty="0" smtClean="0"/>
              <a:t>Діти, стають у пари на витягнуті руки,</a:t>
            </a:r>
          </a:p>
          <a:p>
            <a:r>
              <a:rPr lang="uk-UA" sz="2400" dirty="0" smtClean="0"/>
              <a:t>Одна із них іде під руками, пливе струмочком і обирає собі пару, хто залишається сам – іде вибирає собі пару і т.д.</a:t>
            </a:r>
            <a:endParaRPr lang="ru-RU" sz="2400" dirty="0"/>
          </a:p>
        </p:txBody>
      </p:sp>
      <p:pic>
        <p:nvPicPr>
          <p:cNvPr id="163843" name="Picture 3" descr="D:\1\20180126_111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85992"/>
            <a:ext cx="3571900" cy="4286216"/>
          </a:xfrm>
          <a:prstGeom prst="rect">
            <a:avLst/>
          </a:prstGeom>
          <a:noFill/>
        </p:spPr>
      </p:pic>
      <p:pic>
        <p:nvPicPr>
          <p:cNvPr id="163844" name="Picture 4" descr="D:\1\20180126_111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85992"/>
            <a:ext cx="3643274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214282" y="5473005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333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333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розучили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пограли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навчилися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лічилки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дражнилки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4866" name="Picture 2" descr="D:\1\20180126_113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3643274" cy="3643274"/>
          </a:xfrm>
          <a:prstGeom prst="rect">
            <a:avLst/>
          </a:prstGeom>
          <a:noFill/>
        </p:spPr>
      </p:pic>
      <p:pic>
        <p:nvPicPr>
          <p:cNvPr id="164867" name="Picture 3" descr="D:\1\20180126_113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85926"/>
            <a:ext cx="3571836" cy="3571836"/>
          </a:xfrm>
          <a:prstGeom prst="rect">
            <a:avLst/>
          </a:prstGeom>
          <a:noFill/>
        </p:spPr>
      </p:pic>
      <p:sp>
        <p:nvSpPr>
          <p:cNvPr id="5" name="Прямокутник 4"/>
          <p:cNvSpPr/>
          <p:nvPr/>
        </p:nvSpPr>
        <p:spPr>
          <a:xfrm>
            <a:off x="928662" y="285728"/>
            <a:ext cx="7643866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Платочок: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Ведучий носить і кидає платочок зі словами 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“Жу-жу-жу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я платочок несу, а кому кину – не скажу!”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00034" y="571480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00B050"/>
                </a:solidFill>
              </a:rPr>
              <a:t>Висновок</a:t>
            </a:r>
            <a:r>
              <a:rPr lang="ru-RU" sz="2800" b="1" dirty="0" smtClean="0">
                <a:solidFill>
                  <a:srgbClr val="00B050"/>
                </a:solidFill>
              </a:rPr>
              <a:t>: </a:t>
            </a:r>
          </a:p>
          <a:p>
            <a:r>
              <a:rPr lang="ru-RU" sz="2800" dirty="0" err="1" smtClean="0"/>
              <a:t>Отже</a:t>
            </a:r>
            <a:r>
              <a:rPr lang="ru-RU" sz="2800" dirty="0" smtClean="0"/>
              <a:t>, народна </a:t>
            </a:r>
            <a:r>
              <a:rPr lang="ru-RU" sz="2800" dirty="0" err="1" smtClean="0"/>
              <a:t>рухлива</a:t>
            </a:r>
            <a:r>
              <a:rPr lang="ru-RU" sz="2800" dirty="0" smtClean="0"/>
              <a:t> </a:t>
            </a:r>
            <a:r>
              <a:rPr lang="ru-RU" sz="2800" dirty="0" err="1" smtClean="0"/>
              <a:t>гра</a:t>
            </a:r>
            <a:r>
              <a:rPr lang="ru-RU" sz="2800" dirty="0" smtClean="0"/>
              <a:t>—не </a:t>
            </a:r>
            <a:r>
              <a:rPr lang="ru-RU" sz="2800" dirty="0" err="1" smtClean="0"/>
              <a:t>лише</a:t>
            </a:r>
            <a:r>
              <a:rPr lang="ru-RU" sz="2800" dirty="0" smtClean="0"/>
              <a:t> весела </a:t>
            </a:r>
            <a:r>
              <a:rPr lang="ru-RU" sz="2800" dirty="0" err="1" smtClean="0"/>
              <a:t>розвага</a:t>
            </a:r>
            <a:r>
              <a:rPr lang="ru-RU" sz="2800" dirty="0" smtClean="0"/>
              <a:t>, а </a:t>
            </a:r>
            <a:r>
              <a:rPr lang="ru-RU" sz="2800" dirty="0" err="1" smtClean="0"/>
              <a:t>й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можливість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дитини</a:t>
            </a:r>
            <a:r>
              <a:rPr lang="ru-RU" sz="2800" dirty="0" smtClean="0"/>
              <a:t> </a:t>
            </a:r>
            <a:r>
              <a:rPr lang="ru-RU" sz="2800" dirty="0" err="1" smtClean="0"/>
              <a:t>реалізувати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власне</a:t>
            </a:r>
            <a:r>
              <a:rPr lang="ru-RU" sz="2800" dirty="0" smtClean="0"/>
              <a:t> «Я» ,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водночас</a:t>
            </a:r>
            <a:r>
              <a:rPr lang="ru-RU" sz="2800" dirty="0" smtClean="0"/>
              <a:t>, </a:t>
            </a:r>
            <a:r>
              <a:rPr lang="ru-RU" sz="2800" dirty="0" err="1" smtClean="0"/>
              <a:t>відчути</a:t>
            </a:r>
            <a:r>
              <a:rPr lang="ru-RU" sz="2800" dirty="0" smtClean="0"/>
              <a:t> себе  </a:t>
            </a:r>
            <a:r>
              <a:rPr lang="ru-RU" sz="2800" dirty="0" err="1" smtClean="0"/>
              <a:t>учасником</a:t>
            </a:r>
            <a:r>
              <a:rPr lang="ru-RU" sz="2800" dirty="0" smtClean="0"/>
              <a:t> </a:t>
            </a:r>
            <a:r>
              <a:rPr lang="ru-RU" sz="2800" dirty="0" err="1" smtClean="0"/>
              <a:t>спільних</a:t>
            </a:r>
            <a:r>
              <a:rPr lang="ru-RU" sz="2800" dirty="0" smtClean="0"/>
              <a:t>  </a:t>
            </a:r>
            <a:r>
              <a:rPr lang="ru-RU" sz="2800" dirty="0" err="1" smtClean="0"/>
              <a:t>дій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5890" name="Picture 2" descr="D:\1\20180126_114902.jpg"/>
          <p:cNvPicPr>
            <a:picLocks noChangeAspect="1" noChangeArrowheads="1"/>
          </p:cNvPicPr>
          <p:nvPr/>
        </p:nvPicPr>
        <p:blipFill>
          <a:blip r:embed="rId2" cstate="print"/>
          <a:srcRect b="16665"/>
          <a:stretch>
            <a:fillRect/>
          </a:stretch>
        </p:blipFill>
        <p:spPr bwMode="auto">
          <a:xfrm>
            <a:off x="2714612" y="2928933"/>
            <a:ext cx="4214842" cy="318101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056784"/>
          </a:xfrm>
          <a:prstGeom prst="rect">
            <a:avLst/>
          </a:prstGeom>
        </p:spPr>
      </p:pic>
      <p:pic>
        <p:nvPicPr>
          <p:cNvPr id="4098" name="Picture 2" descr="http://www.keeleyschildminding.co.uk/wp-content/uploads/2010/04/Children_balloons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566869"/>
            <a:ext cx="4010218" cy="443389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88640"/>
            <a:ext cx="542928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1804842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571472" y="857232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матеріалу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вчителю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початкових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народні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дражнилки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лічилки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уроків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виховних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занять.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D:\1\20180126_114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4786282" cy="47862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0" y="116632"/>
            <a:ext cx="914400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cap="all" dirty="0" smtClean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ОТЖЕ, </a:t>
            </a:r>
            <a:r>
              <a:rPr lang="ru-RU" sz="2800" cap="all" dirty="0" err="1" smtClean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cap="all" dirty="0" smtClean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разом з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вашою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дитиною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щасливі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спогади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дитинства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залишилися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все </a:t>
            </a:r>
            <a:r>
              <a:rPr lang="ru-RU" sz="2800" cap="all" dirty="0" err="1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800" cap="all" dirty="0"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01629"/>
            <a:ext cx="874846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1.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Пускати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сонячні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зайчики.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2.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Спостерігати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як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проростають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насіння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3. Разом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скотитися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з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високої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крижаної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гори.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4. Принести з морозу і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поставити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у воду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гілку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5.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Вирізати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щелепи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з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апельсинових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кірок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6.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Дивитися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на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зірки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7.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Заштриховувати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монетки і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листя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,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заховані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під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папером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8. Трясти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олівець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,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щоб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здавалося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,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що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він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став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гнучким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9.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Дірявити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крижинки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під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струменем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води.</a:t>
            </a:r>
          </a:p>
          <a:p>
            <a:pPr marL="34290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10.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Приготувати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палений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цукор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в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ложці</a:t>
            </a:r>
            <a:r>
              <a:rPr lang="ru-RU" sz="2000" b="1" dirty="0" smtClean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 smtClean="0">
                <a:solidFill>
                  <a:srgbClr val="4E3B30"/>
                </a:solidFill>
                <a:latin typeface="Franklin Gothic Book"/>
              </a:rPr>
              <a:t>11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Вирізати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гірлянди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паперових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чоловічків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.</a:t>
            </a: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12.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Показувати</a:t>
            </a:r>
            <a:r>
              <a:rPr lang="ru-RU" sz="2000" b="1" dirty="0">
                <a:solidFill>
                  <a:srgbClr val="4E3B30"/>
                </a:solidFill>
                <a:latin typeface="Franklin Gothic Book"/>
              </a:rPr>
              <a:t> театр </a:t>
            </a:r>
            <a:r>
              <a:rPr lang="ru-RU" sz="2000" b="1" dirty="0" err="1">
                <a:solidFill>
                  <a:srgbClr val="4E3B30"/>
                </a:solidFill>
                <a:latin typeface="Franklin Gothic Book"/>
              </a:rPr>
              <a:t>тіней</a:t>
            </a:r>
            <a:r>
              <a:rPr lang="ru-RU" sz="2000" b="1" dirty="0" smtClean="0">
                <a:solidFill>
                  <a:srgbClr val="4E3B30"/>
                </a:solidFill>
                <a:latin typeface="Franklin Gothic Book"/>
              </a:rPr>
              <a:t>.</a:t>
            </a:r>
            <a:endParaRPr lang="ru-RU" sz="2000" b="1" dirty="0">
              <a:solidFill>
                <a:srgbClr val="4E3B30"/>
              </a:solidFill>
              <a:latin typeface="Franklin Gothic Book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01627"/>
            <a:ext cx="3635896" cy="24928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35539086"/>
      </p:ext>
    </p:extLst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7158" y="500042"/>
            <a:ext cx="8286808" cy="56015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навчитися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гратися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різноманітні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дитячі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розучити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дражнилки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лічилки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знайомство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навколишньому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гратися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колективі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початкові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уявлення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про роль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повсякденному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інтересу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ходу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дражнилок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лічилок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творчих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здібностей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практично значима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доступна.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Тривалість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проекту–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рік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1500174"/>
            <a:ext cx="8429652" cy="29546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отримали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відповіді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полюбляють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2) Де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вдома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в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дражнилки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лічилки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3)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можу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обійтися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85786" y="571480"/>
            <a:ext cx="7500990" cy="39237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88872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01802"/>
                </a:solidFill>
                <a:effectLst/>
                <a:latin typeface="Times New Roman" pitchFamily="18" charset="0"/>
                <a:cs typeface="Times New Roman" pitchFamily="18" charset="0"/>
              </a:rPr>
              <a:t>Етапи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01802"/>
                </a:solidFill>
                <a:effectLst/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проекту: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Знайомство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проектом.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Формулювання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вирішуватися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 Робота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 проекту.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 проекту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формулювання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основоположні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Розучити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пограти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;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навчитися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лічилки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дражнилки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презентації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дитячі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Підведення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підсумків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нагородження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1"/>
          <p:cNvSpPr>
            <a:spLocks noChangeArrowheads="1"/>
          </p:cNvSpPr>
          <p:nvPr/>
        </p:nvSpPr>
        <p:spPr bwMode="auto">
          <a:xfrm>
            <a:off x="1071538" y="571480"/>
            <a:ext cx="7423122" cy="12769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88872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5300"/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5300"/>
                </a:solidFill>
                <a:effectLst/>
                <a:latin typeface="Times New Roman" pitchFamily="18" charset="0"/>
                <a:cs typeface="Times New Roman" pitchFamily="18" charset="0"/>
              </a:rPr>
              <a:t>етап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5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Знайомство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проектом: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засіб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ключових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компетенцій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1538" y="2413338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дія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протікає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певних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межах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часу,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осяжному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добровільно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прийнятими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правилами, поза сферою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матеріальної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користі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настроєм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почуттями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підйому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напруги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відчуженості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захоплення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(Ї. </a:t>
            </a:r>
            <a:r>
              <a:rPr lang="ru-RU" sz="2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Хейзанга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40" y="0"/>
            <a:ext cx="9144000" cy="6827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4670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індивідуальної та колективної ігрової   діяльності дитини, яка має конкретно – історичний, багатовидовий,</a:t>
            </a:r>
          </a:p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креативний і багатофункціональний характер.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7" name="Picture 1" descr="D:\1\20180126_1107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00306"/>
            <a:ext cx="3929090" cy="3929090"/>
          </a:xfrm>
          <a:prstGeom prst="rect">
            <a:avLst/>
          </a:prstGeom>
          <a:noFill/>
        </p:spPr>
      </p:pic>
      <p:pic>
        <p:nvPicPr>
          <p:cNvPr id="14338" name="Picture 2" descr="D:\1\20180126_1128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500306"/>
            <a:ext cx="3929026" cy="3929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692619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540" y="404663"/>
            <a:ext cx="833793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>
                <a:solidFill>
                  <a:srgbClr val="0070C0"/>
                </a:solidFill>
              </a:rPr>
              <a:t>Питання</a:t>
            </a:r>
            <a:r>
              <a:rPr lang="ru-RU" sz="2800" dirty="0">
                <a:solidFill>
                  <a:srgbClr val="0070C0"/>
                </a:solidFill>
              </a:rPr>
              <a:t> про роль </a:t>
            </a:r>
            <a:r>
              <a:rPr lang="ru-RU" sz="2800" dirty="0" err="1">
                <a:solidFill>
                  <a:srgbClr val="0070C0"/>
                </a:solidFill>
              </a:rPr>
              <a:t>гри</a:t>
            </a:r>
            <a:r>
              <a:rPr lang="ru-RU" sz="2800" dirty="0">
                <a:solidFill>
                  <a:srgbClr val="0070C0"/>
                </a:solidFill>
              </a:rPr>
              <a:t>, </a:t>
            </a:r>
            <a:r>
              <a:rPr lang="ru-RU" sz="2800" dirty="0" err="1">
                <a:solidFill>
                  <a:srgbClr val="0070C0"/>
                </a:solidFill>
              </a:rPr>
              <a:t>ігрових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прийомів</a:t>
            </a:r>
            <a:r>
              <a:rPr lang="ru-RU" sz="2800" dirty="0">
                <a:solidFill>
                  <a:srgbClr val="0070C0"/>
                </a:solidFill>
              </a:rPr>
              <a:t>, як </a:t>
            </a:r>
            <a:r>
              <a:rPr lang="ru-RU" sz="2800" dirty="0" err="1">
                <a:solidFill>
                  <a:srgbClr val="0070C0"/>
                </a:solidFill>
              </a:rPr>
              <a:t>діяльності</a:t>
            </a:r>
            <a:r>
              <a:rPr lang="ru-RU" sz="2800" dirty="0">
                <a:solidFill>
                  <a:srgbClr val="0070C0"/>
                </a:solidFill>
              </a:rPr>
              <a:t> і методу </a:t>
            </a:r>
            <a:r>
              <a:rPr lang="ru-RU" sz="2800" dirty="0" err="1">
                <a:solidFill>
                  <a:srgbClr val="0070C0"/>
                </a:solidFill>
              </a:rPr>
              <a:t>навчання</a:t>
            </a:r>
            <a:r>
              <a:rPr lang="ru-RU" sz="2800" dirty="0">
                <a:solidFill>
                  <a:srgbClr val="0070C0"/>
                </a:solidFill>
              </a:rPr>
              <a:t>, </a:t>
            </a:r>
            <a:r>
              <a:rPr lang="ru-RU" sz="2800" dirty="0" err="1">
                <a:solidFill>
                  <a:srgbClr val="0070C0"/>
                </a:solidFill>
              </a:rPr>
              <a:t>розкриті</a:t>
            </a:r>
            <a:r>
              <a:rPr lang="ru-RU" sz="2800" dirty="0">
                <a:solidFill>
                  <a:srgbClr val="0070C0"/>
                </a:solidFill>
              </a:rPr>
              <a:t> у роботах </a:t>
            </a:r>
            <a:r>
              <a:rPr lang="ru-RU" sz="2800" dirty="0" err="1">
                <a:solidFill>
                  <a:srgbClr val="0070C0"/>
                </a:solidFill>
              </a:rPr>
              <a:t>багатьох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педагогів</a:t>
            </a:r>
            <a:r>
              <a:rPr lang="ru-RU" sz="2800" dirty="0">
                <a:solidFill>
                  <a:srgbClr val="0070C0"/>
                </a:solidFill>
              </a:rPr>
              <a:t>: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могутній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виховний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засіб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виробило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людство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і тому в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істотна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потреба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людської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К.Д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Ушинський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жага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задовольняти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їй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пограти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 й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заповнити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цією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грою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Все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А.С.Макаренко .</a:t>
            </a:r>
          </a:p>
          <a:p>
            <a:pPr lvl="0" algn="ctr"/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іскра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запалює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вогник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допитливості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цікавості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В.О.Сухомлинський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301208"/>
            <a:ext cx="1831487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5201983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0"/>
            <a:ext cx="9144000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785918" y="476672"/>
            <a:ext cx="6215106" cy="151216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 err="1">
                <a:solidFill>
                  <a:schemeClr val="bg1"/>
                </a:solidFill>
              </a:rPr>
              <a:t>Кла</a:t>
            </a:r>
            <a:r>
              <a:rPr lang="uk-UA" sz="4000" b="1" dirty="0" err="1">
                <a:solidFill>
                  <a:schemeClr val="bg1"/>
                </a:solidFill>
              </a:rPr>
              <a:t>сифікація</a:t>
            </a:r>
            <a:r>
              <a:rPr lang="uk-UA" sz="4000" b="1" dirty="0">
                <a:solidFill>
                  <a:schemeClr val="bg1"/>
                </a:solidFill>
              </a:rPr>
              <a:t> ігор :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034" y="1428736"/>
            <a:ext cx="2500330" cy="4808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2800" b="1" dirty="0" smtClean="0">
              <a:solidFill>
                <a:schemeClr val="tx1"/>
              </a:solidFill>
            </a:endParaRPr>
          </a:p>
          <a:p>
            <a:endParaRPr lang="uk-UA" sz="2800" b="1" dirty="0" smtClean="0">
              <a:solidFill>
                <a:schemeClr val="tx1"/>
              </a:solidFill>
            </a:endParaRPr>
          </a:p>
          <a:p>
            <a:r>
              <a:rPr lang="uk-UA" sz="2800" b="1" dirty="0" smtClean="0">
                <a:solidFill>
                  <a:srgbClr val="FFC000"/>
                </a:solidFill>
              </a:rPr>
              <a:t>Творчі ігри:</a:t>
            </a:r>
          </a:p>
          <a:p>
            <a:r>
              <a:rPr lang="uk-UA" b="1" dirty="0">
                <a:solidFill>
                  <a:schemeClr val="tx1"/>
                </a:solidFill>
              </a:rPr>
              <a:t>Режисерські, сюжетно-рольові (сімейні, побутові, суспільні), будівельно-конструкційні, ігри на теми літературних творів (драматизації, інсценування).</a:t>
            </a:r>
            <a:endParaRPr lang="uk-UA" b="1" dirty="0" smtClean="0">
              <a:solidFill>
                <a:schemeClr val="tx1"/>
              </a:solidFill>
            </a:endParaRPr>
          </a:p>
          <a:p>
            <a:endParaRPr lang="uk-UA" sz="2800" b="1" dirty="0" smtClean="0">
              <a:solidFill>
                <a:schemeClr val="tx1"/>
              </a:solidFill>
            </a:endParaRP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28992" y="2000240"/>
            <a:ext cx="3143272" cy="44758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rgbClr val="FFC000"/>
                </a:solidFill>
              </a:rPr>
              <a:t>Ігри</a:t>
            </a:r>
            <a:r>
              <a:rPr lang="ru-RU" sz="2800" b="1" dirty="0">
                <a:solidFill>
                  <a:srgbClr val="FFC000"/>
                </a:solidFill>
              </a:rPr>
              <a:t> за </a:t>
            </a:r>
            <a:r>
              <a:rPr lang="ru-RU" sz="2800" b="1" dirty="0" smtClean="0">
                <a:solidFill>
                  <a:srgbClr val="FFC000"/>
                </a:solidFill>
              </a:rPr>
              <a:t>правилами: </a:t>
            </a: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рухливі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(</a:t>
            </a:r>
            <a:r>
              <a:rPr lang="ru-RU" b="1" dirty="0" err="1">
                <a:solidFill>
                  <a:schemeClr val="tx1"/>
                </a:solidFill>
              </a:rPr>
              <a:t>великої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середньої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малої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рухливості</a:t>
            </a:r>
            <a:r>
              <a:rPr lang="ru-RU" b="1" dirty="0">
                <a:solidFill>
                  <a:schemeClr val="tx1"/>
                </a:solidFill>
              </a:rPr>
              <a:t>; </a:t>
            </a:r>
            <a:r>
              <a:rPr lang="ru-RU" b="1" dirty="0" err="1">
                <a:solidFill>
                  <a:schemeClr val="tx1"/>
                </a:solidFill>
              </a:rPr>
              <a:t>сюжетні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ігри</a:t>
            </a:r>
            <a:r>
              <a:rPr lang="ru-RU" b="1" dirty="0">
                <a:solidFill>
                  <a:schemeClr val="tx1"/>
                </a:solidFill>
              </a:rPr>
              <a:t> з предметами; з </a:t>
            </a:r>
            <a:r>
              <a:rPr lang="ru-RU" b="1" dirty="0" err="1">
                <a:solidFill>
                  <a:schemeClr val="tx1"/>
                </a:solidFill>
              </a:rPr>
              <a:t>переважанням</a:t>
            </a:r>
            <a:r>
              <a:rPr lang="ru-RU" b="1" dirty="0">
                <a:solidFill>
                  <a:schemeClr val="tx1"/>
                </a:solidFill>
              </a:rPr>
              <a:t> основного </a:t>
            </a:r>
            <a:r>
              <a:rPr lang="ru-RU" b="1" dirty="0" err="1">
                <a:solidFill>
                  <a:schemeClr val="tx1"/>
                </a:solidFill>
              </a:rPr>
              <a:t>руху</a:t>
            </a:r>
            <a:r>
              <a:rPr lang="ru-RU" b="1" dirty="0">
                <a:solidFill>
                  <a:schemeClr val="tx1"/>
                </a:solidFill>
              </a:rPr>
              <a:t>: </a:t>
            </a:r>
            <a:r>
              <a:rPr lang="ru-RU" b="1" dirty="0" err="1">
                <a:solidFill>
                  <a:schemeClr val="tx1"/>
                </a:solidFill>
              </a:rPr>
              <a:t>бігу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стрибків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тощо</a:t>
            </a:r>
            <a:r>
              <a:rPr lang="ru-RU" b="1" dirty="0">
                <a:solidFill>
                  <a:schemeClr val="tx1"/>
                </a:solidFill>
              </a:rPr>
              <a:t>; </a:t>
            </a:r>
            <a:r>
              <a:rPr lang="ru-RU" b="1" dirty="0" err="1">
                <a:solidFill>
                  <a:schemeClr val="tx1"/>
                </a:solidFill>
              </a:rPr>
              <a:t>ігри-естафети</a:t>
            </a:r>
            <a:r>
              <a:rPr lang="ru-RU" b="1" dirty="0">
                <a:solidFill>
                  <a:schemeClr val="tx1"/>
                </a:solidFill>
              </a:rPr>
              <a:t>) та </a:t>
            </a:r>
            <a:r>
              <a:rPr lang="ru-RU" b="1" dirty="0" err="1">
                <a:solidFill>
                  <a:schemeClr val="tx1"/>
                </a:solidFill>
              </a:rPr>
              <a:t>дидактичні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ігри</a:t>
            </a:r>
            <a:r>
              <a:rPr lang="ru-RU" b="1" dirty="0">
                <a:solidFill>
                  <a:schemeClr val="tx1"/>
                </a:solidFill>
              </a:rPr>
              <a:t> (</a:t>
            </a:r>
            <a:r>
              <a:rPr lang="ru-RU" b="1" dirty="0" err="1">
                <a:solidFill>
                  <a:schemeClr val="tx1"/>
                </a:solidFill>
              </a:rPr>
              <a:t>словесні</a:t>
            </a:r>
            <a:r>
              <a:rPr lang="ru-RU" b="1" dirty="0">
                <a:solidFill>
                  <a:schemeClr val="tx1"/>
                </a:solidFill>
              </a:rPr>
              <a:t>, з </a:t>
            </a:r>
            <a:r>
              <a:rPr lang="ru-RU" b="1" dirty="0" err="1">
                <a:solidFill>
                  <a:schemeClr val="tx1"/>
                </a:solidFill>
              </a:rPr>
              <a:t>іграшками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настільно-друковані</a:t>
            </a:r>
            <a:r>
              <a:rPr lang="ru-RU" b="1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86578" y="2714620"/>
            <a:ext cx="1634480" cy="3024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C000"/>
                </a:solidFill>
              </a:rPr>
              <a:t>Народні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r>
              <a:rPr lang="ru-RU" sz="2400" b="1" dirty="0" err="1" smtClean="0">
                <a:solidFill>
                  <a:srgbClr val="FFC000"/>
                </a:solidFill>
              </a:rPr>
              <a:t>ігри</a:t>
            </a:r>
            <a:r>
              <a:rPr lang="ru-RU" sz="2400" b="1" dirty="0" smtClean="0">
                <a:solidFill>
                  <a:srgbClr val="FFC000"/>
                </a:solidFill>
              </a:rPr>
              <a:t>: </a:t>
            </a:r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ru-RU" sz="2000" dirty="0" err="1">
                <a:solidFill>
                  <a:schemeClr val="tx1"/>
                </a:solidFill>
              </a:rPr>
              <a:t>забави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рухливі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дидактичні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обрядові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 стрелкой 19"/>
          <p:cNvCxnSpPr>
            <a:stCxn id="4" idx="3"/>
          </p:cNvCxnSpPr>
          <p:nvPr/>
        </p:nvCxnSpPr>
        <p:spPr>
          <a:xfrm rot="5400000">
            <a:off x="2515213" y="1807953"/>
            <a:ext cx="221453" cy="140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572000" y="1988840"/>
            <a:ext cx="0" cy="393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5"/>
          </p:cNvCxnSpPr>
          <p:nvPr/>
        </p:nvCxnSpPr>
        <p:spPr>
          <a:xfrm rot="16200000" flipH="1">
            <a:off x="6764810" y="2093420"/>
            <a:ext cx="1013540" cy="361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338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1376</TotalTime>
  <Words>822</Words>
  <Application>Microsoft Office PowerPoint</Application>
  <PresentationFormat>Екран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Валка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103</cp:revision>
  <dcterms:modified xsi:type="dcterms:W3CDTF">2018-02-10T18:37:23Z</dcterms:modified>
</cp:coreProperties>
</file>