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83" r:id="rId3"/>
    <p:sldId id="276" r:id="rId4"/>
    <p:sldId id="261" r:id="rId5"/>
    <p:sldId id="262" r:id="rId6"/>
    <p:sldId id="263" r:id="rId7"/>
    <p:sldId id="257" r:id="rId8"/>
    <p:sldId id="258" r:id="rId9"/>
    <p:sldId id="259" r:id="rId10"/>
    <p:sldId id="260" r:id="rId11"/>
    <p:sldId id="264" r:id="rId12"/>
    <p:sldId id="266" r:id="rId13"/>
    <p:sldId id="265" r:id="rId14"/>
    <p:sldId id="267" r:id="rId15"/>
    <p:sldId id="268" r:id="rId16"/>
    <p:sldId id="269" r:id="rId17"/>
    <p:sldId id="282" r:id="rId18"/>
    <p:sldId id="270" r:id="rId19"/>
    <p:sldId id="271" r:id="rId20"/>
    <p:sldId id="272" r:id="rId21"/>
    <p:sldId id="273" r:id="rId22"/>
    <p:sldId id="274" r:id="rId23"/>
    <p:sldId id="275" r:id="rId24"/>
    <p:sldId id="277" r:id="rId25"/>
    <p:sldId id="278" r:id="rId26"/>
    <p:sldId id="279" r:id="rId27"/>
    <p:sldId id="280" r:id="rId28"/>
    <p:sldId id="281" r:id="rId29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9E6C61FB-C219-4030-9D5A-7382D19EE29C}" type="datetimeFigureOut">
              <a:rPr lang="uk-UA" smtClean="0"/>
              <a:t>10.10.2014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35E31BE5-8FFE-4D4D-9A09-4E0F03C4719D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C61FB-C219-4030-9D5A-7382D19EE29C}" type="datetimeFigureOut">
              <a:rPr lang="uk-UA" smtClean="0"/>
              <a:t>10.10.2014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31BE5-8FFE-4D4D-9A09-4E0F03C4719D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C61FB-C219-4030-9D5A-7382D19EE29C}" type="datetimeFigureOut">
              <a:rPr lang="uk-UA" smtClean="0"/>
              <a:t>10.10.2014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31BE5-8FFE-4D4D-9A09-4E0F03C4719D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C61FB-C219-4030-9D5A-7382D19EE29C}" type="datetimeFigureOut">
              <a:rPr lang="uk-UA" smtClean="0"/>
              <a:t>10.10.2014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31BE5-8FFE-4D4D-9A09-4E0F03C4719D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C61FB-C219-4030-9D5A-7382D19EE29C}" type="datetimeFigureOut">
              <a:rPr lang="uk-UA" smtClean="0"/>
              <a:t>10.10.2014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31BE5-8FFE-4D4D-9A09-4E0F03C4719D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C61FB-C219-4030-9D5A-7382D19EE29C}" type="datetimeFigureOut">
              <a:rPr lang="uk-UA" smtClean="0"/>
              <a:t>10.10.2014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31BE5-8FFE-4D4D-9A09-4E0F03C4719D}" type="slidenum">
              <a:rPr lang="uk-UA" smtClean="0"/>
              <a:t>‹#›</a:t>
            </a:fld>
            <a:endParaRPr lang="uk-UA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C61FB-C219-4030-9D5A-7382D19EE29C}" type="datetimeFigureOut">
              <a:rPr lang="uk-UA" smtClean="0"/>
              <a:t>10.10.2014</a:t>
            </a:fld>
            <a:endParaRPr lang="uk-U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31BE5-8FFE-4D4D-9A09-4E0F03C4719D}" type="slidenum">
              <a:rPr lang="uk-UA" smtClean="0"/>
              <a:t>‹#›</a:t>
            </a:fld>
            <a:endParaRPr lang="uk-UA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C61FB-C219-4030-9D5A-7382D19EE29C}" type="datetimeFigureOut">
              <a:rPr lang="uk-UA" smtClean="0"/>
              <a:t>10.10.2014</a:t>
            </a:fld>
            <a:endParaRPr lang="uk-U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31BE5-8FFE-4D4D-9A09-4E0F03C4719D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C61FB-C219-4030-9D5A-7382D19EE29C}" type="datetimeFigureOut">
              <a:rPr lang="uk-UA" smtClean="0"/>
              <a:t>10.10.2014</a:t>
            </a:fld>
            <a:endParaRPr lang="uk-U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31BE5-8FFE-4D4D-9A09-4E0F03C4719D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9E6C61FB-C219-4030-9D5A-7382D19EE29C}" type="datetimeFigureOut">
              <a:rPr lang="uk-UA" smtClean="0"/>
              <a:t>10.10.2014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35E31BE5-8FFE-4D4D-9A09-4E0F03C4719D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9E6C61FB-C219-4030-9D5A-7382D19EE29C}" type="datetimeFigureOut">
              <a:rPr lang="uk-UA" smtClean="0"/>
              <a:t>10.10.2014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35E31BE5-8FFE-4D4D-9A09-4E0F03C4719D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9E6C61FB-C219-4030-9D5A-7382D19EE29C}" type="datetimeFigureOut">
              <a:rPr lang="uk-UA" smtClean="0"/>
              <a:t>10.10.2014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35E31BE5-8FFE-4D4D-9A09-4E0F03C4719D}" type="slidenum">
              <a:rPr lang="uk-UA" smtClean="0"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yandex.ua/images/search?source=wiz&amp;img_url=http://stat19.privet.ru/lr/0b196441ba8bea5d7867daae7db9547b&amp;uinfo=sw-1366-sh-768-ww-1349-wh-673-pd-1-wp-16x9_1366x768-lt-946&amp;text=%D0%B2%D0%B5%D1%81%D0%B5%D0%BB%D0%B8%D0%B9%20%D0%BA%D0%B2%D0%B0%D0%B4%D1%80%D0%B0%D1%82%20%D1%84%D0%BE%D1%82%D0%BE&amp;noreask=1&amp;pos=3&amp;lr=148&amp;rpt=simage&amp;pin=1" TargetMode="Externa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Word1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em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hyperlink" Target="http://yandex.ua/images/search?source=wiz&amp;img_url=http://today.kiev.ua/places/1969_small.jpg&amp;uinfo=sw-1366-sh-768-ww-1349-wh-673-pd-1-wp-16x9_1366x768&amp;_=1411311949257&amp;viewport=wide&amp;p=1&amp;text=%D0%BC%D1%83%D0%B7%D0%B5%D0%B9%20%D1%96%D0%B3%D1%80%D0%B0%D1%88%D0%BE%D0%BA%20%D0%B2%20%D0%BA%D0%B8%D1%94%D0%B2%D1%96%20%D1%84%D0%BE%D1%82%D0%BE&amp;noreask=1&amp;pos=58&amp;rpt=simage&amp;lr=148&amp;pin=1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sz="4000" b="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Квадрат. Застосування різних прийомів знаходження суми і різниці двоцифрових чисел</a:t>
            </a:r>
            <a:r>
              <a:rPr lang="uk-UA" sz="4800" b="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uk-UA" sz="4800" b="0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Объект 3" descr="http://im1-tub-ua.yandex.net/i?id=e917fd8cfd826a596640429ceb630481-105-144&amp;n=21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2564904"/>
            <a:ext cx="3312368" cy="302433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60939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5131698"/>
          </a:xfrm>
        </p:spPr>
        <p:txBody>
          <a:bodyPr>
            <a:normAutofit/>
          </a:bodyPr>
          <a:lstStyle/>
          <a:p>
            <a:r>
              <a:rPr lang="uk-UA" b="1" i="1" dirty="0" smtClean="0">
                <a:effectLst>
                  <a:outerShdw blurRad="50800" algn="tl">
                    <a:srgbClr val="000000"/>
                  </a:outerShdw>
                </a:effectLst>
              </a:rPr>
              <a:t>№</a:t>
            </a:r>
            <a:br>
              <a:rPr lang="uk-UA" b="1" i="1" dirty="0" smtClean="0">
                <a:effectLst>
                  <a:outerShdw blurRad="50800" algn="tl">
                    <a:srgbClr val="000000"/>
                  </a:outerShdw>
                </a:effectLst>
              </a:rPr>
            </a:br>
            <a:r>
              <a:rPr lang="uk-UA" dirty="0"/>
              <a:t/>
            </a:r>
            <a:br>
              <a:rPr lang="uk-UA" dirty="0"/>
            </a:br>
            <a:r>
              <a:rPr lang="uk-UA" b="1" i="1" dirty="0">
                <a:effectLst>
                  <a:outerShdw blurRad="50800" algn="tl">
                    <a:srgbClr val="000000"/>
                  </a:outerShdw>
                </a:effectLst>
              </a:rPr>
              <a:t>2   4   </a:t>
            </a:r>
            <a:r>
              <a:rPr lang="uk-UA" b="1" i="1" dirty="0" smtClean="0">
                <a:effectLst>
                  <a:outerShdw blurRad="50800" algn="tl">
                    <a:srgbClr val="000000"/>
                  </a:outerShdw>
                </a:effectLst>
              </a:rPr>
              <a:t>6   8   </a:t>
            </a:r>
            <a:r>
              <a:rPr lang="uk-UA" b="1" i="1" dirty="0">
                <a:effectLst>
                  <a:outerShdw blurRad="50800" algn="tl">
                    <a:srgbClr val="000000"/>
                  </a:outerShdw>
                </a:effectLst>
              </a:rPr>
              <a:t>10   </a:t>
            </a:r>
            <a:r>
              <a:rPr lang="uk-UA" b="1" i="1" dirty="0" smtClean="0">
                <a:effectLst>
                  <a:outerShdw blurRad="50800" algn="tl">
                    <a:srgbClr val="000000"/>
                  </a:outerShdw>
                </a:effectLst>
              </a:rPr>
              <a:t>12   </a:t>
            </a:r>
            <a:r>
              <a:rPr lang="uk-UA" b="1" i="1" dirty="0">
                <a:effectLst>
                  <a:outerShdw blurRad="50800" algn="tl">
                    <a:srgbClr val="000000"/>
                  </a:outerShdw>
                </a:effectLst>
              </a:rPr>
              <a:t>14   </a:t>
            </a:r>
            <a:r>
              <a:rPr lang="uk-UA" b="1" i="1" dirty="0" smtClean="0">
                <a:effectLst>
                  <a:outerShdw blurRad="50800" algn="tl">
                    <a:srgbClr val="000000"/>
                  </a:outerShdw>
                </a:effectLst>
              </a:rPr>
              <a:t>16</a:t>
            </a:r>
            <a:br>
              <a:rPr lang="uk-UA" b="1" i="1" dirty="0" smtClean="0">
                <a:effectLst>
                  <a:outerShdw blurRad="50800" algn="tl">
                    <a:srgbClr val="000000"/>
                  </a:outerShdw>
                </a:effectLst>
              </a:rPr>
            </a:br>
            <a:r>
              <a:rPr lang="uk-UA" b="1" i="1" dirty="0" smtClean="0">
                <a:effectLst>
                  <a:outerShdw blurRad="50800" algn="tl">
                    <a:srgbClr val="000000"/>
                  </a:outerShdw>
                </a:effectLst>
              </a:rPr>
              <a:t>   </a:t>
            </a:r>
            <a:r>
              <a:rPr lang="uk-UA" dirty="0"/>
              <a:t/>
            </a:r>
            <a:br>
              <a:rPr lang="uk-UA" dirty="0"/>
            </a:br>
            <a:r>
              <a:rPr lang="uk-UA" b="1" i="1" dirty="0">
                <a:effectLst>
                  <a:outerShdw blurRad="50800" algn="tl">
                    <a:srgbClr val="000000"/>
                  </a:outerShdw>
                </a:effectLst>
              </a:rPr>
              <a:t>18   20   </a:t>
            </a:r>
            <a:r>
              <a:rPr lang="uk-UA" b="1" i="1" dirty="0" smtClean="0">
                <a:effectLst>
                  <a:outerShdw blurRad="50800" algn="tl">
                    <a:srgbClr val="000000"/>
                  </a:outerShdw>
                </a:effectLst>
              </a:rPr>
              <a:t>22   24  26   </a:t>
            </a:r>
            <a:r>
              <a:rPr lang="uk-UA" b="1" i="1" dirty="0">
                <a:effectLst>
                  <a:outerShdw blurRad="50800" algn="tl">
                    <a:srgbClr val="000000"/>
                  </a:outerShdw>
                </a:effectLst>
              </a:rPr>
              <a:t>28   </a:t>
            </a:r>
            <a:r>
              <a:rPr lang="uk-UA" b="1" i="1" dirty="0" smtClean="0">
                <a:effectLst>
                  <a:outerShdw blurRad="50800" algn="tl">
                    <a:srgbClr val="000000"/>
                  </a:outerShdw>
                </a:effectLst>
              </a:rPr>
              <a:t>30</a:t>
            </a:r>
            <a:r>
              <a:rPr lang="uk-UA" dirty="0"/>
              <a:t/>
            </a:r>
            <a:br>
              <a:rPr lang="uk-UA" dirty="0"/>
            </a:b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390293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1403648" y="4221088"/>
            <a:ext cx="6231467" cy="1309511"/>
          </a:xfrm>
        </p:spPr>
        <p:txBody>
          <a:bodyPr>
            <a:normAutofit/>
          </a:bodyPr>
          <a:lstStyle/>
          <a:p>
            <a:pPr algn="l"/>
            <a:r>
              <a:rPr lang="uk-UA" sz="3600" b="1" i="1" dirty="0" smtClean="0">
                <a:solidFill>
                  <a:srgbClr val="002060"/>
                </a:solidFill>
              </a:rPr>
              <a:t>35+24       89-54         15+42</a:t>
            </a:r>
          </a:p>
          <a:p>
            <a:pPr algn="l"/>
            <a:r>
              <a:rPr lang="uk-UA" sz="3600" b="1" i="1" dirty="0" smtClean="0">
                <a:solidFill>
                  <a:srgbClr val="002060"/>
                </a:solidFill>
              </a:rPr>
              <a:t>57-36        59-44         21+68</a:t>
            </a:r>
            <a:endParaRPr lang="uk-UA" sz="3600" b="1" i="1" dirty="0">
              <a:solidFill>
                <a:srgbClr val="002060"/>
              </a:solidFill>
            </a:endParaRPr>
          </a:p>
        </p:txBody>
      </p:sp>
      <p:pic>
        <p:nvPicPr>
          <p:cNvPr id="6" name="Рисунок 5" descr="C:\Users\Юра\AppData\Local\Microsoft\Windows\Temporary Internet Files\Content.IE5\D26QVGS9\MP900411770[1]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692696"/>
            <a:ext cx="3888433" cy="3528392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Блок-схема: узел 6"/>
          <p:cNvSpPr/>
          <p:nvPr/>
        </p:nvSpPr>
        <p:spPr>
          <a:xfrm>
            <a:off x="1475656" y="3429000"/>
            <a:ext cx="576064" cy="592119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962827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456267" y="4077072"/>
            <a:ext cx="6231467" cy="1512168"/>
          </a:xfrm>
        </p:spPr>
        <p:txBody>
          <a:bodyPr>
            <a:normAutofit fontScale="92500"/>
          </a:bodyPr>
          <a:lstStyle/>
          <a:p>
            <a:pPr algn="l"/>
            <a:r>
              <a:rPr lang="uk-UA" sz="3600" b="1" i="1" dirty="0" smtClean="0">
                <a:solidFill>
                  <a:srgbClr val="0070C0"/>
                </a:solidFill>
              </a:rPr>
              <a:t>13-10=         10+5=         16-6=</a:t>
            </a:r>
          </a:p>
          <a:p>
            <a:pPr algn="l"/>
            <a:r>
              <a:rPr lang="uk-UA" sz="3600" b="1" i="1" dirty="0" smtClean="0">
                <a:solidFill>
                  <a:srgbClr val="0070C0"/>
                </a:solidFill>
              </a:rPr>
              <a:t>9+5=             8+3=           7+4=</a:t>
            </a:r>
            <a:endParaRPr lang="uk-UA" sz="3600" b="1" i="1" dirty="0">
              <a:solidFill>
                <a:srgbClr val="0070C0"/>
              </a:solidFill>
            </a:endParaRPr>
          </a:p>
        </p:txBody>
      </p:sp>
      <p:pic>
        <p:nvPicPr>
          <p:cNvPr id="4" name="Рисунок 3" descr="C:\Users\Юра\AppData\Local\Microsoft\Windows\Temporary Internet Files\Content.IE5\D26QVGS9\MP900411770[1]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620688"/>
            <a:ext cx="3888433" cy="33843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73392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152400" y="1524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52400" y="6777707"/>
            <a:ext cx="389850" cy="8463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uk-UA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2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</a:t>
            </a:r>
            <a:endParaRPr kumimoji="0" lang="uk-UA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52400" y="7070094"/>
            <a:ext cx="344966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</a:t>
            </a:r>
            <a:endParaRPr kumimoji="0" lang="uk-UA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1456267" y="3861048"/>
            <a:ext cx="6231467" cy="1944216"/>
          </a:xfrm>
        </p:spPr>
        <p:txBody>
          <a:bodyPr>
            <a:normAutofit fontScale="85000" lnSpcReduction="20000"/>
          </a:bodyPr>
          <a:lstStyle/>
          <a:p>
            <a:pPr algn="l"/>
            <a:r>
              <a:rPr lang="uk-UA" sz="3600" b="1" i="1" dirty="0" smtClean="0">
                <a:solidFill>
                  <a:srgbClr val="002060"/>
                </a:solidFill>
              </a:rPr>
              <a:t>    </a:t>
            </a:r>
            <a:r>
              <a:rPr lang="uk-UA" sz="900" b="1" i="1" dirty="0" smtClean="0">
                <a:solidFill>
                  <a:srgbClr val="002060"/>
                </a:solidFill>
              </a:rPr>
              <a:t> </a:t>
            </a:r>
            <a:r>
              <a:rPr lang="uk-UA" sz="1400" b="1" i="1" dirty="0" smtClean="0">
                <a:solidFill>
                  <a:srgbClr val="FF0000"/>
                </a:solidFill>
              </a:rPr>
              <a:t>1                                            6                                             3</a:t>
            </a:r>
            <a:endParaRPr lang="uk-UA" sz="3600" b="1" i="1" dirty="0" smtClean="0">
              <a:solidFill>
                <a:srgbClr val="002060"/>
              </a:solidFill>
            </a:endParaRPr>
          </a:p>
          <a:p>
            <a:pPr algn="l"/>
            <a:r>
              <a:rPr lang="uk-UA" sz="3600" b="1" i="1" dirty="0" smtClean="0">
                <a:solidFill>
                  <a:srgbClr val="002060"/>
                </a:solidFill>
              </a:rPr>
              <a:t>35+24        89-54        15+42</a:t>
            </a:r>
          </a:p>
          <a:p>
            <a:pPr algn="l"/>
            <a:r>
              <a:rPr lang="uk-UA" sz="3600" b="1" i="1" dirty="0">
                <a:solidFill>
                  <a:srgbClr val="002060"/>
                </a:solidFill>
              </a:rPr>
              <a:t> </a:t>
            </a:r>
            <a:r>
              <a:rPr lang="uk-UA" sz="3600" b="1" i="1" dirty="0" smtClean="0">
                <a:solidFill>
                  <a:srgbClr val="002060"/>
                </a:solidFill>
              </a:rPr>
              <a:t>   </a:t>
            </a:r>
            <a:r>
              <a:rPr lang="uk-UA" sz="1400" b="1" i="1" dirty="0" smtClean="0">
                <a:solidFill>
                  <a:srgbClr val="FF0000"/>
                </a:solidFill>
              </a:rPr>
              <a:t>4                                             2                                           5</a:t>
            </a:r>
            <a:endParaRPr lang="uk-UA" sz="1400" b="1" i="1" dirty="0" smtClean="0">
              <a:solidFill>
                <a:srgbClr val="002060"/>
              </a:solidFill>
            </a:endParaRPr>
          </a:p>
          <a:p>
            <a:pPr algn="l"/>
            <a:r>
              <a:rPr lang="uk-UA" sz="3600" b="1" i="1" dirty="0" smtClean="0">
                <a:solidFill>
                  <a:srgbClr val="002060"/>
                </a:solidFill>
              </a:rPr>
              <a:t>57-36         59-44        21+68</a:t>
            </a:r>
            <a:endParaRPr lang="uk-UA" sz="3600" b="1" i="1" dirty="0">
              <a:solidFill>
                <a:srgbClr val="002060"/>
              </a:solidFill>
            </a:endParaRPr>
          </a:p>
        </p:txBody>
      </p:sp>
      <p:pic>
        <p:nvPicPr>
          <p:cNvPr id="10" name="Рисунок 9" descr="C:\Users\Юра\AppData\Local\Microsoft\Windows\Temporary Internet Files\Content.IE5\D26QVGS9\MP900411770[1]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609600"/>
            <a:ext cx="4032448" cy="332345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06085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456267" y="4221088"/>
            <a:ext cx="6231467" cy="1656184"/>
          </a:xfrm>
        </p:spPr>
        <p:txBody>
          <a:bodyPr>
            <a:normAutofit fontScale="92500"/>
          </a:bodyPr>
          <a:lstStyle/>
          <a:p>
            <a:pPr algn="l"/>
            <a:r>
              <a:rPr lang="uk-UA" sz="3600" b="1" i="1" dirty="0" smtClean="0">
                <a:solidFill>
                  <a:srgbClr val="0070C0"/>
                </a:solidFill>
              </a:rPr>
              <a:t>13-10= </a:t>
            </a:r>
            <a:r>
              <a:rPr lang="uk-UA" sz="3600" b="1" i="1" dirty="0" smtClean="0">
                <a:solidFill>
                  <a:srgbClr val="FF0000"/>
                </a:solidFill>
              </a:rPr>
              <a:t>3</a:t>
            </a:r>
            <a:r>
              <a:rPr lang="uk-UA" sz="3600" b="1" i="1" dirty="0" smtClean="0">
                <a:solidFill>
                  <a:srgbClr val="0070C0"/>
                </a:solidFill>
              </a:rPr>
              <a:t>    10+5=</a:t>
            </a:r>
            <a:r>
              <a:rPr lang="uk-UA" sz="3600" b="1" i="1" dirty="0" smtClean="0">
                <a:solidFill>
                  <a:srgbClr val="FF0000"/>
                </a:solidFill>
              </a:rPr>
              <a:t>15</a:t>
            </a:r>
            <a:r>
              <a:rPr lang="uk-UA" sz="3600" b="1" i="1" dirty="0" smtClean="0">
                <a:solidFill>
                  <a:srgbClr val="0070C0"/>
                </a:solidFill>
              </a:rPr>
              <a:t>    16-6=</a:t>
            </a:r>
            <a:r>
              <a:rPr lang="uk-UA" sz="3600" b="1" i="1" dirty="0" smtClean="0">
                <a:solidFill>
                  <a:srgbClr val="FF0000"/>
                </a:solidFill>
              </a:rPr>
              <a:t>10</a:t>
            </a:r>
            <a:endParaRPr lang="uk-UA" sz="3600" b="1" i="1" dirty="0" smtClean="0">
              <a:solidFill>
                <a:srgbClr val="0070C0"/>
              </a:solidFill>
            </a:endParaRPr>
          </a:p>
          <a:p>
            <a:pPr algn="l"/>
            <a:r>
              <a:rPr lang="uk-UA" sz="3600" b="1" i="1" dirty="0" smtClean="0">
                <a:solidFill>
                  <a:srgbClr val="0070C0"/>
                </a:solidFill>
              </a:rPr>
              <a:t>9+5= </a:t>
            </a:r>
            <a:r>
              <a:rPr lang="uk-UA" sz="3600" b="1" i="1" dirty="0" smtClean="0">
                <a:solidFill>
                  <a:srgbClr val="FF0000"/>
                </a:solidFill>
              </a:rPr>
              <a:t>14 </a:t>
            </a:r>
            <a:r>
              <a:rPr lang="uk-UA" sz="3600" b="1" i="1" dirty="0" smtClean="0">
                <a:solidFill>
                  <a:srgbClr val="0070C0"/>
                </a:solidFill>
              </a:rPr>
              <a:t>    8+3</a:t>
            </a:r>
            <a:r>
              <a:rPr lang="uk-UA" sz="3600" b="1" i="1" dirty="0">
                <a:solidFill>
                  <a:srgbClr val="0070C0"/>
                </a:solidFill>
              </a:rPr>
              <a:t>=</a:t>
            </a:r>
            <a:r>
              <a:rPr lang="uk-UA" sz="3600" b="1" i="1" dirty="0" smtClean="0">
                <a:solidFill>
                  <a:srgbClr val="0070C0"/>
                </a:solidFill>
              </a:rPr>
              <a:t> </a:t>
            </a:r>
            <a:r>
              <a:rPr lang="uk-UA" sz="3600" b="1" i="1" dirty="0" smtClean="0">
                <a:solidFill>
                  <a:srgbClr val="FF0000"/>
                </a:solidFill>
              </a:rPr>
              <a:t>11</a:t>
            </a:r>
            <a:r>
              <a:rPr lang="uk-UA" sz="3600" b="1" i="1" dirty="0" smtClean="0">
                <a:solidFill>
                  <a:srgbClr val="0070C0"/>
                </a:solidFill>
              </a:rPr>
              <a:t>      7+4=</a:t>
            </a:r>
            <a:r>
              <a:rPr lang="uk-UA" sz="3600" b="1" i="1" dirty="0" smtClean="0">
                <a:solidFill>
                  <a:srgbClr val="FF0000"/>
                </a:solidFill>
              </a:rPr>
              <a:t>11</a:t>
            </a:r>
            <a:endParaRPr lang="uk-UA" sz="3600" b="1" i="1" dirty="0">
              <a:solidFill>
                <a:srgbClr val="FF0000"/>
              </a:solidFill>
            </a:endParaRPr>
          </a:p>
        </p:txBody>
      </p:sp>
      <p:pic>
        <p:nvPicPr>
          <p:cNvPr id="4" name="Рисунок 3" descr="C:\Users\Юра\AppData\Local\Microsoft\Windows\Temporary Internet Files\Content.IE5\D26QVGS9\MP900411770[1]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548680"/>
            <a:ext cx="4464496" cy="3600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62760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У Музеї українського народного декоративного мистецтва почалися майстер-класи - Парад вишиванок 201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980728"/>
            <a:ext cx="6696744" cy="3672408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727200" y="4725144"/>
            <a:ext cx="5712179" cy="1080120"/>
          </a:xfrm>
        </p:spPr>
        <p:txBody>
          <a:bodyPr>
            <a:normAutofit fontScale="77500" lnSpcReduction="20000"/>
          </a:bodyPr>
          <a:lstStyle/>
          <a:p>
            <a:r>
              <a:rPr lang="uk-UA" sz="3600" b="1" i="1" dirty="0" smtClean="0">
                <a:solidFill>
                  <a:srgbClr val="FF0000"/>
                </a:solidFill>
              </a:rPr>
              <a:t>Музей українського народного</a:t>
            </a:r>
          </a:p>
          <a:p>
            <a:r>
              <a:rPr lang="uk-UA" sz="3600" b="1" i="1" dirty="0" smtClean="0">
                <a:solidFill>
                  <a:srgbClr val="FF0000"/>
                </a:solidFill>
              </a:rPr>
              <a:t> декоративного мистецтва</a:t>
            </a:r>
            <a:endParaRPr lang="uk-UA" sz="36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600904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www.kievtown.net/img/ukrainian_decorative_art_1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620689"/>
            <a:ext cx="7632848" cy="568863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70082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Фотогалереї Мій дім Україна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548680"/>
            <a:ext cx="7632847" cy="57606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96868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r>
              <a:rPr lang="uk-UA" dirty="0"/>
              <a:t> </a:t>
            </a:r>
          </a:p>
          <a:p>
            <a:r>
              <a:rPr lang="uk-UA" sz="3600" b="1" dirty="0">
                <a:solidFill>
                  <a:srgbClr val="002060"/>
                </a:solidFill>
              </a:rPr>
              <a:t>ПЕРИМЕТР= </a:t>
            </a:r>
            <a:r>
              <a:rPr lang="uk-UA" sz="3600" b="1" i="1" dirty="0">
                <a:solidFill>
                  <a:schemeClr val="accent6">
                    <a:lumMod val="50000"/>
                  </a:schemeClr>
                </a:solidFill>
              </a:rPr>
              <a:t>6+3+6+3=</a:t>
            </a:r>
            <a:r>
              <a:rPr lang="uk-UA" sz="3600" b="1" i="1" dirty="0">
                <a:solidFill>
                  <a:srgbClr val="FF0000"/>
                </a:solidFill>
              </a:rPr>
              <a:t>18 см</a:t>
            </a:r>
          </a:p>
          <a:p>
            <a:endParaRPr lang="uk-UA" dirty="0"/>
          </a:p>
        </p:txBody>
      </p:sp>
      <p:pic>
        <p:nvPicPr>
          <p:cNvPr id="4" name="Рисунок 3" descr="http://go2.imgsmail.ru/imgpreview?key=f6299f082dc4024&amp;mb=imgdb_preview_92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980729"/>
            <a:ext cx="5112568" cy="208823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45913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456267" y="4149080"/>
            <a:ext cx="6231467" cy="1080120"/>
          </a:xfrm>
        </p:spPr>
        <p:txBody>
          <a:bodyPr>
            <a:normAutofit fontScale="92500"/>
          </a:bodyPr>
          <a:lstStyle/>
          <a:p>
            <a:r>
              <a:rPr lang="uk-UA" dirty="0"/>
              <a:t> </a:t>
            </a:r>
            <a:endParaRPr lang="uk-UA" sz="3600" dirty="0"/>
          </a:p>
          <a:p>
            <a:r>
              <a:rPr lang="uk-UA" sz="3600" b="1" dirty="0">
                <a:solidFill>
                  <a:srgbClr val="002060"/>
                </a:solidFill>
              </a:rPr>
              <a:t>ПЕРИМЕТР=</a:t>
            </a:r>
            <a:r>
              <a:rPr lang="uk-UA" sz="3600" b="1" i="1" dirty="0">
                <a:solidFill>
                  <a:schemeClr val="accent6">
                    <a:lumMod val="50000"/>
                  </a:schemeClr>
                </a:solidFill>
              </a:rPr>
              <a:t>6+6+6+6= </a:t>
            </a:r>
            <a:r>
              <a:rPr lang="uk-UA" sz="3600" b="1" i="1" dirty="0">
                <a:solidFill>
                  <a:srgbClr val="FF0000"/>
                </a:solidFill>
              </a:rPr>
              <a:t>24 см</a:t>
            </a:r>
          </a:p>
          <a:p>
            <a:endParaRPr lang="uk-UA" dirty="0"/>
          </a:p>
        </p:txBody>
      </p:sp>
      <p:pic>
        <p:nvPicPr>
          <p:cNvPr id="4" name="Рисунок 3" descr="http://4put.ru/pictures/max/163/503296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908721"/>
            <a:ext cx="3221905" cy="295232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81457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8850369"/>
              </p:ext>
            </p:extLst>
          </p:nvPr>
        </p:nvGraphicFramePr>
        <p:xfrm>
          <a:off x="1524000" y="1516063"/>
          <a:ext cx="6096000" cy="3824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Документ" r:id="rId3" imgW="9611633" imgH="6030536" progId="Word.Document.12">
                  <p:embed/>
                </p:oleObj>
              </mc:Choice>
              <mc:Fallback>
                <p:oleObj name="Документ" r:id="rId3" imgW="9611633" imgH="603053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24000" y="1516063"/>
                        <a:ext cx="6096000" cy="3824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30594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456267" y="4293096"/>
            <a:ext cx="6231467" cy="1080120"/>
          </a:xfrm>
        </p:spPr>
        <p:txBody>
          <a:bodyPr>
            <a:normAutofit/>
          </a:bodyPr>
          <a:lstStyle/>
          <a:p>
            <a:r>
              <a:rPr lang="uk-UA" sz="3200" b="1" dirty="0">
                <a:solidFill>
                  <a:srgbClr val="002060"/>
                </a:solidFill>
              </a:rPr>
              <a:t>ПЕРИМЕТР= </a:t>
            </a:r>
            <a:r>
              <a:rPr lang="uk-UA" sz="3200" b="1" i="1" dirty="0">
                <a:solidFill>
                  <a:schemeClr val="accent6">
                    <a:lumMod val="50000"/>
                  </a:schemeClr>
                </a:solidFill>
              </a:rPr>
              <a:t>5+5+5+5= </a:t>
            </a:r>
            <a:r>
              <a:rPr lang="uk-UA" sz="3200" b="1" i="1" dirty="0">
                <a:solidFill>
                  <a:srgbClr val="FF0000"/>
                </a:solidFill>
              </a:rPr>
              <a:t>20 </a:t>
            </a:r>
            <a:r>
              <a:rPr lang="uk-UA" sz="3200" b="1" i="1" dirty="0" smtClean="0">
                <a:solidFill>
                  <a:srgbClr val="FF0000"/>
                </a:solidFill>
              </a:rPr>
              <a:t>см</a:t>
            </a:r>
          </a:p>
          <a:p>
            <a:endParaRPr lang="uk-UA" dirty="0" smtClean="0"/>
          </a:p>
          <a:p>
            <a:endParaRPr lang="uk-UA" dirty="0"/>
          </a:p>
          <a:p>
            <a:endParaRPr lang="uk-UA" dirty="0"/>
          </a:p>
          <a:p>
            <a:endParaRPr lang="uk-UA" dirty="0"/>
          </a:p>
        </p:txBody>
      </p:sp>
      <p:pic>
        <p:nvPicPr>
          <p:cNvPr id="4" name="Рисунок 3" descr="http://marry.org.ua/usr/templates/images/190607_9.gif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6563" y="725846"/>
            <a:ext cx="2891582" cy="291917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11557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4" name="Рисунок 3" descr="http://im0-tub-ua.yandex.net/i?id=01813968810dbddb697a37991961165f-65-144&amp;n=21">
            <a:hlinkClick r:id="rId2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2112" y="620689"/>
            <a:ext cx="5819775" cy="2448271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манеж прямоугольный заказать недорого в интернет магазине - в лучшем интернет-магазине товаров для детей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5442" y="3356992"/>
            <a:ext cx="5846012" cy="288032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91698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Музей игрушки - ПУТЕВОЧКА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59041">
            <a:off x="1522936" y="1031916"/>
            <a:ext cx="2160240" cy="221263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Шьем Украиночка-3 - шитье &quot; Поиск мастер классов, поделок св…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30129">
            <a:off x="1619672" y="3789040"/>
            <a:ext cx="2016224" cy="223224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Объект 9" descr="Студия подарков &quot;Доставка Радости&quot; - УКРАИНСКИЙ СУВЕНИР"/>
          <p:cNvPicPr>
            <a:picLocks noGrp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692696"/>
            <a:ext cx="3024336" cy="525658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7863394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uk-UA" sz="3100" b="1" i="1" dirty="0" smtClean="0">
                <a:solidFill>
                  <a:srgbClr val="FF0000"/>
                </a:solidFill>
              </a:rPr>
              <a:t>                                  Задача</a:t>
            </a:r>
            <a:r>
              <a:rPr lang="uk-UA" b="1" i="1" dirty="0" smtClean="0">
                <a:solidFill>
                  <a:srgbClr val="FF0000"/>
                </a:solidFill>
              </a:rPr>
              <a:t/>
            </a:r>
            <a:br>
              <a:rPr lang="uk-UA" b="1" i="1" dirty="0" smtClean="0">
                <a:solidFill>
                  <a:srgbClr val="FF0000"/>
                </a:solidFill>
              </a:rPr>
            </a:br>
            <a:r>
              <a:rPr lang="uk-UA" sz="2000" b="1" i="1" dirty="0" smtClean="0">
                <a:solidFill>
                  <a:srgbClr val="002060"/>
                </a:solidFill>
              </a:rPr>
              <a:t>Іграшка Хлопчик – українець коштує </a:t>
            </a:r>
            <a:r>
              <a:rPr lang="uk-UA" sz="2000" b="1" i="1" dirty="0" smtClean="0">
                <a:solidFill>
                  <a:srgbClr val="FF0000"/>
                </a:solidFill>
              </a:rPr>
              <a:t>35 гривень</a:t>
            </a:r>
            <a:r>
              <a:rPr lang="uk-UA" sz="2000" b="1" i="1" dirty="0" smtClean="0">
                <a:solidFill>
                  <a:srgbClr val="002060"/>
                </a:solidFill>
              </a:rPr>
              <a:t>, а іграшка Дівчинка – українка – на </a:t>
            </a:r>
            <a:r>
              <a:rPr lang="uk-UA" sz="2000" b="1" i="1" dirty="0" smtClean="0">
                <a:solidFill>
                  <a:srgbClr val="FF0000"/>
                </a:solidFill>
              </a:rPr>
              <a:t>15 гривень </a:t>
            </a:r>
            <a:r>
              <a:rPr lang="uk-UA" sz="2000" b="1" i="1" dirty="0" smtClean="0">
                <a:solidFill>
                  <a:srgbClr val="002060"/>
                </a:solidFill>
              </a:rPr>
              <a:t>дорожче. Скільки грошей треба заплатити, щоб придбати дві іграшки?</a:t>
            </a:r>
            <a:endParaRPr lang="uk-UA" b="1" i="1" dirty="0">
              <a:solidFill>
                <a:srgbClr val="FF0000"/>
              </a:solidFill>
            </a:endParaRPr>
          </a:p>
        </p:txBody>
      </p:sp>
      <p:sp>
        <p:nvSpPr>
          <p:cNvPr id="12" name="Текст 11"/>
          <p:cNvSpPr>
            <a:spLocks noGrp="1"/>
          </p:cNvSpPr>
          <p:nvPr>
            <p:ph type="body" idx="1"/>
          </p:nvPr>
        </p:nvSpPr>
        <p:spPr>
          <a:xfrm>
            <a:off x="1557869" y="4653136"/>
            <a:ext cx="2939521" cy="1008112"/>
          </a:xfrm>
        </p:spPr>
        <p:txBody>
          <a:bodyPr/>
          <a:lstStyle/>
          <a:p>
            <a:endParaRPr lang="uk-UA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1298448" y="4509120"/>
            <a:ext cx="3227832" cy="1215024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endParaRPr lang="uk-UA" sz="3600" b="1" i="1" dirty="0" smtClean="0">
              <a:solidFill>
                <a:srgbClr val="C00000"/>
              </a:solidFill>
            </a:endParaRPr>
          </a:p>
          <a:p>
            <a:pPr marL="0" indent="0" algn="ctr">
              <a:buNone/>
            </a:pPr>
            <a:r>
              <a:rPr lang="uk-UA" sz="3600" b="1" i="1" dirty="0" smtClean="0">
                <a:solidFill>
                  <a:srgbClr val="C00000"/>
                </a:solidFill>
              </a:rPr>
              <a:t>35 </a:t>
            </a:r>
            <a:r>
              <a:rPr lang="uk-UA" sz="3600" b="1" i="1" dirty="0" smtClean="0">
                <a:solidFill>
                  <a:schemeClr val="accent6">
                    <a:lumMod val="50000"/>
                  </a:schemeClr>
                </a:solidFill>
              </a:rPr>
              <a:t>грн.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quarter" idx="14"/>
          </p:nvPr>
        </p:nvSpPr>
        <p:spPr>
          <a:xfrm>
            <a:off x="4645151" y="4653136"/>
            <a:ext cx="3227832" cy="1071452"/>
          </a:xfrm>
        </p:spPr>
        <p:txBody>
          <a:bodyPr>
            <a:normAutofit fontScale="92500" lnSpcReduction="10000"/>
          </a:bodyPr>
          <a:lstStyle/>
          <a:p>
            <a:r>
              <a:rPr lang="uk-UA" sz="3600" b="1" i="1" dirty="0">
                <a:solidFill>
                  <a:schemeClr val="accent6">
                    <a:lumMod val="50000"/>
                  </a:schemeClr>
                </a:solidFill>
              </a:rPr>
              <a:t>н</a:t>
            </a:r>
            <a:r>
              <a:rPr lang="uk-UA" sz="3600" b="1" i="1" dirty="0" smtClean="0">
                <a:solidFill>
                  <a:schemeClr val="accent6">
                    <a:lumMod val="50000"/>
                  </a:schemeClr>
                </a:solidFill>
              </a:rPr>
              <a:t>а </a:t>
            </a:r>
            <a:r>
              <a:rPr lang="uk-UA" sz="3600" b="1" i="1" dirty="0" smtClean="0">
                <a:solidFill>
                  <a:srgbClr val="C00000"/>
                </a:solidFill>
              </a:rPr>
              <a:t>15</a:t>
            </a:r>
            <a:r>
              <a:rPr lang="uk-UA" sz="3600" b="1" i="1" dirty="0" smtClean="0">
                <a:solidFill>
                  <a:schemeClr val="accent6">
                    <a:lumMod val="50000"/>
                  </a:schemeClr>
                </a:solidFill>
              </a:rPr>
              <a:t> грн. дорожче</a:t>
            </a:r>
            <a:endParaRPr lang="uk-UA" sz="3600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7" name="Рисунок 6" descr="Где можно заказать в подарок фарфоровую куклу - Куклы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060848"/>
            <a:ext cx="2448271" cy="2232248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Кукла фарфоровая \ ТМ &quot;Гулівер Країна&quot;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060848"/>
            <a:ext cx="2448272" cy="22322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50651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3131840" y="908720"/>
            <a:ext cx="3384376" cy="1111347"/>
          </a:xfrm>
        </p:spPr>
        <p:txBody>
          <a:bodyPr>
            <a:normAutofit fontScale="90000"/>
          </a:bodyPr>
          <a:lstStyle/>
          <a:p>
            <a:pPr algn="l"/>
            <a:r>
              <a:rPr lang="uk-UA" sz="2000" b="1" i="1" dirty="0" smtClean="0"/>
              <a:t>                 </a:t>
            </a:r>
            <a:br>
              <a:rPr lang="uk-UA" sz="2000" b="1" i="1" dirty="0" smtClean="0"/>
            </a:br>
            <a:r>
              <a:rPr lang="uk-UA" sz="2000" b="1" i="1" dirty="0"/>
              <a:t> </a:t>
            </a:r>
            <a:r>
              <a:rPr lang="uk-UA" sz="2000" b="1" i="1" dirty="0" smtClean="0"/>
              <a:t>                 1 варіант</a:t>
            </a:r>
            <a:br>
              <a:rPr lang="uk-UA" sz="2000" b="1" i="1" dirty="0" smtClean="0"/>
            </a:br>
            <a:r>
              <a:rPr lang="uk-UA" sz="2000" b="1" i="1" dirty="0" smtClean="0"/>
              <a:t/>
            </a:r>
            <a:br>
              <a:rPr lang="uk-UA" sz="2000" b="1" i="1" dirty="0" smtClean="0"/>
            </a:br>
            <a:r>
              <a:rPr lang="uk-UA" sz="2700" b="1" i="1" dirty="0" smtClean="0">
                <a:solidFill>
                  <a:srgbClr val="002060"/>
                </a:solidFill>
              </a:rPr>
              <a:t>1) 35-15=20 ( грн.)</a:t>
            </a:r>
            <a:br>
              <a:rPr lang="uk-UA" sz="2700" b="1" i="1" dirty="0" smtClean="0">
                <a:solidFill>
                  <a:srgbClr val="002060"/>
                </a:solidFill>
              </a:rPr>
            </a:br>
            <a:r>
              <a:rPr lang="uk-UA" sz="2700" b="1" i="1" dirty="0" smtClean="0">
                <a:solidFill>
                  <a:srgbClr val="002060"/>
                </a:solidFill>
              </a:rPr>
              <a:t>2) 35+20=55 (</a:t>
            </a:r>
            <a:r>
              <a:rPr lang="uk-UA" sz="2700" b="1" i="1" dirty="0" err="1" smtClean="0">
                <a:solidFill>
                  <a:srgbClr val="002060"/>
                </a:solidFill>
              </a:rPr>
              <a:t>грн</a:t>
            </a:r>
            <a:r>
              <a:rPr lang="uk-UA" sz="2700" b="1" i="1" dirty="0" smtClean="0">
                <a:solidFill>
                  <a:srgbClr val="002060"/>
                </a:solidFill>
              </a:rPr>
              <a:t>.)</a:t>
            </a:r>
            <a:r>
              <a:rPr lang="uk-UA" sz="2000" b="1" i="1" dirty="0" smtClean="0"/>
              <a:t/>
            </a:r>
            <a:br>
              <a:rPr lang="uk-UA" sz="2000" b="1" i="1" dirty="0" smtClean="0"/>
            </a:br>
            <a:r>
              <a:rPr lang="uk-UA" sz="2000" b="1" i="1" dirty="0"/>
              <a:t/>
            </a:r>
            <a:br>
              <a:rPr lang="uk-UA" sz="2000" b="1" i="1" dirty="0"/>
            </a:br>
            <a:r>
              <a:rPr lang="uk-UA" sz="2000" b="1" i="1" dirty="0" smtClean="0"/>
              <a:t/>
            </a:r>
            <a:br>
              <a:rPr lang="uk-UA" sz="2000" b="1" i="1" dirty="0" smtClean="0"/>
            </a:br>
            <a:endParaRPr lang="uk-UA" sz="2000" b="1" i="1" dirty="0"/>
          </a:p>
        </p:txBody>
      </p:sp>
      <p:sp>
        <p:nvSpPr>
          <p:cNvPr id="8" name="Объект 7"/>
          <p:cNvSpPr>
            <a:spLocks noGrp="1"/>
          </p:cNvSpPr>
          <p:nvPr>
            <p:ph sz="quarter" idx="13"/>
          </p:nvPr>
        </p:nvSpPr>
        <p:spPr>
          <a:xfrm>
            <a:off x="1298448" y="2420889"/>
            <a:ext cx="3200400" cy="129614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1800" b="1" i="1" dirty="0" smtClean="0"/>
              <a:t>2 варіант</a:t>
            </a:r>
          </a:p>
          <a:p>
            <a:pPr marL="457200" indent="-457200">
              <a:buAutoNum type="arabicParenR"/>
            </a:pPr>
            <a:r>
              <a:rPr lang="uk-UA" sz="2000" b="1" i="1" dirty="0" smtClean="0">
                <a:solidFill>
                  <a:srgbClr val="7030A0"/>
                </a:solidFill>
              </a:rPr>
              <a:t>35+15=50 ( грн.)</a:t>
            </a:r>
          </a:p>
          <a:p>
            <a:pPr marL="457200" indent="-457200">
              <a:buAutoNum type="arabicParenR"/>
            </a:pPr>
            <a:r>
              <a:rPr lang="uk-UA" sz="2000" b="1" i="1" dirty="0" smtClean="0">
                <a:solidFill>
                  <a:srgbClr val="7030A0"/>
                </a:solidFill>
              </a:rPr>
              <a:t>35+50=85 ( грн.)</a:t>
            </a:r>
            <a:endParaRPr lang="uk-UA" sz="2000" b="1" i="1" dirty="0">
              <a:solidFill>
                <a:srgbClr val="7030A0"/>
              </a:solidFill>
            </a:endParaRPr>
          </a:p>
        </p:txBody>
      </p:sp>
      <p:sp>
        <p:nvSpPr>
          <p:cNvPr id="9" name="Объект 8"/>
          <p:cNvSpPr>
            <a:spLocks noGrp="1"/>
          </p:cNvSpPr>
          <p:nvPr>
            <p:ph sz="quarter" idx="14"/>
          </p:nvPr>
        </p:nvSpPr>
        <p:spPr>
          <a:xfrm>
            <a:off x="4663440" y="4365104"/>
            <a:ext cx="3200400" cy="135942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1800" b="1" i="1" dirty="0" smtClean="0"/>
              <a:t>3 варіант</a:t>
            </a:r>
          </a:p>
          <a:p>
            <a:pPr marL="342900" indent="-342900">
              <a:buAutoNum type="arabicParenR"/>
            </a:pPr>
            <a:r>
              <a:rPr lang="uk-UA" sz="1800" b="1" i="1" dirty="0" smtClean="0">
                <a:solidFill>
                  <a:schemeClr val="accent6">
                    <a:lumMod val="50000"/>
                  </a:schemeClr>
                </a:solidFill>
              </a:rPr>
              <a:t>35+15=60 ( грн.)</a:t>
            </a:r>
          </a:p>
          <a:p>
            <a:pPr marL="342900" indent="-342900">
              <a:buAutoNum type="arabicParenR"/>
            </a:pPr>
            <a:r>
              <a:rPr lang="uk-UA" sz="1800" b="1" i="1" dirty="0" smtClean="0">
                <a:solidFill>
                  <a:schemeClr val="accent6">
                    <a:lumMod val="50000"/>
                  </a:schemeClr>
                </a:solidFill>
              </a:rPr>
              <a:t>35+60=95 ( грн.)</a:t>
            </a:r>
            <a:endParaRPr lang="uk-UA" sz="1800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9068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build="p"/>
      <p:bldP spid="9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Коля Маляренко // Страница человека на InfoCar.ua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2537" y="1319212"/>
            <a:ext cx="6638925" cy="42195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1899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качать игру Тачки: Веселые гонки (2006/RUS) бесплатно &quot; СКА…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8362" y="692696"/>
            <a:ext cx="4867275" cy="547260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96219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WIP :: Blender 3D - уроки на русском, модели, скачать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052736"/>
            <a:ext cx="6840759" cy="46805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66925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ia124.mycdn.me/image?id=563483442127&amp;bid=563483442127&amp;t=0&amp;plc=WEB&amp;tkn=D5m7AtJBOTzLBjYtXmpsTgoGJAA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620689"/>
            <a:ext cx="7488832" cy="561662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83809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6734471"/>
              </p:ext>
            </p:extLst>
          </p:nvPr>
        </p:nvGraphicFramePr>
        <p:xfrm>
          <a:off x="2880306" y="1844825"/>
          <a:ext cx="3362751" cy="3878114"/>
        </p:xfrm>
        <a:graphic>
          <a:graphicData uri="http://schemas.openxmlformats.org/drawingml/2006/table">
            <a:tbl>
              <a:tblPr firstRow="1" firstCol="1" bandRow="1"/>
              <a:tblGrid>
                <a:gridCol w="436101"/>
                <a:gridCol w="2391180"/>
                <a:gridCol w="535470"/>
              </a:tblGrid>
              <a:tr h="70672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b="1" i="1" dirty="0">
                          <a:solidFill>
                            <a:srgbClr val="00206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№</a:t>
                      </a:r>
                      <a:endParaRPr lang="uk-UA" sz="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922" marR="379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i="1" dirty="0">
                          <a:solidFill>
                            <a:srgbClr val="984806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Види роботи </a:t>
                      </a:r>
                      <a:endParaRPr lang="uk-UA" sz="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922" marR="379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b="1" i="1">
                          <a:solidFill>
                            <a:srgbClr val="FF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Бали</a:t>
                      </a:r>
                      <a:endParaRPr lang="uk-UA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922" marR="379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039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b="1" i="1">
                          <a:solidFill>
                            <a:srgbClr val="00206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uk-UA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922" marR="379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b="1" i="1">
                          <a:solidFill>
                            <a:srgbClr val="7030A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Перевірка уваги</a:t>
                      </a:r>
                      <a:endParaRPr lang="uk-UA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922" marR="379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uk-UA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922" marR="379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02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b="1" i="1">
                          <a:solidFill>
                            <a:srgbClr val="00206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uk-UA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922" marR="379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b="1" i="1">
                          <a:solidFill>
                            <a:srgbClr val="0070C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Каліграфічна хвилинка</a:t>
                      </a:r>
                      <a:endParaRPr lang="uk-UA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922" marR="379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uk-UA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922" marR="379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392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b="1" i="1">
                          <a:solidFill>
                            <a:srgbClr val="00206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uk-UA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922" marR="379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b="1" i="1" dirty="0">
                          <a:solidFill>
                            <a:srgbClr val="00B05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Робота в групах</a:t>
                      </a:r>
                      <a:endParaRPr lang="uk-UA" sz="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922" marR="379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uk-UA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922" marR="379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37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b="1" i="1">
                          <a:solidFill>
                            <a:srgbClr val="00206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uk-UA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922" marR="379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b="1" i="1" dirty="0" smtClean="0">
                          <a:solidFill>
                            <a:srgbClr val="FF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« </a:t>
                      </a:r>
                      <a:r>
                        <a:rPr lang="uk-UA" sz="1100" b="1" i="1" smtClean="0">
                          <a:solidFill>
                            <a:srgbClr val="FF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Мозковий</a:t>
                      </a:r>
                      <a:r>
                        <a:rPr lang="uk-UA" sz="1100" b="1" i="1" baseline="0" smtClean="0">
                          <a:solidFill>
                            <a:srgbClr val="FF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 штурм»</a:t>
                      </a:r>
                      <a:endParaRPr lang="uk-UA" sz="600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922" marR="379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uk-UA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922" marR="379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263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b="1" i="1">
                          <a:solidFill>
                            <a:srgbClr val="00206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uk-UA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922" marR="379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b="1" i="1" dirty="0" smtClean="0">
                          <a:solidFill>
                            <a:srgbClr val="00206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Квадрат.</a:t>
                      </a:r>
                      <a:r>
                        <a:rPr lang="uk-UA" sz="1100" b="1" i="1" baseline="0" dirty="0" smtClean="0">
                          <a:solidFill>
                            <a:srgbClr val="00206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 Визначення периметра.</a:t>
                      </a:r>
                      <a:endParaRPr lang="uk-UA" sz="600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922" marR="379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uk-UA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922" marR="379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01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b="1" i="1">
                          <a:solidFill>
                            <a:srgbClr val="00206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  <a:endParaRPr lang="uk-UA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922" marR="379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b="1" i="1" dirty="0">
                          <a:solidFill>
                            <a:srgbClr val="4F6228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Робота над задачею</a:t>
                      </a:r>
                      <a:endParaRPr lang="uk-UA" sz="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922" marR="379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uk-UA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922" marR="379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01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b="1" i="1">
                          <a:solidFill>
                            <a:srgbClr val="00206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7</a:t>
                      </a:r>
                      <a:endParaRPr lang="uk-UA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922" marR="379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b="1" i="1">
                          <a:solidFill>
                            <a:srgbClr val="215868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Український </a:t>
                      </a:r>
                      <a:r>
                        <a:rPr lang="uk-UA" sz="1100" b="1" i="1">
                          <a:solidFill>
                            <a:srgbClr val="FFC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ярмарок</a:t>
                      </a:r>
                      <a:endParaRPr lang="uk-UA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922" marR="379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uk-UA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922" marR="379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01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b="1" i="1">
                          <a:solidFill>
                            <a:srgbClr val="00206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8</a:t>
                      </a:r>
                      <a:endParaRPr lang="uk-UA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922" marR="379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b="1" i="1" dirty="0">
                          <a:solidFill>
                            <a:srgbClr val="C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ОЦІНКА</a:t>
                      </a:r>
                      <a:endParaRPr lang="uk-UA" sz="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922" marR="379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uk-UA" sz="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922" marR="379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1444979" y="908721"/>
            <a:ext cx="6254044" cy="720079"/>
          </a:xfrm>
        </p:spPr>
        <p:txBody>
          <a:bodyPr>
            <a:normAutofit/>
          </a:bodyPr>
          <a:lstStyle/>
          <a:p>
            <a:r>
              <a:rPr lang="uk-UA" sz="2400" b="1" i="1" dirty="0" err="1" smtClean="0">
                <a:solidFill>
                  <a:srgbClr val="FF0000"/>
                </a:solidFill>
              </a:rPr>
              <a:t>Самооцінення</a:t>
            </a:r>
            <a:endParaRPr lang="uk-UA" sz="24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2480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Фотографии осеннего парка HONDA Видео и Фотостудия Honda Maf…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635912"/>
            <a:ext cx="7632848" cy="5601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4937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OTO7.info - Фотоконкурс Сезонный фотоконкурс &quot;Осени мотивы золотые. Без слов.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620689"/>
            <a:ext cx="7704856" cy="568863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33197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олитех Православный &quot; Blog Archive &quot; Выбор князя Владимира: правда и мифы о Крещении Руси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620688"/>
            <a:ext cx="7681842" cy="57606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62196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i="1" dirty="0" smtClean="0">
                <a:solidFill>
                  <a:srgbClr val="0070C0"/>
                </a:solidFill>
              </a:rPr>
              <a:t>Майдан</a:t>
            </a:r>
            <a:br>
              <a:rPr lang="uk-UA" b="1" i="1" dirty="0" smtClean="0">
                <a:solidFill>
                  <a:srgbClr val="0070C0"/>
                </a:solidFill>
              </a:rPr>
            </a:br>
            <a:r>
              <a:rPr lang="uk-UA" b="1" i="1" dirty="0">
                <a:solidFill>
                  <a:srgbClr val="0070C0"/>
                </a:solidFill>
              </a:rPr>
              <a:t/>
            </a:r>
            <a:br>
              <a:rPr lang="uk-UA" b="1" i="1" dirty="0">
                <a:solidFill>
                  <a:srgbClr val="0070C0"/>
                </a:solidFill>
              </a:rPr>
            </a:br>
            <a:r>
              <a:rPr lang="uk-UA" b="1" i="1" dirty="0" smtClean="0">
                <a:solidFill>
                  <a:srgbClr val="0070C0"/>
                </a:solidFill>
              </a:rPr>
              <a:t>Незалежності</a:t>
            </a:r>
            <a:endParaRPr lang="uk-UA" b="1" i="1" dirty="0">
              <a:solidFill>
                <a:srgbClr val="0070C0"/>
              </a:solidFill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8" name="Рисунок 7" descr="Памятные места: Памятник первому трамваю в Киеве, Монумент Родина-мать, Монумент Независимости, Фонтан Самсон на Контрактовой пл"/>
          <p:cNvPicPr>
            <a:picLocks noGrp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0" r="1920"/>
          <a:stretch>
            <a:fillRect/>
          </a:stretch>
        </p:blipFill>
        <p:spPr bwMode="auto">
          <a:xfrm rot="60000">
            <a:off x="4428190" y="977331"/>
            <a:ext cx="3601109" cy="476712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42348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pic>
        <p:nvPicPr>
          <p:cNvPr id="1025" name="Рисунок 1" descr="Описание: Ситилайт в г.Киев по адресу: Институтская ул., 1 (6) (Печерский р-н) :: &quot;Антарис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692696"/>
            <a:ext cx="7388002" cy="439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0" y="531495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8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ВУЛИЦЯ ІНСТИТУТСЬКА</a:t>
            </a: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4407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620688"/>
            <a:ext cx="8568951" cy="5688632"/>
          </a:xfrm>
        </p:spPr>
        <p:txBody>
          <a:bodyPr>
            <a:normAutofit/>
          </a:bodyPr>
          <a:lstStyle/>
          <a:p>
            <a:r>
              <a:rPr lang="uk-UA" sz="7200" b="1" i="1" dirty="0" smtClean="0">
                <a:solidFill>
                  <a:srgbClr val="7030A0"/>
                </a:solidFill>
              </a:rPr>
              <a:t>№</a:t>
            </a:r>
            <a:r>
              <a:rPr lang="uk-UA" dirty="0">
                <a:solidFill>
                  <a:srgbClr val="7030A0"/>
                </a:solidFill>
              </a:rPr>
              <a:t/>
            </a:r>
            <a:br>
              <a:rPr lang="uk-UA" dirty="0">
                <a:solidFill>
                  <a:srgbClr val="7030A0"/>
                </a:solidFill>
              </a:rPr>
            </a:br>
            <a:r>
              <a:rPr lang="uk-UA" b="1" i="1" dirty="0">
                <a:solidFill>
                  <a:srgbClr val="7030A0"/>
                </a:solidFill>
                <a:effectLst>
                  <a:outerShdw blurRad="50800" algn="tl">
                    <a:srgbClr val="000000"/>
                  </a:outerShdw>
                </a:effectLst>
              </a:rPr>
              <a:t>2   4   .   .   10   .   14   . </a:t>
            </a:r>
            <a:r>
              <a:rPr lang="uk-UA" b="1" i="1" dirty="0" smtClean="0">
                <a:solidFill>
                  <a:srgbClr val="7030A0"/>
                </a:solidFill>
                <a:effectLst>
                  <a:outerShdw blurRad="50800" algn="tl">
                    <a:srgbClr val="000000"/>
                  </a:outerShdw>
                </a:effectLst>
              </a:rPr>
              <a:t/>
            </a:r>
            <a:br>
              <a:rPr lang="uk-UA" b="1" i="1" dirty="0" smtClean="0">
                <a:solidFill>
                  <a:srgbClr val="7030A0"/>
                </a:solidFill>
                <a:effectLst>
                  <a:outerShdw blurRad="50800" algn="tl">
                    <a:srgbClr val="000000"/>
                  </a:outerShdw>
                </a:effectLst>
              </a:rPr>
            </a:br>
            <a:r>
              <a:rPr lang="uk-UA" b="1" i="1" dirty="0" smtClean="0">
                <a:solidFill>
                  <a:srgbClr val="7030A0"/>
                </a:solidFill>
                <a:effectLst>
                  <a:outerShdw blurRad="50800" algn="tl">
                    <a:srgbClr val="000000"/>
                  </a:outerShdw>
                </a:effectLst>
              </a:rPr>
              <a:t>  </a:t>
            </a:r>
            <a:r>
              <a:rPr lang="uk-UA" dirty="0">
                <a:solidFill>
                  <a:srgbClr val="7030A0"/>
                </a:solidFill>
              </a:rPr>
              <a:t/>
            </a:r>
            <a:br>
              <a:rPr lang="uk-UA" dirty="0">
                <a:solidFill>
                  <a:srgbClr val="7030A0"/>
                </a:solidFill>
              </a:rPr>
            </a:br>
            <a:r>
              <a:rPr lang="uk-UA" b="1" i="1" dirty="0">
                <a:solidFill>
                  <a:srgbClr val="7030A0"/>
                </a:solidFill>
                <a:effectLst>
                  <a:outerShdw blurRad="50800" algn="tl">
                    <a:srgbClr val="000000"/>
                  </a:outerShdw>
                </a:effectLst>
              </a:rPr>
              <a:t>18   20   .   .   25   28   .</a:t>
            </a:r>
            <a:r>
              <a:rPr lang="uk-UA" dirty="0">
                <a:solidFill>
                  <a:srgbClr val="7030A0"/>
                </a:solidFill>
              </a:rPr>
              <a:t/>
            </a:r>
            <a:br>
              <a:rPr lang="uk-UA" dirty="0">
                <a:solidFill>
                  <a:srgbClr val="7030A0"/>
                </a:solidFill>
              </a:rPr>
            </a:br>
            <a:endParaRPr lang="uk-UA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5091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208</TotalTime>
  <Words>142</Words>
  <Application>Microsoft Office PowerPoint</Application>
  <PresentationFormat>Экран (4:3)</PresentationFormat>
  <Paragraphs>66</Paragraphs>
  <Slides>28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0" baseType="lpstr">
      <vt:lpstr>Кнопка</vt:lpstr>
      <vt:lpstr>Документ Microsoft Word</vt:lpstr>
      <vt:lpstr>Квадрат. Застосування різних прийомів знаходження суми і різниці двоцифрових чисел.</vt:lpstr>
      <vt:lpstr>Презентация PowerPoint</vt:lpstr>
      <vt:lpstr>Самооцінення</vt:lpstr>
      <vt:lpstr>Презентация PowerPoint</vt:lpstr>
      <vt:lpstr>Презентация PowerPoint</vt:lpstr>
      <vt:lpstr>Презентация PowerPoint</vt:lpstr>
      <vt:lpstr>Майдан  Незалежності</vt:lpstr>
      <vt:lpstr>Презентация PowerPoint</vt:lpstr>
      <vt:lpstr>№ 2   4   .   .   10   .   14   .     18   20   .   .   25   28   . </vt:lpstr>
      <vt:lpstr>№  2   4   6   8   10   12   14   16     18   20   22   24  26   28   30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                        Задача Іграшка Хлопчик – українець коштує 35 гривень, а іграшка Дівчинка – українка – на 15 гривень дорожче. Скільки грошей треба заплатити, щоб придбати дві іграшки?</vt:lpstr>
      <vt:lpstr>                                    1 варіант  1) 35-15=20 ( грн.) 2) 35+20=55 (грн.)   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Квадрат. Застосування різних прийомів знаходження суми і різниці двоцифрових чисел.</dc:title>
  <dc:creator>Юра</dc:creator>
  <cp:lastModifiedBy>Юра</cp:lastModifiedBy>
  <cp:revision>25</cp:revision>
  <dcterms:created xsi:type="dcterms:W3CDTF">2014-10-03T12:50:35Z</dcterms:created>
  <dcterms:modified xsi:type="dcterms:W3CDTF">2014-10-10T15:17:39Z</dcterms:modified>
</cp:coreProperties>
</file>