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57" r:id="rId2"/>
    <p:sldId id="269" r:id="rId3"/>
    <p:sldId id="259" r:id="rId4"/>
    <p:sldId id="260" r:id="rId5"/>
    <p:sldId id="261" r:id="rId6"/>
    <p:sldId id="262" r:id="rId7"/>
    <p:sldId id="265" r:id="rId8"/>
    <p:sldId id="266" r:id="rId9"/>
    <p:sldId id="267" r:id="rId10"/>
    <p:sldId id="270" r:id="rId11"/>
    <p:sldId id="268" r:id="rId12"/>
    <p:sldId id="271" r:id="rId13"/>
    <p:sldId id="272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59" autoAdjust="0"/>
    <p:restoredTop sz="94660"/>
  </p:normalViewPr>
  <p:slideViewPr>
    <p:cSldViewPr>
      <p:cViewPr>
        <p:scale>
          <a:sx n="70" d="100"/>
          <a:sy n="70" d="100"/>
        </p:scale>
        <p:origin x="-1290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28597F-AE6A-4D75-ACC3-1D8BFCDC9802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5397628-5213-439C-B4FD-F579659E0A91}">
      <dgm:prSet phldrT="[Текст]" custT="1"/>
      <dgm:spPr>
        <a:solidFill>
          <a:srgbClr val="0070C0"/>
        </a:solidFill>
        <a:ln>
          <a:solidFill>
            <a:srgbClr val="3366FF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r>
            <a:rPr lang="uk-UA" sz="3200" dirty="0" smtClean="0"/>
            <a:t>Інформаційна</a:t>
          </a:r>
          <a:endParaRPr lang="uk-UA" sz="3200" dirty="0"/>
        </a:p>
      </dgm:t>
    </dgm:pt>
    <dgm:pt modelId="{6FDBC89A-B396-43E1-95EB-7B5077A3745B}" type="parTrans" cxnId="{68698786-8D1A-4399-BECF-F938B001328E}">
      <dgm:prSet/>
      <dgm:spPr/>
      <dgm:t>
        <a:bodyPr/>
        <a:lstStyle/>
        <a:p>
          <a:endParaRPr lang="uk-UA"/>
        </a:p>
      </dgm:t>
    </dgm:pt>
    <dgm:pt modelId="{D558747E-54AE-46AA-AE9F-0F9253CED44A}" type="sibTrans" cxnId="{68698786-8D1A-4399-BECF-F938B001328E}">
      <dgm:prSet/>
      <dgm:spPr/>
      <dgm:t>
        <a:bodyPr/>
        <a:lstStyle/>
        <a:p>
          <a:endParaRPr lang="uk-UA"/>
        </a:p>
      </dgm:t>
    </dgm:pt>
    <dgm:pt modelId="{A2C7CFFE-D3CD-49FE-9E8C-023D038D42E3}">
      <dgm:prSet phldrT="[Текст]" custT="1"/>
      <dgm:spPr>
        <a:solidFill>
          <a:srgbClr val="00B0F0"/>
        </a:solidFill>
        <a:scene3d>
          <a:camera prst="isometricOffAxis1Right"/>
          <a:lightRig rig="threePt" dir="t"/>
        </a:scene3d>
        <a:sp3d>
          <a:bevelT prst="angle"/>
        </a:sp3d>
      </dgm:spPr>
      <dgm:t>
        <a:bodyPr/>
        <a:lstStyle/>
        <a:p>
          <a:r>
            <a:rPr lang="uk-UA" sz="3200" dirty="0" err="1" smtClean="0"/>
            <a:t>Оберігаюча</a:t>
          </a:r>
          <a:endParaRPr lang="uk-UA" sz="3200" dirty="0"/>
        </a:p>
      </dgm:t>
    </dgm:pt>
    <dgm:pt modelId="{FA57C753-5172-44B9-8F38-E1F668E9DC72}" type="parTrans" cxnId="{B66FD5D0-84FD-4AB0-ADEA-496F6C9DD30A}">
      <dgm:prSet/>
      <dgm:spPr/>
      <dgm:t>
        <a:bodyPr/>
        <a:lstStyle/>
        <a:p>
          <a:endParaRPr lang="uk-UA"/>
        </a:p>
      </dgm:t>
    </dgm:pt>
    <dgm:pt modelId="{C5DA6373-DB5D-452E-9E68-CB7D722AAC3B}" type="sibTrans" cxnId="{B66FD5D0-84FD-4AB0-ADEA-496F6C9DD30A}">
      <dgm:prSet/>
      <dgm:spPr/>
      <dgm:t>
        <a:bodyPr/>
        <a:lstStyle/>
        <a:p>
          <a:endParaRPr lang="uk-UA"/>
        </a:p>
      </dgm:t>
    </dgm:pt>
    <dgm:pt modelId="{135E742D-7DD2-40C8-88F3-FB84C1FC4AE0}">
      <dgm:prSet phldrT="[Текст]" custT="1"/>
      <dgm:spPr>
        <a:solidFill>
          <a:srgbClr val="92D050"/>
        </a:solidFill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sz="3200" dirty="0" smtClean="0"/>
            <a:t>Функції вчителя  в суспільстві</a:t>
          </a:r>
          <a:endParaRPr lang="uk-UA" sz="3200" dirty="0"/>
        </a:p>
      </dgm:t>
    </dgm:pt>
    <dgm:pt modelId="{570BC1B0-A560-4EBC-8E32-78B3AC824B92}" type="sibTrans" cxnId="{65275E96-CF78-46B5-9D49-574263DFA8EF}">
      <dgm:prSet/>
      <dgm:spPr/>
      <dgm:t>
        <a:bodyPr/>
        <a:lstStyle/>
        <a:p>
          <a:endParaRPr lang="uk-UA"/>
        </a:p>
      </dgm:t>
    </dgm:pt>
    <dgm:pt modelId="{61A94F5B-ACC6-484E-ADE6-E78A86941A0C}" type="parTrans" cxnId="{65275E96-CF78-46B5-9D49-574263DFA8EF}">
      <dgm:prSet/>
      <dgm:spPr/>
      <dgm:t>
        <a:bodyPr/>
        <a:lstStyle/>
        <a:p>
          <a:endParaRPr lang="uk-UA"/>
        </a:p>
      </dgm:t>
    </dgm:pt>
    <dgm:pt modelId="{A8C48681-F21F-47D6-A935-5B7A27274A09}" type="pres">
      <dgm:prSet presAssocID="{4828597F-AE6A-4D75-ACC3-1D8BFCDC980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936F57E-E386-4242-9969-0E5D9BDE1DC9}" type="pres">
      <dgm:prSet presAssocID="{135E742D-7DD2-40C8-88F3-FB84C1FC4AE0}" presName="node" presStyleLbl="node1" presStyleIdx="0" presStyleCnt="3" custScaleX="265285" custRadScaleRad="102138" custRadScaleInc="-423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1D00736-9E1C-4B0C-89DC-2DC350D68D8F}" type="pres">
      <dgm:prSet presAssocID="{570BC1B0-A560-4EBC-8E32-78B3AC824B92}" presName="sibTrans" presStyleLbl="sibTrans2D1" presStyleIdx="0" presStyleCnt="3"/>
      <dgm:spPr/>
      <dgm:t>
        <a:bodyPr/>
        <a:lstStyle/>
        <a:p>
          <a:endParaRPr lang="uk-UA"/>
        </a:p>
      </dgm:t>
    </dgm:pt>
    <dgm:pt modelId="{8848A3CA-7C9B-47F0-A0E4-BB6800A5AC0B}" type="pres">
      <dgm:prSet presAssocID="{570BC1B0-A560-4EBC-8E32-78B3AC824B92}" presName="connectorText" presStyleLbl="sibTrans2D1" presStyleIdx="0" presStyleCnt="3"/>
      <dgm:spPr/>
      <dgm:t>
        <a:bodyPr/>
        <a:lstStyle/>
        <a:p>
          <a:endParaRPr lang="uk-UA"/>
        </a:p>
      </dgm:t>
    </dgm:pt>
    <dgm:pt modelId="{46103C79-279E-4B9F-8437-8D509B7913B0}" type="pres">
      <dgm:prSet presAssocID="{C5397628-5213-439C-B4FD-F579659E0A91}" presName="node" presStyleLbl="node1" presStyleIdx="1" presStyleCnt="3" custScaleX="110311" custScaleY="17493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83A70A8-E9C7-4590-AF9C-9CA4F6BFC20D}" type="pres">
      <dgm:prSet presAssocID="{D558747E-54AE-46AA-AE9F-0F9253CED44A}" presName="sibTrans" presStyleLbl="sibTrans2D1" presStyleIdx="1" presStyleCnt="3"/>
      <dgm:spPr/>
      <dgm:t>
        <a:bodyPr/>
        <a:lstStyle/>
        <a:p>
          <a:endParaRPr lang="uk-UA"/>
        </a:p>
      </dgm:t>
    </dgm:pt>
    <dgm:pt modelId="{FF2FE0B5-85EB-488E-802D-AA63DBC2BE90}" type="pres">
      <dgm:prSet presAssocID="{D558747E-54AE-46AA-AE9F-0F9253CED44A}" presName="connectorText" presStyleLbl="sibTrans2D1" presStyleIdx="1" presStyleCnt="3"/>
      <dgm:spPr/>
      <dgm:t>
        <a:bodyPr/>
        <a:lstStyle/>
        <a:p>
          <a:endParaRPr lang="uk-UA"/>
        </a:p>
      </dgm:t>
    </dgm:pt>
    <dgm:pt modelId="{6F618DC8-84CC-4B01-ACA2-C5763597733D}" type="pres">
      <dgm:prSet presAssocID="{A2C7CFFE-D3CD-49FE-9E8C-023D038D42E3}" presName="node" presStyleLbl="node1" presStyleIdx="2" presStyleCnt="3" custScaleX="104055" custScaleY="17493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1A0EC14-C68A-4266-91BA-EFC60BEAC7C6}" type="pres">
      <dgm:prSet presAssocID="{C5DA6373-DB5D-452E-9E68-CB7D722AAC3B}" presName="sibTrans" presStyleLbl="sibTrans2D1" presStyleIdx="2" presStyleCnt="3"/>
      <dgm:spPr/>
      <dgm:t>
        <a:bodyPr/>
        <a:lstStyle/>
        <a:p>
          <a:endParaRPr lang="uk-UA"/>
        </a:p>
      </dgm:t>
    </dgm:pt>
    <dgm:pt modelId="{78656285-23E0-4D0A-A303-77306729B283}" type="pres">
      <dgm:prSet presAssocID="{C5DA6373-DB5D-452E-9E68-CB7D722AAC3B}" presName="connectorText" presStyleLbl="sibTrans2D1" presStyleIdx="2" presStyleCnt="3"/>
      <dgm:spPr/>
      <dgm:t>
        <a:bodyPr/>
        <a:lstStyle/>
        <a:p>
          <a:endParaRPr lang="uk-UA"/>
        </a:p>
      </dgm:t>
    </dgm:pt>
  </dgm:ptLst>
  <dgm:cxnLst>
    <dgm:cxn modelId="{9120B0DF-37EF-4560-911D-BFB24E5A1EDE}" type="presOf" srcId="{C5397628-5213-439C-B4FD-F579659E0A91}" destId="{46103C79-279E-4B9F-8437-8D509B7913B0}" srcOrd="0" destOrd="0" presId="urn:microsoft.com/office/officeart/2005/8/layout/cycle7"/>
    <dgm:cxn modelId="{EEC20CF8-0E27-4748-9C94-FAE1976CC00A}" type="presOf" srcId="{C5DA6373-DB5D-452E-9E68-CB7D722AAC3B}" destId="{78656285-23E0-4D0A-A303-77306729B283}" srcOrd="1" destOrd="0" presId="urn:microsoft.com/office/officeart/2005/8/layout/cycle7"/>
    <dgm:cxn modelId="{D6B6E269-8F1D-452C-8490-FC92090E6329}" type="presOf" srcId="{A2C7CFFE-D3CD-49FE-9E8C-023D038D42E3}" destId="{6F618DC8-84CC-4B01-ACA2-C5763597733D}" srcOrd="0" destOrd="0" presId="urn:microsoft.com/office/officeart/2005/8/layout/cycle7"/>
    <dgm:cxn modelId="{65275E96-CF78-46B5-9D49-574263DFA8EF}" srcId="{4828597F-AE6A-4D75-ACC3-1D8BFCDC9802}" destId="{135E742D-7DD2-40C8-88F3-FB84C1FC4AE0}" srcOrd="0" destOrd="0" parTransId="{61A94F5B-ACC6-484E-ADE6-E78A86941A0C}" sibTransId="{570BC1B0-A560-4EBC-8E32-78B3AC824B92}"/>
    <dgm:cxn modelId="{1508B899-70C2-4470-97C8-6B0CC8BAC0B0}" type="presOf" srcId="{4828597F-AE6A-4D75-ACC3-1D8BFCDC9802}" destId="{A8C48681-F21F-47D6-A935-5B7A27274A09}" srcOrd="0" destOrd="0" presId="urn:microsoft.com/office/officeart/2005/8/layout/cycle7"/>
    <dgm:cxn modelId="{14455471-506F-480A-91E2-F8CD67E68B4A}" type="presOf" srcId="{570BC1B0-A560-4EBC-8E32-78B3AC824B92}" destId="{8848A3CA-7C9B-47F0-A0E4-BB6800A5AC0B}" srcOrd="1" destOrd="0" presId="urn:microsoft.com/office/officeart/2005/8/layout/cycle7"/>
    <dgm:cxn modelId="{15A9A767-BB57-4AD5-833E-B3C51C4EA9EF}" type="presOf" srcId="{135E742D-7DD2-40C8-88F3-FB84C1FC4AE0}" destId="{E936F57E-E386-4242-9969-0E5D9BDE1DC9}" srcOrd="0" destOrd="0" presId="urn:microsoft.com/office/officeart/2005/8/layout/cycle7"/>
    <dgm:cxn modelId="{B66FD5D0-84FD-4AB0-ADEA-496F6C9DD30A}" srcId="{4828597F-AE6A-4D75-ACC3-1D8BFCDC9802}" destId="{A2C7CFFE-D3CD-49FE-9E8C-023D038D42E3}" srcOrd="2" destOrd="0" parTransId="{FA57C753-5172-44B9-8F38-E1F668E9DC72}" sibTransId="{C5DA6373-DB5D-452E-9E68-CB7D722AAC3B}"/>
    <dgm:cxn modelId="{7F858777-884C-45AF-989B-BEC3EBD47ECA}" type="presOf" srcId="{570BC1B0-A560-4EBC-8E32-78B3AC824B92}" destId="{E1D00736-9E1C-4B0C-89DC-2DC350D68D8F}" srcOrd="0" destOrd="0" presId="urn:microsoft.com/office/officeart/2005/8/layout/cycle7"/>
    <dgm:cxn modelId="{C43ABF86-4726-465B-8062-FF2EF5AE0D56}" type="presOf" srcId="{D558747E-54AE-46AA-AE9F-0F9253CED44A}" destId="{FF2FE0B5-85EB-488E-802D-AA63DBC2BE90}" srcOrd="1" destOrd="0" presId="urn:microsoft.com/office/officeart/2005/8/layout/cycle7"/>
    <dgm:cxn modelId="{4868AD76-44A8-4984-B8F7-906E2E48991C}" type="presOf" srcId="{C5DA6373-DB5D-452E-9E68-CB7D722AAC3B}" destId="{61A0EC14-C68A-4266-91BA-EFC60BEAC7C6}" srcOrd="0" destOrd="0" presId="urn:microsoft.com/office/officeart/2005/8/layout/cycle7"/>
    <dgm:cxn modelId="{68698786-8D1A-4399-BECF-F938B001328E}" srcId="{4828597F-AE6A-4D75-ACC3-1D8BFCDC9802}" destId="{C5397628-5213-439C-B4FD-F579659E0A91}" srcOrd="1" destOrd="0" parTransId="{6FDBC89A-B396-43E1-95EB-7B5077A3745B}" sibTransId="{D558747E-54AE-46AA-AE9F-0F9253CED44A}"/>
    <dgm:cxn modelId="{3F3B432B-751F-44F4-9443-804BE4E06BA3}" type="presOf" srcId="{D558747E-54AE-46AA-AE9F-0F9253CED44A}" destId="{D83A70A8-E9C7-4590-AF9C-9CA4F6BFC20D}" srcOrd="0" destOrd="0" presId="urn:microsoft.com/office/officeart/2005/8/layout/cycle7"/>
    <dgm:cxn modelId="{96318A7A-381D-414F-A583-80FCD9550B25}" type="presParOf" srcId="{A8C48681-F21F-47D6-A935-5B7A27274A09}" destId="{E936F57E-E386-4242-9969-0E5D9BDE1DC9}" srcOrd="0" destOrd="0" presId="urn:microsoft.com/office/officeart/2005/8/layout/cycle7"/>
    <dgm:cxn modelId="{334914AF-A836-40DC-809C-07BE0A89C913}" type="presParOf" srcId="{A8C48681-F21F-47D6-A935-5B7A27274A09}" destId="{E1D00736-9E1C-4B0C-89DC-2DC350D68D8F}" srcOrd="1" destOrd="0" presId="urn:microsoft.com/office/officeart/2005/8/layout/cycle7"/>
    <dgm:cxn modelId="{DEDBDBC4-691C-40DA-93E3-AF9D634CB8E4}" type="presParOf" srcId="{E1D00736-9E1C-4B0C-89DC-2DC350D68D8F}" destId="{8848A3CA-7C9B-47F0-A0E4-BB6800A5AC0B}" srcOrd="0" destOrd="0" presId="urn:microsoft.com/office/officeart/2005/8/layout/cycle7"/>
    <dgm:cxn modelId="{B483DBED-BCFD-49B1-BAC4-B85BC46DBF77}" type="presParOf" srcId="{A8C48681-F21F-47D6-A935-5B7A27274A09}" destId="{46103C79-279E-4B9F-8437-8D509B7913B0}" srcOrd="2" destOrd="0" presId="urn:microsoft.com/office/officeart/2005/8/layout/cycle7"/>
    <dgm:cxn modelId="{049BDDC3-906A-43AF-AE95-7538E622E530}" type="presParOf" srcId="{A8C48681-F21F-47D6-A935-5B7A27274A09}" destId="{D83A70A8-E9C7-4590-AF9C-9CA4F6BFC20D}" srcOrd="3" destOrd="0" presId="urn:microsoft.com/office/officeart/2005/8/layout/cycle7"/>
    <dgm:cxn modelId="{AA711B1B-E03B-4532-8E63-A6AEAC6DDA81}" type="presParOf" srcId="{D83A70A8-E9C7-4590-AF9C-9CA4F6BFC20D}" destId="{FF2FE0B5-85EB-488E-802D-AA63DBC2BE90}" srcOrd="0" destOrd="0" presId="urn:microsoft.com/office/officeart/2005/8/layout/cycle7"/>
    <dgm:cxn modelId="{8D51A9C4-EE75-4039-B10C-E6374C5BFB48}" type="presParOf" srcId="{A8C48681-F21F-47D6-A935-5B7A27274A09}" destId="{6F618DC8-84CC-4B01-ACA2-C5763597733D}" srcOrd="4" destOrd="0" presId="urn:microsoft.com/office/officeart/2005/8/layout/cycle7"/>
    <dgm:cxn modelId="{A2DB2CD3-06F9-4AA2-AF52-76F51D026447}" type="presParOf" srcId="{A8C48681-F21F-47D6-A935-5B7A27274A09}" destId="{61A0EC14-C68A-4266-91BA-EFC60BEAC7C6}" srcOrd="5" destOrd="0" presId="urn:microsoft.com/office/officeart/2005/8/layout/cycle7"/>
    <dgm:cxn modelId="{9FEE366E-D032-4EA1-8F01-5DC5EE26E032}" type="presParOf" srcId="{61A0EC14-C68A-4266-91BA-EFC60BEAC7C6}" destId="{78656285-23E0-4D0A-A303-77306729B283}" srcOrd="0" destOrd="0" presId="urn:microsoft.com/office/officeart/2005/8/layout/cycle7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811A6-B7D4-4D42-9C90-38E9FC9B33D7}" type="datetimeFigureOut">
              <a:rPr lang="uk-UA" smtClean="0"/>
              <a:pPr/>
              <a:t>09.01.2018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474F0-1F07-40A2-A584-FADE4E28DADA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474F0-1F07-40A2-A584-FADE4E28DADA}" type="slidenum">
              <a:rPr lang="uk-UA" smtClean="0"/>
              <a:pPr/>
              <a:t>6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16" name="Місце для дати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11FF2-3BCC-4056-84B6-6E358656C45C}" type="datetimeFigureOut">
              <a:rPr lang="uk-UA" smtClean="0"/>
              <a:pPr/>
              <a:t>09.01.2018</a:t>
            </a:fld>
            <a:endParaRPr lang="uk-UA"/>
          </a:p>
        </p:txBody>
      </p:sp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Місце для номера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9717E2D-EBCA-4751-8509-276B131BD76E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11FF2-3BCC-4056-84B6-6E358656C45C}" type="datetimeFigureOut">
              <a:rPr lang="uk-UA" smtClean="0"/>
              <a:pPr/>
              <a:t>09.01.2018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7E2D-EBCA-4751-8509-276B131BD76E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11FF2-3BCC-4056-84B6-6E358656C45C}" type="datetimeFigureOut">
              <a:rPr lang="uk-UA" smtClean="0"/>
              <a:pPr/>
              <a:t>09.01.2018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7E2D-EBCA-4751-8509-276B131BD76E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7" name="Місце для вмісту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11FF2-3BCC-4056-84B6-6E358656C45C}" type="datetimeFigureOut">
              <a:rPr lang="uk-UA" smtClean="0"/>
              <a:pPr/>
              <a:t>09.01.2018</a:t>
            </a:fld>
            <a:endParaRPr lang="uk-UA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9717E2D-EBCA-4751-8509-276B131BD76E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9" name="Місце для дати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11FF2-3BCC-4056-84B6-6E358656C45C}" type="datetimeFigureOut">
              <a:rPr lang="uk-UA" smtClean="0"/>
              <a:pPr/>
              <a:t>09.01.2018</a:t>
            </a:fld>
            <a:endParaRPr lang="uk-UA"/>
          </a:p>
        </p:txBody>
      </p:sp>
      <p:sp>
        <p:nvSpPr>
          <p:cNvPr id="11" name="Місце для нижнього колонтитула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7E2D-EBCA-4751-8509-276B131BD76E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1" name="Місце для дати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11FF2-3BCC-4056-84B6-6E358656C45C}" type="datetimeFigureOut">
              <a:rPr lang="uk-UA" smtClean="0"/>
              <a:pPr/>
              <a:t>09.01.2018</a:t>
            </a:fld>
            <a:endParaRPr lang="uk-UA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7E2D-EBCA-4751-8509-276B131BD76E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25" name="Місце для тексту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8" name="Місце для вмісту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11FF2-3BCC-4056-84B6-6E358656C45C}" type="datetimeFigureOut">
              <a:rPr lang="uk-UA" smtClean="0"/>
              <a:pPr/>
              <a:t>09.01.2018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9717E2D-EBCA-4751-8509-276B131BD76E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2" name="Місце для дати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11FF2-3BCC-4056-84B6-6E358656C45C}" type="datetimeFigureOut">
              <a:rPr lang="uk-UA" smtClean="0"/>
              <a:pPr/>
              <a:t>09.01.2018</a:t>
            </a:fld>
            <a:endParaRPr lang="uk-UA"/>
          </a:p>
        </p:txBody>
      </p:sp>
      <p:sp>
        <p:nvSpPr>
          <p:cNvPr id="21" name="Місце для нижнього колонтитула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7E2D-EBCA-4751-8509-276B131BD76E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11FF2-3BCC-4056-84B6-6E358656C45C}" type="datetimeFigureOut">
              <a:rPr lang="uk-UA" smtClean="0"/>
              <a:pPr/>
              <a:t>09.01.2018</a:t>
            </a:fld>
            <a:endParaRPr lang="uk-UA"/>
          </a:p>
        </p:txBody>
      </p:sp>
      <p:sp>
        <p:nvSpPr>
          <p:cNvPr id="24" name="Місце для нижнього колонтитула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7E2D-EBCA-4751-8509-276B131BD76E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11FF2-3BCC-4056-84B6-6E358656C45C}" type="datetimeFigureOut">
              <a:rPr lang="uk-UA" smtClean="0"/>
              <a:pPr/>
              <a:t>09.01.2018</a:t>
            </a:fld>
            <a:endParaRPr lang="uk-UA"/>
          </a:p>
        </p:txBody>
      </p:sp>
      <p:sp>
        <p:nvSpPr>
          <p:cNvPr id="29" name="Місце для нижнього колонтитула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7E2D-EBCA-4751-8509-276B131BD76E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ісце для зображення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11FF2-3BCC-4056-84B6-6E358656C45C}" type="datetimeFigureOut">
              <a:rPr lang="uk-UA" smtClean="0"/>
              <a:pPr/>
              <a:t>09.01.2018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7E2D-EBCA-4751-8509-276B131BD76E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Місце для тексту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дати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5F11FF2-3BCC-4056-84B6-6E358656C45C}" type="datetimeFigureOut">
              <a:rPr lang="uk-UA" smtClean="0"/>
              <a:pPr/>
              <a:t>09.01.2018</a:t>
            </a:fld>
            <a:endParaRPr lang="uk-UA"/>
          </a:p>
        </p:txBody>
      </p:sp>
      <p:sp>
        <p:nvSpPr>
          <p:cNvPr id="28" name="Місце для нижнього колонтитула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9717E2D-EBCA-4751-8509-276B131BD76E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0" name="Місце для заголовка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 сполучна ліні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928662" y="642918"/>
            <a:ext cx="7286676" cy="914400"/>
          </a:xfrm>
          <a:prstGeom prst="rect">
            <a:avLst/>
          </a:prstGeom>
          <a:solidFill>
            <a:srgbClr val="C00000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Педагогічна рада на тему:</a:t>
            </a:r>
            <a:endParaRPr lang="uk-UA" sz="2800" dirty="0"/>
          </a:p>
        </p:txBody>
      </p:sp>
      <p:sp>
        <p:nvSpPr>
          <p:cNvPr id="4" name="Прямокутник із двома вирізаними протилежними кутами 3"/>
          <p:cNvSpPr/>
          <p:nvPr/>
        </p:nvSpPr>
        <p:spPr>
          <a:xfrm>
            <a:off x="857224" y="2071678"/>
            <a:ext cx="7215238" cy="3786214"/>
          </a:xfrm>
          <a:prstGeom prst="snip2DiagRect">
            <a:avLst/>
          </a:prstGeom>
          <a:ln>
            <a:solidFill>
              <a:srgbClr val="FFFF00"/>
            </a:solidFill>
          </a:ln>
          <a:scene3d>
            <a:camera prst="isometricOffAxis2Left"/>
            <a:lightRig rig="threePt" dir="t"/>
          </a:scene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“</a:t>
            </a:r>
            <a:r>
              <a:rPr lang="uk-UA" sz="4800" dirty="0" err="1" smtClean="0"/>
              <a:t>Система</a:t>
            </a:r>
            <a:r>
              <a:rPr lang="uk-UA" sz="4800" dirty="0" smtClean="0"/>
              <a:t> педагогічних впливів, спрямованих на соціалізацію </a:t>
            </a:r>
            <a:r>
              <a:rPr lang="uk-UA" sz="4800" dirty="0" err="1" smtClean="0"/>
              <a:t>учня”</a:t>
            </a:r>
            <a:endParaRPr lang="uk-UA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142976" y="285728"/>
            <a:ext cx="7072362" cy="15573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Засоби педагогічних впливів на учнів</a:t>
            </a:r>
            <a:endParaRPr lang="uk-UA" sz="2400" dirty="0"/>
          </a:p>
        </p:txBody>
      </p:sp>
      <p:sp>
        <p:nvSpPr>
          <p:cNvPr id="5" name="Багетна рамка 4"/>
          <p:cNvSpPr/>
          <p:nvPr/>
        </p:nvSpPr>
        <p:spPr>
          <a:xfrm>
            <a:off x="500034" y="2357430"/>
            <a:ext cx="2428892" cy="1328168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Ігрові технології </a:t>
            </a:r>
            <a:endParaRPr lang="uk-UA" dirty="0"/>
          </a:p>
        </p:txBody>
      </p:sp>
      <p:sp>
        <p:nvSpPr>
          <p:cNvPr id="6" name="Багетна рамка 5"/>
          <p:cNvSpPr/>
          <p:nvPr/>
        </p:nvSpPr>
        <p:spPr>
          <a:xfrm>
            <a:off x="3143240" y="3786190"/>
            <a:ext cx="2428892" cy="1328168"/>
          </a:xfrm>
          <a:prstGeom prst="beve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Пошукові  технології</a:t>
            </a:r>
            <a:endParaRPr lang="uk-UA" dirty="0"/>
          </a:p>
        </p:txBody>
      </p:sp>
      <p:sp>
        <p:nvSpPr>
          <p:cNvPr id="7" name="Багетна рамка 6"/>
          <p:cNvSpPr/>
          <p:nvPr/>
        </p:nvSpPr>
        <p:spPr>
          <a:xfrm>
            <a:off x="5643570" y="2357430"/>
            <a:ext cx="2571768" cy="1328168"/>
          </a:xfrm>
          <a:prstGeom prst="beve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Здоров'язберігаючі</a:t>
            </a:r>
            <a:endParaRPr lang="uk-UA" dirty="0" smtClean="0"/>
          </a:p>
          <a:p>
            <a:pPr algn="ctr"/>
            <a:r>
              <a:rPr lang="uk-UA" dirty="0" smtClean="0"/>
              <a:t>технології</a:t>
            </a:r>
            <a:endParaRPr lang="uk-UA" dirty="0"/>
          </a:p>
        </p:txBody>
      </p:sp>
      <p:sp>
        <p:nvSpPr>
          <p:cNvPr id="8" name="Багетна рамка 7"/>
          <p:cNvSpPr/>
          <p:nvPr/>
        </p:nvSpPr>
        <p:spPr>
          <a:xfrm>
            <a:off x="5715008" y="5214950"/>
            <a:ext cx="2428892" cy="132816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Технологія  проблемного навчання</a:t>
            </a:r>
            <a:endParaRPr lang="uk-UA" dirty="0"/>
          </a:p>
        </p:txBody>
      </p:sp>
      <p:sp>
        <p:nvSpPr>
          <p:cNvPr id="9" name="Багетна рамка 8"/>
          <p:cNvSpPr/>
          <p:nvPr/>
        </p:nvSpPr>
        <p:spPr>
          <a:xfrm>
            <a:off x="500034" y="5286388"/>
            <a:ext cx="2428892" cy="1328168"/>
          </a:xfrm>
          <a:prstGeom prst="beve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Інтерактивні технології</a:t>
            </a:r>
            <a:endParaRPr lang="uk-U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0" y="0"/>
            <a:ext cx="9293057" cy="566308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Свою діяльність вчитель має розгортати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у таких напрямах: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dirty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Створювати ситуації успіху, допомагати кожній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дитині відчути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радість досягнень;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uk-UA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Наповнювати освітній процес цікавим змістом, яскравими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враженнями;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Забезпечувати осмислене сприйняття учнями побаченого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й почутого;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Створювати умови для розвитку самостійності;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Сприяти усвідомленню кожною дитиною власного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Я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формуванню віри в свої сили.</a:t>
            </a:r>
            <a:endParaRPr kumimoji="0" lang="uk-U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4514" name="Picture 2" descr="C:\Users\user\Desktop\мо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5448937"/>
            <a:ext cx="2071702" cy="1409062"/>
          </a:xfrm>
          <a:prstGeom prst="rect">
            <a:avLst/>
          </a:prstGeom>
          <a:noFill/>
        </p:spPr>
      </p:pic>
      <p:pic>
        <p:nvPicPr>
          <p:cNvPr id="64515" name="Picture 3" descr="C:\Users\user\Desktop\мо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5495182"/>
            <a:ext cx="2071702" cy="12748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0" y="0"/>
            <a:ext cx="8169224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800" b="1" i="1" dirty="0" smtClean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800" b="1" i="1" dirty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800" b="1" i="1" dirty="0" smtClean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800" b="1" i="1" dirty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800" b="1" i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оціалізація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є одним з найважливіших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завдань вчителя,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адже діти входять у новий, значно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ширший за їхню родину,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соціальний круг, а вчитель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стає головним посередником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у соціалізації дитини.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Саме вчитель створює для дитини такі умови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освітньо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- виховного середовища,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що допомагають розв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язати природно-культурні,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соціально-культурні та соціально-психологічні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авдання,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без чого успішна соціалізація неможлива.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7586" name="Picture 2" descr="C:\Users\user\Desktop\мо\images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0"/>
            <a:ext cx="1928826" cy="1672717"/>
          </a:xfrm>
          <a:prstGeom prst="rect">
            <a:avLst/>
          </a:prstGeom>
          <a:noFill/>
        </p:spPr>
      </p:pic>
      <p:pic>
        <p:nvPicPr>
          <p:cNvPr id="67587" name="Picture 3" descr="C:\Users\user\Desktop\мо\images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214290"/>
            <a:ext cx="1278465" cy="15618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7554" y="2428868"/>
            <a:ext cx="34980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/>
              <a:t>Дякую за увагу</a:t>
            </a:r>
            <a:endParaRPr lang="uk-UA" sz="4000" dirty="0"/>
          </a:p>
        </p:txBody>
      </p:sp>
      <p:pic>
        <p:nvPicPr>
          <p:cNvPr id="70657" name="Picture 1" descr="C:\Users\user\Desktop\мо\завантаження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287" y="3286124"/>
            <a:ext cx="3421049" cy="3143272"/>
          </a:xfrm>
          <a:prstGeom prst="rect">
            <a:avLst/>
          </a:prstGeom>
          <a:noFill/>
        </p:spPr>
      </p:pic>
      <p:pic>
        <p:nvPicPr>
          <p:cNvPr id="70658" name="Picture 2" descr="C:\Users\user\Desktop\мо\завантаженн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428604"/>
            <a:ext cx="2124075" cy="2152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857224" y="785794"/>
            <a:ext cx="77153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Уміння </a:t>
            </a:r>
            <a:r>
              <a:rPr lang="uk-UA" sz="2800" b="1" dirty="0"/>
              <a:t>жити — це процес, через який  безпорадне  дитя поступово перетворюється на особу, яка розуміє і саму себе, і навколишній світ, адаптується до нього, набуваючи знань та звичок, притаманних культурі  певного суспільства, в якій він (або вона) народився (народилася)</a:t>
            </a:r>
            <a:r>
              <a:rPr lang="uk-UA" sz="2800" b="1" dirty="0" err="1"/>
              <a:t>.Зараз</a:t>
            </a:r>
            <a:r>
              <a:rPr lang="uk-UA" sz="2800" b="1" dirty="0"/>
              <a:t> цей процес називається соціалізація.</a:t>
            </a:r>
          </a:p>
        </p:txBody>
      </p:sp>
      <p:sp>
        <p:nvSpPr>
          <p:cNvPr id="69634" name="AutoShape 2" descr="Результат пошуку зображень за запитом &quot;картинки про школу для детей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9636" name="AutoShape 4" descr="Результат пошуку зображень за запитом &quot;картинки про школу для детей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9638" name="AutoShape 6" descr="Результат пошуку зображень за запитом &quot;картинки про школу для детей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9639" name="Picture 7" descr="C:\Users\user\Desktop\мо\завантаження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572008"/>
            <a:ext cx="2647950" cy="1724025"/>
          </a:xfrm>
          <a:prstGeom prst="rect">
            <a:avLst/>
          </a:prstGeom>
          <a:noFill/>
        </p:spPr>
      </p:pic>
      <p:pic>
        <p:nvPicPr>
          <p:cNvPr id="69640" name="Picture 8" descr="C:\Users\user\Desktop\мо\завантаження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4643446"/>
            <a:ext cx="2857500" cy="16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642918"/>
            <a:ext cx="9144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b="1" i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учасні діти відрізняються від своїх однолітків минулих десятиріч. Причини цих змін: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Напруженість сучасного життя, для якого характерні швидкоплинність, непередбачуваність сучасного життя, матеріальне розшарування населення, політизованість суспільства тощо;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Широкий інформаційний простір, що, з одного боку істотно додає знань, а з іншого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перенасичує не лише позитивними, а й шкідливими для нервової системи відомостями;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Інтенсивний темп життя дорослих, який негативно впливає на самопочуття та нервову систему дитини;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Невпинне зростання конкуренції, змагання на першість;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Високий рівень шуму в середовищі перебування дитини;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 descr="C:\Users\user\Desktop\мо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4429132"/>
            <a:ext cx="1643074" cy="1899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428728" y="357166"/>
            <a:ext cx="6286544" cy="1785950"/>
          </a:xfrm>
          <a:prstGeom prst="ellipse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Сучасна школа – </a:t>
            </a:r>
            <a:r>
              <a:rPr lang="uk-UA" dirty="0"/>
              <a:t>ц</a:t>
            </a:r>
            <a:r>
              <a:rPr lang="uk-UA" dirty="0" smtClean="0"/>
              <a:t>е заклад , де успішно поєднуються  національні цінності із загальнолюдськими у трьох таких аспектах:</a:t>
            </a:r>
            <a:endParaRPr lang="uk-UA" dirty="0"/>
          </a:p>
        </p:txBody>
      </p:sp>
      <p:sp>
        <p:nvSpPr>
          <p:cNvPr id="3" name="Овал 2"/>
          <p:cNvSpPr/>
          <p:nvPr/>
        </p:nvSpPr>
        <p:spPr>
          <a:xfrm>
            <a:off x="214282" y="2500306"/>
            <a:ext cx="2571768" cy="1843094"/>
          </a:xfrm>
          <a:prstGeom prst="ellipse">
            <a:avLst/>
          </a:prstGeom>
          <a:solidFill>
            <a:srgbClr val="00B0F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Навчальний </a:t>
            </a:r>
          </a:p>
          <a:p>
            <a:pPr algn="ctr"/>
            <a:r>
              <a:rPr lang="uk-UA" sz="2400" dirty="0" smtClean="0"/>
              <a:t>аспект</a:t>
            </a:r>
            <a:endParaRPr lang="uk-UA" sz="2400" dirty="0"/>
          </a:p>
        </p:txBody>
      </p:sp>
      <p:sp>
        <p:nvSpPr>
          <p:cNvPr id="4" name="Овал 3"/>
          <p:cNvSpPr/>
          <p:nvPr/>
        </p:nvSpPr>
        <p:spPr>
          <a:xfrm>
            <a:off x="3143240" y="3929066"/>
            <a:ext cx="2643206" cy="2428892"/>
          </a:xfrm>
          <a:prstGeom prst="ellipse">
            <a:avLst/>
          </a:prstGeom>
          <a:solidFill>
            <a:srgbClr val="00B0F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Творчий аспект</a:t>
            </a:r>
            <a:endParaRPr lang="uk-UA" sz="2400" dirty="0"/>
          </a:p>
        </p:txBody>
      </p:sp>
      <p:sp>
        <p:nvSpPr>
          <p:cNvPr id="5" name="Овал 4"/>
          <p:cNvSpPr/>
          <p:nvPr/>
        </p:nvSpPr>
        <p:spPr>
          <a:xfrm>
            <a:off x="6143636" y="2643182"/>
            <a:ext cx="2714644" cy="1843094"/>
          </a:xfrm>
          <a:prstGeom prst="ellipse">
            <a:avLst/>
          </a:prstGeom>
          <a:solidFill>
            <a:srgbClr val="00B0F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Виховний </a:t>
            </a:r>
          </a:p>
          <a:p>
            <a:pPr algn="ctr"/>
            <a:r>
              <a:rPr lang="uk-UA" sz="2400" dirty="0" smtClean="0"/>
              <a:t>аспект</a:t>
            </a:r>
            <a:endParaRPr lang="uk-UA" sz="2400" dirty="0"/>
          </a:p>
        </p:txBody>
      </p:sp>
      <p:cxnSp>
        <p:nvCxnSpPr>
          <p:cNvPr id="7" name="Пряма зі стрілкою 6"/>
          <p:cNvCxnSpPr/>
          <p:nvPr/>
        </p:nvCxnSpPr>
        <p:spPr>
          <a:xfrm rot="10800000" flipV="1">
            <a:off x="2214546" y="2071678"/>
            <a:ext cx="57150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 зі стрілкою 8"/>
          <p:cNvCxnSpPr/>
          <p:nvPr/>
        </p:nvCxnSpPr>
        <p:spPr>
          <a:xfrm rot="5400000">
            <a:off x="3679025" y="3036091"/>
            <a:ext cx="135732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 зі стрілкою 10"/>
          <p:cNvCxnSpPr/>
          <p:nvPr/>
        </p:nvCxnSpPr>
        <p:spPr>
          <a:xfrm rot="16200000" flipH="1">
            <a:off x="6107917" y="2178835"/>
            <a:ext cx="50006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500034" y="571480"/>
            <a:ext cx="800105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/>
              <a:t>Те, що нещодавно називали «зв'язок із життям», сьогодні звучить по – іншому – життєві компетентності. </a:t>
            </a:r>
            <a:endParaRPr lang="uk-UA" sz="2800" b="1" i="1" dirty="0" smtClean="0"/>
          </a:p>
          <a:p>
            <a:r>
              <a:rPr lang="uk-UA" sz="2800" b="1" i="1" dirty="0" smtClean="0"/>
              <a:t> </a:t>
            </a:r>
          </a:p>
          <a:p>
            <a:r>
              <a:rPr lang="uk-UA" sz="2400" b="1" dirty="0" smtClean="0"/>
              <a:t>Завдання </a:t>
            </a:r>
            <a:r>
              <a:rPr lang="uk-UA" sz="2400" b="1" dirty="0"/>
              <a:t>вчителя </a:t>
            </a:r>
            <a:r>
              <a:rPr lang="uk-UA" sz="2400" b="1" dirty="0" smtClean="0"/>
              <a:t> </a:t>
            </a:r>
            <a:r>
              <a:rPr lang="uk-UA" sz="2400" b="1" dirty="0"/>
              <a:t>– організувати </a:t>
            </a:r>
            <a:r>
              <a:rPr lang="uk-UA" sz="2400" b="1" dirty="0" err="1"/>
              <a:t>навчально</a:t>
            </a:r>
            <a:r>
              <a:rPr lang="uk-UA" sz="2400" b="1" dirty="0"/>
              <a:t> – виховний процес так, аби учні зрозуміли: школа і уроки – це «правила гри» для життя, і що краще знаєш ці правила, що більш свідомо дотримуєшся їх, то впевненішими й успішнішими будуть твої кроки у житті. </a:t>
            </a:r>
          </a:p>
        </p:txBody>
      </p:sp>
      <p:pic>
        <p:nvPicPr>
          <p:cNvPr id="44035" name="Picture 3" descr="C:\Users\user\Desktop\мо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256"/>
            <a:ext cx="1971675" cy="2324100"/>
          </a:xfrm>
          <a:prstGeom prst="rect">
            <a:avLst/>
          </a:prstGeom>
          <a:noFill/>
        </p:spPr>
      </p:pic>
      <p:pic>
        <p:nvPicPr>
          <p:cNvPr id="44036" name="Picture 4" descr="C:\Users\user\Desktop\мо\завантаження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357694"/>
            <a:ext cx="3857652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ий сувій 1"/>
          <p:cNvSpPr/>
          <p:nvPr/>
        </p:nvSpPr>
        <p:spPr>
          <a:xfrm>
            <a:off x="642910" y="285728"/>
            <a:ext cx="7786742" cy="164307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TextBox 2"/>
          <p:cNvSpPr txBox="1"/>
          <p:nvPr/>
        </p:nvSpPr>
        <p:spPr>
          <a:xfrm>
            <a:off x="928662" y="857232"/>
            <a:ext cx="7475175" cy="52322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Сім'я – основний орган соціалізації</a:t>
            </a:r>
            <a:endParaRPr lang="uk-UA" sz="2800" dirty="0"/>
          </a:p>
        </p:txBody>
      </p:sp>
      <p:pic>
        <p:nvPicPr>
          <p:cNvPr id="45058" name="Picture 2" descr="C:\Users\user\Desktop\Нова папка (2)\IMG_67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4647462" y="-12644549"/>
            <a:ext cx="14359038" cy="9572692"/>
          </a:xfrm>
          <a:prstGeom prst="rect">
            <a:avLst/>
          </a:prstGeom>
          <a:noFill/>
        </p:spPr>
      </p:pic>
      <p:pic>
        <p:nvPicPr>
          <p:cNvPr id="5" name="Picture 2" descr="C:\Users\user\Desktop\Нова папка (2)\IMG_67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4647462" y="-12644550"/>
            <a:ext cx="14359038" cy="9572692"/>
          </a:xfrm>
          <a:prstGeom prst="rect">
            <a:avLst/>
          </a:prstGeom>
          <a:noFill/>
        </p:spPr>
      </p:pic>
      <p:sp>
        <p:nvSpPr>
          <p:cNvPr id="9" name="Прямокутник 8"/>
          <p:cNvSpPr/>
          <p:nvPr/>
        </p:nvSpPr>
        <p:spPr>
          <a:xfrm>
            <a:off x="1071538" y="1997839"/>
            <a:ext cx="70009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uk-UA" dirty="0" smtClean="0"/>
              <a:t>    складаються </a:t>
            </a:r>
            <a:r>
              <a:rPr lang="uk-UA" dirty="0"/>
              <a:t>перші уявлення про світ, про добро і </a:t>
            </a:r>
            <a:r>
              <a:rPr lang="uk-UA" dirty="0" smtClean="0"/>
              <a:t>зло </a:t>
            </a:r>
          </a:p>
          <a:p>
            <a:pPr>
              <a:buFontTx/>
              <a:buChar char="-"/>
            </a:pPr>
            <a:endParaRPr lang="uk-UA" dirty="0" smtClean="0"/>
          </a:p>
          <a:p>
            <a:pPr>
              <a:buFontTx/>
              <a:buChar char="-"/>
            </a:pPr>
            <a:r>
              <a:rPr lang="uk-UA" dirty="0" smtClean="0"/>
              <a:t>    дитина</a:t>
            </a:r>
            <a:r>
              <a:rPr lang="uk-UA" dirty="0"/>
              <a:t>   усвідомлює себе. </a:t>
            </a:r>
            <a:endParaRPr lang="uk-UA" dirty="0" smtClean="0"/>
          </a:p>
          <a:p>
            <a:pPr>
              <a:buFontTx/>
              <a:buChar char="-"/>
            </a:pPr>
            <a:endParaRPr lang="uk-UA" dirty="0" smtClean="0"/>
          </a:p>
          <a:p>
            <a:endParaRPr lang="uk-UA" dirty="0"/>
          </a:p>
          <a:p>
            <a:r>
              <a:rPr lang="uk-UA" b="1" dirty="0"/>
              <a:t>             Недоліки сімейної  соціалізації</a:t>
            </a:r>
            <a:r>
              <a:rPr lang="uk-UA" b="1" dirty="0" smtClean="0"/>
              <a:t>:</a:t>
            </a:r>
          </a:p>
          <a:p>
            <a:r>
              <a:rPr lang="uk-UA" b="1" dirty="0" smtClean="0"/>
              <a:t>  </a:t>
            </a:r>
            <a:endParaRPr lang="uk-UA" b="1" dirty="0"/>
          </a:p>
          <a:p>
            <a:pPr>
              <a:buFontTx/>
              <a:buChar char="-"/>
            </a:pPr>
            <a:r>
              <a:rPr lang="uk-UA" dirty="0" smtClean="0"/>
              <a:t>надмірна </a:t>
            </a:r>
            <a:r>
              <a:rPr lang="uk-UA" dirty="0"/>
              <a:t>опіка, допомога, що гальмує процес дорослішання </a:t>
            </a:r>
            <a:r>
              <a:rPr lang="uk-UA" dirty="0" smtClean="0"/>
              <a:t>  дитини;</a:t>
            </a:r>
          </a:p>
          <a:p>
            <a:pPr>
              <a:buFontTx/>
              <a:buChar char="-"/>
            </a:pPr>
            <a:endParaRPr lang="uk-UA" dirty="0"/>
          </a:p>
          <a:p>
            <a:r>
              <a:rPr lang="uk-UA" dirty="0"/>
              <a:t>- </a:t>
            </a:r>
            <a:r>
              <a:rPr lang="uk-UA" dirty="0" smtClean="0"/>
              <a:t>дефіцит </a:t>
            </a:r>
            <a:r>
              <a:rPr lang="uk-UA" dirty="0"/>
              <a:t>елементарних обов’язків, ділових стосунків</a:t>
            </a:r>
            <a:r>
              <a:rPr lang="uk-UA" dirty="0" smtClean="0"/>
              <a:t>;</a:t>
            </a:r>
          </a:p>
          <a:p>
            <a:endParaRPr lang="uk-UA" dirty="0"/>
          </a:p>
          <a:p>
            <a:r>
              <a:rPr lang="uk-UA" dirty="0"/>
              <a:t>- </a:t>
            </a:r>
            <a:r>
              <a:rPr lang="uk-UA" dirty="0" smtClean="0"/>
              <a:t>невміння </a:t>
            </a:r>
            <a:r>
              <a:rPr lang="uk-UA" dirty="0"/>
              <a:t>узгоджувати дії, розв’язувати конфлікти.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зображення 4" descr="IMG_20171208_08571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>
          <a:xfrm>
            <a:off x="3505200" y="2071678"/>
            <a:ext cx="5029200" cy="4214842"/>
          </a:xfrm>
          <a:effectLst>
            <a:glow rad="228600">
              <a:schemeClr val="accent2">
                <a:satMod val="175000"/>
                <a:alpha val="40000"/>
              </a:schemeClr>
            </a:glow>
            <a:reflection blurRad="1000" stA="49000" endA="500" endPos="10000" dist="900" dir="5400000" sy="-90000" algn="bl" rotWithShape="0"/>
          </a:effectLst>
        </p:spPr>
      </p:pic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2942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b="1" dirty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Школа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це життєвий простір дитини, тут вона не готується до життя, а живе.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І тому вся діяльність навчального закладу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має бути організована таким чином, аби сприяти становленню особистості дитини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6083" name="Picture 3" descr="C:\Users\user\Desktop\мо\завантаження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496"/>
            <a:ext cx="3148014" cy="2000264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500034" y="500042"/>
          <a:ext cx="8001056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285852" y="500042"/>
            <a:ext cx="63579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 smtClean="0"/>
              <a:t>Яким же повинен </a:t>
            </a:r>
            <a:r>
              <a:rPr lang="uk-UA" sz="2400" b="1" i="1" dirty="0"/>
              <a:t>бути </a:t>
            </a:r>
            <a:r>
              <a:rPr lang="uk-UA" sz="2400" b="1" i="1" dirty="0" smtClean="0"/>
              <a:t>вчитель, </a:t>
            </a:r>
            <a:r>
              <a:rPr lang="uk-UA" sz="2400" b="1" i="1" dirty="0"/>
              <a:t>кому держава довірила навчання і виховання майбутнього </a:t>
            </a:r>
            <a:r>
              <a:rPr lang="uk-UA" sz="2400" b="1" i="1" dirty="0" smtClean="0"/>
              <a:t>покоління?</a:t>
            </a:r>
            <a:endParaRPr lang="uk-UA" sz="2400" b="1" i="1" dirty="0"/>
          </a:p>
        </p:txBody>
      </p:sp>
      <p:sp>
        <p:nvSpPr>
          <p:cNvPr id="3" name="П'ятикутник 2"/>
          <p:cNvSpPr/>
          <p:nvPr/>
        </p:nvSpPr>
        <p:spPr>
          <a:xfrm>
            <a:off x="571472" y="2285992"/>
            <a:ext cx="3071834" cy="785818"/>
          </a:xfrm>
          <a:prstGeom prst="homePlat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Бездоганно володіти учительським мистецтвом</a:t>
            </a:r>
            <a:endParaRPr lang="uk-UA" dirty="0"/>
          </a:p>
        </p:txBody>
      </p:sp>
      <p:sp>
        <p:nvSpPr>
          <p:cNvPr id="4" name="П'ятикутник 3"/>
          <p:cNvSpPr/>
          <p:nvPr/>
        </p:nvSpPr>
        <p:spPr>
          <a:xfrm>
            <a:off x="1285852" y="3643314"/>
            <a:ext cx="3071834" cy="785818"/>
          </a:xfrm>
          <a:prstGeom prst="homePlate">
            <a:avLst/>
          </a:prstGeom>
          <a:solidFill>
            <a:srgbClr val="00206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Чуйним  </a:t>
            </a:r>
            <a:endParaRPr lang="uk-UA" dirty="0"/>
          </a:p>
        </p:txBody>
      </p:sp>
      <p:sp>
        <p:nvSpPr>
          <p:cNvPr id="5" name="П'ятикутник 4"/>
          <p:cNvSpPr/>
          <p:nvPr/>
        </p:nvSpPr>
        <p:spPr>
          <a:xfrm>
            <a:off x="4429124" y="2285992"/>
            <a:ext cx="3714776" cy="785818"/>
          </a:xfrm>
          <a:prstGeom prst="homePlate">
            <a:avLst/>
          </a:prstGeom>
          <a:solidFill>
            <a:srgbClr val="FF0000"/>
          </a:solidFill>
          <a:ln>
            <a:solidFill>
              <a:srgbClr val="00B0F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  високим рівнем інтелектуального розвитку</a:t>
            </a:r>
            <a:endParaRPr lang="uk-UA" dirty="0"/>
          </a:p>
        </p:txBody>
      </p:sp>
      <p:sp>
        <p:nvSpPr>
          <p:cNvPr id="6" name="П'ятикутник 5"/>
          <p:cNvSpPr/>
          <p:nvPr/>
        </p:nvSpPr>
        <p:spPr>
          <a:xfrm>
            <a:off x="5786446" y="3571876"/>
            <a:ext cx="3071834" cy="785818"/>
          </a:xfrm>
          <a:prstGeom prst="homePlate">
            <a:avLst/>
          </a:prstGeom>
          <a:solidFill>
            <a:srgbClr val="C0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Творчим </a:t>
            </a:r>
            <a:endParaRPr lang="uk-UA" dirty="0"/>
          </a:p>
        </p:txBody>
      </p:sp>
      <p:sp>
        <p:nvSpPr>
          <p:cNvPr id="7" name="П'ятикутник 6"/>
          <p:cNvSpPr/>
          <p:nvPr/>
        </p:nvSpPr>
        <p:spPr>
          <a:xfrm>
            <a:off x="500034" y="5143512"/>
            <a:ext cx="3071834" cy="785818"/>
          </a:xfrm>
          <a:prstGeom prst="homePlate">
            <a:avLst/>
          </a:prstGeom>
          <a:solidFill>
            <a:srgbClr val="33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Мати почуття власної  гідності </a:t>
            </a:r>
            <a:endParaRPr lang="uk-UA" dirty="0"/>
          </a:p>
        </p:txBody>
      </p:sp>
      <p:sp>
        <p:nvSpPr>
          <p:cNvPr id="8" name="П'ятикутник 7"/>
          <p:cNvSpPr/>
          <p:nvPr/>
        </p:nvSpPr>
        <p:spPr>
          <a:xfrm>
            <a:off x="4500562" y="5143512"/>
            <a:ext cx="3857652" cy="785818"/>
          </a:xfrm>
          <a:prstGeom prst="homePlate">
            <a:avLst/>
          </a:prstGeom>
          <a:solidFill>
            <a:srgbClr val="92D05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Бути хорошим організатором</a:t>
            </a:r>
            <a:endParaRPr lang="uk-UA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алка">
  <a:themeElements>
    <a:clrScheme name="Валка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Валка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Валка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240</TotalTime>
  <Words>356</Words>
  <Application>Microsoft Office PowerPoint</Application>
  <PresentationFormat>Екран (4:3)</PresentationFormat>
  <Paragraphs>94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4" baseType="lpstr">
      <vt:lpstr>Валка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Педагогічна рада на тему: «Система педагогічних впливів, спрямованих на соціалізацію учня»</dc:title>
  <dc:creator>user</dc:creator>
  <cp:lastModifiedBy>user</cp:lastModifiedBy>
  <cp:revision>24</cp:revision>
  <dcterms:created xsi:type="dcterms:W3CDTF">2018-01-08T15:11:01Z</dcterms:created>
  <dcterms:modified xsi:type="dcterms:W3CDTF">2018-01-09T20:32:22Z</dcterms:modified>
</cp:coreProperties>
</file>