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82" y="-96"/>
      </p:cViewPr>
      <p:guideLst>
        <p:guide orient="horz" pos="2160"/>
        <p:guide pos="287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7B50402-A408-4DD8-BBBF-5BCAC7B650EB}" type="datetimeFigureOut">
              <a:rPr lang="ru-RU" smtClean="0"/>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4868DB2-3882-4F2B-8036-8A7A755E35BA}" type="slidenum">
              <a:rPr lang="ru-RU" smtClean="0"/>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B50402-A408-4DD8-BBBF-5BCAC7B650E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B50402-A408-4DD8-BBBF-5BCAC7B650E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B50402-A408-4DD8-BBBF-5BCAC7B650E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endParaRPr kumimoji="0" lang="ru-RU" smtClean="0"/>
          </a:p>
        </p:txBody>
      </p:sp>
      <p:sp>
        <p:nvSpPr>
          <p:cNvPr id="4" name="Дата 3"/>
          <p:cNvSpPr>
            <a:spLocks noGrp="1"/>
          </p:cNvSpPr>
          <p:nvPr>
            <p:ph type="dt" sz="half" idx="10"/>
          </p:nvPr>
        </p:nvSpPr>
        <p:spPr/>
        <p:txBody>
          <a:bodyPr/>
          <a:lstStyle/>
          <a:p>
            <a:fld id="{A7B50402-A408-4DD8-BBBF-5BCAC7B650E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4868DB2-3882-4F2B-8036-8A7A755E35BA}" type="slidenum">
              <a:rPr lang="ru-RU" smtClean="0"/>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7B50402-A408-4DD8-BBBF-5BCAC7B650E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7B50402-A408-4DD8-BBBF-5BCAC7B650EB}"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7B50402-A408-4DD8-BBBF-5BCAC7B650EB}"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B50402-A408-4DD8-BBBF-5BCAC7B650EB}"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endParaRPr kumimoji="0" lang="ru-RU" smtClean="0"/>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7B50402-A408-4DD8-BBBF-5BCAC7B650E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endParaRPr kumimoji="0" lang="ru-RU" smtClean="0"/>
          </a:p>
        </p:txBody>
      </p:sp>
      <p:sp>
        <p:nvSpPr>
          <p:cNvPr id="5" name="Дата 4"/>
          <p:cNvSpPr>
            <a:spLocks noGrp="1"/>
          </p:cNvSpPr>
          <p:nvPr>
            <p:ph type="dt" sz="half" idx="10"/>
          </p:nvPr>
        </p:nvSpPr>
        <p:spPr/>
        <p:txBody>
          <a:bodyPr/>
          <a:lstStyle/>
          <a:p>
            <a:fld id="{A7B50402-A408-4DD8-BBBF-5BCAC7B650E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68DB2-3882-4F2B-8036-8A7A755E35BA}"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audio" Target="../media/audio1.wav"/><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endParaRPr kumimoji="0" lang="ru-RU" smtClean="0"/>
          </a:p>
          <a:p>
            <a:pPr lvl="1" eaLnBrk="1" latinLnBrk="0" hangingPunct="1"/>
            <a:r>
              <a:rPr kumimoji="0" lang="ru-RU" smtClean="0"/>
              <a:t>Второй уровень</a:t>
            </a:r>
            <a:endParaRPr kumimoji="0" lang="ru-RU" smtClean="0"/>
          </a:p>
          <a:p>
            <a:pPr lvl="2" eaLnBrk="1" latinLnBrk="0" hangingPunct="1"/>
            <a:r>
              <a:rPr kumimoji="0" lang="ru-RU" smtClean="0"/>
              <a:t>Третий уровень</a:t>
            </a:r>
            <a:endParaRPr kumimoji="0" lang="ru-RU" smtClean="0"/>
          </a:p>
          <a:p>
            <a:pPr lvl="3" eaLnBrk="1" latinLnBrk="0" hangingPunct="1"/>
            <a:r>
              <a:rPr kumimoji="0" lang="ru-RU" smtClean="0"/>
              <a:t>Четвертый уровень</a:t>
            </a:r>
            <a:endParaRPr kumimoji="0" lang="ru-RU" smtClean="0"/>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B50402-A408-4DD8-BBBF-5BCAC7B650EB}" type="datetimeFigureOut">
              <a:rPr lang="ru-RU" smtClean="0"/>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868DB2-3882-4F2B-8036-8A7A755E35BA}" type="slidenum">
              <a:rPr lang="ru-RU" smtClean="0"/>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blinds dir="vert"/>
        <p:sndAc>
          <p:stSnd>
            <p:snd r:embed="rId12" name="chimes.wav"/>
          </p:stSnd>
        </p:sndAc>
      </p:transition>
    </mc:Choice>
    <mc:Fallback>
      <p:transition>
        <p:blinds dir="vert"/>
        <p:sndAc>
          <p:stSnd>
            <p:snd r:embed="rId12" name="chimes.wav"/>
          </p:stSnd>
        </p:sndAc>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275" y="1371600"/>
            <a:ext cx="8229600" cy="755650"/>
          </a:xfrm>
        </p:spPr>
        <p:txBody>
          <a:bodyPr>
            <a:normAutofit fontScale="90000"/>
          </a:bodyPr>
          <a:lstStyle/>
          <a:p>
            <a:r>
              <a:rPr lang="uk-UA" altLang="ru-RU"/>
              <a:t>Письменники Дніпропетровщини</a:t>
            </a:r>
            <a:endParaRPr lang="uk-UA" altLang="ru-RU"/>
          </a:p>
        </p:txBody>
      </p:sp>
      <p:sp>
        <p:nvSpPr>
          <p:cNvPr id="5" name="Подзаголовок 4"/>
          <p:cNvSpPr>
            <a:spLocks noGrp="1"/>
          </p:cNvSpPr>
          <p:nvPr>
            <p:ph type="subTitle" idx="1"/>
          </p:nvPr>
        </p:nvSpPr>
        <p:spPr>
          <a:xfrm>
            <a:off x="1371600" y="4653280"/>
            <a:ext cx="6400800" cy="1543685"/>
          </a:xfrm>
        </p:spPr>
        <p:txBody>
          <a:bodyPr/>
          <a:lstStyle/>
          <a:p>
            <a:r>
              <a:rPr lang="uk-UA" altLang="ru-RU"/>
              <a:t>Підготувала бібліотекар філії Васильківська ЗОШ І-ІІ ступенів Мартинова Інна Леонідівна</a:t>
            </a:r>
            <a:endParaRPr lang="uk-UA" altLang="ru-RU"/>
          </a:p>
        </p:txBody>
      </p:sp>
      <p:pic>
        <p:nvPicPr>
          <p:cNvPr id="2" name="Изображение 1" descr="4"/>
          <p:cNvPicPr>
            <a:picLocks noChangeAspect="1"/>
          </p:cNvPicPr>
          <p:nvPr/>
        </p:nvPicPr>
        <p:blipFill>
          <a:blip r:embed="rId1"/>
          <a:stretch>
            <a:fillRect/>
          </a:stretch>
        </p:blipFill>
        <p:spPr>
          <a:xfrm>
            <a:off x="2821940" y="2362200"/>
            <a:ext cx="3429635" cy="2132965"/>
          </a:xfrm>
          <a:prstGeom prst="rect">
            <a:avLst/>
          </a:prstGeom>
        </p:spPr>
      </p:pic>
    </p:spTree>
  </p:cSld>
  <p:clrMapOvr>
    <a:masterClrMapping/>
  </p:clrMapOvr>
  <p:transition>
    <p:blinds dir="vert"/>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	</a:t>
            </a:r>
            <a:br>
              <a:rPr lang="ru-RU" altLang="en-US"/>
            </a:br>
            <a:r>
              <a:rPr lang="ru-RU" altLang="en-US"/>
              <a:t>Дейна Олесь</a:t>
            </a:r>
            <a:br>
              <a:rPr lang="ru-RU" altLang="en-US"/>
            </a:br>
            <a:r>
              <a:rPr lang="ru-RU" altLang="en-US"/>
              <a:t>поет, прозаїк, бард</a:t>
            </a:r>
            <a:br>
              <a:rPr lang="ru-RU" altLang="en-US"/>
            </a:br>
            <a:r>
              <a:rPr lang="ru-RU" altLang="en-US"/>
              <a:t>Павлоград</a:t>
            </a:r>
            <a:endParaRPr lang="ru-RU" altLang="en-US"/>
          </a:p>
        </p:txBody>
      </p:sp>
      <p:pic>
        <p:nvPicPr>
          <p:cNvPr id="5" name="Замещающее содержимое 4" descr="dejna_oles"/>
          <p:cNvPicPr>
            <a:picLocks noChangeAspect="1"/>
          </p:cNvPicPr>
          <p:nvPr>
            <p:ph sz="half" idx="1"/>
          </p:nvPr>
        </p:nvPicPr>
        <p:blipFill>
          <a:blip r:embed="rId1"/>
          <a:stretch>
            <a:fillRect/>
          </a:stretch>
        </p:blipFill>
        <p:spPr>
          <a:xfrm>
            <a:off x="623570" y="1990090"/>
            <a:ext cx="3534410" cy="4526915"/>
          </a:xfrm>
          <a:prstGeom prst="rect">
            <a:avLst/>
          </a:prstGeom>
        </p:spPr>
      </p:pic>
      <p:sp>
        <p:nvSpPr>
          <p:cNvPr id="4" name="Замещающее содержимое 3"/>
          <p:cNvSpPr>
            <a:spLocks noGrp="1"/>
          </p:cNvSpPr>
          <p:nvPr>
            <p:ph sz="half" idx="2"/>
          </p:nvPr>
        </p:nvSpPr>
        <p:spPr>
          <a:xfrm>
            <a:off x="4648200" y="1990090"/>
            <a:ext cx="4038600" cy="4525963"/>
          </a:xfrm>
        </p:spPr>
        <p:txBody>
          <a:bodyPr/>
          <a:p>
            <a:r>
              <a:rPr lang="ru-RU" altLang="en-US"/>
              <a:t>Дейна Олександр Васильович (творчий псевдонім Олесь Дейна) народився 3 травня 1988 р. в с. Черський, Якутія.</a:t>
            </a:r>
            <a:endParaRPr lang="ru-RU" altLang="en-US"/>
          </a:p>
        </p:txBody>
      </p:sp>
    </p:spTree>
  </p:cSld>
  <p:clrMapOvr>
    <a:masterClrMapping/>
  </p:clrMapOvr>
  <p:transition>
    <p:blinds dir="vert"/>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Олесь Дейна. Від важкого року і гітари до народних дум і бандури</a:t>
            </a:r>
            <a:endParaRPr lang="ru-RU" altLang="en-US"/>
          </a:p>
        </p:txBody>
      </p:sp>
      <p:sp>
        <p:nvSpPr>
          <p:cNvPr id="4" name="Замещающее содержимое 3"/>
          <p:cNvSpPr>
            <a:spLocks noGrp="1"/>
          </p:cNvSpPr>
          <p:nvPr>
            <p:ph sz="half" idx="2"/>
          </p:nvPr>
        </p:nvSpPr>
        <p:spPr>
          <a:xfrm>
            <a:off x="4648200" y="1912620"/>
            <a:ext cx="4038600" cy="4213860"/>
          </a:xfrm>
        </p:spPr>
        <p:txBody>
          <a:bodyPr>
            <a:normAutofit/>
          </a:bodyPr>
          <a:p>
            <a:r>
              <a:rPr lang="ru-RU" altLang="en-US" sz="1400"/>
              <a:t>У нього був вибір – продовжити навчання в духовній семінарії чи Дніпропетровському обласному фізико – математичному ліцеї . Вибрав друге. Проте, ані священником, ані математиком не став. А почав писати пісні та музику і став бардом.</a:t>
            </a:r>
            <a:endParaRPr lang="ru-RU" altLang="en-US" sz="1400"/>
          </a:p>
          <a:p>
            <a:endParaRPr lang="ru-RU" altLang="en-US" sz="1400"/>
          </a:p>
          <a:p>
            <a:r>
              <a:rPr lang="ru-RU" altLang="en-US" sz="1400"/>
              <a:t>Нещодавно на фестивалі сучасного молодіжного мистецтва, котрий проходив в Павлограді, Олесь Дейна став переможцем у номінації «Авторська пісня». Після спілкування із ним, я зрозуміла, що це особистість неординарна із дуже цікавим світоглядом і , як мені здалось, чиста і правильна…</a:t>
            </a:r>
            <a:endParaRPr lang="ru-RU" altLang="en-US" sz="1400"/>
          </a:p>
        </p:txBody>
      </p:sp>
      <p:pic>
        <p:nvPicPr>
          <p:cNvPr id="7" name="Замещающее содержимое 6"/>
          <p:cNvPicPr>
            <a:picLocks noChangeAspect="1"/>
          </p:cNvPicPr>
          <p:nvPr>
            <p:ph sz="half" idx="1"/>
          </p:nvPr>
        </p:nvPicPr>
        <p:blipFill>
          <a:blip r:embed="rId1"/>
          <a:stretch>
            <a:fillRect/>
          </a:stretch>
        </p:blipFill>
        <p:spPr>
          <a:xfrm>
            <a:off x="457200" y="1911985"/>
            <a:ext cx="4038600" cy="4214495"/>
          </a:xfrm>
          <a:prstGeom prst="rect">
            <a:avLst/>
          </a:prstGeom>
        </p:spPr>
      </p:pic>
    </p:spTree>
  </p:cSld>
  <p:clrMapOvr>
    <a:masterClrMapping/>
  </p:clrMapOvr>
  <p:transition>
    <p:blinds dir="vert"/>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7200" y="522605"/>
            <a:ext cx="8229600" cy="857250"/>
          </a:xfrm>
        </p:spPr>
        <p:txBody>
          <a:bodyPr>
            <a:normAutofit fontScale="90000"/>
          </a:bodyPr>
          <a:p>
            <a:r>
              <a:rPr lang="ru-RU" altLang="en-US"/>
              <a:t>Бідняк Григорій</a:t>
            </a:r>
            <a:br>
              <a:rPr lang="ru-RU" altLang="en-US"/>
            </a:br>
            <a:r>
              <a:rPr lang="ru-RU" altLang="en-US"/>
              <a:t>поет, прозаїк</a:t>
            </a:r>
            <a:br>
              <a:rPr lang="ru-RU" altLang="en-US"/>
            </a:br>
            <a:r>
              <a:rPr lang="ru-RU" altLang="en-US"/>
              <a:t>Дніпропетровськ</a:t>
            </a:r>
            <a:endParaRPr lang="ru-RU" altLang="en-US"/>
          </a:p>
        </p:txBody>
      </p:sp>
      <p:pic>
        <p:nvPicPr>
          <p:cNvPr id="5" name="Замещающее содержимое 4" descr="bidnjak_g-p"/>
          <p:cNvPicPr>
            <a:picLocks noChangeAspect="1"/>
          </p:cNvPicPr>
          <p:nvPr>
            <p:ph sz="half" idx="1"/>
          </p:nvPr>
        </p:nvPicPr>
        <p:blipFill>
          <a:blip r:embed="rId1"/>
          <a:stretch>
            <a:fillRect/>
          </a:stretch>
        </p:blipFill>
        <p:spPr>
          <a:xfrm>
            <a:off x="212725" y="2120900"/>
            <a:ext cx="3810000" cy="4526280"/>
          </a:xfrm>
          <a:prstGeom prst="rect">
            <a:avLst/>
          </a:prstGeom>
        </p:spPr>
      </p:pic>
      <p:sp>
        <p:nvSpPr>
          <p:cNvPr id="4" name="Замещающее содержимое 3"/>
          <p:cNvSpPr>
            <a:spLocks noGrp="1"/>
          </p:cNvSpPr>
          <p:nvPr>
            <p:ph sz="half" idx="2"/>
          </p:nvPr>
        </p:nvSpPr>
        <p:spPr>
          <a:xfrm>
            <a:off x="4739640" y="2120900"/>
            <a:ext cx="4038600" cy="4525963"/>
          </a:xfrm>
        </p:spPr>
        <p:txBody>
          <a:bodyPr>
            <a:normAutofit fontScale="60000"/>
          </a:bodyPr>
          <a:p>
            <a:r>
              <a:rPr lang="ru-RU" altLang="en-US"/>
              <a:t>Народився 21 березня 1933 р. у м. Марганці Дніпропетровської області в сім'ї гірника. Після закінчення середньої школи № 7 працював піонервожатим, вихователем у фабрично-заводському училищі.</a:t>
            </a:r>
            <a:endParaRPr lang="ru-RU" altLang="en-US"/>
          </a:p>
          <a:p>
            <a:r>
              <a:rPr lang="ru-RU" altLang="en-US"/>
              <a:t>Поет. Пише українською мовою. Виступає в жанрах лірики, гумору, сатири, пише для дітей. Вірші перекладались російською мовою. </a:t>
            </a:r>
            <a:endParaRPr lang="ru-RU" altLang="en-US"/>
          </a:p>
          <a:p>
            <a:r>
              <a:rPr lang="ru-RU" altLang="en-US"/>
              <a:t>Член НСПУ з 1994 р.</a:t>
            </a:r>
            <a:endParaRPr lang="ru-RU" altLang="en-US"/>
          </a:p>
          <a:p>
            <a:r>
              <a:rPr lang="ru-RU" altLang="en-US"/>
              <a:t>Отримав звання Почесний громадянин м. Марганця (2001). Нагороджений Почесною відзнакою Міністра культури та мистецтв України «За досягнення в розвитку культури і мистецтв» (2003).</a:t>
            </a:r>
            <a:endParaRPr lang="ru-RU" altLang="en-US"/>
          </a:p>
        </p:txBody>
      </p:sp>
    </p:spTree>
  </p:cSld>
  <p:clrMapOvr>
    <a:masterClrMapping/>
  </p:clrMapOvr>
  <mc:AlternateContent xmlns:mc="http://schemas.openxmlformats.org/markup-compatibility/2006">
    <mc:Choice xmlns:p14="http://schemas.microsoft.com/office/powerpoint/2010/main" Requires="p14">
      <p:transition p14:dur="500">
        <p:blinds dir="vert"/>
        <p:sndAc>
          <p:stSnd>
            <p:snd r:embed="rId2" name="chimes.wav"/>
          </p:stSnd>
        </p:sndAc>
      </p:transition>
    </mc:Choice>
    <mc:Fallback>
      <p:transition>
        <p:blinds dir="vert"/>
        <p:sndAc>
          <p:stSnd>
            <p:snd r:embed="rId2"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Вусик Олекса</a:t>
            </a:r>
            <a:br>
              <a:rPr lang="ru-RU" altLang="en-US"/>
            </a:br>
            <a:r>
              <a:rPr lang="ru-RU" altLang="en-US"/>
              <a:t>прозаїк, гуморист, лексикограф Дніпропетровськ</a:t>
            </a:r>
            <a:endParaRPr lang="ru-RU" altLang="en-US"/>
          </a:p>
        </p:txBody>
      </p:sp>
      <p:pic>
        <p:nvPicPr>
          <p:cNvPr id="5" name="Замещающее содержимое 4" descr="vusyk_oleksa"/>
          <p:cNvPicPr>
            <a:picLocks noChangeAspect="1"/>
          </p:cNvPicPr>
          <p:nvPr>
            <p:ph sz="half" idx="1"/>
          </p:nvPr>
        </p:nvPicPr>
        <p:blipFill>
          <a:blip r:embed="rId1"/>
          <a:stretch>
            <a:fillRect/>
          </a:stretch>
        </p:blipFill>
        <p:spPr>
          <a:xfrm>
            <a:off x="457200" y="2120265"/>
            <a:ext cx="3656330" cy="4526915"/>
          </a:xfrm>
          <a:prstGeom prst="rect">
            <a:avLst/>
          </a:prstGeom>
        </p:spPr>
      </p:pic>
      <p:sp>
        <p:nvSpPr>
          <p:cNvPr id="4" name="Замещающее содержимое 3"/>
          <p:cNvSpPr>
            <a:spLocks noGrp="1"/>
          </p:cNvSpPr>
          <p:nvPr>
            <p:ph sz="half" idx="2"/>
          </p:nvPr>
        </p:nvSpPr>
        <p:spPr>
          <a:xfrm>
            <a:off x="4648200" y="2120265"/>
            <a:ext cx="4038600" cy="4525963"/>
          </a:xfrm>
        </p:spPr>
        <p:txBody>
          <a:bodyPr>
            <a:normAutofit fontScale="50000"/>
          </a:bodyPr>
          <a:p>
            <a:r>
              <a:rPr lang="ru-RU" altLang="en-US"/>
              <a:t>Народився 12 грудня 1937 в селі Говтва Козельщинського району Полтавської області.</a:t>
            </a:r>
            <a:endParaRPr lang="ru-RU" altLang="en-US"/>
          </a:p>
          <a:p>
            <a:endParaRPr lang="ru-RU" altLang="en-US"/>
          </a:p>
          <a:p>
            <a:r>
              <a:rPr lang="ru-RU" altLang="en-US"/>
              <a:t>Закінчив Сухорабівську середню школу, далі вчився на філологічному факультеті Київського університету ім. Т. Г. Шевченка. Після закінчення в 1960 р. приїхав до Дніпропетровська. Працював на журналістській роботі, до 1967-го був кореспондентом, згодом — головним редактором Дніпропетровського обласного комітету телебачення та радіомовлення. Працював у пресі, головним редактором Дніпропетровського обласного комітету з телебачення та радіомовлення, а також відповідальним секретарем в апараті Дніпропетровської організації НСПУ.</a:t>
            </a:r>
            <a:endParaRPr lang="ru-RU" altLang="en-US"/>
          </a:p>
          <a:p>
            <a:endParaRPr lang="ru-RU" altLang="en-US"/>
          </a:p>
          <a:p>
            <a:r>
              <a:rPr lang="ru-RU" altLang="en-US"/>
              <a:t>З 1974 член Національної Спілки письменників України.</a:t>
            </a:r>
            <a:endParaRPr lang="ru-RU" altLang="en-US"/>
          </a:p>
        </p:txBody>
      </p:sp>
    </p:spTree>
  </p:cSld>
  <p:clrMapOvr>
    <a:masterClrMapping/>
  </p:clrMapOvr>
  <p:transition>
    <p:blinds dir="vert"/>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7200" y="261303"/>
            <a:ext cx="8229600" cy="1143000"/>
          </a:xfrm>
        </p:spPr>
        <p:txBody>
          <a:bodyPr>
            <a:normAutofit fontScale="90000"/>
          </a:bodyPr>
          <a:p>
            <a:r>
              <a:rPr lang="ru-RU" altLang="en-US"/>
              <a:t>	</a:t>
            </a:r>
            <a:br>
              <a:rPr lang="ru-RU" altLang="en-US"/>
            </a:br>
            <a:r>
              <a:rPr lang="ru-RU" altLang="en-US"/>
              <a:t>Савченко Віктор</a:t>
            </a:r>
            <a:br>
              <a:rPr lang="ru-RU" altLang="en-US"/>
            </a:br>
            <a:r>
              <a:rPr lang="ru-RU" altLang="en-US"/>
              <a:t>прозаїк, драматург, есеїст Дніпропетровськ</a:t>
            </a:r>
            <a:endParaRPr lang="ru-RU" altLang="en-US"/>
          </a:p>
        </p:txBody>
      </p:sp>
      <p:sp>
        <p:nvSpPr>
          <p:cNvPr id="4" name="Замещающее содержимое 3"/>
          <p:cNvSpPr>
            <a:spLocks noGrp="1"/>
          </p:cNvSpPr>
          <p:nvPr>
            <p:ph sz="half" idx="2"/>
          </p:nvPr>
        </p:nvSpPr>
        <p:spPr>
          <a:xfrm>
            <a:off x="4648200" y="1964690"/>
            <a:ext cx="4038600" cy="4525963"/>
          </a:xfrm>
        </p:spPr>
        <p:txBody>
          <a:bodyPr>
            <a:normAutofit lnSpcReduction="10000"/>
          </a:bodyPr>
          <a:p>
            <a:r>
              <a:rPr lang="ru-RU" altLang="en-US" sz="1400"/>
              <a:t>САВЧЕНКО ВІКТОР ВАСИЛЬОВИЧ (нар. 22.03. 1938, м. Вознесенськ Миколаївської обл.).</a:t>
            </a:r>
            <a:endParaRPr lang="ru-RU" altLang="en-US" sz="1400"/>
          </a:p>
          <a:p>
            <a:r>
              <a:rPr lang="ru-RU" altLang="en-US" sz="1400"/>
              <a:t>   Науковець (хімік), письменник. Розповсюджував самвидав і роман О.Гончара "Собор”.</a:t>
            </a:r>
            <a:endParaRPr lang="ru-RU" altLang="en-US" sz="1400"/>
          </a:p>
          <a:p>
            <a:r>
              <a:rPr lang="ru-RU" altLang="en-US" sz="1400"/>
              <a:t>На Всеукраїнському конкурсі "читацьких симпатій” на кращу книжку фантастики, який тривав протягом 1989 року, посів третє місце (Диплом "Чумацький шлях”). Нагороджений літературними преміями ім. Д. Яворницького (1995), "Благовіст” (1998) та медаллю "За вагомий внесок у відродження духовності та особисті досягнення в літературній творчості” (2008).</a:t>
            </a:r>
            <a:endParaRPr lang="ru-RU" altLang="en-US" sz="1400"/>
          </a:p>
          <a:p>
            <a:r>
              <a:rPr lang="ru-RU" altLang="en-US" sz="1400"/>
              <a:t>   Упродовж 1994 - 2002 рр. очолював Дніпропетровську організацію Національної Спілки письменників України. Двічі обирався з’їздами письменників членом Ради та Президії НСПУ.</a:t>
            </a:r>
            <a:endParaRPr lang="ru-RU" altLang="en-US" sz="1400"/>
          </a:p>
        </p:txBody>
      </p:sp>
      <p:pic>
        <p:nvPicPr>
          <p:cNvPr id="9" name="Замещающее содержимое 8"/>
          <p:cNvPicPr>
            <a:picLocks noChangeAspect="1"/>
          </p:cNvPicPr>
          <p:nvPr>
            <p:ph sz="half" idx="1"/>
          </p:nvPr>
        </p:nvPicPr>
        <p:blipFill>
          <a:blip r:embed="rId1"/>
          <a:stretch>
            <a:fillRect/>
          </a:stretch>
        </p:blipFill>
        <p:spPr>
          <a:xfrm>
            <a:off x="287020" y="1964055"/>
            <a:ext cx="3790315" cy="4526915"/>
          </a:xfrm>
          <a:prstGeom prst="rect">
            <a:avLst/>
          </a:prstGeom>
        </p:spPr>
      </p:pic>
    </p:spTree>
  </p:cSld>
  <p:clrMapOvr>
    <a:masterClrMapping/>
  </p:clrMapOvr>
  <p:transition>
    <p:blinds dir="vert"/>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sym typeface="+mn-ea"/>
              </a:rPr>
              <a:t>Літературна Дніпропетровщина</a:t>
            </a:r>
            <a:br>
              <a:rPr lang="ru-RU" altLang="en-US"/>
            </a:br>
            <a:endParaRPr lang="ru-RU" altLang="en-US"/>
          </a:p>
        </p:txBody>
      </p:sp>
      <p:pic>
        <p:nvPicPr>
          <p:cNvPr id="5" name="Замещающее содержимое 4" descr="552456_html_m7f6b07be"/>
          <p:cNvPicPr>
            <a:picLocks noChangeAspect="1"/>
          </p:cNvPicPr>
          <p:nvPr>
            <p:ph sz="half" idx="1"/>
          </p:nvPr>
        </p:nvPicPr>
        <p:blipFill>
          <a:blip r:embed="rId1"/>
          <a:stretch>
            <a:fillRect/>
          </a:stretch>
        </p:blipFill>
        <p:spPr>
          <a:xfrm>
            <a:off x="278765" y="1339215"/>
            <a:ext cx="4500245" cy="4787900"/>
          </a:xfrm>
          <a:prstGeom prst="rect">
            <a:avLst/>
          </a:prstGeom>
        </p:spPr>
      </p:pic>
      <p:sp>
        <p:nvSpPr>
          <p:cNvPr id="4" name="Замещающее содержимое 3"/>
          <p:cNvSpPr>
            <a:spLocks noGrp="1"/>
          </p:cNvSpPr>
          <p:nvPr>
            <p:ph sz="half" idx="2"/>
          </p:nvPr>
        </p:nvSpPr>
        <p:spPr>
          <a:xfrm>
            <a:off x="4778375" y="1417955"/>
            <a:ext cx="4051935" cy="4709160"/>
          </a:xfrm>
        </p:spPr>
        <p:txBody>
          <a:bodyPr>
            <a:normAutofit fontScale="60000"/>
          </a:bodyPr>
          <a:p>
            <a:r>
              <a:rPr lang="ru-RU" altLang="en-US"/>
              <a:t>Письменницька спадщина Дніпропетровщини надзвичайно багата, творчість багатьох письменників і поетів давно вийшла за межі нашого регіону, багатьох з них знають не тільки в Україні, а й за її межами. Наші письменники друкувались більшістю мов колишнього Радянського Союзу, перекладались мовами далекого зарубіжжя, зокрема: болгарською, німецькою, французькою, іспанською, польською, італійською, чеською, словацькою, англійською та іншими. Попереду грандіозні творчі плани...</a:t>
            </a:r>
            <a:endParaRPr lang="ru-RU" altLang="en-US"/>
          </a:p>
        </p:txBody>
      </p:sp>
    </p:spTree>
  </p:cSld>
  <p:clrMapOvr>
    <a:masterClrMapping/>
  </p:clrMapOvr>
  <p:transition>
    <p:blinds dir="vert"/>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Заголовок 6"/>
          <p:cNvSpPr>
            <a:spLocks noGrp="1"/>
          </p:cNvSpPr>
          <p:nvPr>
            <p:ph type="title"/>
          </p:nvPr>
        </p:nvSpPr>
        <p:spPr>
          <a:xfrm>
            <a:off x="457200" y="274955"/>
            <a:ext cx="8229600" cy="2490470"/>
          </a:xfrm>
        </p:spPr>
        <p:txBody>
          <a:bodyPr>
            <a:normAutofit fontScale="90000"/>
          </a:bodyPr>
          <a:p>
            <a:r>
              <a:rPr lang="ru-RU" altLang="en-US"/>
              <a:t>«Країв прекрасних і трудящих</a:t>
            </a:r>
            <a:br>
              <a:rPr lang="ru-RU" altLang="en-US"/>
            </a:br>
            <a:r>
              <a:rPr lang="ru-RU" altLang="en-US"/>
              <a:t>В житті немало знаю я, </a:t>
            </a:r>
            <a:br>
              <a:rPr lang="ru-RU" altLang="en-US"/>
            </a:br>
            <a:r>
              <a:rPr lang="ru-RU" altLang="en-US"/>
              <a:t>Та серед них ти все ж найкраща, Дніпропетровщино моя!”</a:t>
            </a:r>
            <a:endParaRPr lang="ru-RU" altLang="en-US"/>
          </a:p>
        </p:txBody>
      </p:sp>
      <p:pic>
        <p:nvPicPr>
          <p:cNvPr id="9" name="Замещающее содержимое 8" descr="dnepropetrovsk_24"/>
          <p:cNvPicPr>
            <a:picLocks noChangeAspect="1"/>
          </p:cNvPicPr>
          <p:nvPr>
            <p:ph idx="1"/>
          </p:nvPr>
        </p:nvPicPr>
        <p:blipFill>
          <a:blip r:embed="rId1"/>
          <a:stretch>
            <a:fillRect/>
          </a:stretch>
        </p:blipFill>
        <p:spPr>
          <a:xfrm>
            <a:off x="1078865" y="2922270"/>
            <a:ext cx="7076440" cy="3701415"/>
          </a:xfrm>
          <a:prstGeom prst="rect">
            <a:avLst/>
          </a:prstGeom>
        </p:spPr>
      </p:pic>
    </p:spTree>
  </p:cSld>
  <p:clrMapOvr>
    <a:masterClrMapping/>
  </p:clrMapOvr>
  <p:transition>
    <p:blinds dir="vert"/>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головок 3"/>
          <p:cNvSpPr>
            <a:spLocks noGrp="1"/>
          </p:cNvSpPr>
          <p:nvPr>
            <p:ph type="title"/>
          </p:nvPr>
        </p:nvSpPr>
        <p:spPr>
          <a:xfrm>
            <a:off x="457200" y="471805"/>
            <a:ext cx="8229600" cy="946150"/>
          </a:xfrm>
        </p:spPr>
        <p:txBody>
          <a:bodyPr>
            <a:normAutofit fontScale="90000"/>
          </a:bodyPr>
          <a:p>
            <a:r>
              <a:rPr lang="ru-RU" altLang="en-US"/>
              <a:t>Наш край багатий на видатних людей. Також він багатий і на відомих письменників </a:t>
            </a:r>
            <a:endParaRPr lang="ru-RU" altLang="en-US"/>
          </a:p>
        </p:txBody>
      </p:sp>
      <p:pic>
        <p:nvPicPr>
          <p:cNvPr id="6" name="Замещающее содержимое 5"/>
          <p:cNvPicPr>
            <a:picLocks noChangeAspect="1"/>
          </p:cNvPicPr>
          <p:nvPr>
            <p:ph idx="1"/>
          </p:nvPr>
        </p:nvPicPr>
        <p:blipFill>
          <a:blip r:embed="rId1"/>
          <a:stretch>
            <a:fillRect/>
          </a:stretch>
        </p:blipFill>
        <p:spPr>
          <a:xfrm>
            <a:off x="914400" y="2159000"/>
            <a:ext cx="7315200" cy="4441190"/>
          </a:xfrm>
          <a:prstGeom prst="rect">
            <a:avLst/>
          </a:prstGeom>
        </p:spPr>
      </p:pic>
    </p:spTree>
  </p:cSld>
  <p:clrMapOvr>
    <a:masterClrMapping/>
  </p:clrMapOvr>
  <p:transition>
    <p:blinds dir="vert"/>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головок 3"/>
          <p:cNvSpPr>
            <a:spLocks noGrp="1"/>
          </p:cNvSpPr>
          <p:nvPr>
            <p:ph type="title"/>
          </p:nvPr>
        </p:nvSpPr>
        <p:spPr>
          <a:xfrm>
            <a:off x="457200" y="326390"/>
            <a:ext cx="8229600" cy="1064895"/>
          </a:xfrm>
        </p:spPr>
        <p:txBody>
          <a:bodyPr>
            <a:normAutofit fontScale="90000"/>
          </a:bodyPr>
          <a:p>
            <a:r>
              <a:rPr lang="ru-RU" altLang="en-US"/>
              <a:t>Гриценко Віктор</a:t>
            </a:r>
            <a:br>
              <a:rPr lang="ru-RU" altLang="en-US"/>
            </a:br>
            <a:r>
              <a:rPr lang="ru-RU" altLang="en-US"/>
              <a:t>поет, прозаїк, перекладач</a:t>
            </a:r>
            <a:br>
              <a:rPr lang="ru-RU" altLang="en-US"/>
            </a:br>
            <a:r>
              <a:rPr lang="ru-RU" altLang="en-US"/>
              <a:t>Кривий Ріг</a:t>
            </a:r>
            <a:endParaRPr lang="ru-RU" altLang="en-US"/>
          </a:p>
        </p:txBody>
      </p:sp>
      <p:pic>
        <p:nvPicPr>
          <p:cNvPr id="7" name="Замещающее содержимое 6" descr="grycenko_viktor"/>
          <p:cNvPicPr>
            <a:picLocks noChangeAspect="1"/>
          </p:cNvPicPr>
          <p:nvPr>
            <p:ph sz="half" idx="1"/>
          </p:nvPr>
        </p:nvPicPr>
        <p:blipFill>
          <a:blip r:embed="rId1"/>
          <a:stretch>
            <a:fillRect/>
          </a:stretch>
        </p:blipFill>
        <p:spPr>
          <a:xfrm>
            <a:off x="457200" y="2058670"/>
            <a:ext cx="3769360" cy="4526915"/>
          </a:xfrm>
          <a:prstGeom prst="rect">
            <a:avLst/>
          </a:prstGeom>
        </p:spPr>
      </p:pic>
      <p:sp>
        <p:nvSpPr>
          <p:cNvPr id="6" name="Замещающее содержимое 5"/>
          <p:cNvSpPr>
            <a:spLocks noGrp="1"/>
          </p:cNvSpPr>
          <p:nvPr>
            <p:ph sz="half" idx="2"/>
          </p:nvPr>
        </p:nvSpPr>
        <p:spPr>
          <a:xfrm>
            <a:off x="4648200" y="2058035"/>
            <a:ext cx="4038600" cy="4527550"/>
          </a:xfrm>
        </p:spPr>
        <p:txBody>
          <a:bodyPr>
            <a:noAutofit/>
          </a:bodyPr>
          <a:p>
            <a:r>
              <a:rPr lang="ru-RU" altLang="en-US" sz="1400"/>
              <a:t>Народився 7 березня 1946 р в с Оленівка Софіївського району на Дніпропетровщині </a:t>
            </a:r>
            <a:endParaRPr lang="ru-RU" altLang="en-US" sz="1400"/>
          </a:p>
          <a:p>
            <a:r>
              <a:rPr lang="ru-RU" altLang="en-US" sz="1400"/>
              <a:t>Лауреат обласної літературної премії ім ІСокульського Член Національної Спілки письменників України Пише українською мовою</a:t>
            </a:r>
            <a:endParaRPr lang="ru-RU" altLang="en-US" sz="1400"/>
          </a:p>
          <a:p>
            <a:r>
              <a:rPr lang="ru-RU" altLang="en-US" sz="1400"/>
              <a:t>Співавтор колективних збірок і альманахів «Карачуни» 1972, Дніпропетровськ, «Степовий вітер» 1995, Київ, «Антологія поезії Придніпров'я» 1999, Дніпропетровськ, «Антологія криворізьких літераторів» 2000, Кривий Ріг, «І поліг наш народ, наче скошене жито…» Голодомор 1932–1933 років "на Дніпропетровщині" 2008, Дніпропетровськ, «Шевченкіана Придніпров'я» 2008, Дніпропетровськ, «Сяєво жар-птиці: Антологія літератури для дітей та юнацтва Придніпров'я 1883–2008» 2009, Дніпропетровськ</a:t>
            </a:r>
            <a:endParaRPr lang="ru-RU" altLang="en-US" sz="1400"/>
          </a:p>
        </p:txBody>
      </p:sp>
    </p:spTree>
  </p:cSld>
  <p:clrMapOvr>
    <a:masterClrMapping/>
  </p:clrMapOvr>
  <p:transition>
    <p:blinds dir="vert"/>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287655" y="773430"/>
            <a:ext cx="8229600" cy="76200"/>
          </a:xfrm>
        </p:spPr>
        <p:txBody>
          <a:bodyPr>
            <a:normAutofit fontScale="90000"/>
          </a:bodyPr>
          <a:p>
            <a:r>
              <a:rPr lang="ru-RU" altLang="en-US"/>
              <a:t>	</a:t>
            </a:r>
            <a:br>
              <a:rPr lang="ru-RU" altLang="en-US"/>
            </a:br>
            <a:r>
              <a:rPr lang="ru-RU" altLang="en-US"/>
              <a:t>Степовичка Леся</a:t>
            </a:r>
            <a:br>
              <a:rPr lang="ru-RU" altLang="en-US"/>
            </a:br>
            <a:r>
              <a:rPr lang="ru-RU" altLang="en-US"/>
              <a:t>поет, прозаїк, перекладач Дніпропетровськ</a:t>
            </a:r>
            <a:br>
              <a:rPr lang="ru-RU" altLang="en-US"/>
            </a:br>
            <a:endParaRPr lang="ru-RU" altLang="en-US"/>
          </a:p>
        </p:txBody>
      </p:sp>
      <p:pic>
        <p:nvPicPr>
          <p:cNvPr id="8" name="Замещающее содержимое 7" descr="stepovichka"/>
          <p:cNvPicPr>
            <a:picLocks noChangeAspect="1"/>
          </p:cNvPicPr>
          <p:nvPr>
            <p:ph sz="half" idx="1"/>
          </p:nvPr>
        </p:nvPicPr>
        <p:blipFill>
          <a:blip r:embed="rId1"/>
          <a:stretch>
            <a:fillRect/>
          </a:stretch>
        </p:blipFill>
        <p:spPr>
          <a:xfrm>
            <a:off x="365760" y="1960880"/>
            <a:ext cx="3762375" cy="4427220"/>
          </a:xfrm>
          <a:prstGeom prst="rect">
            <a:avLst/>
          </a:prstGeom>
        </p:spPr>
      </p:pic>
      <p:sp>
        <p:nvSpPr>
          <p:cNvPr id="7" name="Замещающее содержимое 6"/>
          <p:cNvSpPr>
            <a:spLocks noGrp="1"/>
          </p:cNvSpPr>
          <p:nvPr>
            <p:ph sz="half" idx="2"/>
          </p:nvPr>
        </p:nvSpPr>
        <p:spPr>
          <a:xfrm>
            <a:off x="4648200" y="1966595"/>
            <a:ext cx="4038600" cy="4422140"/>
          </a:xfrm>
        </p:spPr>
        <p:txBody>
          <a:bodyPr>
            <a:normAutofit lnSpcReduction="10000"/>
          </a:bodyPr>
          <a:p>
            <a:r>
              <a:rPr lang="ru-RU" altLang="en-US" sz="1400"/>
              <a:t>Степовичка Леся (Булах (Шуманн) Олександра Несторівна) народилася 21 травня 1952 р. в</a:t>
            </a:r>
            <a:endParaRPr lang="ru-RU" altLang="en-US" sz="1400"/>
          </a:p>
          <a:p>
            <a:r>
              <a:rPr lang="ru-RU" altLang="en-US" sz="1400"/>
              <a:t>с. Петриківці на Дніпропетровщині. Закінчила Дніпропетровський державний університет</a:t>
            </a:r>
            <a:endParaRPr lang="ru-RU" altLang="en-US" sz="1400"/>
          </a:p>
          <a:p>
            <a:r>
              <a:rPr lang="ru-RU" altLang="en-US" sz="1400"/>
              <a:t>та аспірантуру при кафедрі німецької мови ДДУ. Філолог-германіст, викладач та</a:t>
            </a:r>
            <a:endParaRPr lang="ru-RU" altLang="en-US" sz="1400"/>
          </a:p>
          <a:p>
            <a:r>
              <a:rPr lang="ru-RU" altLang="en-US" sz="1400"/>
              <a:t>перекладач німецької мови. Тривалий час викладала на кафедрах ДДУ та ДМетІ. Автор</a:t>
            </a:r>
            <a:endParaRPr lang="ru-RU" altLang="en-US" sz="1400"/>
          </a:p>
          <a:p>
            <a:r>
              <a:rPr lang="ru-RU" altLang="en-US" sz="1400"/>
              <a:t>кандидатської дисертації з германістики. Закінчила курси перекладачів, працювала в</a:t>
            </a:r>
            <a:endParaRPr lang="ru-RU" altLang="en-US" sz="1400"/>
          </a:p>
          <a:p>
            <a:r>
              <a:rPr lang="ru-RU" altLang="en-US" sz="1400"/>
              <a:t>Україні, ФРН, Австрії, Бельгії, Люксембурзі. Мешкала в Західному Берліні.</a:t>
            </a:r>
            <a:endParaRPr lang="ru-RU" altLang="en-US" sz="1400"/>
          </a:p>
          <a:p>
            <a:r>
              <a:rPr lang="ru-RU" altLang="en-US" sz="1400"/>
              <a:t>Член Національної Спілки письменників України та Національної Спілки журналістів</a:t>
            </a:r>
            <a:endParaRPr lang="ru-RU" altLang="en-US" sz="1400"/>
          </a:p>
          <a:p>
            <a:r>
              <a:rPr lang="ru-RU" altLang="en-US" sz="1400"/>
              <a:t>України. </a:t>
            </a:r>
            <a:endParaRPr lang="ru-RU" altLang="en-US" sz="1400"/>
          </a:p>
        </p:txBody>
      </p:sp>
    </p:spTree>
  </p:cSld>
  <p:clrMapOvr>
    <a:masterClrMapping/>
  </p:clrMapOvr>
  <p:transition>
    <p:blinds dir="vert"/>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457200" y="274955"/>
            <a:ext cx="8229600" cy="1325245"/>
          </a:xfrm>
        </p:spPr>
        <p:txBody>
          <a:bodyPr>
            <a:normAutofit fontScale="90000"/>
          </a:bodyPr>
          <a:p>
            <a:r>
              <a:rPr lang="ru-RU" altLang="en-US"/>
              <a:t>Дев’ятко Наталія</a:t>
            </a:r>
            <a:br>
              <a:rPr lang="ru-RU" altLang="en-US"/>
            </a:br>
            <a:r>
              <a:rPr lang="ru-RU" altLang="en-US"/>
              <a:t>поет, прозаїк, перекладач Дніпропетровськ</a:t>
            </a:r>
            <a:endParaRPr lang="ru-RU" altLang="en-US"/>
          </a:p>
        </p:txBody>
      </p:sp>
      <p:pic>
        <p:nvPicPr>
          <p:cNvPr id="8" name="Замещающее содержимое 7" descr="devyatko_natalya"/>
          <p:cNvPicPr>
            <a:picLocks noChangeAspect="1"/>
          </p:cNvPicPr>
          <p:nvPr>
            <p:ph sz="half" idx="1"/>
          </p:nvPr>
        </p:nvPicPr>
        <p:blipFill>
          <a:blip r:embed="rId1"/>
          <a:stretch>
            <a:fillRect/>
          </a:stretch>
        </p:blipFill>
        <p:spPr>
          <a:xfrm>
            <a:off x="457200" y="2005330"/>
            <a:ext cx="3898900" cy="4596765"/>
          </a:xfrm>
          <a:prstGeom prst="rect">
            <a:avLst/>
          </a:prstGeom>
        </p:spPr>
      </p:pic>
      <p:sp>
        <p:nvSpPr>
          <p:cNvPr id="7" name="Замещающее содержимое 6"/>
          <p:cNvSpPr>
            <a:spLocks noGrp="1"/>
          </p:cNvSpPr>
          <p:nvPr>
            <p:ph sz="half" idx="2"/>
          </p:nvPr>
        </p:nvSpPr>
        <p:spPr>
          <a:xfrm>
            <a:off x="4648200" y="2005330"/>
            <a:ext cx="4038600" cy="4596765"/>
          </a:xfrm>
        </p:spPr>
        <p:txBody>
          <a:bodyPr>
            <a:normAutofit fontScale="90000" lnSpcReduction="20000"/>
          </a:bodyPr>
          <a:p>
            <a:r>
              <a:rPr lang="ru-RU" altLang="en-US"/>
              <a:t>Народилася 11 січня 1983 р. у м. Дніпропетровську.</a:t>
            </a:r>
            <a:endParaRPr lang="ru-RU" altLang="en-US"/>
          </a:p>
          <a:p>
            <a:endParaRPr lang="ru-RU" altLang="en-US"/>
          </a:p>
          <a:p>
            <a:r>
              <a:rPr lang="ru-RU" altLang="en-US"/>
              <a:t>Закінчила Дніпропетровський національний університет ім. Олеся Гончара (факультет Систем і засобів масової комунікації), аспірантуру Дніпропетровського національного університету ім. Олеся Гончара (спеціальність – журналістика).</a:t>
            </a:r>
            <a:endParaRPr lang="ru-RU" altLang="en-US"/>
          </a:p>
        </p:txBody>
      </p:sp>
    </p:spTree>
  </p:cSld>
  <p:clrMapOvr>
    <a:masterClrMapping/>
  </p:clrMapOvr>
  <p:transition>
    <p:blinds dir="vert"/>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457200" y="523240"/>
            <a:ext cx="8229600" cy="659130"/>
          </a:xfrm>
        </p:spPr>
        <p:txBody>
          <a:bodyPr>
            <a:normAutofit fontScale="90000"/>
          </a:bodyPr>
          <a:p>
            <a:r>
              <a:rPr lang="ru-RU" altLang="en-US" sz="3600"/>
              <a:t>Наталія Дев’ятко: «Про козаків і характерників в українському фентезі не писав тільки лінивий»</a:t>
            </a:r>
            <a:endParaRPr lang="ru-RU" altLang="en-US" sz="3600"/>
          </a:p>
        </p:txBody>
      </p:sp>
      <p:sp>
        <p:nvSpPr>
          <p:cNvPr id="7" name="Замещающее содержимое 6"/>
          <p:cNvSpPr>
            <a:spLocks noGrp="1"/>
          </p:cNvSpPr>
          <p:nvPr>
            <p:ph sz="half" idx="2"/>
          </p:nvPr>
        </p:nvSpPr>
        <p:spPr>
          <a:xfrm>
            <a:off x="4530090" y="2073910"/>
            <a:ext cx="4038600" cy="4525963"/>
          </a:xfrm>
        </p:spPr>
        <p:txBody>
          <a:bodyPr>
            <a:normAutofit fontScale="60000"/>
          </a:bodyPr>
          <a:p>
            <a:r>
              <a:rPr lang="ru-RU" altLang="en-US"/>
              <a:t>Українське фентезі ніяк не може позбутись стереотипних сюжетів та персонажів. І це парадоксально. Адже фентезі – література, що допускає будь-яку варіативність змісту твору та засобів формального втілення ідеї, задуманої самим автором. Така література не має жодних обмежень. Вона відкриває безмежний простір для фантазії, адже фентезі – це і є фантазія. На щастя, криза цього жанру в Україні настане ще не скоро. Саме фентезі подарувало нашій літературі чимало молодих талантів. Однією із них є Наталія Дев’ятко.</a:t>
            </a:r>
            <a:endParaRPr lang="ru-RU" altLang="en-US"/>
          </a:p>
        </p:txBody>
      </p:sp>
      <p:pic>
        <p:nvPicPr>
          <p:cNvPr id="8" name="Замещающее содержимое 7"/>
          <p:cNvPicPr>
            <a:picLocks noChangeAspect="1"/>
          </p:cNvPicPr>
          <p:nvPr>
            <p:ph sz="half" idx="1"/>
          </p:nvPr>
        </p:nvPicPr>
        <p:blipFill>
          <a:blip r:embed="rId1"/>
          <a:stretch>
            <a:fillRect/>
          </a:stretch>
        </p:blipFill>
        <p:spPr>
          <a:xfrm>
            <a:off x="352425" y="2073910"/>
            <a:ext cx="3945255" cy="4445000"/>
          </a:xfrm>
          <a:prstGeom prst="rect">
            <a:avLst/>
          </a:prstGeom>
        </p:spPr>
      </p:pic>
    </p:spTree>
  </p:cSld>
  <p:clrMapOvr>
    <a:masterClrMapping/>
  </p:clrMapOvr>
  <p:transition>
    <p:blinds dir="vert"/>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457200" y="222250"/>
            <a:ext cx="8229600" cy="1327150"/>
          </a:xfrm>
        </p:spPr>
        <p:txBody>
          <a:bodyPr>
            <a:normAutofit fontScale="90000"/>
          </a:bodyPr>
          <a:p>
            <a:r>
              <a:rPr lang="ru-RU" altLang="en-US"/>
              <a:t>	</a:t>
            </a:r>
            <a:br>
              <a:rPr lang="ru-RU" altLang="en-US"/>
            </a:br>
            <a:r>
              <a:rPr lang="ru-RU" altLang="en-US" sz="3600"/>
              <a:t>Заржицька Еліна</a:t>
            </a:r>
            <a:br>
              <a:rPr lang="ru-RU" altLang="en-US" sz="3600"/>
            </a:br>
            <a:r>
              <a:rPr lang="ru-RU" altLang="en-US" sz="3600"/>
              <a:t>прозаїк, драматург </a:t>
            </a:r>
            <a:br>
              <a:rPr lang="ru-RU" altLang="en-US" sz="3600"/>
            </a:br>
            <a:r>
              <a:rPr lang="ru-RU" altLang="en-US" sz="3600"/>
              <a:t>Дніпропетровськ</a:t>
            </a:r>
            <a:endParaRPr lang="ru-RU" altLang="en-US" sz="3600"/>
          </a:p>
        </p:txBody>
      </p:sp>
      <p:pic>
        <p:nvPicPr>
          <p:cNvPr id="8" name="Замещающее содержимое 7" descr="zarzitska_elina"/>
          <p:cNvPicPr>
            <a:picLocks noChangeAspect="1"/>
          </p:cNvPicPr>
          <p:nvPr>
            <p:ph sz="half" idx="1"/>
          </p:nvPr>
        </p:nvPicPr>
        <p:blipFill>
          <a:blip r:embed="rId1"/>
          <a:stretch>
            <a:fillRect/>
          </a:stretch>
        </p:blipFill>
        <p:spPr>
          <a:xfrm>
            <a:off x="457200" y="2071370"/>
            <a:ext cx="3898900" cy="4526915"/>
          </a:xfrm>
          <a:prstGeom prst="rect">
            <a:avLst/>
          </a:prstGeom>
        </p:spPr>
      </p:pic>
      <p:sp>
        <p:nvSpPr>
          <p:cNvPr id="7" name="Замещающее содержимое 6"/>
          <p:cNvSpPr>
            <a:spLocks noGrp="1"/>
          </p:cNvSpPr>
          <p:nvPr>
            <p:ph sz="half" idx="2"/>
          </p:nvPr>
        </p:nvSpPr>
        <p:spPr>
          <a:xfrm>
            <a:off x="4805680" y="2214880"/>
            <a:ext cx="4038600" cy="4525963"/>
          </a:xfrm>
        </p:spPr>
        <p:txBody>
          <a:bodyPr>
            <a:normAutofit/>
          </a:bodyPr>
          <a:p>
            <a:r>
              <a:rPr lang="ru-RU" altLang="en-US" sz="1400"/>
              <a:t>Еліна Іванівна Заржицька (народилася у Дніпропетровську) — письменниця, журналістка, громадська діячка, член НСПУ і НСЖУ.</a:t>
            </a:r>
            <a:endParaRPr lang="ru-RU" altLang="en-US" sz="1400"/>
          </a:p>
          <a:p>
            <a:endParaRPr lang="ru-RU" altLang="en-US" sz="1400"/>
          </a:p>
          <a:p>
            <a:r>
              <a:rPr lang="ru-RU" altLang="en-US" sz="1400"/>
              <a:t>Здобула освіту в Національному гірничому університеті, Дніпропетровському обласному інституті патентознавства.</a:t>
            </a:r>
            <a:endParaRPr lang="ru-RU" altLang="en-US" sz="1400"/>
          </a:p>
          <a:p>
            <a:endParaRPr lang="ru-RU" altLang="en-US" sz="1400"/>
          </a:p>
          <a:p>
            <a:r>
              <a:rPr lang="ru-RU" altLang="en-US" sz="1400"/>
              <a:t>Член журі Міжнародного фестивалю дитячого мистецтва “Чарівна книжка”, Всеукраїнської літературної премії ім. Олександри Кравченко (Девіль), Всеукраїнського конкурсу творчої молоді “Літературна надія Дніпра 2013”, обласного літературного конкурсу “Молода муза”.</a:t>
            </a:r>
            <a:endParaRPr lang="ru-RU" altLang="en-US" sz="1400"/>
          </a:p>
        </p:txBody>
      </p:sp>
    </p:spTree>
  </p:cSld>
  <p:clrMapOvr>
    <a:masterClrMapping/>
  </p:clrMapOvr>
  <p:transition>
    <p:blinds dir="vert"/>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Еліна Заржицька. Три сходинки голодомору (фрагмент)</a:t>
            </a:r>
            <a:endParaRPr lang="ru-RU" altLang="en-US"/>
          </a:p>
        </p:txBody>
      </p:sp>
      <p:pic>
        <p:nvPicPr>
          <p:cNvPr id="5" name="Замещающее содержимое 4" descr="Zhargicka_Shodyinky.thumbnail"/>
          <p:cNvPicPr>
            <a:picLocks noChangeAspect="1"/>
          </p:cNvPicPr>
          <p:nvPr>
            <p:ph sz="half" idx="1"/>
          </p:nvPr>
        </p:nvPicPr>
        <p:blipFill>
          <a:blip r:embed="rId1"/>
          <a:stretch>
            <a:fillRect/>
          </a:stretch>
        </p:blipFill>
        <p:spPr>
          <a:xfrm>
            <a:off x="701675" y="1599565"/>
            <a:ext cx="3601085" cy="4526280"/>
          </a:xfrm>
          <a:prstGeom prst="rect">
            <a:avLst/>
          </a:prstGeom>
        </p:spPr>
      </p:pic>
      <p:sp>
        <p:nvSpPr>
          <p:cNvPr id="4" name="Замещающее содержимое 3"/>
          <p:cNvSpPr>
            <a:spLocks noGrp="1"/>
          </p:cNvSpPr>
          <p:nvPr>
            <p:ph sz="half" idx="2"/>
          </p:nvPr>
        </p:nvSpPr>
        <p:spPr/>
        <p:txBody>
          <a:bodyPr>
            <a:normAutofit fontScale="60000"/>
          </a:bodyPr>
          <a:p>
            <a:r>
              <a:rPr lang="ru-RU" altLang="en-US"/>
              <a:t>Крок 1. Раз, два, три, чотири, п’ять – </a:t>
            </a:r>
            <a:endParaRPr lang="ru-RU" altLang="en-US"/>
          </a:p>
          <a:p>
            <a:r>
              <a:rPr lang="ru-RU" altLang="en-US"/>
              <a:t>сало будемо шукать...</a:t>
            </a:r>
            <a:endParaRPr lang="ru-RU" altLang="en-US"/>
          </a:p>
          <a:p>
            <a:endParaRPr lang="ru-RU" altLang="en-US"/>
          </a:p>
          <a:p>
            <a:r>
              <a:rPr lang="ru-RU" altLang="en-US"/>
              <a:t>Голод прийшов до села непомітно. Він ретельно нишпорив домівками, влізаючи до комор, клунь, льохів. Його м'які лапи не залишали слідів, тільки іноді людина оглядалася з подивом – чи то дійсно почула, чи то здалося? – ніби за спиною хтось розсипав на підлогу сухі вишневі кісточки...</a:t>
            </a:r>
            <a:endParaRPr lang="ru-RU" altLang="en-US"/>
          </a:p>
          <a:p>
            <a:endParaRPr lang="ru-RU" altLang="en-US"/>
          </a:p>
          <a:p>
            <a:r>
              <a:rPr lang="ru-RU" altLang="en-US"/>
              <a:t>Марічка перша побачила Його. Сталося це того дня, коли мати повернулася з роботи як завжди втомлена і сердита.</a:t>
            </a:r>
            <a:endParaRPr lang="ru-RU" altLang="en-US"/>
          </a:p>
        </p:txBody>
      </p:sp>
    </p:spTree>
  </p:cSld>
  <p:clrMapOvr>
    <a:masterClrMapping/>
  </p:clrMapOvr>
  <p:transition>
    <p:blinds dir="vert"/>
    <p:sndAc>
      <p:stSnd>
        <p:snd r:embed="rId2"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0</TotalTime>
  <Words>6917</Words>
  <Application>WPS Presentation</Application>
  <PresentationFormat>Экран (4:3)</PresentationFormat>
  <Paragraphs>88</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SimSun</vt:lpstr>
      <vt:lpstr>Wingdings</vt:lpstr>
      <vt:lpstr>Wingdings 2</vt:lpstr>
      <vt:lpstr>Wingdings</vt:lpstr>
      <vt:lpstr>Wingdings 3</vt:lpstr>
      <vt:lpstr>Times New Roman</vt:lpstr>
      <vt:lpstr>Microsoft YaHei</vt:lpstr>
      <vt:lpstr/>
      <vt:lpstr>Arial Unicode MS</vt:lpstr>
      <vt:lpstr>Lucida Sans</vt:lpstr>
      <vt:lpstr>Lucida Sans Unicode</vt:lpstr>
      <vt:lpstr>Book Antiqua</vt:lpstr>
      <vt:lpstr>Calibri</vt:lpstr>
      <vt:lpstr>Segoe Print</vt:lpstr>
      <vt:lpstr>Апекс</vt:lpstr>
      <vt:lpstr>Письменники Дніпропетровщини</vt:lpstr>
      <vt:lpstr>«Країв прекрасних і трудящих В житті немало знаю я,  Та серед них ти все ж найкраща, Дніпропетровщино моя!”</vt:lpstr>
      <vt:lpstr>Наш край багатий на видатних людей. Також він багатий і на відомих письменників </vt:lpstr>
      <vt:lpstr>Гриценко Віктор поет, прозаїк, перекладач Кривий Ріг</vt:lpstr>
      <vt:lpstr>	 Степовичка Леся поет, прозаїк, перекладач Дніпропетровськ </vt:lpstr>
      <vt:lpstr>Дев’ятко Наталія поет, прозаїк, перекладач Дніпропетровськ</vt:lpstr>
      <vt:lpstr>Наталія Дев’ятко: «Про козаків і характерників в українському фентезі не писав тільки лінивий»</vt:lpstr>
      <vt:lpstr>	 Заржицька Еліна прозаїк, драматург  Дніпропетровськ</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pk</cp:lastModifiedBy>
  <cp:revision>3</cp:revision>
  <dcterms:created xsi:type="dcterms:W3CDTF">2018-03-01T16:44:00Z</dcterms:created>
  <dcterms:modified xsi:type="dcterms:W3CDTF">2018-03-01T17:42:53Z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1049-10.2.0.5908</vt:lpwstr>
  </property>
</Properties>
</file>