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2" r:id="rId3"/>
    <p:sldMasterId id="2147483720" r:id="rId4"/>
  </p:sldMasterIdLst>
  <p:sldIdLst>
    <p:sldId id="280" r:id="rId5"/>
    <p:sldId id="281" r:id="rId6"/>
    <p:sldId id="282" r:id="rId7"/>
    <p:sldId id="283" r:id="rId8"/>
    <p:sldId id="284" r:id="rId9"/>
    <p:sldId id="289" r:id="rId10"/>
    <p:sldId id="290" r:id="rId11"/>
    <p:sldId id="291" r:id="rId12"/>
    <p:sldId id="292" r:id="rId13"/>
    <p:sldId id="295" r:id="rId14"/>
    <p:sldId id="294" r:id="rId15"/>
    <p:sldId id="296" r:id="rId16"/>
    <p:sldId id="285" r:id="rId17"/>
    <p:sldId id="28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5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9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4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4B554-513C-40D0-A637-9F32DF0934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9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4E63-1DBE-4C95-BD20-B61C288E61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0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1A200-13C5-4894-98CA-A704A7FD42C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33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732A-C802-49C7-A361-29AF5095A9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4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3571-0259-4F5C-8DE0-6D644B1D56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6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931F5-0EBB-4CBE-9990-9DF46761F4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29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BC083-F081-4164-B07A-10C2DF1DF7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2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BBB1F-B485-4B80-8ACD-B81D028D11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5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0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F5FCE-6B20-4F16-91AE-019D0B2F06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6C96-27FA-4983-92D7-9384BE92BC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76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0B9F-1620-421F-B672-A748EFD8F5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95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E8D2-DE6B-4F8C-9650-29FB4772341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6C1321EF-7EE9-41F4-ABB9-E7E8DB2646C3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54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A7BB-A1C3-44FF-8D20-84648EC1EE5F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1A9D-BB21-4EBF-87B2-63B2FBC5F67C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460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8526-85D2-4EFC-A1B4-DE353B58793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3AAB-96B1-45AA-9921-1419993F1683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47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6113-5F35-4A40-8E09-895B5980808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A5CDF-7372-4916-B90C-A61CAF562A0C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414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BB1C-DE52-4DFC-86DF-6ADF511C8DB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9A4F-9426-438F-AA47-6CA239670FAC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9052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1255-188D-4A29-92FF-5E0E9E84F8B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2F8D0-4344-4163-BDE1-2E3FDFA7D1C1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198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30B9-4C10-457D-9CE9-28969A5F5EE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4017F-DBA5-4924-8744-FE247FB7D801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427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2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DB3C-A9A1-4C14-92A0-8FD35A90B52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F7929-62CB-43E0-A7DD-88FC21BE10DE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807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11DA-5E93-45FD-9378-9BAEF3E9820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D21B-EBE6-448D-A1F0-F26FD38CC880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548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88C8-A351-447F-BFFF-07E3DE16B90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5A0C-3724-4A73-B0D4-6B00F70A62C2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921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6C0C-047F-4B42-B6A4-79C922F7B2B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FE17E-F192-4424-81EA-787E540BD082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116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9D7D-00C4-4651-97ED-BE30E792E7D9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D179476-E5F1-45DA-82C3-C7F53FD07F56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1650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BFBE-FC43-40DF-8AF6-71BF0477FC0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08D5-AE0A-4BBE-891D-9BBD185C1C25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8883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A32C-B2E2-42D5-A615-B031B117683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6F6B4E-D4D8-4E7C-9022-EB2A8FDC3207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605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1E65-C822-4825-B72F-F52E9CB8E59C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D330FCA-DCE5-4948-BD6C-E3BDB01C4934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7750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3A68-E4F7-4A64-A197-263A27A95C9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78962-A4B8-4468-91ED-1C4C15D7DEB6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7945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E516-8D53-4090-B849-B5F406C0122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9D469-BB32-4C18-8F02-E6E614C28F70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364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58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4B554-513C-40D0-A637-9F32DF0934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83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4E63-1DBE-4C95-BD20-B61C288E61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13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1A200-13C5-4894-98CA-A704A7FD42C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732A-C802-49C7-A361-29AF5095A9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12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3571-0259-4F5C-8DE0-6D644B1D56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4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931F5-0EBB-4CBE-9990-9DF46761F4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33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BC083-F081-4164-B07A-10C2DF1DF7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66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BBB1F-B485-4B80-8ACD-B81D028D11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96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F5FCE-6B20-4F16-91AE-019D0B2F06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02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6C96-27FA-4983-92D7-9384BE92BC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40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0B9F-1620-421F-B672-A748EFD8F5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9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4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7E39-64E5-4E5D-B403-6F4E23DDDEE6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F723-C98C-4372-9030-FAA78D8F7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8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BF44E3EA-71E0-48AD-B534-6F167072B4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D360B5F-0628-4FA7-B72E-4E332603428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8454DC3-E477-4AED-A56B-B84F7A8B0612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41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BF44E3EA-71E0-48AD-B534-6F167072B4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12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Українська Держава за гетьмана</a:t>
            </a:r>
            <a:br>
              <a:rPr lang="uk-UA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uk-UA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Павла Скоропадського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7083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b2.booksgid.com/content/2B/n-dorofyeyeva-z-storyi-groshey-ukrayini/img/pic_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84313"/>
            <a:ext cx="4540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://fb2.booksgid.com/content/2B/n-dorofyeyeva-z-storyi-groshey-ukrayini/img/pic_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1138"/>
            <a:ext cx="42481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2351088" y="4652963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Грошова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одиниця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Української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держави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1919р.</a:t>
            </a:r>
          </a:p>
        </p:txBody>
      </p:sp>
    </p:spTree>
    <p:extLst>
      <p:ext uri="{BB962C8B-B14F-4D97-AF65-F5344CB8AC3E}">
        <p14:creationId xmlns:p14="http://schemas.microsoft.com/office/powerpoint/2010/main" val="45715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1557338"/>
            <a:ext cx="39004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74639"/>
            <a:ext cx="7545387" cy="1138237"/>
          </a:xfrm>
        </p:spPr>
        <p:txBody>
          <a:bodyPr/>
          <a:lstStyle/>
          <a:p>
            <a:r>
              <a:rPr lang="uk-UA" altLang="ru-RU" sz="3600">
                <a:latin typeface="Monotype Corsiva" panose="03010101010201010101" pitchFamily="66" charset="0"/>
              </a:rPr>
              <a:t>  </a:t>
            </a:r>
            <a:r>
              <a:rPr lang="uk-UA" altLang="ru-RU" sz="3600">
                <a:solidFill>
                  <a:srgbClr val="D62508"/>
                </a:solidFill>
                <a:latin typeface="Monotype Corsiva" panose="03010101010201010101" pitchFamily="66" charset="0"/>
              </a:rPr>
              <a:t>Герб Павла Скоропадського</a:t>
            </a:r>
            <a:endParaRPr lang="ru-RU" altLang="ru-RU" sz="3600">
              <a:solidFill>
                <a:srgbClr val="D62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45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rgbClr val="D62508"/>
                </a:solidFill>
                <a:latin typeface="Monotype Corsiva" panose="03010101010201010101" pitchFamily="66" charset="0"/>
              </a:rPr>
              <a:t>ЗБРОЙНІ СИЛИ УКРАЇНСЬКОЇ ДЕРЖАВИ (ГЕТЬМАНАТУ)</a:t>
            </a:r>
          </a:p>
        </p:txBody>
      </p:sp>
      <p:pic>
        <p:nvPicPr>
          <p:cNvPr id="46089" name="Picture 9" descr="2_ar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628775"/>
            <a:ext cx="6985000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063750" y="4868864"/>
            <a:ext cx="8064500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1. Генерал піхоти. Серпень 1918 р.</a:t>
            </a:r>
            <a:b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2. Козак 2-го полку Сердюцької дивізії. Серпень 1918 р.</a:t>
            </a:r>
            <a:b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3. Старшина 3-го полку Сердюцької дивізії, зимова уніформа. Серпень 1918 р.</a:t>
            </a:r>
            <a:b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4. Кіннотник 1-ї Козацько-стрілецької (Сірожупанної) дивізії. Червень 1918 р.</a:t>
            </a:r>
            <a:b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5. Козак піхоти. Серпень 1918 р.</a:t>
            </a:r>
            <a:b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6. Старшина, приділений по кінноті. Серпень 1918 р.</a:t>
            </a:r>
            <a:b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7. Старшина флоту. Липень 1918 р.</a:t>
            </a:r>
          </a:p>
        </p:txBody>
      </p:sp>
    </p:spTree>
    <p:extLst>
      <p:ext uri="{BB962C8B-B14F-4D97-AF65-F5344CB8AC3E}">
        <p14:creationId xmlns:p14="http://schemas.microsoft.com/office/powerpoint/2010/main" val="29584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681860"/>
            <a:ext cx="10113264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                                Рефлексія</a:t>
            </a:r>
            <a:r>
              <a:rPr lang="uk-UA" sz="3600" b="1" i="1" dirty="0">
                <a:solidFill>
                  <a:srgbClr val="0070C0"/>
                </a:solidFill>
                <a:ea typeface="Calibri"/>
                <a:cs typeface="Times New Roman"/>
              </a:rPr>
              <a:t>. </a:t>
            </a:r>
            <a:endParaRPr lang="ru-RU" sz="36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ea typeface="Calibri"/>
                <a:cs typeface="Times New Roman"/>
              </a:rPr>
              <a:t>                           Бесіда </a:t>
            </a:r>
            <a:r>
              <a:rPr lang="uk-UA" sz="3200" b="1" i="1" dirty="0">
                <a:ea typeface="Calibri"/>
                <a:cs typeface="Times New Roman"/>
              </a:rPr>
              <a:t>за запитаннями</a:t>
            </a:r>
            <a:r>
              <a:rPr lang="en-US" sz="3200" b="1" i="1" dirty="0">
                <a:ea typeface="Calibri"/>
                <a:cs typeface="Times New Roman"/>
              </a:rPr>
              <a:t>: </a:t>
            </a:r>
            <a:endParaRPr lang="ru-RU" sz="3200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 smtClean="0">
                <a:ea typeface="Calibri"/>
                <a:cs typeface="Times New Roman"/>
              </a:rPr>
              <a:t>Пояснити причини </a:t>
            </a:r>
            <a:r>
              <a:rPr lang="uk-UA" sz="2400" b="1" dirty="0">
                <a:ea typeface="Calibri"/>
                <a:cs typeface="Times New Roman"/>
              </a:rPr>
              <a:t>швидкого усунення УЦР від влади. 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ea typeface="Calibri"/>
                <a:cs typeface="Times New Roman"/>
              </a:rPr>
              <a:t>Які причини зумовили видання Скоропадським </a:t>
            </a:r>
            <a:r>
              <a:rPr lang="ru-RU" sz="2400" b="1" dirty="0">
                <a:ea typeface="Calibri"/>
                <a:cs typeface="Times New Roman"/>
              </a:rPr>
              <a:t>“</a:t>
            </a:r>
            <a:r>
              <a:rPr lang="uk-UA" sz="2400" b="1" dirty="0">
                <a:ea typeface="Calibri"/>
                <a:cs typeface="Times New Roman"/>
              </a:rPr>
              <a:t>Федеративної Грамоти</a:t>
            </a:r>
            <a:r>
              <a:rPr lang="ru-RU" sz="2400" b="1" dirty="0">
                <a:ea typeface="Calibri"/>
                <a:cs typeface="Times New Roman"/>
              </a:rPr>
              <a:t>”</a:t>
            </a:r>
            <a:r>
              <a:rPr lang="uk-UA" sz="2400" b="1" dirty="0">
                <a:ea typeface="Calibri"/>
                <a:cs typeface="Times New Roman"/>
              </a:rPr>
              <a:t>. 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400" b="1" dirty="0">
                <a:ea typeface="Calibri"/>
                <a:cs typeface="Times New Roman"/>
              </a:rPr>
              <a:t>Чи справедливим буде твердження, що Українська Держава Скоропадського проводила </a:t>
            </a:r>
            <a:r>
              <a:rPr lang="uk-UA" sz="2400" b="1" dirty="0" err="1" smtClean="0">
                <a:ea typeface="Calibri"/>
                <a:cs typeface="Times New Roman"/>
              </a:rPr>
              <a:t>пронімецьку</a:t>
            </a:r>
            <a:r>
              <a:rPr lang="uk-UA" sz="2400" b="1" dirty="0" smtClean="0">
                <a:ea typeface="Calibri"/>
                <a:cs typeface="Times New Roman"/>
              </a:rPr>
              <a:t> </a:t>
            </a:r>
            <a:r>
              <a:rPr lang="uk-UA" sz="2400" b="1" dirty="0">
                <a:ea typeface="Calibri"/>
                <a:cs typeface="Times New Roman"/>
              </a:rPr>
              <a:t>політику.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 smtClean="0">
                <a:ea typeface="Calibri"/>
                <a:cs typeface="Times New Roman"/>
              </a:rPr>
              <a:t>Чому країни Четверного союзу пішли на укладання мирного договору з УНР, а не просто захопили територію України. 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269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0" y="1273440"/>
            <a:ext cx="9884664" cy="498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              Завдання </a:t>
            </a:r>
            <a:r>
              <a:rPr lang="uk-UA" sz="4800" b="1" i="1" dirty="0">
                <a:solidFill>
                  <a:srgbClr val="0070C0"/>
                </a:solidFill>
                <a:ea typeface="Calibri"/>
                <a:cs typeface="Times New Roman"/>
              </a:rPr>
              <a:t>додому</a:t>
            </a:r>
            <a:r>
              <a:rPr lang="en-US" sz="4800" b="1" i="1" dirty="0">
                <a:solidFill>
                  <a:srgbClr val="0070C0"/>
                </a:solidFill>
                <a:ea typeface="Calibri"/>
                <a:cs typeface="Times New Roman"/>
              </a:rPr>
              <a:t>: </a:t>
            </a:r>
            <a:endParaRPr lang="ru-RU" sz="48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uk-UA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uk-UA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uk-UA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 smtClean="0">
                <a:ea typeface="Calibri"/>
                <a:cs typeface="Times New Roman"/>
              </a:rPr>
              <a:t>Опрацювати </a:t>
            </a:r>
            <a:r>
              <a:rPr lang="uk-UA" sz="3200" b="1" dirty="0">
                <a:ea typeface="Calibri"/>
                <a:cs typeface="Times New Roman"/>
              </a:rPr>
              <a:t>відповідний параграф підручника. </a:t>
            </a:r>
            <a:endParaRPr lang="ru-RU" sz="3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uk-UA" sz="3200" b="1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b="1" dirty="0" smtClean="0">
                <a:ea typeface="Calibri"/>
                <a:cs typeface="Times New Roman"/>
              </a:rPr>
              <a:t>Скласти </a:t>
            </a:r>
            <a:r>
              <a:rPr lang="uk-UA" sz="3200" b="1" dirty="0">
                <a:ea typeface="Calibri"/>
                <a:cs typeface="Times New Roman"/>
              </a:rPr>
              <a:t>план розповіді на тему</a:t>
            </a:r>
            <a:r>
              <a:rPr lang="ru-RU" sz="3200" b="1" dirty="0">
                <a:ea typeface="Calibri"/>
                <a:cs typeface="Times New Roman"/>
              </a:rPr>
              <a:t>: “</a:t>
            </a:r>
            <a:r>
              <a:rPr lang="uk-UA" sz="3200" b="1" dirty="0">
                <a:ea typeface="Calibri"/>
                <a:cs typeface="Times New Roman"/>
              </a:rPr>
              <a:t>Зовнішньополітична діяльність Української Держави</a:t>
            </a:r>
            <a:r>
              <a:rPr lang="ru-RU" sz="3200" b="1" dirty="0">
                <a:ea typeface="Calibri"/>
                <a:cs typeface="Times New Roman"/>
              </a:rPr>
              <a:t>”</a:t>
            </a:r>
            <a:r>
              <a:rPr lang="uk-UA" sz="3200" b="1" dirty="0">
                <a:ea typeface="Calibri"/>
                <a:cs typeface="Times New Roman"/>
              </a:rPr>
              <a:t>.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30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152" y="832533"/>
            <a:ext cx="9336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                 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Формування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предметних</a:t>
            </a:r>
            <a:r>
              <a:rPr lang="ru-RU" sz="2400" b="1" i="1" dirty="0">
                <a:solidFill>
                  <a:srgbClr val="0070C0"/>
                </a:solidFill>
              </a:rPr>
              <a:t> компетентностей: 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/>
              <a:t>1. </a:t>
            </a:r>
            <a:r>
              <a:rPr lang="ru-RU" sz="2000" b="1" i="1" dirty="0" err="1" smtClean="0"/>
              <a:t>Знаннєвий</a:t>
            </a:r>
            <a:r>
              <a:rPr lang="ru-RU" sz="2000" b="1" i="1" dirty="0" smtClean="0"/>
              <a:t> </a:t>
            </a:r>
            <a:r>
              <a:rPr lang="ru-RU" sz="2000" b="1" i="1" dirty="0"/>
              <a:t>компонент</a:t>
            </a:r>
            <a:r>
              <a:rPr lang="ru-RU" sz="2000" dirty="0"/>
              <a:t>: </a:t>
            </a:r>
            <a:r>
              <a:rPr lang="ru-RU" sz="2000" dirty="0" err="1"/>
              <a:t>охарактеризувати</a:t>
            </a:r>
            <a:r>
              <a:rPr lang="ru-RU" sz="2000" dirty="0"/>
              <a:t> </a:t>
            </a:r>
            <a:r>
              <a:rPr lang="ru-RU" sz="2000" dirty="0" err="1"/>
              <a:t>гетьманський</a:t>
            </a:r>
            <a:r>
              <a:rPr lang="ru-RU" sz="2000" dirty="0"/>
              <a:t> режим </a:t>
            </a:r>
            <a:r>
              <a:rPr lang="ru-RU" sz="2000" dirty="0" smtClean="0"/>
              <a:t>Павла</a:t>
            </a:r>
          </a:p>
          <a:p>
            <a:r>
              <a:rPr lang="ru-RU" sz="2000" dirty="0" err="1" smtClean="0"/>
              <a:t>Скоропадського</a:t>
            </a:r>
            <a:r>
              <a:rPr lang="ru-RU" sz="2000" dirty="0"/>
              <a:t>; </a:t>
            </a:r>
          </a:p>
          <a:p>
            <a:endParaRPr lang="ru-RU" sz="2000" dirty="0" smtClean="0"/>
          </a:p>
          <a:p>
            <a:r>
              <a:rPr lang="ru-RU" sz="2000" b="1" i="1" dirty="0" smtClean="0"/>
              <a:t>2. </a:t>
            </a:r>
            <a:r>
              <a:rPr lang="ru-RU" sz="2000" b="1" i="1" dirty="0" err="1" smtClean="0"/>
              <a:t>Діяльнісний</a:t>
            </a:r>
            <a:r>
              <a:rPr lang="ru-RU" sz="2000" b="1" i="1" dirty="0" smtClean="0"/>
              <a:t> </a:t>
            </a:r>
            <a:r>
              <a:rPr lang="ru-RU" sz="2000" b="1" i="1" dirty="0"/>
              <a:t>компонент</a:t>
            </a:r>
            <a:r>
              <a:rPr lang="ru-RU" sz="2000" dirty="0"/>
              <a:t>: </a:t>
            </a:r>
            <a:r>
              <a:rPr lang="ru-RU" sz="2000" dirty="0" err="1"/>
              <a:t>розвивати</a:t>
            </a:r>
            <a:r>
              <a:rPr lang="ru-RU" sz="2000" dirty="0"/>
              <a:t> </a:t>
            </a:r>
            <a:r>
              <a:rPr lang="ru-RU" sz="2000" dirty="0" err="1"/>
              <a:t>уміння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пошуку</a:t>
            </a:r>
            <a:r>
              <a:rPr lang="ru-RU" sz="2000" dirty="0"/>
              <a:t> та </a:t>
            </a:r>
            <a:r>
              <a:rPr lang="ru-RU" sz="2000" dirty="0" err="1"/>
              <a:t>аналізу</a:t>
            </a:r>
            <a:r>
              <a:rPr lang="ru-RU" sz="2000" dirty="0"/>
              <a:t> </a:t>
            </a:r>
            <a:r>
              <a:rPr lang="ru-RU" sz="2000" dirty="0" err="1"/>
              <a:t>історичних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; </a:t>
            </a:r>
          </a:p>
          <a:p>
            <a:endParaRPr lang="ru-RU" sz="2000" dirty="0" smtClean="0"/>
          </a:p>
          <a:p>
            <a:r>
              <a:rPr lang="ru-RU" sz="2000" dirty="0" smtClean="0"/>
              <a:t>3. </a:t>
            </a:r>
            <a:r>
              <a:rPr lang="ru-RU" sz="2000" b="1" i="1" dirty="0" err="1" smtClean="0"/>
              <a:t>Ціннісний</a:t>
            </a:r>
            <a:r>
              <a:rPr lang="ru-RU" sz="2000" b="1" i="1" dirty="0" smtClean="0"/>
              <a:t> </a:t>
            </a:r>
            <a:r>
              <a:rPr lang="ru-RU" sz="2000" b="1" i="1" dirty="0"/>
              <a:t>компонент</a:t>
            </a:r>
            <a:r>
              <a:rPr lang="ru-RU" sz="2000" dirty="0"/>
              <a:t>: </a:t>
            </a:r>
            <a:r>
              <a:rPr lang="ru-RU" sz="2000" dirty="0" err="1"/>
              <a:t>сприяти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патріотичних</a:t>
            </a:r>
            <a:r>
              <a:rPr lang="ru-RU" sz="2000" dirty="0"/>
              <a:t> </a:t>
            </a:r>
            <a:r>
              <a:rPr lang="ru-RU" sz="2000" dirty="0" err="1"/>
              <a:t>почуттів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                    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Формування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ключових</a:t>
            </a:r>
            <a:r>
              <a:rPr lang="ru-RU" sz="2400" b="1" i="1" dirty="0">
                <a:solidFill>
                  <a:srgbClr val="0070C0"/>
                </a:solidFill>
              </a:rPr>
              <a:t> компетентностей: </a:t>
            </a:r>
          </a:p>
          <a:p>
            <a:endParaRPr lang="ru-RU" sz="2400" dirty="0" smtClean="0"/>
          </a:p>
          <a:p>
            <a:r>
              <a:rPr lang="ru-RU" sz="2000" b="1" i="1" dirty="0" smtClean="0"/>
              <a:t>1. </a:t>
            </a:r>
            <a:r>
              <a:rPr lang="ru-RU" sz="2000" b="1" i="1" dirty="0" err="1" smtClean="0"/>
              <a:t>Мати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об’єктивне</a:t>
            </a:r>
            <a:r>
              <a:rPr lang="ru-RU" sz="2000" b="1" i="1" dirty="0"/>
              <a:t> </a:t>
            </a:r>
            <a:r>
              <a:rPr lang="ru-RU" sz="2000" b="1" i="1" dirty="0" err="1"/>
              <a:t>розуміння</a:t>
            </a:r>
            <a:r>
              <a:rPr lang="ru-RU" sz="2000" b="1" i="1" dirty="0"/>
              <a:t> </a:t>
            </a:r>
            <a:r>
              <a:rPr lang="ru-RU" sz="2000" b="1" i="1" dirty="0" err="1"/>
              <a:t>розвитку</a:t>
            </a:r>
            <a:r>
              <a:rPr lang="ru-RU" sz="2000" b="1" i="1" dirty="0"/>
              <a:t> </a:t>
            </a:r>
            <a:r>
              <a:rPr lang="ru-RU" sz="2000" b="1" i="1" dirty="0" err="1"/>
              <a:t>історичного</a:t>
            </a:r>
            <a:r>
              <a:rPr lang="ru-RU" sz="2000" b="1" i="1" dirty="0"/>
              <a:t> </a:t>
            </a:r>
            <a:r>
              <a:rPr lang="ru-RU" sz="2000" b="1" i="1" dirty="0" err="1"/>
              <a:t>процесу</a:t>
            </a:r>
            <a:r>
              <a:rPr lang="ru-RU" sz="2000" b="1" i="1" dirty="0"/>
              <a:t>; </a:t>
            </a:r>
          </a:p>
          <a:p>
            <a:r>
              <a:rPr lang="ru-RU" sz="2000" b="1" i="1" dirty="0" smtClean="0"/>
              <a:t>2. </a:t>
            </a:r>
            <a:r>
              <a:rPr lang="ru-RU" sz="2000" b="1" i="1" dirty="0" err="1" smtClean="0"/>
              <a:t>Дати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оцінку</a:t>
            </a:r>
            <a:r>
              <a:rPr lang="ru-RU" sz="2000" b="1" i="1" dirty="0"/>
              <a:t>  </a:t>
            </a:r>
            <a:r>
              <a:rPr lang="ru-RU" sz="2000" b="1" i="1" dirty="0" err="1"/>
              <a:t>історичній</a:t>
            </a:r>
            <a:r>
              <a:rPr lang="ru-RU" sz="2000" b="1" i="1" dirty="0"/>
              <a:t> </a:t>
            </a:r>
            <a:r>
              <a:rPr lang="ru-RU" sz="2000" b="1" i="1" dirty="0" err="1"/>
              <a:t>події</a:t>
            </a:r>
            <a:r>
              <a:rPr lang="ru-RU" sz="2000" b="1" i="1" dirty="0"/>
              <a:t> в </a:t>
            </a:r>
            <a:r>
              <a:rPr lang="ru-RU" sz="2000" b="1" i="1" dirty="0" err="1"/>
              <a:t>контексті</a:t>
            </a:r>
            <a:r>
              <a:rPr lang="ru-RU" sz="2000" b="1" i="1" dirty="0"/>
              <a:t> </a:t>
            </a:r>
            <a:r>
              <a:rPr lang="ru-RU" sz="2000" b="1" i="1" dirty="0" err="1"/>
              <a:t>сучасних</a:t>
            </a:r>
            <a:r>
              <a:rPr lang="ru-RU" sz="2000" b="1" i="1" dirty="0"/>
              <a:t> </a:t>
            </a:r>
            <a:r>
              <a:rPr lang="en-US" sz="2000" b="1" i="1" dirty="0"/>
              <a:t> </a:t>
            </a:r>
            <a:r>
              <a:rPr lang="uk-UA" sz="2000" b="1" i="1" dirty="0" smtClean="0"/>
              <a:t>етапів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державотворення</a:t>
            </a:r>
            <a:r>
              <a:rPr lang="ru-RU" sz="2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5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456" y="1129782"/>
            <a:ext cx="944575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i="1" dirty="0" smtClean="0">
                <a:ea typeface="Calibri"/>
                <a:cs typeface="Times New Roman"/>
              </a:rPr>
              <a:t>                   </a:t>
            </a:r>
            <a:r>
              <a:rPr lang="uk-UA" sz="32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Очікувальні </a:t>
            </a:r>
            <a:r>
              <a:rPr lang="uk-UA" sz="3200" b="1" i="1" dirty="0">
                <a:solidFill>
                  <a:srgbClr val="0070C0"/>
                </a:solidFill>
                <a:ea typeface="Calibri"/>
                <a:cs typeface="Times New Roman"/>
              </a:rPr>
              <a:t>результати</a:t>
            </a:r>
            <a:r>
              <a:rPr lang="en-US" sz="3200" b="1" i="1" dirty="0">
                <a:solidFill>
                  <a:srgbClr val="0070C0"/>
                </a:solidFill>
                <a:ea typeface="Calibri"/>
                <a:cs typeface="Times New Roman"/>
              </a:rPr>
              <a:t>:</a:t>
            </a:r>
            <a:r>
              <a:rPr lang="uk-UA" sz="3200" b="1" i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ea typeface="Calibri"/>
                <a:cs typeface="Times New Roman"/>
              </a:rPr>
              <a:t> 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a typeface="Calibri"/>
                <a:cs typeface="Times New Roman"/>
              </a:rPr>
              <a:t>- учні використовують карту як джерело інформації про перебіг основних подій у боротьбі за українську державність</a:t>
            </a:r>
            <a:r>
              <a:rPr lang="ru-RU" sz="2400" b="1" dirty="0">
                <a:ea typeface="Calibri"/>
                <a:cs typeface="Times New Roman"/>
              </a:rPr>
              <a:t>;</a:t>
            </a:r>
            <a:r>
              <a:rPr lang="uk-UA" sz="2400" b="1" dirty="0">
                <a:ea typeface="Calibri"/>
                <a:cs typeface="Times New Roman"/>
              </a:rPr>
              <a:t> 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ea typeface="Calibri"/>
                <a:cs typeface="Times New Roman"/>
              </a:rPr>
              <a:t>- </a:t>
            </a:r>
            <a:r>
              <a:rPr lang="uk-UA" sz="2400" b="1" dirty="0">
                <a:ea typeface="Calibri"/>
                <a:cs typeface="Times New Roman"/>
              </a:rPr>
              <a:t>виявляють навички синхронізації історичних подій доби</a:t>
            </a:r>
            <a:r>
              <a:rPr lang="ru-RU" sz="2400" b="1" dirty="0">
                <a:ea typeface="Calibri"/>
                <a:cs typeface="Times New Roman"/>
              </a:rPr>
              <a:t>;</a:t>
            </a:r>
            <a:r>
              <a:rPr lang="uk-UA" sz="2400" b="1" dirty="0">
                <a:ea typeface="Calibri"/>
                <a:cs typeface="Times New Roman"/>
              </a:rPr>
              <a:t> 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ea typeface="Calibri"/>
                <a:cs typeface="Times New Roman"/>
              </a:rPr>
              <a:t>- </a:t>
            </a:r>
            <a:r>
              <a:rPr lang="uk-UA" sz="2400" b="1" dirty="0">
                <a:ea typeface="Calibri"/>
                <a:cs typeface="Times New Roman"/>
              </a:rPr>
              <a:t>порівнюють, аналізують, роблять аргументовані висновки щодо утворення і </a:t>
            </a:r>
            <a:r>
              <a:rPr lang="uk-UA" sz="2400" b="1" dirty="0" smtClean="0">
                <a:ea typeface="Calibri"/>
                <a:cs typeface="Times New Roman"/>
              </a:rPr>
              <a:t>діяльності Української </a:t>
            </a:r>
            <a:r>
              <a:rPr lang="uk-UA" sz="2400" b="1" dirty="0">
                <a:ea typeface="Calibri"/>
                <a:cs typeface="Times New Roman"/>
              </a:rPr>
              <a:t>Держави. 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187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608" y="813766"/>
            <a:ext cx="9409176" cy="588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ea typeface="Calibri"/>
                <a:cs typeface="Times New Roman"/>
              </a:rPr>
              <a:t>Тип уроку</a:t>
            </a:r>
            <a:r>
              <a:rPr lang="ru-RU" sz="3200" dirty="0">
                <a:ea typeface="Calibri"/>
                <a:cs typeface="Times New Roman"/>
              </a:rPr>
              <a:t>:</a:t>
            </a:r>
            <a:r>
              <a:rPr lang="uk-UA" sz="3200" dirty="0">
                <a:ea typeface="Calibri"/>
                <a:cs typeface="Times New Roman"/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ea typeface="Calibri"/>
                <a:cs typeface="Times New Roman"/>
              </a:rPr>
              <a:t>Вивчення нового матеріалу. 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ea typeface="Calibri"/>
                <a:cs typeface="Times New Roman"/>
              </a:rPr>
              <a:t> </a:t>
            </a:r>
            <a:endParaRPr lang="ru-RU" sz="3200" b="1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Актуалізація </a:t>
            </a:r>
            <a:r>
              <a:rPr lang="uk-UA" sz="3200" b="1" i="1" dirty="0">
                <a:solidFill>
                  <a:srgbClr val="0070C0"/>
                </a:solidFill>
                <a:ea typeface="Calibri"/>
                <a:cs typeface="Times New Roman"/>
              </a:rPr>
              <a:t>опорних знань. 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 smtClean="0">
                <a:ea typeface="Calibri"/>
                <a:cs typeface="Times New Roman"/>
              </a:rPr>
              <a:t>Бесіда </a:t>
            </a:r>
            <a:r>
              <a:rPr lang="uk-UA" sz="2800" b="1" i="1" dirty="0">
                <a:ea typeface="Calibri"/>
                <a:cs typeface="Times New Roman"/>
              </a:rPr>
              <a:t>за </a:t>
            </a:r>
            <a:r>
              <a:rPr lang="uk-UA" sz="2800" b="1" i="1" dirty="0" smtClean="0">
                <a:ea typeface="Calibri"/>
                <a:cs typeface="Times New Roman"/>
              </a:rPr>
              <a:t>запитаннями</a:t>
            </a:r>
            <a:r>
              <a:rPr lang="en-US" sz="2800" dirty="0">
                <a:ea typeface="Calibri"/>
                <a:cs typeface="Times New Roman"/>
              </a:rPr>
              <a:t>:</a:t>
            </a:r>
            <a:r>
              <a:rPr lang="uk-UA" sz="2800" dirty="0" smtClean="0">
                <a:ea typeface="Calibri"/>
                <a:cs typeface="Times New Roman"/>
              </a:rPr>
              <a:t> 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ea typeface="Calibri"/>
                <a:cs typeface="Times New Roman"/>
              </a:rPr>
              <a:t>Як розгорталися події на фронтах Першої світової війни в 1917 р.  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dirty="0">
                <a:ea typeface="Calibri"/>
                <a:cs typeface="Times New Roman"/>
              </a:rPr>
              <a:t>Чому питання про мир було одним із головних у Російській та Українській революціях. 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89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592" y="1661850"/>
            <a:ext cx="9491472" cy="2043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 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7592" y="500562"/>
            <a:ext cx="9628632" cy="537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solidFill>
                  <a:srgbClr val="0070C0"/>
                </a:solidFill>
                <a:ea typeface="Calibri"/>
                <a:cs typeface="Times New Roman"/>
              </a:rPr>
              <a:t>Формування знань, умінь, навичок та способів дій. 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a typeface="Calibri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sz="2800" b="1" dirty="0">
                <a:ea typeface="Calibri"/>
                <a:cs typeface="Times New Roman"/>
              </a:rPr>
              <a:t>Павло Скоропадський -  хто він насправді </a:t>
            </a:r>
            <a:r>
              <a:rPr lang="uk-UA" sz="2800" b="1" dirty="0" smtClean="0">
                <a:ea typeface="Calibri"/>
                <a:cs typeface="Times New Roman"/>
              </a:rPr>
              <a:t>(автобіографічний </a:t>
            </a:r>
            <a:r>
              <a:rPr lang="uk-UA" sz="2800" b="1" dirty="0">
                <a:ea typeface="Calibri"/>
                <a:cs typeface="Times New Roman"/>
              </a:rPr>
              <a:t>нарис). </a:t>
            </a:r>
            <a:endParaRPr lang="ru-RU" sz="28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sz="2800" b="1" dirty="0">
                <a:ea typeface="Calibri"/>
                <a:cs typeface="Times New Roman"/>
              </a:rPr>
              <a:t>Мирний договір у Брест-Литовську. Вступ німецько-австрійських військ до України. </a:t>
            </a:r>
            <a:endParaRPr lang="ru-RU" sz="28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sz="2800" b="1" dirty="0">
                <a:ea typeface="Calibri"/>
                <a:cs typeface="Times New Roman"/>
              </a:rPr>
              <a:t>Ліквідація більшовицького режиму в Україні. </a:t>
            </a:r>
            <a:endParaRPr lang="ru-RU" sz="28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sz="2800" b="1" dirty="0">
                <a:ea typeface="Calibri"/>
                <a:cs typeface="Times New Roman"/>
              </a:rPr>
              <a:t>Гетьманський переворот. </a:t>
            </a:r>
            <a:endParaRPr lang="ru-RU" sz="28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sz="2800" b="1" dirty="0">
                <a:ea typeface="Calibri"/>
                <a:cs typeface="Times New Roman"/>
              </a:rPr>
              <a:t>Внутрішня та зовнішня політика Української Держави. </a:t>
            </a:r>
            <a:endParaRPr lang="ru-RU" sz="28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400"/>
              <a:buFont typeface="+mj-lt"/>
              <a:buAutoNum type="arabicPeriod"/>
            </a:pPr>
            <a:r>
              <a:rPr lang="uk-UA" sz="2800" b="1" dirty="0" smtClean="0">
                <a:ea typeface="Calibri"/>
                <a:cs typeface="Times New Roman"/>
              </a:rPr>
              <a:t>Падіння </a:t>
            </a:r>
            <a:r>
              <a:rPr lang="uk-UA" sz="2800" b="1" dirty="0">
                <a:ea typeface="Calibri"/>
                <a:cs typeface="Times New Roman"/>
              </a:rPr>
              <a:t>гетьманського режиму.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67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:\Pavlo_Skoropad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07975"/>
            <a:ext cx="439261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152525" y="6310313"/>
            <a:ext cx="482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Скоропадський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5586413" y="844550"/>
            <a:ext cx="6096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Походив з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козацько-старшинського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Скоропадських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Офіцер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російсько-японської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(1904–1905)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воєн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(1914–1918). </a:t>
            </a:r>
          </a:p>
          <a:p>
            <a:pPr algn="just" eaLnBrk="1" hangingPunct="1"/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(29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14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1918). Один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лідерів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ідеологів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монархічного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гетьманського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-90488" y="-61913"/>
            <a:ext cx="2208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П. Скоропадський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103312"/>
            <a:ext cx="8812213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103188"/>
            <a:ext cx="3379787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293813" y="328613"/>
            <a:ext cx="7967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держава гетьмана П. Скоропадського. Утворення </a:t>
            </a:r>
            <a:r>
              <a:rPr lang="uk-UA" alt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Директоріїї</a:t>
            </a:r>
            <a:r>
              <a:rPr lang="uk-UA" alt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відновлення УЦР (травень – листопад 1918 р.)</a:t>
            </a:r>
            <a:endParaRPr lang="ru-RU" alt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Прямоугольник 1"/>
          <p:cNvSpPr>
            <a:spLocks noChangeArrowheads="1"/>
          </p:cNvSpPr>
          <p:nvPr/>
        </p:nvSpPr>
        <p:spPr bwMode="auto">
          <a:xfrm>
            <a:off x="0" y="-107950"/>
            <a:ext cx="994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Анулювання Брестського миру і наступ військ РСФРР на Україну, падіння Гетьманату</a:t>
            </a:r>
            <a:endParaRPr lang="ru-RU" altLang="ru-RU" u="sng"/>
          </a:p>
        </p:txBody>
      </p:sp>
    </p:spTree>
    <p:extLst>
      <p:ext uri="{BB962C8B-B14F-4D97-AF65-F5344CB8AC3E}">
        <p14:creationId xmlns:p14="http://schemas.microsoft.com/office/powerpoint/2010/main" val="2537746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213" y="380999"/>
            <a:ext cx="777081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влади за гетьмана П. Скоропадського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650" y="1082675"/>
            <a:ext cx="3384550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Гетьманат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2988" y="2046288"/>
            <a:ext cx="4294187" cy="503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Секретаріат на чолі з Державним Секретарем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9650" y="2046288"/>
            <a:ext cx="3384550" cy="503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Голова Ради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9650" y="4941888"/>
            <a:ext cx="8137525" cy="503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 місцевого самоврядування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8700" y="3000375"/>
            <a:ext cx="3384550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Рада Міністрів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3750" y="5954713"/>
            <a:ext cx="4543425" cy="503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Міські зібрання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9650" y="5929313"/>
            <a:ext cx="3384550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Земст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9650" y="3952875"/>
            <a:ext cx="3384550" cy="503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Старости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2988" y="3009900"/>
            <a:ext cx="4294187" cy="495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Мала Рада Міністрів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971925" y="1587500"/>
            <a:ext cx="0" cy="45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71925" y="2549525"/>
            <a:ext cx="0" cy="460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90975" y="3505200"/>
            <a:ext cx="0" cy="45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995738" y="4481513"/>
            <a:ext cx="0" cy="460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90975" y="5470525"/>
            <a:ext cx="0" cy="45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328025" y="5470525"/>
            <a:ext cx="0" cy="45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64200" y="2298700"/>
            <a:ext cx="4587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83250" y="3252788"/>
            <a:ext cx="4587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58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975" y="409575"/>
            <a:ext cx="4464050" cy="287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 w="0"/>
                <a:solidFill>
                  <a:srgbClr val="E45C8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Скоропадський Павло Петрович</a:t>
            </a:r>
            <a:endParaRPr kumimoji="0" lang="ru-RU" sz="1800" b="0" i="0" u="none" strike="noStrike" kern="1200" cap="none" spc="0" normalizeH="0" baseline="0" noProof="0" dirty="0">
              <a:ln w="0"/>
              <a:solidFill>
                <a:srgbClr val="E45C8A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3100" y="723900"/>
            <a:ext cx="1871663" cy="43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Політика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6475" y="723900"/>
            <a:ext cx="1800225" cy="43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Культура, освіта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635500" y="1147763"/>
            <a:ext cx="1871663" cy="55403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Зовнішня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847850" y="1149350"/>
            <a:ext cx="1800225" cy="5524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Внутрішня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03388" y="1936750"/>
            <a:ext cx="2376487" cy="4732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Відновлено приватну власність на землю;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Свобода приватної промисловості;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Відновлення козацьких «вольностей»;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Закон «Про державне громадянство України»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95775" y="1936750"/>
            <a:ext cx="2551113" cy="4732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Ратифікація миру в Бресті;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Надання автономії Криму;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Договір про мирі співробітництво з Грузією;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Договір з Румунією про передачу Україні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Бессарабаї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Мирний договір з радянсько. Росією;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Дипломатичн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визнання України тридцятьма державами світу.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48525" y="1936750"/>
            <a:ext cx="3168650" cy="4732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Заснування Академії наук;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Відкриття університету у Києві, Кам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янці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-Подільському, Полтаві;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Відкриття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150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нових українських шкіл;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Заснування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Українського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націлонального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архіву,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Української національної бібліотеки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Українського національного музею,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Драмтичного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театру,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Національної опри,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Курсів українознавства.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0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5F88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9FBC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D8EB2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9F3A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5F884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9FB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4">
      <a:dk1>
        <a:srgbClr val="000000"/>
      </a:dk1>
      <a:lt1>
        <a:srgbClr val="F5F88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9FBC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D8EB2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9F3A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5F884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9FB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422</Words>
  <Application>Microsoft Office PowerPoint</Application>
  <PresentationFormat>Произвольный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1_Оформление по умолчанию</vt:lpstr>
      <vt:lpstr>1_Небеса</vt:lpstr>
      <vt:lpstr>2_Оформление по умолчанию</vt:lpstr>
      <vt:lpstr>Українська Держава за гетьмана Павла Скоропадського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Герб Павла Скоропадського</vt:lpstr>
      <vt:lpstr>ЗБРОЙНІ СИЛИ УКРАЇНСЬКОЇ ДЕРЖАВИ (ГЕТЬМАНАТУ)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NMX</dc:creator>
  <cp:lastModifiedBy>Пользователь</cp:lastModifiedBy>
  <cp:revision>19</cp:revision>
  <dcterms:created xsi:type="dcterms:W3CDTF">2017-11-27T09:24:15Z</dcterms:created>
  <dcterms:modified xsi:type="dcterms:W3CDTF">2018-03-08T05:24:04Z</dcterms:modified>
</cp:coreProperties>
</file>