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8" r:id="rId3"/>
    <p:sldId id="259" r:id="rId4"/>
    <p:sldId id="264" r:id="rId5"/>
    <p:sldId id="262" r:id="rId6"/>
    <p:sldId id="263" r:id="rId7"/>
    <p:sldId id="266" r:id="rId8"/>
    <p:sldId id="267" r:id="rId9"/>
    <p:sldId id="268" r:id="rId10"/>
    <p:sldId id="270" r:id="rId11"/>
    <p:sldId id="271" r:id="rId12"/>
    <p:sldId id="272" r:id="rId13"/>
    <p:sldId id="273" r:id="rId14"/>
    <p:sldId id="274" r:id="rId15"/>
    <p:sldId id="276" r:id="rId16"/>
    <p:sldId id="275" r:id="rId17"/>
    <p:sldId id="278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Таня" initials="Т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6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29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A6EA7-B255-4D97-9DFC-583D9901E42A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0B7625-763E-4607-9084-BF832CF55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097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AB56B3-0D74-4999-9C7D-0C1040816F7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BA1CE-2956-4447-8265-D331F4BFE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822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4829D7-4B52-4F31-82E4-F9CD249C75B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DFFED8-F0D3-4F57-8404-B3ED5DB104D8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829D7-4B52-4F31-82E4-F9CD249C75B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FFED8-F0D3-4F57-8404-B3ED5DB104D8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829D7-4B52-4F31-82E4-F9CD249C75B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FFED8-F0D3-4F57-8404-B3ED5DB104D8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829D7-4B52-4F31-82E4-F9CD249C75B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FFED8-F0D3-4F57-8404-B3ED5DB104D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829D7-4B52-4F31-82E4-F9CD249C75B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FFED8-F0D3-4F57-8404-B3ED5DB104D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829D7-4B52-4F31-82E4-F9CD249C75B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FFED8-F0D3-4F57-8404-B3ED5DB104D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829D7-4B52-4F31-82E4-F9CD249C75B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FFED8-F0D3-4F57-8404-B3ED5DB104D8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829D7-4B52-4F31-82E4-F9CD249C75B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FFED8-F0D3-4F57-8404-B3ED5DB104D8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829D7-4B52-4F31-82E4-F9CD249C75B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FFED8-F0D3-4F57-8404-B3ED5DB104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829D7-4B52-4F31-82E4-F9CD249C75B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FFED8-F0D3-4F57-8404-B3ED5DB104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829D7-4B52-4F31-82E4-F9CD249C75B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FFED8-F0D3-4F57-8404-B3ED5DB104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4829D7-4B52-4F31-82E4-F9CD249C75B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EDFFED8-F0D3-4F57-8404-B3ED5DB104D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Майстер - клас учителя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929826"/>
            <a:ext cx="6400800" cy="2091462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uk-UA" dirty="0" smtClean="0"/>
              <a:t>того, хто несе в собі і дарує Світло,</a:t>
            </a:r>
          </a:p>
          <a:p>
            <a:r>
              <a:rPr lang="uk-UA" dirty="0" smtClean="0"/>
              <a:t>  того, хто вчить не для школи (</a:t>
            </a:r>
            <a:r>
              <a:rPr lang="en-US" dirty="0" smtClean="0"/>
              <a:t>non-school)</a:t>
            </a:r>
            <a:r>
              <a:rPr lang="uk-UA" dirty="0" smtClean="0"/>
              <a:t>, а для життя.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959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842620"/>
          </a:xfrm>
        </p:spPr>
        <p:txBody>
          <a:bodyPr/>
          <a:lstStyle/>
          <a:p>
            <a:r>
              <a:rPr lang="en-US" sz="3600" dirty="0" smtClean="0"/>
              <a:t>Task 1.</a:t>
            </a:r>
            <a:r>
              <a:rPr lang="en-US" sz="4800" dirty="0" smtClean="0"/>
              <a:t> </a:t>
            </a:r>
            <a:r>
              <a:rPr lang="en-US" sz="4800" dirty="0" err="1">
                <a:solidFill>
                  <a:schemeClr val="bg2">
                    <a:lumMod val="50000"/>
                  </a:schemeClr>
                </a:solidFill>
              </a:rPr>
              <a:t>C</a:t>
            </a:r>
            <a:r>
              <a:rPr lang="en-US" sz="4800" dirty="0" err="1" smtClean="0">
                <a:solidFill>
                  <a:schemeClr val="bg2">
                    <a:lumMod val="50000"/>
                  </a:schemeClr>
                </a:solidFill>
              </a:rPr>
              <a:t>oala</a:t>
            </a:r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</a:rPr>
              <a:t> is a bear</a:t>
            </a:r>
            <a:endParaRPr lang="ru-RU" sz="4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- fact</a:t>
            </a:r>
          </a:p>
          <a:p>
            <a:pPr marL="0" indent="0">
              <a:buNone/>
            </a:pPr>
            <a:endParaRPr lang="en-US" sz="36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- wrong</a:t>
            </a:r>
          </a:p>
          <a:p>
            <a:pPr marL="0" indent="0">
              <a:buNone/>
            </a:pPr>
            <a:endParaRPr lang="en-US" sz="36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- own thinking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218" name="Picture 2" descr="C:\Users\Таня\Downloads\2035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4248472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307725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reativity</a:t>
            </a:r>
            <a:endParaRPr lang="ru-RU" dirty="0"/>
          </a:p>
        </p:txBody>
      </p:sp>
      <p:pic>
        <p:nvPicPr>
          <p:cNvPr id="10243" name="Picture 3" descr="C:\Users\Таня\Downloads\AAEAAQAAAAAAAAXxAAAAJDliMWQyNmQ2LWEyODUtNGQ1NS04ZTNiLTI2NjllNGZkOTY0Y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7776864" cy="3960439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Таня\Downloads\creativity-267626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7"/>
            <a:ext cx="2304255" cy="15121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8596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Task 3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find all manner of  using a pencil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sz="3200" dirty="0" smtClean="0">
              <a:solidFill>
                <a:schemeClr val="tx2"/>
              </a:solidFill>
            </a:endParaRPr>
          </a:p>
          <a:p>
            <a:endParaRPr lang="en-US" sz="32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            Task 2</a:t>
            </a:r>
          </a:p>
          <a:p>
            <a:pPr marL="0" indent="0" algn="ctr"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divide the number by two</a:t>
            </a:r>
          </a:p>
          <a:p>
            <a:endParaRPr lang="en-US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Таня\Downloads\x14do3otr1j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45024"/>
            <a:ext cx="345638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Таня\Downloads\1182-250x25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5"/>
            <a:ext cx="223224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1591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Complex Problem Solving</a:t>
            </a:r>
            <a:endParaRPr lang="ru-RU" dirty="0"/>
          </a:p>
        </p:txBody>
      </p:sp>
      <p:pic>
        <p:nvPicPr>
          <p:cNvPr id="12291" name="Picture 3" descr="C:\Users\Таня\Downloads\1_Mz3PyeXLu23PfmjDyS58A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896"/>
            <a:ext cx="9144000" cy="4248472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4459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Coordinating with Others</a:t>
            </a:r>
            <a:br>
              <a:rPr lang="en-US" dirty="0">
                <a:solidFill>
                  <a:srgbClr val="FFC000"/>
                </a:solidFill>
              </a:rPr>
            </a:br>
            <a:endParaRPr lang="ru-RU" dirty="0"/>
          </a:p>
        </p:txBody>
      </p:sp>
      <p:pic>
        <p:nvPicPr>
          <p:cNvPr id="13314" name="Picture 2" descr="C:\Users\Таня\Downloads\3ab6b9f437ae2c6fe39620dac348f0d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7920880" cy="47525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5711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Таня\Downloads\problem-solving-creative-critical-thinking-combined-as-479907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770485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3448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Let’s play…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914628"/>
          </a:xfrm>
        </p:spPr>
        <p:txBody>
          <a:bodyPr/>
          <a:lstStyle/>
          <a:p>
            <a:r>
              <a:rPr lang="en-US" dirty="0" smtClean="0"/>
              <a:t>Task 4</a:t>
            </a:r>
            <a:endParaRPr lang="ru-RU" dirty="0"/>
          </a:p>
        </p:txBody>
      </p:sp>
      <p:pic>
        <p:nvPicPr>
          <p:cNvPr id="14338" name="Picture 2" descr="C:\Users\Таня\Downloads\bbad19d0-e930-11e6-b21d-67f681327528-2048x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96952"/>
            <a:ext cx="8784976" cy="324036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6045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accent1"/>
                </a:solidFill>
              </a:rPr>
              <a:t>TYVM 4 listening 2 Me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accent1"/>
                </a:solidFill>
              </a:rPr>
              <a:t>BCNU ASAP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accent1"/>
                </a:solidFill>
              </a:rPr>
              <a:t>TTFN BFFL</a:t>
            </a:r>
            <a:endParaRPr lang="ru-RU" sz="4000" dirty="0">
              <a:solidFill>
                <a:schemeClr val="accent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Messaging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5343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Таня\Downloads\62bfddb3-7511-4bdf-ba6e-b71e5212177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4752528" cy="3024337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Таня\Downloads\depositphotos_75066963-We-solve-problems-service-market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7" y="3140967"/>
            <a:ext cx="5148063" cy="331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Таня\Downloads\love and be lov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140967"/>
            <a:ext cx="4283968" cy="3834508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Таня\Downloads\Screen-Shot-2015-02-19-at-2.48.25-PM-289m5j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9001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3199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Як відомо, частина людей реалізується в молодому віці, але багато хто розкривається поступово, накопичуючи знання, досвід, уміння й навики протягом усього життя. А вчитель сприяє такому розкриттю особи, допомагає знайти своє місце в житті, реалізувати приховані здібності, повірити в майбутнє!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56893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Порівняймо: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20 років тому…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515868"/>
            <a:ext cx="3048000" cy="203606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dirty="0" smtClean="0"/>
              <a:t>Тепер…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715" y="3181985"/>
            <a:ext cx="2315095" cy="2697480"/>
          </a:xfrm>
          <a:prstGeom prst="rect">
            <a:avLst/>
          </a:prstGeom>
          <a:ln>
            <a:solidFill>
              <a:schemeClr val="tx2"/>
            </a:solidFill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2068668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Порівняймо</a:t>
            </a:r>
            <a:r>
              <a:rPr lang="uk-UA" dirty="0"/>
              <a:t>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51560" y="2276872"/>
            <a:ext cx="3376424" cy="792088"/>
          </a:xfrm>
        </p:spPr>
        <p:txBody>
          <a:bodyPr>
            <a:normAutofit fontScale="55000" lnSpcReduction="20000"/>
          </a:bodyPr>
          <a:lstStyle/>
          <a:p>
            <a:r>
              <a:rPr lang="uk-UA" sz="3800" dirty="0"/>
              <a:t>20 років тому…</a:t>
            </a:r>
            <a:endParaRPr lang="ru-RU" sz="3800" dirty="0"/>
          </a:p>
          <a:p>
            <a:r>
              <a:rPr lang="uk-UA" sz="5100" dirty="0">
                <a:solidFill>
                  <a:schemeClr val="accent5"/>
                </a:solidFill>
              </a:rPr>
              <a:t>у</a:t>
            </a:r>
            <a:r>
              <a:rPr lang="uk-UA" sz="5100" dirty="0" smtClean="0">
                <a:solidFill>
                  <a:schemeClr val="accent5"/>
                </a:solidFill>
              </a:rPr>
              <a:t>читель - учитель</a:t>
            </a:r>
            <a:endParaRPr lang="ru-RU" sz="5100" dirty="0">
              <a:solidFill>
                <a:schemeClr val="accent5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uk-UA" sz="1800" dirty="0" smtClean="0"/>
          </a:p>
          <a:p>
            <a:endParaRPr lang="uk-UA" sz="1800" dirty="0"/>
          </a:p>
          <a:p>
            <a:r>
              <a:rPr lang="uk-UA" sz="1800" dirty="0" smtClean="0"/>
              <a:t> </a:t>
            </a:r>
            <a:r>
              <a:rPr lang="uk-UA" sz="1800" b="1" dirty="0" smtClean="0">
                <a:solidFill>
                  <a:schemeClr val="tx1"/>
                </a:solidFill>
              </a:rPr>
              <a:t>Ми навчаємо, учні слухають, потім їх екзаменуємо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02306" y="1916832"/>
            <a:ext cx="3447288" cy="1152128"/>
          </a:xfrm>
        </p:spPr>
        <p:txBody>
          <a:bodyPr>
            <a:normAutofit fontScale="62500" lnSpcReduction="20000"/>
          </a:bodyPr>
          <a:lstStyle/>
          <a:p>
            <a:r>
              <a:rPr lang="uk-UA" sz="3600" dirty="0" smtClean="0"/>
              <a:t>Тепер…</a:t>
            </a:r>
          </a:p>
          <a:p>
            <a:r>
              <a:rPr lang="uk-UA" sz="4000" dirty="0">
                <a:solidFill>
                  <a:schemeClr val="accent5"/>
                </a:solidFill>
              </a:rPr>
              <a:t>у</a:t>
            </a:r>
            <a:r>
              <a:rPr lang="uk-UA" sz="4000" dirty="0" smtClean="0">
                <a:solidFill>
                  <a:schemeClr val="accent5"/>
                </a:solidFill>
              </a:rPr>
              <a:t>читель - </a:t>
            </a:r>
            <a:r>
              <a:rPr lang="uk-UA" sz="4000" dirty="0" err="1" smtClean="0">
                <a:solidFill>
                  <a:schemeClr val="accent5"/>
                </a:solidFill>
              </a:rPr>
              <a:t>фасилітатор</a:t>
            </a:r>
            <a:endParaRPr lang="ru-RU" sz="4000" dirty="0">
              <a:solidFill>
                <a:schemeClr val="accent5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3212976"/>
            <a:ext cx="3815406" cy="2904360"/>
          </a:xfrm>
        </p:spPr>
        <p:txBody>
          <a:bodyPr>
            <a:normAutofit lnSpcReduction="10000"/>
          </a:bodyPr>
          <a:lstStyle/>
          <a:p>
            <a:r>
              <a:rPr lang="uk-UA" sz="1900" b="1" dirty="0" smtClean="0">
                <a:solidFill>
                  <a:schemeClr val="tx1"/>
                </a:solidFill>
              </a:rPr>
              <a:t>Ми граємо</a:t>
            </a:r>
          </a:p>
          <a:p>
            <a:r>
              <a:rPr lang="uk-UA" sz="1900" b="1" dirty="0" smtClean="0">
                <a:solidFill>
                  <a:schemeClr val="tx1"/>
                </a:solidFill>
              </a:rPr>
              <a:t>Співаємо</a:t>
            </a:r>
          </a:p>
          <a:p>
            <a:r>
              <a:rPr lang="uk-UA" sz="1900" b="1" dirty="0" smtClean="0">
                <a:solidFill>
                  <a:schemeClr val="tx1"/>
                </a:solidFill>
              </a:rPr>
              <a:t>Танцюємо</a:t>
            </a:r>
          </a:p>
          <a:p>
            <a:r>
              <a:rPr lang="ru-RU" sz="1900" b="1" dirty="0" err="1" smtClean="0">
                <a:solidFill>
                  <a:schemeClr val="tx1"/>
                </a:solidFill>
              </a:rPr>
              <a:t>Активізуємо</a:t>
            </a:r>
            <a:r>
              <a:rPr lang="ru-RU" sz="1900" b="1" dirty="0" smtClean="0">
                <a:solidFill>
                  <a:schemeClr val="tx1"/>
                </a:solidFill>
              </a:rPr>
              <a:t> </a:t>
            </a:r>
            <a:r>
              <a:rPr lang="ru-RU" sz="1900" b="1" dirty="0" err="1" smtClean="0">
                <a:solidFill>
                  <a:schemeClr val="tx1"/>
                </a:solidFill>
              </a:rPr>
              <a:t>діяльність</a:t>
            </a:r>
            <a:r>
              <a:rPr lang="ru-RU" sz="1900" b="1" dirty="0" smtClean="0">
                <a:solidFill>
                  <a:schemeClr val="tx1"/>
                </a:solidFill>
              </a:rPr>
              <a:t> </a:t>
            </a:r>
            <a:r>
              <a:rPr lang="ru-RU" sz="1900" b="1" dirty="0">
                <a:solidFill>
                  <a:schemeClr val="tx1"/>
                </a:solidFill>
              </a:rPr>
              <a:t>кожного </a:t>
            </a:r>
            <a:endParaRPr lang="ru-RU" sz="1900" b="1" dirty="0" smtClean="0">
              <a:solidFill>
                <a:schemeClr val="tx1"/>
              </a:solidFill>
            </a:endParaRPr>
          </a:p>
          <a:p>
            <a:r>
              <a:rPr lang="ru-RU" sz="1900" b="1" dirty="0" err="1" smtClean="0">
                <a:solidFill>
                  <a:schemeClr val="tx1"/>
                </a:solidFill>
              </a:rPr>
              <a:t>створюємо</a:t>
            </a:r>
            <a:r>
              <a:rPr lang="ru-RU" sz="1900" b="1" dirty="0" smtClean="0">
                <a:solidFill>
                  <a:schemeClr val="tx1"/>
                </a:solidFill>
              </a:rPr>
              <a:t> </a:t>
            </a:r>
            <a:r>
              <a:rPr lang="ru-RU" sz="1900" b="1" dirty="0" err="1">
                <a:solidFill>
                  <a:schemeClr val="tx1"/>
                </a:solidFill>
              </a:rPr>
              <a:t>ситуації</a:t>
            </a:r>
            <a:r>
              <a:rPr lang="ru-RU" sz="1900" b="1" dirty="0">
                <a:solidFill>
                  <a:schemeClr val="tx1"/>
                </a:solidFill>
              </a:rPr>
              <a:t> </a:t>
            </a:r>
            <a:endParaRPr lang="ru-RU" sz="1900" b="1" dirty="0" smtClean="0">
              <a:solidFill>
                <a:schemeClr val="tx1"/>
              </a:solidFill>
            </a:endParaRPr>
          </a:p>
          <a:p>
            <a:r>
              <a:rPr lang="ru-RU" sz="1900" b="1" dirty="0" err="1" smtClean="0">
                <a:solidFill>
                  <a:schemeClr val="tx1"/>
                </a:solidFill>
              </a:rPr>
              <a:t>використовуємо</a:t>
            </a:r>
            <a:r>
              <a:rPr lang="ru-RU" sz="1900" b="1" dirty="0" smtClean="0">
                <a:solidFill>
                  <a:schemeClr val="tx1"/>
                </a:solidFill>
              </a:rPr>
              <a:t> </a:t>
            </a:r>
            <a:r>
              <a:rPr lang="ru-RU" sz="1900" b="1" dirty="0">
                <a:solidFill>
                  <a:schemeClr val="tx1"/>
                </a:solidFill>
              </a:rPr>
              <a:t> </a:t>
            </a:r>
            <a:r>
              <a:rPr lang="ru-RU" sz="1900" b="1" dirty="0" err="1" smtClean="0">
                <a:solidFill>
                  <a:schemeClr val="tx1"/>
                </a:solidFill>
              </a:rPr>
              <a:t>сучасні</a:t>
            </a:r>
            <a:r>
              <a:rPr lang="ru-RU" sz="1900" b="1" dirty="0" smtClean="0">
                <a:solidFill>
                  <a:schemeClr val="tx1"/>
                </a:solidFill>
              </a:rPr>
              <a:t> </a:t>
            </a:r>
            <a:r>
              <a:rPr lang="ru-RU" sz="1900" b="1" dirty="0" err="1" smtClean="0">
                <a:solidFill>
                  <a:schemeClr val="tx1"/>
                </a:solidFill>
              </a:rPr>
              <a:t>інноваційні</a:t>
            </a:r>
            <a:r>
              <a:rPr lang="ru-RU" sz="1900" b="1" dirty="0" smtClean="0">
                <a:solidFill>
                  <a:schemeClr val="tx1"/>
                </a:solidFill>
              </a:rPr>
              <a:t> </a:t>
            </a:r>
            <a:r>
              <a:rPr lang="ru-RU" sz="1900" b="1" dirty="0" err="1" smtClean="0">
                <a:solidFill>
                  <a:schemeClr val="tx1"/>
                </a:solidFill>
              </a:rPr>
              <a:t>технології</a:t>
            </a:r>
            <a:endParaRPr lang="ru-RU" sz="1900" b="1" dirty="0" smtClean="0">
              <a:solidFill>
                <a:schemeClr val="tx1"/>
              </a:solidFill>
            </a:endParaRPr>
          </a:p>
          <a:p>
            <a:r>
              <a:rPr lang="uk-UA" sz="1900" b="1" dirty="0" smtClean="0">
                <a:solidFill>
                  <a:schemeClr val="tx1"/>
                </a:solidFill>
              </a:rPr>
              <a:t>Мотивуємо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38959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57466" y="3291038"/>
            <a:ext cx="2206407" cy="5465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App developer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29872" y="260648"/>
            <a:ext cx="7756263" cy="1490692"/>
          </a:xfrm>
        </p:spPr>
        <p:txBody>
          <a:bodyPr/>
          <a:lstStyle/>
          <a:p>
            <a:r>
              <a:rPr lang="uk-UA" dirty="0" smtClean="0"/>
              <a:t>Професії, яких не існувало 20 років тому</a:t>
            </a:r>
            <a:endParaRPr lang="ru-RU" dirty="0"/>
          </a:p>
        </p:txBody>
      </p:sp>
      <p:pic>
        <p:nvPicPr>
          <p:cNvPr id="4098" name="Picture 2" descr="C:\Users\Таня\Downloads\android-app-developme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90" y="1844824"/>
            <a:ext cx="2412267" cy="1317575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Таня\Downloads\hugelisteningear-1024x6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836077"/>
            <a:ext cx="2376263" cy="998819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Таня\Downloads\bitcoin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013176"/>
            <a:ext cx="2592288" cy="1152128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Таня\Downloads\loa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211720"/>
            <a:ext cx="2664296" cy="1649327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Таня\Downloads\1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3861047"/>
            <a:ext cx="2808313" cy="2304257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Таня\Downloads\cloud-computing-and-security-is-your-data-safe-_900_128028338920160406-3-1pt8qem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386908"/>
            <a:ext cx="3528392" cy="1556792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Таня\Downloads\eldercare-phot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3717033"/>
            <a:ext cx="3096345" cy="1584176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Таня\Downloads\depositphotos_42317769-stock-illustration-responsive-desig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211720"/>
            <a:ext cx="3456384" cy="1901356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32140" y="648866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Cloud Computing Services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940152" y="3676381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 Experience Design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501679" y="6165304"/>
            <a:ext cx="2055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Social Media Manager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632649" y="4983548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Elder Care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99593" y="4335486"/>
            <a:ext cx="2602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Chief </a:t>
            </a:r>
            <a:r>
              <a:rPr lang="en-US" dirty="0"/>
              <a:t>Listening </a:t>
            </a:r>
            <a:r>
              <a:rPr lang="en-US" dirty="0" smtClean="0"/>
              <a:t>Officer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22758" y="5980637"/>
            <a:ext cx="3119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Market Research Data </a:t>
            </a:r>
            <a:r>
              <a:rPr lang="en-US" dirty="0" smtClean="0"/>
              <a:t>Miner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834136" y="3466745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Educational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40355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4579" y="404665"/>
            <a:ext cx="3422483" cy="1800199"/>
          </a:xfrm>
        </p:spPr>
        <p:txBody>
          <a:bodyPr/>
          <a:lstStyle/>
          <a:p>
            <a:r>
              <a:rPr lang="en-US" dirty="0" smtClean="0"/>
              <a:t>Gig </a:t>
            </a:r>
            <a:r>
              <a:rPr lang="uk-UA" dirty="0" smtClean="0"/>
              <a:t>– </a:t>
            </a:r>
            <a:r>
              <a:rPr lang="en-US" dirty="0" smtClean="0"/>
              <a:t>economy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(економіка вільного   </a:t>
            </a:r>
            <a:r>
              <a:rPr lang="en-US" dirty="0" smtClean="0"/>
              <a:t>   </a:t>
            </a:r>
            <a:r>
              <a:rPr lang="uk-UA" dirty="0" smtClean="0"/>
              <a:t>заробітку)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461" y="579460"/>
            <a:ext cx="4326585" cy="556676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34579" y="2276872"/>
            <a:ext cx="3411725" cy="3844229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US" b="1" dirty="0" smtClean="0">
                <a:solidFill>
                  <a:schemeClr val="tx1"/>
                </a:solidFill>
              </a:rPr>
              <a:t>on-line </a:t>
            </a:r>
            <a:r>
              <a:rPr lang="uk-UA" b="1" dirty="0" smtClean="0">
                <a:solidFill>
                  <a:schemeClr val="tx1"/>
                </a:solidFill>
              </a:rPr>
              <a:t>платформи поєднують працівників та клієнтів;</a:t>
            </a:r>
          </a:p>
          <a:p>
            <a:pPr marL="285750" indent="-285750">
              <a:buFontTx/>
              <a:buChar char="-"/>
            </a:pPr>
            <a:r>
              <a:rPr lang="uk-UA" b="1" dirty="0">
                <a:solidFill>
                  <a:schemeClr val="tx1"/>
                </a:solidFill>
              </a:rPr>
              <a:t>к</a:t>
            </a:r>
            <a:r>
              <a:rPr lang="uk-UA" b="1" dirty="0" smtClean="0">
                <a:solidFill>
                  <a:schemeClr val="tx1"/>
                </a:solidFill>
              </a:rPr>
              <a:t>ористувачі працюють там, де їм зручно;</a:t>
            </a:r>
          </a:p>
          <a:p>
            <a:pPr marL="285750" indent="-285750">
              <a:buFontTx/>
              <a:buChar char="-"/>
            </a:pPr>
            <a:r>
              <a:rPr lang="uk-UA" b="1" dirty="0">
                <a:solidFill>
                  <a:schemeClr val="tx1"/>
                </a:solidFill>
              </a:rPr>
              <a:t>о</a:t>
            </a:r>
            <a:r>
              <a:rPr lang="uk-UA" b="1" dirty="0" smtClean="0">
                <a:solidFill>
                  <a:schemeClr val="tx1"/>
                </a:solidFill>
              </a:rPr>
              <a:t>плата праці здійснюється за виконання окремих завдань;</a:t>
            </a:r>
          </a:p>
          <a:p>
            <a:pPr marL="285750" indent="-285750">
              <a:buFontTx/>
              <a:buChar char="-"/>
            </a:pPr>
            <a:r>
              <a:rPr lang="uk-UA" b="1" dirty="0">
                <a:solidFill>
                  <a:schemeClr val="tx1"/>
                </a:solidFill>
              </a:rPr>
              <a:t>оплата праці </a:t>
            </a:r>
            <a:r>
              <a:rPr lang="uk-UA" b="1" dirty="0" smtClean="0">
                <a:solidFill>
                  <a:schemeClr val="tx1"/>
                </a:solidFill>
              </a:rPr>
              <a:t>здійснюється через спеціальні платформи.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               freelancers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             Job for life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Не буде роботи на все життя! </a:t>
            </a:r>
            <a:endParaRPr lang="uk-UA" sz="1800" dirty="0" smtClean="0">
              <a:solidFill>
                <a:schemeClr val="tx1"/>
              </a:solidFill>
            </a:endParaRPr>
          </a:p>
          <a:p>
            <a:r>
              <a:rPr lang="uk-UA" dirty="0" smtClean="0"/>
              <a:t>        </a:t>
            </a:r>
            <a:r>
              <a:rPr lang="uk-UA" sz="2000" dirty="0" smtClean="0">
                <a:solidFill>
                  <a:srgbClr val="0070C0"/>
                </a:solidFill>
              </a:rPr>
              <a:t>змінювати рід занять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8100392" y="4797152"/>
            <a:ext cx="79208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C:\Users\Таня\Downloads\learning-platfo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4392487" cy="1872208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Таня\Downloads\depositphotos_10863557-Surfing-on-the-beach.-Laptop-display-is-cut-with-clipping-pat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8880"/>
            <a:ext cx="4392486" cy="1800200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Таня\Downloads\plastikoviye-kart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49080"/>
            <a:ext cx="4248470" cy="2016224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5936930" y="4653136"/>
            <a:ext cx="1296144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5940152" y="4653136"/>
            <a:ext cx="1296144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5964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731" y="3573017"/>
            <a:ext cx="7767021" cy="720080"/>
          </a:xfrm>
        </p:spPr>
        <p:txBody>
          <a:bodyPr>
            <a:normAutofit/>
          </a:bodyPr>
          <a:lstStyle/>
          <a:p>
            <a:r>
              <a:rPr lang="uk-UA" sz="2400" dirty="0" smtClean="0"/>
              <a:t>Як виховати навички, які необхідні, щоб бути успішним?</a:t>
            </a:r>
            <a:endParaRPr lang="ru-RU" sz="24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240000">
            <a:off x="2134640" y="640018"/>
            <a:ext cx="4772156" cy="2544043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8489" y="4365104"/>
            <a:ext cx="7756264" cy="1764064"/>
          </a:xfrm>
        </p:spPr>
        <p:txBody>
          <a:bodyPr>
            <a:normAutofit lnSpcReduction="10000"/>
          </a:bodyPr>
          <a:lstStyle/>
          <a:p>
            <a:r>
              <a:rPr lang="uk-UA" sz="2400" dirty="0" smtClean="0">
                <a:solidFill>
                  <a:srgbClr val="C00000"/>
                </a:solidFill>
              </a:rPr>
              <a:t>-  </a:t>
            </a:r>
            <a:r>
              <a:rPr lang="en-US" sz="2400" dirty="0" smtClean="0">
                <a:solidFill>
                  <a:srgbClr val="C00000"/>
                </a:solidFill>
              </a:rPr>
              <a:t>Complex Problem </a:t>
            </a:r>
            <a:r>
              <a:rPr lang="en-US" sz="2400" dirty="0">
                <a:solidFill>
                  <a:srgbClr val="C00000"/>
                </a:solidFill>
              </a:rPr>
              <a:t>S</a:t>
            </a:r>
            <a:r>
              <a:rPr lang="en-US" sz="2400" dirty="0" smtClean="0">
                <a:solidFill>
                  <a:srgbClr val="C00000"/>
                </a:solidFill>
              </a:rPr>
              <a:t>olving</a:t>
            </a:r>
          </a:p>
          <a:p>
            <a:r>
              <a:rPr lang="uk-UA" sz="2400" dirty="0" smtClean="0">
                <a:solidFill>
                  <a:srgbClr val="C00000"/>
                </a:solidFill>
              </a:rPr>
              <a:t>-  </a:t>
            </a:r>
            <a:r>
              <a:rPr lang="en-US" sz="2400" dirty="0" smtClean="0">
                <a:solidFill>
                  <a:srgbClr val="C00000"/>
                </a:solidFill>
              </a:rPr>
              <a:t>Critical Thinking</a:t>
            </a:r>
          </a:p>
          <a:p>
            <a:r>
              <a:rPr lang="uk-UA" sz="2400" dirty="0" smtClean="0">
                <a:solidFill>
                  <a:srgbClr val="C00000"/>
                </a:solidFill>
              </a:rPr>
              <a:t>- </a:t>
            </a:r>
            <a:r>
              <a:rPr lang="en-US" sz="2400" dirty="0" smtClean="0">
                <a:solidFill>
                  <a:srgbClr val="C00000"/>
                </a:solidFill>
              </a:rPr>
              <a:t>Creativity</a:t>
            </a:r>
          </a:p>
          <a:p>
            <a:r>
              <a:rPr lang="uk-UA" sz="2400" dirty="0" smtClean="0">
                <a:solidFill>
                  <a:srgbClr val="C00000"/>
                </a:solidFill>
              </a:rPr>
              <a:t>- </a:t>
            </a:r>
            <a:r>
              <a:rPr lang="en-US" sz="2400" dirty="0" smtClean="0">
                <a:solidFill>
                  <a:srgbClr val="C00000"/>
                </a:solidFill>
              </a:rPr>
              <a:t>Coordinating with Others</a:t>
            </a:r>
          </a:p>
          <a:p>
            <a:endParaRPr lang="ru-RU" dirty="0"/>
          </a:p>
        </p:txBody>
      </p:sp>
      <p:pic>
        <p:nvPicPr>
          <p:cNvPr id="6146" name="Picture 2" descr="C:\Users\Таня\Downloads\376152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0"/>
            <a:ext cx="4824536" cy="2852936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7624" y="2954561"/>
            <a:ext cx="6891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00B050"/>
                </a:solidFill>
              </a:rPr>
              <a:t>Як підготувати дитину до життя в 21 сторіччі?</a:t>
            </a:r>
            <a:endParaRPr lang="ru-RU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2252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lap-top </a:t>
            </a:r>
          </a:p>
          <a:p>
            <a:r>
              <a:rPr lang="en-US" dirty="0" smtClean="0"/>
              <a:t>The Internet</a:t>
            </a:r>
          </a:p>
          <a:p>
            <a:r>
              <a:rPr lang="en-US" dirty="0" smtClean="0"/>
              <a:t>Smart-Phone</a:t>
            </a:r>
          </a:p>
          <a:p>
            <a:r>
              <a:rPr lang="en-US" dirty="0" err="1" smtClean="0"/>
              <a:t>iPad</a:t>
            </a:r>
            <a:endParaRPr lang="en-US" dirty="0" smtClean="0"/>
          </a:p>
          <a:p>
            <a:r>
              <a:rPr lang="en-US" dirty="0" smtClean="0"/>
              <a:t>Android</a:t>
            </a:r>
          </a:p>
          <a:p>
            <a:r>
              <a:rPr lang="en-US" dirty="0" smtClean="0"/>
              <a:t>Mobile Apps</a:t>
            </a:r>
          </a:p>
          <a:p>
            <a:r>
              <a:rPr lang="en-US" dirty="0" smtClean="0"/>
              <a:t>Google Play Market</a:t>
            </a:r>
          </a:p>
          <a:p>
            <a:r>
              <a:rPr lang="en-US" dirty="0" smtClean="0"/>
              <a:t>What’s up, </a:t>
            </a:r>
            <a:r>
              <a:rPr lang="en-US" dirty="0" err="1" smtClean="0"/>
              <a:t>Viber</a:t>
            </a:r>
            <a:endParaRPr lang="en-US" dirty="0"/>
          </a:p>
          <a:p>
            <a:r>
              <a:rPr lang="en-US" dirty="0" smtClean="0"/>
              <a:t> Telegram, a new era of messaging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626596"/>
          </a:xfrm>
        </p:spPr>
        <p:txBody>
          <a:bodyPr>
            <a:normAutofit fontScale="90000"/>
          </a:bodyPr>
          <a:lstStyle/>
          <a:p>
            <a:r>
              <a:rPr lang="uk-UA" sz="2800" dirty="0" smtClean="0"/>
              <a:t>Як використовувати на уроках те, чим вони зацікавлені, чим живуть?</a:t>
            </a:r>
            <a:endParaRPr lang="ru-RU" sz="2800" dirty="0"/>
          </a:p>
        </p:txBody>
      </p:sp>
      <p:pic>
        <p:nvPicPr>
          <p:cNvPr id="7170" name="Picture 2" descr="C:\Users\Таня\Downloads\1793912_stock-photo-laptop-computer---vector-illust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060847"/>
            <a:ext cx="3024336" cy="1656185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Таня\Downloads\ipad-i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356992"/>
            <a:ext cx="2088232" cy="1872208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Таня\Downloads\CHto-luchshe-Viber-ili-WhatsApp105-1508x706_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56992"/>
            <a:ext cx="3888433" cy="2376264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Таня\Downloads\telegram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733256"/>
            <a:ext cx="4320480" cy="1124744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8381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836712"/>
            <a:ext cx="7756263" cy="648072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Critical Thinking</a:t>
            </a:r>
            <a:r>
              <a:rPr lang="en-US" sz="4000" dirty="0">
                <a:solidFill>
                  <a:srgbClr val="FFC000"/>
                </a:solidFill>
              </a:rPr>
              <a:t/>
            </a:r>
            <a:br>
              <a:rPr lang="en-US" sz="4000" dirty="0">
                <a:solidFill>
                  <a:srgbClr val="FFC000"/>
                </a:solidFill>
              </a:rPr>
            </a:br>
            <a:endParaRPr lang="ru-RU" sz="4000" dirty="0"/>
          </a:p>
        </p:txBody>
      </p:sp>
      <p:pic>
        <p:nvPicPr>
          <p:cNvPr id="8194" name="Picture 2" descr="C:\Users\Таня\Downloads\0cf821d9d8ab205424aecb7c38f564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6" y="1484784"/>
            <a:ext cx="7848872" cy="46085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5686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2003</TotalTime>
  <Words>319</Words>
  <Application>Microsoft Office PowerPoint</Application>
  <PresentationFormat>Экран (4:3)</PresentationFormat>
  <Paragraphs>82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Твердый переплет</vt:lpstr>
      <vt:lpstr>Майстер - клас учителя</vt:lpstr>
      <vt:lpstr>Презентация PowerPoint</vt:lpstr>
      <vt:lpstr>Порівняймо:</vt:lpstr>
      <vt:lpstr>Порівняймо:</vt:lpstr>
      <vt:lpstr>Професії, яких не існувало 20 років тому</vt:lpstr>
      <vt:lpstr>Gig – economy (економіка вільного      заробітку)</vt:lpstr>
      <vt:lpstr>Як виховати навички, які необхідні, щоб бути успішним?</vt:lpstr>
      <vt:lpstr>Як використовувати на уроках те, чим вони зацікавлені, чим живуть?</vt:lpstr>
      <vt:lpstr>Critical Thinking </vt:lpstr>
      <vt:lpstr>Task 1. Coala is a bear</vt:lpstr>
      <vt:lpstr>Creativity</vt:lpstr>
      <vt:lpstr>Task 3  find all manner of  using a pencil</vt:lpstr>
      <vt:lpstr>Complex Problem Solving</vt:lpstr>
      <vt:lpstr>Coordinating with Others </vt:lpstr>
      <vt:lpstr>Презентация PowerPoint</vt:lpstr>
      <vt:lpstr>Task 4</vt:lpstr>
      <vt:lpstr>Messaging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Таня</dc:creator>
  <cp:lastModifiedBy>Таня</cp:lastModifiedBy>
  <cp:revision>79</cp:revision>
  <dcterms:created xsi:type="dcterms:W3CDTF">2017-12-09T15:43:05Z</dcterms:created>
  <dcterms:modified xsi:type="dcterms:W3CDTF">2017-12-19T21:17:34Z</dcterms:modified>
</cp:coreProperties>
</file>