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9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7-11-21T20:14:54.69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1612 0,'0'0,"0"0,25 0,-25 0,25 0,-25 0,0 0,24 0,-24 0,25 0,-25 0,25 0,-25 0,0 25,25-25,-25 0,0 0,25 0,-25 25,24-25,-24 0,0 24,0-24,0 25,0-25,25 0,-25 25,0-25,0 0,0 25,25-25,-25 25,0-25,0 0,0 24,25-24,-25 0,0 25,0-25,0 25,25 0,-25-25,0 25,0-25,0 24,0 1,0-25,0 25,0-25,0 25,0-25,0 25,0-1,0-24,0 25,0-25,0 25,0 0,0-25,0 0,0 25,0-25,0 24,0-24,0 25,0 0,0-25,0 25,0-25,0 25,0 0,0-25,0 24,0-24,0 25,0-25,0 25,0 0,0-25,0 25,0-25,24 24,-24-24,0 25,0 0,0-25,0 25,0-25,25 0,-25 25,0-1,25-24,-25 0,0 25,25-25,-25 25,25-25,-25 0,0 0,24 0,-24 25,25-25,-25 0,25 0,-25 25,0-25,25 0,-25 0,25 0,-25 0,24 24,-24-24,25 0,-25 0,25 0,0 0,-25 0,25 0,-25 0,24 0,1 0,-25 0,25 0,-25 0,25 0,-25 0,0 25,0-25,-25 0,25 25,0-25,-25 0,0 0,25 0,-24 25,24-25,-25 0,0 0,25 0,0 0,0 25,0-25,0 24,0 1,0-25,-25 25,25-25,0 25,0 0,0-25,0 24,0-24,0 0,0 25,0-25,0 25,0 0,0-25,0 25,0-25,-25 0,25 24,0 1,0-25,0 0,0 25,-24-25,24 0,0 25,0-25,-25 25,25-1,0-24,0 0,0 25,0-25,0 25,-25 0,25-25,0 25,0-25,0 25,0-25,0 24,0 1,0-25,0 25,0-25,0 25,0 0,0-25,0 24,0-24,0 25,0-25,0 25,0 0,0-25,0 25,0-25,0 24,0 1,0-25,0 25,0-25,0 25,0-25,0 25,0-1,0-24,0 25,0-25,0 25,0 0,0-25,0 25,0-25,0 24,0-24,-25 0,25 25,-25-25,25 25,0-25,-24 0,24 25,0-25,0 0,-25 0,25 25,0-25,-25 0,25 24,-25-24,25 0,-25 0,25 0,-24 25,-1-25,25 0,-25 0,25 0,0 0,-25 0,25 0,-25 0,1 0,24 0,-25 25,25-25,-25 0,0 0,25 0,-25 0</inkml:trace>
  <inkml:trace contextRef="#ctx0" brushRef="#br0" timeOffset="11466">0 3101,'0'-25,"0"25,0 0,0-25,0 25,0-25,0 25,0 0,24 0,-24-25,25 25,-25 0,0-24,25-1,-25 25,50 0,-50-25,24 25,-24 0,25-25,0 25,-25 0,25 0,-25 0,0 0,25 0,-25 0,24 0,-24 0,25 0,-25 0,0 0,25 0,-25 25,25-25,0 0,-25 25,24-25,-24 25,25-25,-25 0,25 0,0 24,-25-24,25 0,0 25,-1-25,-24 25,25-25,0 0,0 0,-25 25,25-25,-25 0,24 0,1 0,-25 25,25-25,-25 24,25-24,0 0,-25 0,24 0,-24 0,25 0,-25-24,25 24,0-25,-25 25,0 0,25 0,-25 0,0-25,24 25,1 0,-25-25,0 25,25 0,-25 0,25 0,-25 0,25 0,-1 0,-24 0,0 0,25 0,-25 0,25-25,-25 25,25 0,-25-24,25 24,-25-25,0 0,0 25,24-25,-24 25,0 0,0-25,25 25,0 0,-25 0,25 0,-25 0,25 0,-25 0,24 0,1 0,-25 0,25 0,-25 0,25 0,0 0,-25 25,24-25,-24 0,25 25,-25-25,25 0,0 25,-25-25,25 0,-25 0,25 0,-1 0,-24 0,25 0,-25 25,25-25,-25 0,25 0,0 0,-25 0,24 0,-24 0,25 0,0 0,-25 0,25 0,-25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7-11-21T20:14:23.17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5228 198,'0'0,"0"0,-25 0,25 0,-25 0,25 0,-25 0,25 0,0 0,-24 0,24 0,-25-24,0 24,25 0,-25 0,25 0,-24 0,-1 0,0 0,25 0,-49 0,24 0,25 0,-50 0,26 0,-26 0,1 0,-1 0,1 0,24 0,-25 0,50 0,-24 0,-1 0,0 0,25 0,-25 0,25 0,-24 0,24 0,-25-24,0 24,25 0,-25 0,25 0,-25 0,1 0,24 0,-25 0,25-25,-25 25,25 0,-25 0,1 0,24 0,-25 0,0 0,0 0,25 0,-24 0,-1 0,0 0,25 0,-25 0,1 0,-1 0,25 0,-25 0,25-24,-25 24,25 0,-49 0,49 0,-50 0,50-24,-24 24,-1-24,0 24,0 0,25 0,-24 0,24 0,-25 0,0 0,0 0,25 0,-25 0,1 0,24 0,-25 0,25 0,-25 0,0 0,25 0,-24 0,24 0,-50-25,50 25,-25 0,-24 0,24 0,0 0,1 0,-1 0,0 0,0 0,1 0,-1 0,0 0,0 0,1-24,-1 24,0 0,25 0,-49 0,24 0,0 0,-24 0,24 0,0 0,-25 0,1 0,-1 0,26 0,-26 24,25-24,1 0,-26 0,50 25,-25-25,1 0,-1 0,0 0,0 0,1 0,-1 0,0 0,25 0,-25 0,25 0,-24 0,24 0,-25 0,0 0,25 0,-25 0,25 0,-24 0,-1 0,25 0,-25 0,25 0,-25 0,25 0,-25 0,1 0,24 0,-25 0,25 0,-25 0,0 0,1 0,-26 0,25 0,1 0,-1 0,0 0,0 0,25 0,-24 0,-1 0,25 0,-25 0,25 0,-25 0,25 0,-24 0,-1 0,25 0,-25 0,25 0,-25 0,1 0,24 0,-25 0,0 0,0 0,25 0,-24 0,-1 0,0 0,25 0,-25 0,-24 0,-1 0,1 0,-1 0,1 0,-1 0,25 0,1 0,-26 0,50 0,-49 0,49 0,-25 0,25 0,-25 0,0-25,25 25,-24 0,24 0,-25 0,25 0,-25 0,0 0,25 25,-24-25,-1 0,0 0,25 0,-25 24,1-24,-1 0,-25 0,25 0,1 0,-1 0,0 0,0 0,1 0,-1 0,0 0,25 0,-49 0,49 0,-25 0,-25 0,50 0,-49 0,49 0,-25 0,25 24,-25-24,25 0,-24 0,-1 0,25 0,0 0,0 24,0-24,-25 0,25 25,0-25,0 24,-25-24,25 24,0-24,-24 0,24 24,0-24,0 0,0 25,0-1,-25-24,25 0,0 24,0-24,0 24,0-24,0 25,0-1,0-24,0 24,0-24,0 24,0-24,0 25,0-1,0-24,0 24,0-24,0 24,0 1,0-25,25 0,-1 24,-24-24,0 0,25 0,-25 0,25 0,-25 24,25-24,-25 0,24 0,-24 0,25 0,0 0,0 24,-25-24,24 0,-24 0,25 25,0-25,0 0,-25 0,24 0,1 0,-25 0,25 0,0 0,-1 0,-24 0,25 0,-25 0,25 0,-25 0,25 0,-1 0,-24 0,25 0,-25 0,25 0,0 0,-25 0,25 0,-25 0,24 0,-24 0,25 0,0 0,-25 0,25 0,-25 0,24 0,1 0,0 0,-25 0,25 0,-1 0,-24 0,25 0,-25 0,25 0,-25 0,25 0,-1 0,-24 0,25 0,-25 24,25-24,0 0,-1 0,-24 0,25 0,0 0,-25 0,25 0,-25 0,24 0,-24 0,25 0,0 0,-25 0,25 0,-25 0,24 0,1 0,-25 0,0 0,25 0,-25 0,25 24,-25-24,49 0,-49 0,25 24,0-24,0 0,-1 0,1 0,25 0,-50 0,24 0,1 0,0 0,0 0,-25 0,49 0,-49 25,25-25,0 0,-1 0,-24 0,25 0,0 0,0 0,-25 0,24 0,-24 0,25 0,0 0,-25 0,25 0,-25 0,24 0,-24 0,25 0,0 0,-25 0,25 0,-25 0,24 0,1 0,-25 0,25 0,-25 0,25 0,0 0,-1 0,26 0,-25 0,24 0,-24 0,0 0,-1 0,26 0,-50 0,49 0,-49 0,25 0,0 0,0 0,-1 0,-24 0,25 0,0 0,0 0,-25 0,24 0,1 0,-25 0,25 0,-25 0,25 0,-25 0,24 0,1 0,-25 0,25 24,0-24,0 0,-1 0,-24 0,50 0,-25 0,-1 0,51 0,-51 0,1 0,0 0,24 0,-24 0,0 0,24 0,-49 0,50 0,-1 24,-24-24,0 0,24 24,-24-24,0 25,24-25,-49 0,25 0,0 0,0 0,0 24,-25-24,49 0,-49 0,25 0,-25 0,25 0,-1 0,-24 0,25 0,0 0,0 0,24 0,-24 0,24 0,-24 0,25 0,-26 0,26 0,-1 0,-24 0,25 0,-26 0,51 0,-50 0,24 0,-24 0,24-24,-24 24,25 0,-1-25,-24 25,0 0,24 0,-49-24,50 24,-50 0,24 0,-24 0,25-24,0 24,-25 0,25 0,-25-24,0 24,24 0,-24 0,25-25,0 25,-25 0,0 0,25 0,-25-24,0 24,0 0,24 0,1-24,-25 24,0-24,25 24,-25 0,0 0,25-25,-25 25,0-24,24 0,1 24,-25 0,0-24,25 24,-25-25,0 25,0 0,25-24,0 0,-25 24,0-24,24 24,-24-25,0 1,0 24,0-24,25 24,-25-24,0 24,0-25,0 1,0 24,0-24,0 24,0-24,0-1,0 25,0-24,0 24,0-24,0 24,0 0,0 0,-25 0,25 0,0 0,-24 0,24 0,0 0,0 24,0-24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7-11-21T20:14:34.62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280 158,'0'-24,"0"24,0 0,-25 0,25 0,-25 0,1 0,24 0,0 24,-25-24,25 0,-25 0,25 0,-25 24,0-24,25 0,-24 0,24 0,0 24,-25-24,0 0,25 24,-25-24,25 0,0 24,0-24,0 25,0-1,0-24,0 24,0-24,0 24,0-24,0 24,0-24,0 24,0-24,0 25,0-25,25 0,-25 24,25 0,-25-24,25 24,-25-24,24 0,1 0,-25 0,0 24,25-24,-25 0,25 0,-25 0,25 0,-1 0,1 0,-25 0,25 0,0 0,-1 0,1 0,0 0,24 0,-24 0,0 0,24 25,-24-25,0 0,0 0,-25 0,49 0,-24 0,0 0,-1 0,-24 0,50 0,-25 0,-1 0,1 0,-25 0,50 0,-50 0,24 0,1 0,0 0,-25 0,25 0,0 0,-1 0,1 0,-25 0,50 0,-50 0,24 0,-24 0,25 0,0 0,0 0,-25 0,49 0,-24 0,0 0,24 0,1 0,-26 24,1-24,25 0,-26 0,26 24,-1-24,-24 0,-25 0,25 0,0 0,-1 0,-24 0,25 0,0 0,0 0,-25 0,25 0,-1 0,1 0,-25 0,25 0,0 0,-1 0,1 0,0 0,0 0,-1 0,26 0,-25 0,-1 24,26-24,-50 0,25 0,-1 0,1 24,0-24,0 0,-1 0,-24 0,25 0,0 24,0-24,-1 0,1 0,0 0,0 25,0-25,24 0,-24 0,0 0,-1 24,1-24,0 0,0 0,-1 0,1 0,0 0,0 0,24 0,-24 0,24 0,1 0,-1 0,1 0,-1 0,-24 0,49 0,-49 24,25-24,-25 0,24 0,-24 24,0-24,-1 0,1 0,0 0,0 0,-1 0,1 0,0 0,0 0,-1 0,1 0,-25 0,25 0,-25 0,25 0,-1 0,-24 0,25 0,-25 0,25 0,-25 0,25 0,-1 0,1 0,-25 0,25 0,0 0,-25 0,24 0,26 0,-25 0,-1 0,26 0,-25 0,0-24,24 24,-24 0,0 0,24-24,-24 24,0 0,-1-24,-24 24,50 0,-50 0,25 0,-25 0,24 0,1-25,-25 25,25 0,-25 0,25 0,-1-24,-24 24,25 0,0-24,0 24,-25-24,0 24,24 0,-24-24,0 24,0 0,25 0,-25-24,25 24,-25-25,0 25,0-24,0 24,0-24,0 24,0-24,-25 0,25-1,0 25,-25-24,25 0,0 0,-24 24,-1-24,25 0,-25 24,25-25,0 25,-25 0,25-24,-24 24,24-24,0 24,-25 0,25-24,0 24,0 0,-25 0,25 0,0-24,-25 24,1 0,24 0,-25 0,25 0,-25 0,0 0,25 0,-24 0,24 0,-25 0,25 0,-25 0,0 0,-24 0,24 0,0 0,1 0,-1 0,0 0,-25 0,50 0,-49 0,49 0,-25 0,25 0,-25 0,1 0,-1 0,25 24,-25-24,25 0,-25 0,1 0,24 0,-25 0,25 0,-25 0,25 0,-25 0,1 0,24 0,-25 0,25 0,-25 0,0 0,25 0,-24 0,24 0,-25 0,25 0,-25 0,0 0,25 0,-24 0,24 0,-25-24,0 24,25 0,-25 0,25 0,-24 0,24 0,-25 0,0 0,25 0,-25 0,25 0,-24 0,-1 0,25 0,-25 0,25 0,-25 0,25 0,-25 0,1 0,24-24,-25 24,25 0,-25 0,0 0,25 0,-24 0,24 0,-25 0,25 0,-25 0,0 0,25 0,-24 0,24 0,-25 0,0 0,25 0,-25 0,25 0,-24 0,24 0,-25 0,0 0,25 0,-25 0,25 0,-24 0,-1-25,25 25,-25 0,25 0,-25 0,25 0,-24 0,-1 0,25 0,-25 0,25 0,-25 0,1 0,24 0,-25 0,25 0,-25 0,25 0,-25 0,1 0,24 0,-25 0,25 0,-25 0,25 0,-25 0,0 0,25 0,-24 0,24 0,-25 0,0 0,25 0,-25 0,25 0,-24 0,24 0,-25 0,0 0,25 0,-25 0,25 0,-24 0,-1 0,25-24,-25 24,25 0,-25 0,25 0,-49 0,49 0,-25 0,0 0,1 0,24 0,-25 0,25 0,-25 0,0 0,1 0,24 0,-25 0,0 0,0 0,1-24,-1 24,0 0,0 0,25 0,-25 0,25 0,-24-24,24 24,-25 0,0 0,25 0,-25 0,25 0,-24 0,-1 0,25 0,-25 0,25-24,-25 24,25 0,-24 0,-1 0,25 0,-25 0,0 0,1 0,24 0,-25 0,25 0,-25 0,0 0,25 0,-24 0,24 0,-25 0,25 0,-50 0,50 0,-49 0,49 0,-25 0,0 0,25 0,-24 0,-1 0,25 0,-25 0,25 0,-25 0,1 0,24 0,-25 0,25 0,-25 0,25 0,-25 0,0 0,25 0,-24 0,24 0,-25 0,0 0,25 0,-25 0,25 0,-24 0,24 0,-25 0,0 0,25 0,-25 0,25 0,0 24,-24-24,-1 0,25 0,-25 0,25 0,-25 0,25 0,-24 0,-1 0,25 0,-25 0,25 0,-25 0,1 0,24 24,0-24,-25 0,25 0,-25 0,25 0,0 24,-25-24,1 0,24 0,-25 24,25-24,0 0,-25 0,0 0,25 0,-24 0,24 25,-25-25,25 0,-25 0,0 0,25 24,0-24,-24 0,24 0,-25 0,0 0,25 0,-25 0,25 0,-25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2AB67-9D62-41F3-AB8B-218FB2083317}" type="datetimeFigureOut">
              <a:rPr lang="uk-UA" smtClean="0"/>
              <a:pPr/>
              <a:t>05.03.2018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88890-FD9C-456E-8E30-DFA4390C1AD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558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88890-FD9C-456E-8E30-DFA4390C1AD7}" type="slidenum">
              <a:rPr lang="uk-UA" smtClean="0"/>
              <a:pPr/>
              <a:t>11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2C6B-7EAC-4B91-B31B-EFDA65014773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1765-9E0B-467D-86F5-B6EF36389222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3568-6237-4510-A11F-73814E79D40D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8AF4-446D-42D3-942F-D84754612566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74758-6F49-4A06-8A7D-8D9009CF0624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D5C04-40F4-471B-9EBC-818ACB5DED4E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AE4B-A661-4BCA-B6CF-D1E4367311B2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A40-7FCC-4F84-AFC9-11B51DC74010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B8F99-5FD5-4FE6-B52C-6BF202999E43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D2919-3DED-4F4C-8C65-F6A87E298A48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971C-156A-472A-8601-4244C9DA122A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8ED03-DE97-4FAB-8D5B-64799A7DAE4F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1055;&#1077;&#1089;&#1085;&#1103;%20&#1080;&#1079;%20&#1043;&#1072;&#1088;&#1088;&#1080;%20&#1055;&#1086;&#1090;&#1090;&#1077;&#1088;&#1072;%20%20720.mp4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G:\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7%20&#1087;&#1088;&#1072;&#1074;&#1080;&#1083;%20&#1079;&#1076;&#1086;&#1088;&#1086;&#1074;&#1086;&#1075;&#1086;%20&#1089;&#1087;&#1086;&#1089;&#1086;&#1073;&#1091;%20&#1078;&#1080;&#1090;&#1090;&#1080;.pptx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customXml" Target="../ink/ink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Основні компоненти програми для ОС з графічним інтерфейсом. Поняття форми, елемента керування, події, обробника події.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Інформатика, 8 клас, урок № 23</a:t>
            </a:r>
          </a:p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81BB-9D0A-4611-99AC-7ED88A3C7201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Горизонтальный свиток 5">
            <a:hlinkClick r:id="rId2" action="ppaction://hlinkfile"/>
          </p:cNvPr>
          <p:cNvSpPr/>
          <p:nvPr/>
        </p:nvSpPr>
        <p:spPr>
          <a:xfrm>
            <a:off x="1979712" y="4797152"/>
            <a:ext cx="5040560" cy="136815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dirty="0" err="1" smtClean="0"/>
              <a:t>Відеофрагмент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Очікуваний результат: </a:t>
            </a:r>
            <a:br>
              <a:rPr lang="uk-UA" dirty="0" smtClean="0"/>
            </a:br>
            <a:r>
              <a:rPr lang="uk-UA" dirty="0" smtClean="0"/>
              <a:t>вигляд вікна програми:</a:t>
            </a:r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71612"/>
            <a:ext cx="4285973" cy="474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5651-E369-49A5-98A9-001FA7E68DB0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“Оживляємо”</a:t>
            </a:r>
            <a:r>
              <a:rPr lang="uk-UA" dirty="0" smtClean="0"/>
              <a:t> нашу програму: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19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Подія</a:t>
            </a:r>
            <a:r>
              <a:rPr lang="uk-UA" dirty="0" smtClean="0"/>
              <a:t>: натиснення мишкою на зображення</a:t>
            </a:r>
          </a:p>
          <a:p>
            <a:r>
              <a:rPr lang="uk-UA" b="1" dirty="0" smtClean="0">
                <a:solidFill>
                  <a:srgbClr val="FF0000"/>
                </a:solidFill>
              </a:rPr>
              <a:t>Обробник події</a:t>
            </a:r>
            <a:r>
              <a:rPr lang="uk-UA" dirty="0" smtClean="0"/>
              <a:t>: процедура,що виконується в момент, коли відбувається подія. Тут ми прописуємо команди.</a:t>
            </a:r>
          </a:p>
          <a:p>
            <a:r>
              <a:rPr lang="uk-UA" dirty="0" smtClean="0"/>
              <a:t>Далі компілюємо проект і отримаємо </a:t>
            </a:r>
            <a:r>
              <a:rPr lang="uk-UA" dirty="0" smtClean="0">
                <a:hlinkClick r:id="rId3" action="ppaction://program"/>
              </a:rPr>
              <a:t>виконуваний файл</a:t>
            </a:r>
            <a:r>
              <a:rPr lang="uk-UA" dirty="0" smtClean="0"/>
              <a:t>, який можемо використати, подарувати, продати (а як же помилки?)</a:t>
            </a:r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24DFB-C35C-4A7E-B6F3-72C47ACD2119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Проблемне питання</a:t>
            </a:r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Чи можна змінити виконуваний файл?</a:t>
            </a:r>
            <a:endParaRPr lang="uk-UA" dirty="0"/>
          </a:p>
        </p:txBody>
      </p:sp>
      <p:sp>
        <p:nvSpPr>
          <p:cNvPr id="5" name="Знак запрета 4"/>
          <p:cNvSpPr/>
          <p:nvPr/>
        </p:nvSpPr>
        <p:spPr>
          <a:xfrm>
            <a:off x="3143240" y="2500306"/>
            <a:ext cx="2714644" cy="2714644"/>
          </a:xfrm>
          <a:prstGeom prst="noSmoking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242A-DCCC-4527-B092-E953DF33108B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Поради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Потрібно ретельно дотримуватись інструкцій, поки у вас недостатньо досвіду</a:t>
            </a:r>
          </a:p>
          <a:p>
            <a:r>
              <a:rPr lang="uk-UA" dirty="0" smtClean="0"/>
              <a:t>Потрібно зберегти проект, інакше прийдеться робити все з нуля</a:t>
            </a:r>
          </a:p>
          <a:p>
            <a:r>
              <a:rPr lang="uk-UA" dirty="0" smtClean="0"/>
              <a:t>Виконуваний файл створюється тільки при відсутності помилок, отже будьте уважні та акуратні!</a:t>
            </a:r>
          </a:p>
          <a:p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325F-F371-4FC2-B35E-E77598904D08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385765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Ваша програма             Як її бачить користувач</a:t>
            </a:r>
            <a:endParaRPr lang="uk-UA" dirty="0"/>
          </a:p>
        </p:txBody>
      </p:sp>
      <p:sp>
        <p:nvSpPr>
          <p:cNvPr id="5" name="Овал 4"/>
          <p:cNvSpPr/>
          <p:nvPr/>
        </p:nvSpPr>
        <p:spPr>
          <a:xfrm>
            <a:off x="785786" y="2285992"/>
            <a:ext cx="3071834" cy="31432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Овал 5"/>
          <p:cNvSpPr/>
          <p:nvPr/>
        </p:nvSpPr>
        <p:spPr>
          <a:xfrm>
            <a:off x="5072066" y="2285992"/>
            <a:ext cx="3071834" cy="31432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/>
          <p:cNvSpPr/>
          <p:nvPr/>
        </p:nvSpPr>
        <p:spPr>
          <a:xfrm>
            <a:off x="1214414" y="2786058"/>
            <a:ext cx="2276492" cy="221457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1785918" y="3286124"/>
            <a:ext cx="1143008" cy="115253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ятно 2 8"/>
          <p:cNvSpPr/>
          <p:nvPr/>
        </p:nvSpPr>
        <p:spPr>
          <a:xfrm>
            <a:off x="0" y="0"/>
            <a:ext cx="9144000" cy="1857364"/>
          </a:xfrm>
          <a:prstGeom prst="irregularSeal2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solidFill>
                  <a:schemeClr val="tx1"/>
                </a:solidFill>
                <a:latin typeface="Cambria" pitchFamily="18" charset="0"/>
              </a:rPr>
              <a:t>Магія програмування</a:t>
            </a:r>
            <a:endParaRPr lang="uk-UA" sz="3000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4480" y="242886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Інтерфейс</a:t>
            </a:r>
            <a:endParaRPr lang="uk-UA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57356" y="2857496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Логіка</a:t>
            </a:r>
            <a:endParaRPr lang="uk-UA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928794" y="3643314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Дані</a:t>
            </a:r>
            <a:endParaRPr lang="uk-UA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786446" y="250030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Кнопочки</a:t>
            </a:r>
            <a:endParaRPr lang="uk-UA" sz="2400" dirty="0"/>
          </a:p>
        </p:txBody>
      </p:sp>
      <p:sp>
        <p:nvSpPr>
          <p:cNvPr id="14" name="Облако 13"/>
          <p:cNvSpPr/>
          <p:nvPr/>
        </p:nvSpPr>
        <p:spPr>
          <a:xfrm>
            <a:off x="5357818" y="3214686"/>
            <a:ext cx="2500330" cy="1571636"/>
          </a:xfrm>
          <a:prstGeom prst="cloud">
            <a:avLst/>
          </a:prstGeom>
          <a:solidFill>
            <a:schemeClr val="bg2">
              <a:lumMod val="75000"/>
            </a:schemeClr>
          </a:solidFill>
          <a:ln>
            <a:solidFill>
              <a:srgbClr val="7030A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TextBox 14"/>
          <p:cNvSpPr txBox="1"/>
          <p:nvPr/>
        </p:nvSpPr>
        <p:spPr>
          <a:xfrm>
            <a:off x="5786446" y="357187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Магія</a:t>
            </a:r>
            <a:endParaRPr lang="uk-UA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6" y="5572140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Магія програмування є  незрозумілою </a:t>
            </a:r>
          </a:p>
          <a:p>
            <a:pPr algn="ctr"/>
            <a:r>
              <a:rPr lang="uk-UA" sz="2800" dirty="0" smtClean="0"/>
              <a:t>для 95% населення</a:t>
            </a:r>
            <a:endParaRPr lang="uk-UA" sz="2800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606BC-1845-421C-BEE4-14E92E5F58E8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/>
          <a:lstStyle/>
          <a:p>
            <a:r>
              <a:rPr lang="uk-UA" dirty="0" smtClean="0"/>
              <a:t>Які програми ви знаєте?</a:t>
            </a:r>
            <a:endParaRPr lang="uk-UA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71472" y="15001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чого потрібні програми?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Що таке комп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’</a:t>
            </a:r>
            <a:r>
              <a:rPr kumimoji="0" lang="uk-UA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ютерна програма?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0" y="35004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Як називається професія людини, яка створює програми?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1472" y="50006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Що потрібно для створення програми?</a:t>
            </a:r>
            <a:endParaRPr kumimoji="0" lang="uk-U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BE3C-3042-46A4-B34A-A62A515A68B1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Чи потрібно це пересічному громадянину?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«Прораховувати» означає - моделювати в голові різні варіанти розвитку події і наслідки. </a:t>
            </a:r>
          </a:p>
          <a:p>
            <a:pPr>
              <a:buNone/>
            </a:pPr>
            <a:r>
              <a:rPr lang="uk-UA" dirty="0" smtClean="0"/>
              <a:t>Сьогодні вміння прораховувати ходи наперед є найважливішим умінням в життя.</a:t>
            </a:r>
          </a:p>
          <a:p>
            <a:pPr>
              <a:buNone/>
            </a:pPr>
            <a:r>
              <a:rPr lang="uk-UA" dirty="0" smtClean="0"/>
              <a:t>Комусь подобається грати в шахи. Для інших програмування стане хобі. А деякі не зможуть без цього – і магія програмування стане їх професією.</a:t>
            </a:r>
            <a:endParaRPr lang="uk-UA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B2A1E-3211-4FB1-9948-DC997B102A2C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Тест: </a:t>
            </a:r>
            <a:r>
              <a:rPr lang="uk-UA" dirty="0" err="1" smtClean="0"/>
              <a:t>“Елементи</a:t>
            </a:r>
            <a:r>
              <a:rPr lang="uk-UA" dirty="0" smtClean="0"/>
              <a:t> інтерфейсу</a:t>
            </a:r>
            <a:br>
              <a:rPr lang="uk-UA" dirty="0" smtClean="0"/>
            </a:br>
            <a:r>
              <a:rPr lang="uk-UA" dirty="0" smtClean="0"/>
              <a:t>або елементи </a:t>
            </a:r>
            <a:r>
              <a:rPr lang="uk-UA" dirty="0" err="1" smtClean="0"/>
              <a:t>керування”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4186238" cy="4525963"/>
          </a:xfrm>
        </p:spPr>
        <p:txBody>
          <a:bodyPr/>
          <a:lstStyle/>
          <a:p>
            <a:r>
              <a:rPr lang="uk-UA" dirty="0" smtClean="0"/>
              <a:t>Вікна</a:t>
            </a:r>
          </a:p>
          <a:p>
            <a:r>
              <a:rPr lang="uk-UA" dirty="0" smtClean="0"/>
              <a:t>Кнопки</a:t>
            </a:r>
          </a:p>
          <a:p>
            <a:r>
              <a:rPr lang="uk-UA" dirty="0" smtClean="0"/>
              <a:t>Написи</a:t>
            </a:r>
          </a:p>
          <a:p>
            <a:r>
              <a:rPr lang="uk-UA" dirty="0" smtClean="0"/>
              <a:t>Прапорці</a:t>
            </a:r>
          </a:p>
          <a:p>
            <a:r>
              <a:rPr lang="uk-UA" dirty="0" err="1" smtClean="0"/>
              <a:t>Радіокнопки</a:t>
            </a:r>
            <a:endParaRPr lang="uk-UA" dirty="0" smtClean="0"/>
          </a:p>
          <a:p>
            <a:r>
              <a:rPr lang="uk-UA" dirty="0" err="1" smtClean="0"/>
              <a:t>Випадаючі</a:t>
            </a:r>
            <a:r>
              <a:rPr lang="uk-UA" dirty="0" smtClean="0"/>
              <a:t> списки</a:t>
            </a:r>
            <a:endParaRPr lang="uk-UA" dirty="0"/>
          </a:p>
        </p:txBody>
      </p:sp>
      <p:pic>
        <p:nvPicPr>
          <p:cNvPr id="6" name="Вікна" descr="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1357298"/>
            <a:ext cx="5155253" cy="2571768"/>
          </a:xfrm>
          <a:prstGeom prst="rect">
            <a:avLst/>
          </a:prstGeom>
        </p:spPr>
      </p:pic>
      <p:pic>
        <p:nvPicPr>
          <p:cNvPr id="1028" name="Радіокнопки" descr="Картинки по запросу кнопки, радіокнопки, спис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928934"/>
            <a:ext cx="5138866" cy="2357454"/>
          </a:xfrm>
          <a:prstGeom prst="rect">
            <a:avLst/>
          </a:prstGeom>
          <a:noFill/>
        </p:spPr>
      </p:pic>
      <p:pic>
        <p:nvPicPr>
          <p:cNvPr id="1030" name="Випадаючий список" descr="Картинки по запросу випадаючі спис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500306"/>
            <a:ext cx="3971925" cy="3181350"/>
          </a:xfrm>
          <a:prstGeom prst="rect">
            <a:avLst/>
          </a:prstGeom>
          <a:noFill/>
        </p:spPr>
      </p:pic>
      <p:pic>
        <p:nvPicPr>
          <p:cNvPr id="1034" name="Кнопка" descr="Картинки по запросу кнопки О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214554"/>
            <a:ext cx="2552700" cy="1790701"/>
          </a:xfrm>
          <a:prstGeom prst="rect">
            <a:avLst/>
          </a:prstGeom>
          <a:noFill/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C054A-F587-4001-A2B5-14CAB9964017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mph" presetSubtype="0" fill="remove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0" dur="10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10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mph" presetSubtype="0" fill="remove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4" dur="10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10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10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mph" presetSubtype="0" fill="remove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8" dur="100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100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100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mph" presetSubtype="0" fill="remove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52" dur="10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10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10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50006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dirty="0" smtClean="0"/>
              <a:t>Ваша програма             Як її бачить користувач</a:t>
            </a:r>
            <a:endParaRPr lang="uk-UA" dirty="0"/>
          </a:p>
        </p:txBody>
      </p:sp>
      <p:sp>
        <p:nvSpPr>
          <p:cNvPr id="5" name="Овал 4"/>
          <p:cNvSpPr/>
          <p:nvPr/>
        </p:nvSpPr>
        <p:spPr>
          <a:xfrm>
            <a:off x="785786" y="2285992"/>
            <a:ext cx="3071834" cy="31432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Овал 5"/>
          <p:cNvSpPr/>
          <p:nvPr/>
        </p:nvSpPr>
        <p:spPr>
          <a:xfrm>
            <a:off x="5072066" y="2285992"/>
            <a:ext cx="3071834" cy="31432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/>
          <p:cNvSpPr/>
          <p:nvPr/>
        </p:nvSpPr>
        <p:spPr>
          <a:xfrm>
            <a:off x="1214414" y="2786058"/>
            <a:ext cx="2276492" cy="221457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1785918" y="3286124"/>
            <a:ext cx="1143008" cy="115253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ятно 2 8"/>
          <p:cNvSpPr/>
          <p:nvPr/>
        </p:nvSpPr>
        <p:spPr>
          <a:xfrm>
            <a:off x="0" y="0"/>
            <a:ext cx="9144000" cy="1857364"/>
          </a:xfrm>
          <a:prstGeom prst="irregularSeal2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000" dirty="0" smtClean="0">
                <a:latin typeface="Cambria" pitchFamily="18" charset="0"/>
              </a:rPr>
              <a:t>Магія програмування</a:t>
            </a:r>
            <a:endParaRPr lang="uk-UA" sz="3000" dirty="0"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4480" y="242886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Інтерфейс</a:t>
            </a:r>
            <a:endParaRPr lang="uk-UA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57356" y="2857496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Логіка</a:t>
            </a:r>
            <a:endParaRPr lang="uk-UA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928794" y="3643314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Дані</a:t>
            </a:r>
            <a:endParaRPr lang="uk-UA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786446" y="250030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Кнопочки</a:t>
            </a:r>
            <a:endParaRPr lang="uk-UA" sz="2400" dirty="0"/>
          </a:p>
        </p:txBody>
      </p:sp>
      <p:sp>
        <p:nvSpPr>
          <p:cNvPr id="14" name="Облако 13"/>
          <p:cNvSpPr/>
          <p:nvPr/>
        </p:nvSpPr>
        <p:spPr>
          <a:xfrm>
            <a:off x="5357818" y="3214686"/>
            <a:ext cx="2500330" cy="1571636"/>
          </a:xfrm>
          <a:prstGeom prst="cloud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TextBox 14"/>
          <p:cNvSpPr txBox="1"/>
          <p:nvPr/>
        </p:nvSpPr>
        <p:spPr>
          <a:xfrm>
            <a:off x="5786446" y="357187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Магія</a:t>
            </a:r>
            <a:endParaRPr lang="uk-UA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6" y="5572140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Магія програмування є  незрозумілою </a:t>
            </a:r>
          </a:p>
          <a:p>
            <a:pPr algn="ctr"/>
            <a:r>
              <a:rPr lang="uk-UA" sz="2800" dirty="0" smtClean="0"/>
              <a:t>для 95% населення</a:t>
            </a:r>
            <a:endParaRPr lang="uk-UA" sz="2800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9B3E9-F980-4144-A938-DBB2FFB0FC87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6" grpId="1" animBg="1"/>
      <p:bldP spid="9" grpId="0" animBg="1"/>
      <p:bldP spid="13" grpId="0"/>
      <p:bldP spid="14" grpId="0" animBg="1"/>
      <p:bldP spid="15" grpId="0"/>
      <p:bldP spid="16" grpId="0"/>
      <p:bldP spid="1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142984"/>
            <a:ext cx="8229600" cy="3000396"/>
          </a:xfrm>
        </p:spPr>
        <p:txBody>
          <a:bodyPr>
            <a:normAutofit/>
          </a:bodyPr>
          <a:lstStyle/>
          <a:p>
            <a:r>
              <a:rPr lang="uk-UA" dirty="0" smtClean="0"/>
              <a:t>Послухай – і ти узнаєш, </a:t>
            </a:r>
            <a:br>
              <a:rPr lang="uk-UA" dirty="0" smtClean="0"/>
            </a:br>
            <a:r>
              <a:rPr lang="uk-UA" dirty="0" smtClean="0"/>
              <a:t>подивись – і ти зрозумієш, </a:t>
            </a:r>
            <a:br>
              <a:rPr lang="uk-UA" dirty="0" smtClean="0"/>
            </a:br>
            <a:r>
              <a:rPr lang="uk-UA" dirty="0" smtClean="0"/>
              <a:t>зроби – і ти навчишся</a:t>
            </a:r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282DF-E4C8-4539-83BD-01B53DC7A310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Задача</a:t>
            </a:r>
            <a:r>
              <a:rPr lang="uk-UA" dirty="0" smtClean="0"/>
              <a:t>: створити програму-нагадування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90010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uk-UA" dirty="0" smtClean="0"/>
              <a:t>Яка від цього користь?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90010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uk-UA" dirty="0" smtClean="0"/>
              <a:t>Що для цього потрібно?</a:t>
            </a:r>
            <a:endParaRPr lang="uk-UA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4429132"/>
            <a:ext cx="4038600" cy="1357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Одне з правил здорового способу життя - </a:t>
            </a:r>
            <a:r>
              <a:rPr lang="uk-UA" sz="2000" dirty="0" smtClean="0">
                <a:solidFill>
                  <a:srgbClr val="353535"/>
                </a:solidFill>
                <a:latin typeface="+mj-lt"/>
                <a:ea typeface="Times New Roman"/>
                <a:cs typeface="Times New Roman"/>
              </a:rPr>
              <a:t>правильний розпорядок дня</a:t>
            </a:r>
            <a:endParaRPr kumimoji="0" lang="uk-U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2786058"/>
            <a:ext cx="4038600" cy="1357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uk-UA" sz="2000" dirty="0" smtClean="0">
                <a:latin typeface="+mj-lt"/>
              </a:rPr>
              <a:t>Ваше життя насичене, багато справ: уроки, гуртки, спорт, допомога батькам, розваги</a:t>
            </a:r>
            <a:endParaRPr kumimoji="0" lang="uk-U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643438" y="2786058"/>
            <a:ext cx="4038600" cy="5715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Створити проект (засоби)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714876" y="3643314"/>
            <a:ext cx="4000528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Продумати</a:t>
            </a:r>
            <a:r>
              <a:rPr kumimoji="0" lang="uk-UA" sz="20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логіку (запропонована)</a:t>
            </a:r>
            <a:endParaRPr kumimoji="0" lang="uk-U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4786314" y="4500570"/>
            <a:ext cx="3929090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Підготувати дані: малюнки та тексти (скопіювати заготовки)</a:t>
            </a: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5C0AB-BB75-4D82-9457-6CE9AEC083A8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4" name="Выгнутая влево стрелка 13">
            <a:hlinkClick r:id="rId2" action="ppaction://hlinkpres?slideindex=1&amp;slidetitle="/>
          </p:cNvPr>
          <p:cNvSpPr/>
          <p:nvPr/>
        </p:nvSpPr>
        <p:spPr>
          <a:xfrm rot="21188438">
            <a:off x="2778521" y="5283381"/>
            <a:ext cx="1214446" cy="114298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24"/>
          </a:xfrm>
        </p:spPr>
        <p:txBody>
          <a:bodyPr/>
          <a:lstStyle/>
          <a:p>
            <a:r>
              <a:rPr lang="uk-UA" dirty="0" smtClean="0"/>
              <a:t>Вигляд форми проекту: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9765" r="36310" b="9179"/>
          <a:stretch>
            <a:fillRect/>
          </a:stretch>
        </p:blipFill>
        <p:spPr bwMode="auto">
          <a:xfrm>
            <a:off x="357158" y="928646"/>
            <a:ext cx="828677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D057-9C4A-4949-BC15-AFD015328296}" type="datetime1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2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95338" y="1509713"/>
              <a:ext cx="857250" cy="1125537"/>
            </p14:xfrm>
          </p:contentPart>
        </mc:Choice>
        <mc:Fallback xmlns="">
          <p:pic>
            <p:nvPicPr>
              <p:cNvPr id="102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5981" y="1500352"/>
                <a:ext cx="875964" cy="11442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28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19100" y="5197475"/>
              <a:ext cx="1911350" cy="312738"/>
            </p14:xfrm>
          </p:contentPart>
        </mc:Choice>
        <mc:Fallback xmlns="">
          <p:pic>
            <p:nvPicPr>
              <p:cNvPr id="1028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9739" y="5188118"/>
                <a:ext cx="1930071" cy="3314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29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2600" y="5991225"/>
              <a:ext cx="1714500" cy="277813"/>
            </p14:xfrm>
          </p:contentPart>
        </mc:Choice>
        <mc:Fallback xmlns="">
          <p:pic>
            <p:nvPicPr>
              <p:cNvPr id="1029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73241" y="5981869"/>
                <a:ext cx="1733218" cy="296526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367</Words>
  <Application>Microsoft Office PowerPoint</Application>
  <PresentationFormat>Экран (4:3)</PresentationFormat>
  <Paragraphs>85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Основні компоненти програми для ОС з графічним інтерфейсом. Поняття форми, елемента керування, події, обробника події.</vt:lpstr>
      <vt:lpstr>Презентация PowerPoint</vt:lpstr>
      <vt:lpstr>Які програми ви знаєте?</vt:lpstr>
      <vt:lpstr>Чи потрібно це пересічному громадянину?</vt:lpstr>
      <vt:lpstr>Тест: “Елементи інтерфейсу або елементи керування”</vt:lpstr>
      <vt:lpstr>Презентация PowerPoint</vt:lpstr>
      <vt:lpstr>Послухай – і ти узнаєш,  подивись – і ти зрозумієш,  зроби – і ти навчишся</vt:lpstr>
      <vt:lpstr>Задача: створити програму-нагадування</vt:lpstr>
      <vt:lpstr>Вигляд форми проекту:</vt:lpstr>
      <vt:lpstr>Очікуваний результат:  вигляд вікна програми:</vt:lpstr>
      <vt:lpstr>“Оживляємо” нашу програму:</vt:lpstr>
      <vt:lpstr>Проблемне питання</vt:lpstr>
      <vt:lpstr>Поради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Основні компоненти програми для ОС з графічним інтерфейсом. Поняття форми, елемента керування, події, обробника події.</dc:title>
  <dc:creator>admin</dc:creator>
  <cp:lastModifiedBy>User</cp:lastModifiedBy>
  <cp:revision>54</cp:revision>
  <dcterms:created xsi:type="dcterms:W3CDTF">2017-11-18T18:12:40Z</dcterms:created>
  <dcterms:modified xsi:type="dcterms:W3CDTF">2018-03-05T10:33:26Z</dcterms:modified>
</cp:coreProperties>
</file>