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8" r:id="rId4"/>
    <p:sldId id="269" r:id="rId5"/>
    <p:sldId id="259" r:id="rId6"/>
    <p:sldId id="258" r:id="rId7"/>
    <p:sldId id="262" r:id="rId8"/>
    <p:sldId id="260" r:id="rId9"/>
    <p:sldId id="261" r:id="rId10"/>
    <p:sldId id="263" r:id="rId11"/>
    <p:sldId id="264" r:id="rId12"/>
    <p:sldId id="265" r:id="rId13"/>
    <p:sldId id="273" r:id="rId14"/>
    <p:sldId id="266" r:id="rId15"/>
    <p:sldId id="271" r:id="rId16"/>
    <p:sldId id="270" r:id="rId17"/>
    <p:sldId id="26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EA1B3A4-035D-4E9D-955A-B0DB70EC95DA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22DF7951-5B3C-48C0-8C97-BCF325317C87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B3A4-035D-4E9D-955A-B0DB70EC95DA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F7951-5B3C-48C0-8C97-BCF325317C87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B3A4-035D-4E9D-955A-B0DB70EC95DA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F7951-5B3C-48C0-8C97-BCF325317C87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B3A4-035D-4E9D-955A-B0DB70EC95DA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F7951-5B3C-48C0-8C97-BCF325317C87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B3A4-035D-4E9D-955A-B0DB70EC95DA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F7951-5B3C-48C0-8C97-BCF325317C87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B3A4-035D-4E9D-955A-B0DB70EC95DA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F7951-5B3C-48C0-8C97-BCF325317C87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B3A4-035D-4E9D-955A-B0DB70EC95DA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F7951-5B3C-48C0-8C97-BCF325317C87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B3A4-035D-4E9D-955A-B0DB70EC95DA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F7951-5B3C-48C0-8C97-BCF325317C87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B3A4-035D-4E9D-955A-B0DB70EC95DA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F7951-5B3C-48C0-8C97-BCF325317C87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B3A4-035D-4E9D-955A-B0DB70EC95DA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F7951-5B3C-48C0-8C97-BCF325317C87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B3A4-035D-4E9D-955A-B0DB70EC95DA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F7951-5B3C-48C0-8C97-BCF325317C87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EA1B3A4-035D-4E9D-955A-B0DB70EC95DA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22DF7951-5B3C-48C0-8C97-BCF325317C87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E:\&#1091;&#1088;&#1086;&#1082;\&#1047;&#1072;&#1088;&#1103;&#1076;&#1082;&#1072;%20&#1058;&#1040;&#1053;&#1062;&#1030;%20&#1047;&#1030;&#1043;&#1056;&#1030;&#1042;&#1040;&#1053;&#1062;&#1030;%20%20&#1054;&#1073;&#1088;&#1110;&#1079;&#1072;&#1085;&#1072;.mp4" TargetMode="External"/><Relationship Id="rId1" Type="http://schemas.microsoft.com/office/2007/relationships/media" Target="file:///E:\&#1091;&#1088;&#1086;&#1082;\&#1047;&#1072;&#1088;&#1103;&#1076;&#1082;&#1072;%20&#1058;&#1040;&#1053;&#1062;&#1030;%20&#1047;&#1030;&#1043;&#1056;&#1030;&#1042;&#1040;&#1053;&#1062;&#1030;%20%20&#1054;&#1073;&#1088;&#1110;&#1079;&#1072;&#1085;&#1072;.mp4" TargetMode="Externa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E:\&#1091;&#1088;&#1086;&#1082;\&#1051;&#1077;&#1089;.%20&#1054;&#1073;&#1088;&#1110;&#1079;&#1072;&#1085;&#1072;.mp4" TargetMode="External"/><Relationship Id="rId1" Type="http://schemas.microsoft.com/office/2007/relationships/media" Target="file:///E:\&#1091;&#1088;&#1086;&#1082;\&#1051;&#1077;&#1089;.%20&#1054;&#1073;&#1088;&#1110;&#1079;&#1072;&#1085;&#1072;.mp4" TargetMode="Externa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shade val="94000"/>
                <a:satMod val="114000"/>
                <a:lumMod val="96000"/>
                <a:alpha val="67000"/>
              </a:schemeClr>
            </a:gs>
            <a:gs pos="62000">
              <a:schemeClr val="bg2">
                <a:tint val="92000"/>
                <a:shade val="66000"/>
                <a:satMod val="110000"/>
                <a:lumMod val="80000"/>
              </a:schemeClr>
            </a:gs>
            <a:gs pos="100000">
              <a:schemeClr val="bg2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smtClean="0"/>
              <a:t>Літературне читання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9440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F:\урок\лиса\4б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91" r="1791"/>
          <a:stretch/>
        </p:blipFill>
        <p:spPr bwMode="auto">
          <a:xfrm>
            <a:off x="4283968" y="3356992"/>
            <a:ext cx="4019324" cy="2813298"/>
          </a:xfrm>
          <a:prstGeom prst="roundRect">
            <a:avLst>
              <a:gd name="adj" fmla="val 9048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7" name="Picture 5" descr="F:\урок\лиса\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 t="13966" r="63077" b="6017"/>
          <a:stretch/>
        </p:blipFill>
        <p:spPr bwMode="auto">
          <a:xfrm>
            <a:off x="4396017" y="5353629"/>
            <a:ext cx="824055" cy="918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F:\урок\лиса\5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95977"/>
            <a:ext cx="2805513" cy="351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7584" y="4227104"/>
            <a:ext cx="3110746" cy="20206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F:\урок\лиса\3а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418" y="365129"/>
            <a:ext cx="3571875" cy="2438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F:\урок\лиса\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396" y="1052736"/>
            <a:ext cx="2579164" cy="22029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F:\урок\лиса\5аб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696" t="-2143" r="18696" b="2143"/>
          <a:stretch/>
        </p:blipFill>
        <p:spPr bwMode="auto">
          <a:xfrm rot="558011">
            <a:off x="1868905" y="2273589"/>
            <a:ext cx="3050605" cy="244141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6124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5832766" cy="817160"/>
          </a:xfrm>
        </p:spPr>
        <p:txBody>
          <a:bodyPr/>
          <a:lstStyle/>
          <a:p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План</a:t>
            </a:r>
            <a:r>
              <a:rPr lang="uk-UA" dirty="0" smtClean="0"/>
              <a:t> 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оповідання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1988840"/>
            <a:ext cx="6777317" cy="3843789"/>
          </a:xfrm>
        </p:spPr>
        <p:txBody>
          <a:bodyPr/>
          <a:lstStyle/>
          <a:p>
            <a:r>
              <a:rPr lang="uk-UA" sz="3600" dirty="0" smtClean="0">
                <a:solidFill>
                  <a:schemeClr val="accent1">
                    <a:lumMod val="75000"/>
                  </a:schemeClr>
                </a:solidFill>
              </a:rPr>
              <a:t>Ранок</a:t>
            </a:r>
          </a:p>
          <a:p>
            <a:r>
              <a:rPr lang="uk-UA" sz="3600" dirty="0" smtClean="0">
                <a:solidFill>
                  <a:schemeClr val="accent1">
                    <a:lumMod val="75000"/>
                  </a:schemeClr>
                </a:solidFill>
              </a:rPr>
              <a:t>Знайомство Арсена і «Ласочки»</a:t>
            </a:r>
          </a:p>
          <a:p>
            <a:r>
              <a:rPr lang="uk-UA" sz="3600" dirty="0" smtClean="0">
                <a:solidFill>
                  <a:schemeClr val="accent1">
                    <a:lumMod val="75000"/>
                  </a:schemeClr>
                </a:solidFill>
              </a:rPr>
              <a:t>Арсен і лисеня друзі</a:t>
            </a:r>
          </a:p>
          <a:p>
            <a:r>
              <a:rPr lang="uk-UA" sz="3600" dirty="0" smtClean="0">
                <a:solidFill>
                  <a:schemeClr val="accent1">
                    <a:lumMod val="75000"/>
                  </a:schemeClr>
                </a:solidFill>
              </a:rPr>
              <a:t>Настала зима</a:t>
            </a:r>
          </a:p>
          <a:p>
            <a:r>
              <a:rPr lang="uk-UA" sz="3600" dirty="0" smtClean="0">
                <a:solidFill>
                  <a:schemeClr val="accent1">
                    <a:lumMod val="75000"/>
                  </a:schemeClr>
                </a:solidFill>
              </a:rPr>
              <a:t>Лассочина сім</a:t>
            </a: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</a:rPr>
              <a:t>’</a:t>
            </a:r>
            <a:r>
              <a:rPr lang="uk-UA" sz="3600" dirty="0" smtClean="0">
                <a:solidFill>
                  <a:schemeClr val="accent1">
                    <a:lumMod val="75000"/>
                  </a:schemeClr>
                </a:solidFill>
              </a:rPr>
              <a:t>я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4107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332656"/>
            <a:ext cx="7416824" cy="4896545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uk-UA" sz="4000" i="1" dirty="0" smtClean="0">
                <a:solidFill>
                  <a:schemeClr val="accent1">
                    <a:lumMod val="75000"/>
                  </a:schemeClr>
                </a:solidFill>
              </a:rPr>
              <a:t>Фізична  хвилинка</a:t>
            </a:r>
            <a:endParaRPr lang="ru-RU" sz="40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Зарядка ТАНЦІ ЗІГРІВАНЦІ  Обрізана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F:\урок\лиса\4б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91" r="1791"/>
          <a:stretch/>
        </p:blipFill>
        <p:spPr bwMode="auto">
          <a:xfrm>
            <a:off x="4283968" y="3356992"/>
            <a:ext cx="4019324" cy="2813298"/>
          </a:xfrm>
          <a:prstGeom prst="roundRect">
            <a:avLst>
              <a:gd name="adj" fmla="val 9048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7" name="Picture 5" descr="F:\урок\лиса\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 t="13966" r="63077" b="6017"/>
          <a:stretch/>
        </p:blipFill>
        <p:spPr bwMode="auto">
          <a:xfrm>
            <a:off x="4396017" y="5353629"/>
            <a:ext cx="824055" cy="918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F:\урок\лиса\5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95977"/>
            <a:ext cx="2805513" cy="351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7584" y="4227104"/>
            <a:ext cx="3110746" cy="20206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F:\урок\лиса\3а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418" y="365129"/>
            <a:ext cx="3571875" cy="2438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F:\урок\лиса\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396" y="1052736"/>
            <a:ext cx="2579164" cy="22029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F:\урок\лиса\5аб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696" t="-2143" r="18696" b="2143"/>
          <a:stretch/>
        </p:blipFill>
        <p:spPr bwMode="auto">
          <a:xfrm rot="558011">
            <a:off x="1868905" y="2273589"/>
            <a:ext cx="3050605" cy="244141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275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F:\урок\лиса\5б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836712"/>
            <a:ext cx="3816424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620688"/>
            <a:ext cx="7024744" cy="1224136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Характеристика </a:t>
            </a:r>
            <a:br>
              <a:rPr lang="uk-UA" dirty="0" smtClean="0"/>
            </a:br>
            <a:r>
              <a:rPr lang="uk-UA" dirty="0" smtClean="0"/>
              <a:t>Арсена і Ласочки;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1988840"/>
            <a:ext cx="4896544" cy="4176464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uk-UA" b="1" dirty="0" smtClean="0"/>
              <a:t>ЛасочкаАрсен</a:t>
            </a:r>
          </a:p>
          <a:p>
            <a:pPr marL="68580" indent="0">
              <a:buNone/>
            </a:pPr>
            <a:r>
              <a:rPr lang="uk-UA" dirty="0" smtClean="0"/>
              <a:t>Розумнамудрий</a:t>
            </a:r>
          </a:p>
          <a:p>
            <a:pPr marL="68580" indent="0">
              <a:buNone/>
            </a:pPr>
            <a:r>
              <a:rPr lang="uk-UA" dirty="0"/>
              <a:t>п</a:t>
            </a:r>
            <a:r>
              <a:rPr lang="uk-UA" dirty="0" smtClean="0"/>
              <a:t>рацьовитаспостережливий</a:t>
            </a:r>
          </a:p>
          <a:p>
            <a:pPr marL="68580" indent="0">
              <a:buNone/>
            </a:pPr>
            <a:r>
              <a:rPr lang="uk-UA" dirty="0"/>
              <a:t>с</a:t>
            </a:r>
            <a:r>
              <a:rPr lang="uk-UA" dirty="0" smtClean="0"/>
              <a:t>кромнащедрий</a:t>
            </a:r>
          </a:p>
          <a:p>
            <a:pPr marL="68580" indent="0">
              <a:buNone/>
            </a:pPr>
            <a:r>
              <a:rPr lang="uk-UA" dirty="0"/>
              <a:t>с</a:t>
            </a:r>
            <a:r>
              <a:rPr lang="uk-UA" dirty="0" smtClean="0"/>
              <a:t>енабридливанебайдужий</a:t>
            </a:r>
          </a:p>
          <a:p>
            <a:pPr marL="68580" indent="0">
              <a:buNone/>
            </a:pPr>
            <a:r>
              <a:rPr lang="uk-UA" dirty="0"/>
              <a:t>с</a:t>
            </a:r>
            <a:r>
              <a:rPr lang="uk-UA" dirty="0" smtClean="0"/>
              <a:t>постережливатурботливий</a:t>
            </a:r>
          </a:p>
          <a:p>
            <a:pPr marL="68580" indent="0">
              <a:buNone/>
            </a:pPr>
            <a:r>
              <a:rPr lang="uk-UA" dirty="0"/>
              <a:t>т</a:t>
            </a:r>
            <a:r>
              <a:rPr lang="uk-UA" dirty="0" smtClean="0"/>
              <a:t>ерпеливадобрийвитримана</a:t>
            </a:r>
          </a:p>
          <a:p>
            <a:pPr marL="68580" indent="0">
              <a:buNone/>
            </a:pPr>
            <a:r>
              <a:rPr lang="uk-UA" dirty="0" smtClean="0"/>
              <a:t>здібнавідповідальна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7172" name="Picture 4" descr="C:\Users\Виктория\Desktop\ndqx3vmd8bxghkovtuaknkznl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75" t="-10516" r="-49018" b="10516"/>
          <a:stretch/>
        </p:blipFill>
        <p:spPr bwMode="auto">
          <a:xfrm>
            <a:off x="5580112" y="3377817"/>
            <a:ext cx="4727756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6335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332656"/>
            <a:ext cx="7024744" cy="720080"/>
          </a:xfrm>
        </p:spPr>
        <p:txBody>
          <a:bodyPr/>
          <a:lstStyle/>
          <a:p>
            <a:r>
              <a:rPr lang="uk-UA" dirty="0" smtClean="0"/>
              <a:t>РЕЛАКСАЦІЯ</a:t>
            </a:r>
            <a:endParaRPr lang="ru-RU" dirty="0"/>
          </a:p>
        </p:txBody>
      </p:sp>
      <p:pic>
        <p:nvPicPr>
          <p:cNvPr id="4" name="Лес. Обрізана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67544" y="908720"/>
            <a:ext cx="8280920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986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817160"/>
          </a:xfrm>
        </p:spPr>
        <p:txBody>
          <a:bodyPr/>
          <a:lstStyle/>
          <a:p>
            <a:r>
              <a:rPr lang="uk-UA" dirty="0" smtClean="0"/>
              <a:t>Інсценування</a:t>
            </a:r>
            <a:endParaRPr lang="ru-RU" dirty="0"/>
          </a:p>
        </p:txBody>
      </p:sp>
      <p:pic>
        <p:nvPicPr>
          <p:cNvPr id="4" name="Picture 2" descr="F:\урок\лиса\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276872"/>
            <a:ext cx="6984776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9728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620688"/>
            <a:ext cx="7024744" cy="720080"/>
          </a:xfrm>
        </p:spPr>
        <p:txBody>
          <a:bodyPr>
            <a:normAutofit/>
          </a:bodyPr>
          <a:lstStyle/>
          <a:p>
            <a:r>
              <a:rPr lang="uk-UA" dirty="0" smtClean="0"/>
              <a:t>Підсумок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F:\урок\лиса\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40768"/>
            <a:ext cx="6984776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5695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817160"/>
          </a:xfrm>
        </p:spPr>
        <p:txBody>
          <a:bodyPr>
            <a:noAutofit/>
          </a:bodyPr>
          <a:lstStyle/>
          <a:p>
            <a:r>
              <a:rPr lang="uk-UA" sz="6000" dirty="0" smtClean="0"/>
              <a:t>Правила уроку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3600" dirty="0" smtClean="0"/>
              <a:t>Правильно читати</a:t>
            </a:r>
          </a:p>
          <a:p>
            <a:r>
              <a:rPr lang="uk-UA" sz="3600" dirty="0" smtClean="0"/>
              <a:t>Чітко відповідати</a:t>
            </a:r>
          </a:p>
          <a:p>
            <a:r>
              <a:rPr lang="uk-UA" sz="3600" dirty="0" smtClean="0"/>
              <a:t>Вільно читати інші книжки</a:t>
            </a:r>
          </a:p>
          <a:p>
            <a:r>
              <a:rPr lang="uk-UA" sz="3600" dirty="0" smtClean="0"/>
              <a:t>Красиво розмовляти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68089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урок\лиса\КАРТИНКИ К УРОКУ 4 КЛАСС\слайд 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28" y="731750"/>
            <a:ext cx="7805212" cy="5577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439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6908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1268760"/>
            <a:ext cx="6777317" cy="4563869"/>
          </a:xfrm>
        </p:spPr>
        <p:txBody>
          <a:bodyPr>
            <a:noAutofit/>
          </a:bodyPr>
          <a:lstStyle/>
          <a:p>
            <a:r>
              <a:rPr lang="uk-UA" sz="4000" dirty="0" smtClean="0">
                <a:solidFill>
                  <a:schemeClr val="accent1">
                    <a:lumMod val="50000"/>
                  </a:schemeClr>
                </a:solidFill>
              </a:rPr>
              <a:t>СА-СА-СА </a:t>
            </a:r>
          </a:p>
          <a:p>
            <a:r>
              <a:rPr lang="uk-UA" sz="4000" dirty="0" smtClean="0">
                <a:solidFill>
                  <a:schemeClr val="accent1">
                    <a:lumMod val="50000"/>
                  </a:schemeClr>
                </a:solidFill>
              </a:rPr>
              <a:t>Біжить хитра – лиса</a:t>
            </a:r>
          </a:p>
          <a:p>
            <a:endParaRPr lang="uk-UA" sz="40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uk-UA" sz="4000" dirty="0" smtClean="0">
                <a:solidFill>
                  <a:schemeClr val="accent1">
                    <a:lumMod val="50000"/>
                  </a:schemeClr>
                </a:solidFill>
              </a:rPr>
              <a:t>ДИ-ДИ-ДИ</a:t>
            </a:r>
          </a:p>
          <a:p>
            <a:r>
              <a:rPr lang="uk-UA" sz="4000" dirty="0" smtClean="0">
                <a:solidFill>
                  <a:schemeClr val="accent1">
                    <a:lumMod val="50000"/>
                  </a:schemeClr>
                </a:solidFill>
              </a:rPr>
              <a:t>Замітає на снігу сліди</a:t>
            </a:r>
            <a:endParaRPr lang="uk-UA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432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692696"/>
            <a:ext cx="7024744" cy="504056"/>
          </a:xfrm>
        </p:spPr>
        <p:txBody>
          <a:bodyPr>
            <a:noAutofit/>
          </a:bodyPr>
          <a:lstStyle/>
          <a:p>
            <a:r>
              <a:rPr lang="uk-UA" sz="3200" dirty="0" smtClean="0"/>
              <a:t>Зашифрований запис</a:t>
            </a:r>
            <a:endParaRPr lang="ru-RU" sz="32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68760"/>
            <a:ext cx="7128792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0579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dirty="0" smtClean="0"/>
              <a:t>Домашнє завдання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Виктория\Desktop\o5309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276872"/>
            <a:ext cx="6840760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399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745152"/>
          </a:xfrm>
        </p:spPr>
        <p:txBody>
          <a:bodyPr/>
          <a:lstStyle/>
          <a:p>
            <a:r>
              <a:rPr lang="uk-UA" dirty="0" smtClean="0"/>
              <a:t>Тема уроку: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2060848"/>
            <a:ext cx="7200916" cy="3771781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uk-UA" sz="7200" b="1" i="1" dirty="0" smtClean="0">
                <a:solidFill>
                  <a:schemeClr val="accent1"/>
                </a:solidFill>
              </a:rPr>
              <a:t>          Ласочка</a:t>
            </a:r>
            <a:endParaRPr lang="ru-RU" sz="7200" b="1" i="1" dirty="0">
              <a:solidFill>
                <a:schemeClr val="accent1"/>
              </a:solidFill>
            </a:endParaRPr>
          </a:p>
        </p:txBody>
      </p:sp>
      <p:pic>
        <p:nvPicPr>
          <p:cNvPr id="5" name="Рисунок 4" descr="http://disted.edu.vn.ua/media/images/sapiga889/04_chitannia/0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348880"/>
            <a:ext cx="2376264" cy="3384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40. Г. Тютюнник. Ласочка (Читанка _ 4 клас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12360" y="5373216"/>
            <a:ext cx="432048" cy="627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102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027664"/>
            <a:ext cx="7560840" cy="601136"/>
          </a:xfrm>
        </p:spPr>
        <p:txBody>
          <a:bodyPr>
            <a:noAutofit/>
          </a:bodyPr>
          <a:lstStyle/>
          <a:p>
            <a:r>
              <a:rPr lang="uk-UA" sz="3200" dirty="0" smtClean="0"/>
              <a:t>З'єднайте слова з їх тлумаченням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1988840"/>
            <a:ext cx="7056900" cy="3843789"/>
          </a:xfrm>
        </p:spPr>
        <p:txBody>
          <a:bodyPr>
            <a:normAutofit fontScale="70000" lnSpcReduction="20000"/>
          </a:bodyPr>
          <a:lstStyle/>
          <a:p>
            <a:pPr marL="68580" indent="0">
              <a:buNone/>
            </a:pPr>
            <a:endParaRPr lang="ru-RU" dirty="0"/>
          </a:p>
          <a:p>
            <a:r>
              <a:rPr lang="ru-RU" sz="3300" dirty="0" smtClean="0"/>
              <a:t>«</a:t>
            </a:r>
            <a:r>
              <a:rPr lang="uk-UA" sz="3300" dirty="0" smtClean="0"/>
              <a:t>дзяволить»                   лісовий </a:t>
            </a:r>
            <a:r>
              <a:rPr lang="ru-RU" sz="3300" dirty="0" smtClean="0"/>
              <a:t>голуб     </a:t>
            </a:r>
            <a:endParaRPr lang="ru-RU" sz="3300" dirty="0"/>
          </a:p>
          <a:p>
            <a:r>
              <a:rPr lang="uk-UA" sz="3300" dirty="0" smtClean="0"/>
              <a:t>«вухами пряде»           попискує, підвиває    </a:t>
            </a:r>
          </a:p>
          <a:p>
            <a:r>
              <a:rPr lang="ru-RU" sz="3300" dirty="0" smtClean="0"/>
              <a:t>«</a:t>
            </a:r>
            <a:r>
              <a:rPr lang="ru-RU" sz="3300" dirty="0"/>
              <a:t>ожеледь</a:t>
            </a:r>
            <a:r>
              <a:rPr lang="ru-RU" sz="3300" dirty="0" smtClean="0"/>
              <a:t>»</a:t>
            </a:r>
            <a:r>
              <a:rPr lang="ru-RU" sz="3300" dirty="0">
                <a:solidFill>
                  <a:srgbClr val="3E3D2D"/>
                </a:solidFill>
              </a:rPr>
              <a:t> </a:t>
            </a:r>
            <a:r>
              <a:rPr lang="ru-RU" sz="3300" dirty="0" smtClean="0">
                <a:solidFill>
                  <a:srgbClr val="3E3D2D"/>
                </a:solidFill>
              </a:rPr>
              <a:t>                   ворошить </a:t>
            </a:r>
            <a:r>
              <a:rPr lang="uk-UA" sz="3300" dirty="0" smtClean="0">
                <a:solidFill>
                  <a:srgbClr val="3E3D2D"/>
                </a:solidFill>
              </a:rPr>
              <a:t>вухами</a:t>
            </a:r>
            <a:endParaRPr lang="uk-UA" sz="3300" dirty="0" smtClean="0"/>
          </a:p>
          <a:p>
            <a:r>
              <a:rPr lang="uk-UA" sz="3300" dirty="0" smtClean="0"/>
              <a:t>«припутень</a:t>
            </a:r>
            <a:r>
              <a:rPr lang="ru-RU" sz="3300" dirty="0" smtClean="0"/>
              <a:t>»                 </a:t>
            </a:r>
            <a:r>
              <a:rPr lang="uk-UA" sz="3300" dirty="0" smtClean="0"/>
              <a:t>протяжне, жалібне </a:t>
            </a:r>
          </a:p>
          <a:p>
            <a:pPr marL="68580" indent="0">
              <a:buNone/>
            </a:pPr>
            <a:r>
              <a:rPr lang="uk-UA" sz="3300" dirty="0" smtClean="0"/>
              <a:t>                                              звучання</a:t>
            </a:r>
          </a:p>
          <a:p>
            <a:r>
              <a:rPr lang="ru-RU" sz="3300" dirty="0" smtClean="0"/>
              <a:t>«</a:t>
            </a:r>
            <a:r>
              <a:rPr lang="uk-UA" sz="3300" dirty="0" smtClean="0"/>
              <a:t>скімлення</a:t>
            </a:r>
            <a:r>
              <a:rPr lang="ru-RU" sz="3300" dirty="0" smtClean="0"/>
              <a:t>»                 тонкий </a:t>
            </a:r>
            <a:r>
              <a:rPr lang="ru-RU" sz="3300" dirty="0"/>
              <a:t>шар </a:t>
            </a:r>
            <a:r>
              <a:rPr lang="uk-UA" sz="3300" dirty="0" smtClean="0"/>
              <a:t>льоду </a:t>
            </a:r>
            <a:r>
              <a:rPr lang="ru-RU" sz="3300" dirty="0" smtClean="0"/>
              <a:t>на</a:t>
            </a:r>
          </a:p>
          <a:p>
            <a:pPr marL="68580" indent="0">
              <a:buNone/>
            </a:pPr>
            <a:r>
              <a:rPr lang="uk-UA" sz="3300" dirty="0"/>
              <a:t> </a:t>
            </a:r>
            <a:r>
              <a:rPr lang="uk-UA" sz="3300" dirty="0" smtClean="0"/>
              <a:t>                                             поверхні землі</a:t>
            </a:r>
            <a:endParaRPr lang="ru-RU" sz="3300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6680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027664"/>
            <a:ext cx="7560840" cy="601136"/>
          </a:xfrm>
        </p:spPr>
        <p:txBody>
          <a:bodyPr>
            <a:noAutofit/>
          </a:bodyPr>
          <a:lstStyle/>
          <a:p>
            <a:r>
              <a:rPr lang="uk-UA" sz="3200" dirty="0" smtClean="0"/>
              <a:t>З'єднайте слова з їх тлумаченням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1988840"/>
            <a:ext cx="7056900" cy="3843789"/>
          </a:xfrm>
        </p:spPr>
        <p:txBody>
          <a:bodyPr>
            <a:normAutofit fontScale="70000" lnSpcReduction="20000"/>
          </a:bodyPr>
          <a:lstStyle/>
          <a:p>
            <a:pPr marL="68580" indent="0">
              <a:buNone/>
            </a:pPr>
            <a:endParaRPr lang="ru-RU" dirty="0"/>
          </a:p>
          <a:p>
            <a:r>
              <a:rPr lang="ru-RU" sz="3300" dirty="0" smtClean="0"/>
              <a:t>«</a:t>
            </a:r>
            <a:r>
              <a:rPr lang="uk-UA" sz="3300" dirty="0" smtClean="0"/>
              <a:t>дзяволить»                   лісовий </a:t>
            </a:r>
            <a:r>
              <a:rPr lang="ru-RU" sz="3300" dirty="0" smtClean="0"/>
              <a:t>голуб     </a:t>
            </a:r>
            <a:endParaRPr lang="ru-RU" sz="3300" dirty="0"/>
          </a:p>
          <a:p>
            <a:r>
              <a:rPr lang="uk-UA" sz="3300" dirty="0" smtClean="0"/>
              <a:t>«вухами пряде»           попискує, підвиває    </a:t>
            </a:r>
          </a:p>
          <a:p>
            <a:r>
              <a:rPr lang="ru-RU" sz="3300" dirty="0" smtClean="0"/>
              <a:t>«</a:t>
            </a:r>
            <a:r>
              <a:rPr lang="ru-RU" sz="3300" dirty="0"/>
              <a:t>ожеледь</a:t>
            </a:r>
            <a:r>
              <a:rPr lang="ru-RU" sz="3300" dirty="0" smtClean="0"/>
              <a:t>»</a:t>
            </a:r>
            <a:r>
              <a:rPr lang="ru-RU" sz="3300" dirty="0">
                <a:solidFill>
                  <a:srgbClr val="3E3D2D"/>
                </a:solidFill>
              </a:rPr>
              <a:t> </a:t>
            </a:r>
            <a:r>
              <a:rPr lang="ru-RU" sz="3300" dirty="0" smtClean="0">
                <a:solidFill>
                  <a:srgbClr val="3E3D2D"/>
                </a:solidFill>
              </a:rPr>
              <a:t>                   ворошить </a:t>
            </a:r>
            <a:r>
              <a:rPr lang="uk-UA" sz="3300" dirty="0" smtClean="0">
                <a:solidFill>
                  <a:srgbClr val="3E3D2D"/>
                </a:solidFill>
              </a:rPr>
              <a:t>вухами</a:t>
            </a:r>
            <a:endParaRPr lang="uk-UA" sz="3300" dirty="0" smtClean="0"/>
          </a:p>
          <a:p>
            <a:r>
              <a:rPr lang="uk-UA" sz="3300" dirty="0" smtClean="0"/>
              <a:t>«припутень</a:t>
            </a:r>
            <a:r>
              <a:rPr lang="ru-RU" sz="3300" dirty="0" smtClean="0"/>
              <a:t>»                 </a:t>
            </a:r>
            <a:r>
              <a:rPr lang="uk-UA" sz="3300" dirty="0" smtClean="0"/>
              <a:t>протяжне, жалібне </a:t>
            </a:r>
          </a:p>
          <a:p>
            <a:pPr marL="68580" indent="0">
              <a:buNone/>
            </a:pPr>
            <a:r>
              <a:rPr lang="uk-UA" sz="3300" dirty="0" smtClean="0"/>
              <a:t>                                              звучання</a:t>
            </a:r>
          </a:p>
          <a:p>
            <a:r>
              <a:rPr lang="ru-RU" sz="3300" dirty="0" smtClean="0"/>
              <a:t>«</a:t>
            </a:r>
            <a:r>
              <a:rPr lang="uk-UA" sz="3300" dirty="0" smtClean="0"/>
              <a:t>скімлення</a:t>
            </a:r>
            <a:r>
              <a:rPr lang="ru-RU" sz="3300" dirty="0" smtClean="0"/>
              <a:t>»                 тонкий </a:t>
            </a:r>
            <a:r>
              <a:rPr lang="ru-RU" sz="3300" dirty="0"/>
              <a:t>шар </a:t>
            </a:r>
            <a:r>
              <a:rPr lang="uk-UA" sz="3300" dirty="0" smtClean="0"/>
              <a:t>льоду </a:t>
            </a:r>
            <a:r>
              <a:rPr lang="ru-RU" sz="3300" dirty="0" smtClean="0"/>
              <a:t>на</a:t>
            </a:r>
          </a:p>
          <a:p>
            <a:pPr marL="68580" indent="0">
              <a:buNone/>
            </a:pPr>
            <a:r>
              <a:rPr lang="uk-UA" sz="3300" dirty="0"/>
              <a:t> </a:t>
            </a:r>
            <a:r>
              <a:rPr lang="uk-UA" sz="3300" dirty="0" smtClean="0"/>
              <a:t>                                             поверхні землі</a:t>
            </a:r>
            <a:endParaRPr lang="ru-RU" sz="3300" dirty="0"/>
          </a:p>
          <a:p>
            <a:endParaRPr lang="ru-RU" dirty="0"/>
          </a:p>
          <a:p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3241042" y="3280756"/>
            <a:ext cx="1258950" cy="8683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3275856" y="3501008"/>
            <a:ext cx="1296144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/>
          <p:nvPr/>
        </p:nvCxnSpPr>
        <p:spPr>
          <a:xfrm>
            <a:off x="3419872" y="2420888"/>
            <a:ext cx="1152128" cy="432048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3419872" y="2564904"/>
            <a:ext cx="1080120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3779912" y="2852936"/>
            <a:ext cx="72008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1059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550</TotalTime>
  <Words>146</Words>
  <Application>Microsoft Office PowerPoint</Application>
  <PresentationFormat>Екран (4:3)</PresentationFormat>
  <Paragraphs>52</Paragraphs>
  <Slides>17</Slides>
  <Notes>0</Notes>
  <HiddenSlides>0</HiddenSlides>
  <MMClips>3</MMClips>
  <ScaleCrop>false</ScaleCrop>
  <HeadingPairs>
    <vt:vector size="6" baseType="variant">
      <vt:variant>
        <vt:lpstr>Використані шрифти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17</vt:i4>
      </vt:variant>
    </vt:vector>
  </HeadingPairs>
  <TitlesOfParts>
    <vt:vector size="20" baseType="lpstr">
      <vt:lpstr>Century Gothic</vt:lpstr>
      <vt:lpstr>Wingdings 2</vt:lpstr>
      <vt:lpstr>Остин</vt:lpstr>
      <vt:lpstr>Літературне читання</vt:lpstr>
      <vt:lpstr>Правила уроку</vt:lpstr>
      <vt:lpstr>Презентація PowerPoint</vt:lpstr>
      <vt:lpstr>Презентація PowerPoint</vt:lpstr>
      <vt:lpstr>Зашифрований запис</vt:lpstr>
      <vt:lpstr>Домашнє завдання</vt:lpstr>
      <vt:lpstr>Тема уроку:</vt:lpstr>
      <vt:lpstr>З'єднайте слова з їх тлумаченням</vt:lpstr>
      <vt:lpstr>З'єднайте слова з їх тлумаченням</vt:lpstr>
      <vt:lpstr>Презентація PowerPoint</vt:lpstr>
      <vt:lpstr>План оповідання</vt:lpstr>
      <vt:lpstr>Презентація PowerPoint</vt:lpstr>
      <vt:lpstr>Презентація PowerPoint</vt:lpstr>
      <vt:lpstr>Характеристика  Арсена і Ласочки; </vt:lpstr>
      <vt:lpstr>РЕЛАКСАЦІЯ</vt:lpstr>
      <vt:lpstr>Інсценування</vt:lpstr>
      <vt:lpstr>Підсумок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ЛІТЕРАТУРНЕ ЧИТАННЯ</dc:title>
  <dc:creator>RePack by Diakov</dc:creator>
  <cp:lastModifiedBy>Користувач Windows</cp:lastModifiedBy>
  <cp:revision>25</cp:revision>
  <dcterms:created xsi:type="dcterms:W3CDTF">2018-01-29T20:25:56Z</dcterms:created>
  <dcterms:modified xsi:type="dcterms:W3CDTF">2018-01-31T11:22:19Z</dcterms:modified>
</cp:coreProperties>
</file>