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7" r:id="rId42"/>
    <p:sldId id="30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000"/>
    <a:srgbClr val="320000"/>
    <a:srgbClr val="280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3D8F2-E3F5-442E-9AAF-EF0155806F3B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BCB94-9548-41B3-8E5F-E8A4204395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art.ioso.ru/wiki/index.php/%D0%98%D0%B7%D0%BE%D0%B1%D1%80%D0%B0%D0%B6%D0%B5%D0%BD%D0%B8%D0%B5:41.gif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://art.ioso.ru/wiki/index.php/%D0%98%D0%B7%D0%BE%D0%B1%D1%80%D0%B0%D0%B6%D0%B5%D0%BD%D0%B8%D0%B5:40.gif" TargetMode="External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hyperlink" Target="http://ethnoboho.ru/wp-content/uploads/2016/04/%D0%A0%D1%83%D1%88%D0%BD%D0%B8%D0%BA-%D1%81-%D0%B2%D1%8B%D1%88%D0%B8%D0%B2%D0%BA%D0%BE%D0%B9-%D0%B2%D0%B8%D0%BD%D0%BE%D0%B3%D1%80%D0%B0%D0%B4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hyperlink" Target="http://art.ioso.ru/wiki/index.php/%D0%98%D0%B7%D0%BE%D0%B1%D1%80%D0%B0%D0%B6%D0%B5%D0%BD%D0%B8%D0%B5:38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6000" b="1" dirty="0" smtClean="0">
                <a:solidFill>
                  <a:srgbClr val="3A0000"/>
                </a:solidFill>
              </a:rPr>
              <a:t>Орнаменти – втілення математичної краси</a:t>
            </a:r>
            <a:endParaRPr lang="ru-RU" sz="6000" b="1" dirty="0">
              <a:solidFill>
                <a:srgbClr val="3A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7604" y="4437112"/>
            <a:ext cx="6400800" cy="17526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Роботу виконала: </a:t>
            </a:r>
            <a:r>
              <a:rPr lang="uk-UA" b="1" dirty="0" err="1" smtClean="0">
                <a:solidFill>
                  <a:srgbClr val="C00000"/>
                </a:solidFill>
              </a:rPr>
              <a:t>Дашко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r>
              <a:rPr lang="uk-UA" b="1" dirty="0" smtClean="0">
                <a:solidFill>
                  <a:srgbClr val="C00000"/>
                </a:solidFill>
              </a:rPr>
              <a:t>Ангеліна</a:t>
            </a:r>
          </a:p>
          <a:p>
            <a:r>
              <a:rPr lang="uk-UA" b="1" dirty="0" smtClean="0">
                <a:solidFill>
                  <a:srgbClr val="C00000"/>
                </a:solidFill>
              </a:rPr>
              <a:t>Керівник </a:t>
            </a:r>
            <a:r>
              <a:rPr lang="uk-UA" b="1" dirty="0" err="1" smtClean="0">
                <a:solidFill>
                  <a:srgbClr val="C00000"/>
                </a:solidFill>
              </a:rPr>
              <a:t>проекту:Гончарова</a:t>
            </a:r>
            <a:r>
              <a:rPr lang="uk-UA" b="1" dirty="0" smtClean="0">
                <a:solidFill>
                  <a:srgbClr val="C00000"/>
                </a:solidFill>
              </a:rPr>
              <a:t> </a:t>
            </a:r>
            <a:r>
              <a:rPr lang="uk-UA" dirty="0" smtClean="0"/>
              <a:t>Н.П.</a:t>
            </a:r>
            <a:endParaRPr lang="ru-RU" dirty="0"/>
          </a:p>
        </p:txBody>
      </p:sp>
      <p:pic>
        <p:nvPicPr>
          <p:cNvPr id="15" name="Рисунок 14" descr="ув4ке5і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1835695" cy="1159674"/>
          </a:xfrm>
          <a:prstGeom prst="rect">
            <a:avLst/>
          </a:prstGeom>
        </p:spPr>
      </p:pic>
      <p:pic>
        <p:nvPicPr>
          <p:cNvPr id="16" name="Рисунок 15" descr="ув4ке5і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548680"/>
            <a:ext cx="1872208" cy="1152128"/>
          </a:xfrm>
          <a:prstGeom prst="rect">
            <a:avLst/>
          </a:prstGeom>
        </p:spPr>
      </p:pic>
      <p:pic>
        <p:nvPicPr>
          <p:cNvPr id="17" name="Рисунок 16" descr="ув4ке5і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548680"/>
            <a:ext cx="1800200" cy="1162060"/>
          </a:xfrm>
          <a:prstGeom prst="rect">
            <a:avLst/>
          </a:prstGeom>
        </p:spPr>
      </p:pic>
      <p:pic>
        <p:nvPicPr>
          <p:cNvPr id="18" name="Рисунок 17" descr="ув4ке5і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548680"/>
            <a:ext cx="1856205" cy="1152128"/>
          </a:xfrm>
          <a:prstGeom prst="rect">
            <a:avLst/>
          </a:prstGeom>
        </p:spPr>
      </p:pic>
      <p:pic>
        <p:nvPicPr>
          <p:cNvPr id="20" name="Рисунок 19" descr="ув4ке5і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6215" y="548680"/>
            <a:ext cx="1787785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Содержимое 3" descr="ліні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995233"/>
            <a:ext cx="4086941" cy="3528392"/>
          </a:xfrm>
        </p:spPr>
      </p:pic>
      <p:pic>
        <p:nvPicPr>
          <p:cNvPr id="5" name="Рисунок 4" descr="зигзаг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988840"/>
            <a:ext cx="4098479" cy="3456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98072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Лінія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98072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err="1" smtClean="0">
                <a:solidFill>
                  <a:srgbClr val="C00000"/>
                </a:solidFill>
              </a:rPr>
              <a:t>Зигзаг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2314600" cy="77809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Меандр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8" name="Содержимое 7" descr="меандр (кривий танець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6972" y="1196752"/>
            <a:ext cx="3088216" cy="2448272"/>
          </a:xfrm>
        </p:spPr>
      </p:pic>
      <p:pic>
        <p:nvPicPr>
          <p:cNvPr id="9" name="Рисунок 8" descr="хрес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4462" y="1196752"/>
            <a:ext cx="3088216" cy="2448272"/>
          </a:xfrm>
          <a:prstGeom prst="rect">
            <a:avLst/>
          </a:prstGeom>
        </p:spPr>
      </p:pic>
      <p:pic>
        <p:nvPicPr>
          <p:cNvPr id="10" name="Рисунок 9" descr="шеврон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4221088"/>
            <a:ext cx="3096344" cy="2454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088" y="47667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</a:rPr>
              <a:t>Хрест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5185" y="3579587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Шеврон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1594520" cy="63408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Ромб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ром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2647604" cy="2094807"/>
          </a:xfrm>
        </p:spPr>
      </p:pic>
      <p:pic>
        <p:nvPicPr>
          <p:cNvPr id="7" name="Рисунок 6" descr="кол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836712"/>
            <a:ext cx="2647604" cy="2098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5936" y="26064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Коло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квадра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836712"/>
            <a:ext cx="2647604" cy="20948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4248" y="260648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Квадрат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трикутни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4005064"/>
            <a:ext cx="2647604" cy="20989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47664" y="3429000"/>
            <a:ext cx="228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Трикутник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восьмипроменева зірка (повна рожа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005064"/>
            <a:ext cx="2647604" cy="20989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20072" y="342900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Восьмикутник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</a:rPr>
              <a:t>Зигзаги</a:t>
            </a:r>
            <a:r>
              <a:rPr lang="uk-UA" b="1" dirty="0" smtClean="0">
                <a:solidFill>
                  <a:srgbClr val="C00000"/>
                </a:solidFill>
              </a:rPr>
              <a:t> та спіралі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спірал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204864"/>
            <a:ext cx="3724024" cy="2952328"/>
          </a:xfrm>
        </p:spPr>
      </p:pic>
      <p:pic>
        <p:nvPicPr>
          <p:cNvPr id="5" name="Рисунок 4" descr="зигзаг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04864"/>
            <a:ext cx="3679956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Слов'янська вишивка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словянська вишивка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2448271" cy="4248472"/>
          </a:xfrm>
        </p:spPr>
      </p:pic>
      <p:pic>
        <p:nvPicPr>
          <p:cNvPr id="6" name="Рисунок 5" descr="словянська вишивка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628800"/>
            <a:ext cx="2448272" cy="4248472"/>
          </a:xfrm>
          <a:prstGeom prst="rect">
            <a:avLst/>
          </a:prstGeom>
        </p:spPr>
      </p:pic>
      <p:pic>
        <p:nvPicPr>
          <p:cNvPr id="7" name="Рисунок 6" descr="словянська вишивк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628800"/>
            <a:ext cx="3253116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Мотиви </a:t>
            </a:r>
            <a:r>
              <a:rPr lang="uk-UA" b="1" dirty="0" err="1" smtClean="0">
                <a:solidFill>
                  <a:srgbClr val="C00000"/>
                </a:solidFill>
              </a:rPr>
              <a:t>орнамента</a:t>
            </a:r>
            <a:r>
              <a:rPr lang="uk-UA" b="1" dirty="0" smtClean="0">
                <a:solidFill>
                  <a:srgbClr val="C00000"/>
                </a:solidFill>
              </a:rPr>
              <a:t>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Содержимое 6" descr="росл орн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5225" y="1688774"/>
            <a:ext cx="1640862" cy="1329664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2592288" cy="265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4760" y="3083439"/>
            <a:ext cx="2233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Рослинний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861647"/>
            <a:ext cx="30142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Изображение:40.gif">
            <a:hlinkClick r:id="rId5" tooltip="&quot;Изображение:40.gif&quot; 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268760"/>
            <a:ext cx="18722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987824" y="2353606"/>
            <a:ext cx="272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Зооморфний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8211" y="3284984"/>
            <a:ext cx="341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Антропоморфний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861048"/>
            <a:ext cx="206482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Изображение:41.gif">
            <a:hlinkClick r:id="rId8" tooltip="&quot;Изображение:41.gif&quot; 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452566">
            <a:off x="7091807" y="2165323"/>
            <a:ext cx="1364269" cy="132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Содержимое 3" descr="стрічковий орнамен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410887"/>
            <a:ext cx="3783470" cy="2232248"/>
          </a:xfrm>
        </p:spPr>
      </p:pic>
      <p:sp>
        <p:nvSpPr>
          <p:cNvPr id="8" name="TextBox 7"/>
          <p:cNvSpPr txBox="1"/>
          <p:nvPr/>
        </p:nvSpPr>
        <p:spPr>
          <a:xfrm>
            <a:off x="1187624" y="83671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Типи орнаментів на площині: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249289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Стрічковий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2636912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Розета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356992"/>
            <a:ext cx="2363338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312" y="3339356"/>
            <a:ext cx="2317591" cy="233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Сітчастий орнамент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2060848"/>
            <a:ext cx="5050904" cy="305293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П'ять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різновидів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орнаментів</a:t>
            </a:r>
            <a:r>
              <a:rPr lang="ru-RU" b="1" dirty="0" smtClean="0">
                <a:solidFill>
                  <a:srgbClr val="3A0000"/>
                </a:solidFill>
              </a:rPr>
              <a:t>, </a:t>
            </a:r>
            <a:r>
              <a:rPr lang="ru-RU" b="1" dirty="0" err="1" smtClean="0">
                <a:solidFill>
                  <a:srgbClr val="3A0000"/>
                </a:solidFill>
              </a:rPr>
              <a:t>які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ґрунтуються</a:t>
            </a:r>
            <a:r>
              <a:rPr lang="ru-RU" b="1" dirty="0" smtClean="0">
                <a:solidFill>
                  <a:srgbClr val="3A0000"/>
                </a:solidFill>
              </a:rPr>
              <a:t> на формах:</a:t>
            </a:r>
          </a:p>
          <a:p>
            <a:r>
              <a:rPr lang="uk-UA" b="1" dirty="0" smtClean="0">
                <a:solidFill>
                  <a:srgbClr val="3A0000"/>
                </a:solidFill>
              </a:rPr>
              <a:t>Квадратній</a:t>
            </a:r>
          </a:p>
          <a:p>
            <a:r>
              <a:rPr lang="uk-UA" b="1" dirty="0" smtClean="0">
                <a:solidFill>
                  <a:srgbClr val="3A0000"/>
                </a:solidFill>
              </a:rPr>
              <a:t>трикутній</a:t>
            </a:r>
            <a:endParaRPr lang="ru-RU" b="1" dirty="0" smtClean="0">
              <a:solidFill>
                <a:srgbClr val="3A0000"/>
              </a:solidFill>
            </a:endParaRPr>
          </a:p>
          <a:p>
            <a:r>
              <a:rPr lang="uk-UA" b="1" dirty="0" smtClean="0">
                <a:solidFill>
                  <a:srgbClr val="3A0000"/>
                </a:solidFill>
              </a:rPr>
              <a:t>Прямокутній</a:t>
            </a:r>
          </a:p>
          <a:p>
            <a:r>
              <a:rPr lang="uk-UA" b="1" dirty="0" smtClean="0">
                <a:solidFill>
                  <a:srgbClr val="3A0000"/>
                </a:solidFill>
              </a:rPr>
              <a:t>Ромбовидній</a:t>
            </a:r>
          </a:p>
          <a:p>
            <a:r>
              <a:rPr lang="uk-UA" b="1" dirty="0" err="1" smtClean="0">
                <a:solidFill>
                  <a:srgbClr val="3A0000"/>
                </a:solidFill>
              </a:rPr>
              <a:t>паралелограматичній</a:t>
            </a:r>
            <a:endParaRPr lang="ru-RU" b="1" dirty="0" smtClean="0">
              <a:solidFill>
                <a:srgbClr val="3A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5" y="1988840"/>
            <a:ext cx="3605571" cy="339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Рапорт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5856" y="1916832"/>
            <a:ext cx="5256584" cy="244827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 smtClean="0">
                <a:solidFill>
                  <a:srgbClr val="3A0000"/>
                </a:solidFill>
              </a:rPr>
              <a:t>простий</a:t>
            </a:r>
            <a:r>
              <a:rPr lang="ru-RU" b="1" dirty="0" smtClean="0">
                <a:solidFill>
                  <a:srgbClr val="3A0000"/>
                </a:solidFill>
              </a:rPr>
              <a:t> — рапорт </a:t>
            </a:r>
            <a:r>
              <a:rPr lang="ru-RU" b="1" dirty="0" err="1" smtClean="0">
                <a:solidFill>
                  <a:srgbClr val="3A0000"/>
                </a:solidFill>
              </a:rPr>
              <a:t>містить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лише</a:t>
            </a:r>
            <a:r>
              <a:rPr lang="ru-RU" b="1" dirty="0" smtClean="0">
                <a:solidFill>
                  <a:srgbClr val="3A0000"/>
                </a:solidFill>
              </a:rPr>
              <a:t> один </a:t>
            </a:r>
            <a:r>
              <a:rPr lang="ru-RU" b="1" dirty="0" err="1" smtClean="0">
                <a:solidFill>
                  <a:srgbClr val="3A0000"/>
                </a:solidFill>
              </a:rPr>
              <a:t>елемент</a:t>
            </a:r>
            <a:r>
              <a:rPr lang="ru-RU" b="1" dirty="0" smtClean="0">
                <a:solidFill>
                  <a:srgbClr val="3A0000"/>
                </a:solidFill>
              </a:rPr>
              <a:t> (а);</a:t>
            </a:r>
          </a:p>
          <a:p>
            <a:r>
              <a:rPr lang="ru-RU" b="1" dirty="0" err="1" smtClean="0">
                <a:solidFill>
                  <a:srgbClr val="3A0000"/>
                </a:solidFill>
              </a:rPr>
              <a:t>складений</a:t>
            </a:r>
            <a:r>
              <a:rPr lang="ru-RU" b="1" dirty="0" smtClean="0">
                <a:solidFill>
                  <a:srgbClr val="3A0000"/>
                </a:solidFill>
              </a:rPr>
              <a:t> — рапорт </a:t>
            </a:r>
            <a:r>
              <a:rPr lang="ru-RU" b="1" dirty="0" err="1" smtClean="0">
                <a:solidFill>
                  <a:srgbClr val="3A0000"/>
                </a:solidFill>
              </a:rPr>
              <a:t>складається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з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кількох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однакових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елементів</a:t>
            </a:r>
            <a:r>
              <a:rPr lang="ru-RU" b="1" dirty="0" smtClean="0">
                <a:solidFill>
                  <a:srgbClr val="3A0000"/>
                </a:solidFill>
              </a:rPr>
              <a:t> ( б);</a:t>
            </a:r>
          </a:p>
          <a:p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складний</a:t>
            </a:r>
            <a:r>
              <a:rPr lang="ru-RU" b="1" dirty="0" smtClean="0">
                <a:solidFill>
                  <a:srgbClr val="3A0000"/>
                </a:solidFill>
              </a:rPr>
              <a:t> — рапорт </a:t>
            </a:r>
            <a:r>
              <a:rPr lang="ru-RU" b="1" dirty="0" err="1" smtClean="0">
                <a:solidFill>
                  <a:srgbClr val="3A0000"/>
                </a:solidFill>
              </a:rPr>
              <a:t>має</a:t>
            </a:r>
            <a:r>
              <a:rPr lang="ru-RU" b="1" dirty="0" smtClean="0">
                <a:solidFill>
                  <a:srgbClr val="3A0000"/>
                </a:solidFill>
              </a:rPr>
              <a:t> в </a:t>
            </a:r>
            <a:r>
              <a:rPr lang="ru-RU" b="1" dirty="0" err="1" smtClean="0">
                <a:solidFill>
                  <a:srgbClr val="3A0000"/>
                </a:solidFill>
              </a:rPr>
              <a:t>своєму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складі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різні</a:t>
            </a:r>
            <a:r>
              <a:rPr lang="ru-RU" b="1" dirty="0" smtClean="0">
                <a:solidFill>
                  <a:srgbClr val="3A0000"/>
                </a:solidFill>
              </a:rPr>
              <a:t> </a:t>
            </a:r>
            <a:r>
              <a:rPr lang="ru-RU" b="1" dirty="0" err="1" smtClean="0">
                <a:solidFill>
                  <a:srgbClr val="3A0000"/>
                </a:solidFill>
              </a:rPr>
              <a:t>елементи</a:t>
            </a:r>
            <a:r>
              <a:rPr lang="ru-RU" b="1" dirty="0" smtClean="0">
                <a:solidFill>
                  <a:srgbClr val="3A0000"/>
                </a:solidFill>
              </a:rPr>
              <a:t> (</a:t>
            </a:r>
            <a:r>
              <a:rPr lang="ru-RU" b="1" dirty="0" err="1" smtClean="0">
                <a:solidFill>
                  <a:srgbClr val="3A0000"/>
                </a:solidFill>
              </a:rPr>
              <a:t>в</a:t>
            </a:r>
            <a:r>
              <a:rPr lang="ru-RU" b="1" dirty="0" smtClean="0">
                <a:solidFill>
                  <a:srgbClr val="3A0000"/>
                </a:solidFill>
              </a:rPr>
              <a:t>).                         </a:t>
            </a:r>
            <a:endParaRPr lang="ru-RU" b="1" dirty="0">
              <a:solidFill>
                <a:srgbClr val="3A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60" y="1052736"/>
            <a:ext cx="2943880" cy="342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080" y="4749136"/>
            <a:ext cx="7166360" cy="162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157" y="544635"/>
            <a:ext cx="433089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484" y="545201"/>
            <a:ext cx="42190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157" y="3645024"/>
            <a:ext cx="42767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0652" y="3618237"/>
            <a:ext cx="4276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8208912" cy="3960440"/>
          </a:xfrm>
        </p:spPr>
        <p:txBody>
          <a:bodyPr/>
          <a:lstStyle/>
          <a:p>
            <a:r>
              <a:rPr lang="uk-UA" b="1" dirty="0">
                <a:solidFill>
                  <a:srgbClr val="3A0000"/>
                </a:solidFill>
              </a:rPr>
              <a:t>Орнамент — (від лат. </a:t>
            </a:r>
            <a:r>
              <a:rPr lang="ru-RU" b="1" i="1" dirty="0" err="1">
                <a:solidFill>
                  <a:srgbClr val="3A0000"/>
                </a:solidFill>
              </a:rPr>
              <a:t>ornamentum</a:t>
            </a:r>
            <a:r>
              <a:rPr lang="ru-RU" b="1" i="1" dirty="0">
                <a:solidFill>
                  <a:srgbClr val="3A0000"/>
                </a:solidFill>
              </a:rPr>
              <a:t> </a:t>
            </a:r>
            <a:r>
              <a:rPr lang="uk-UA" b="1" dirty="0">
                <a:solidFill>
                  <a:srgbClr val="3A0000"/>
                </a:solidFill>
              </a:rPr>
              <a:t>— прикраса) візерунок, що складається з ритмічно впорядкованих елементів; призначається для прикраси різних предметів , архітектурних споруд , творів пластичних мистецтв , у первісних народів також самого людського тіла .</a:t>
            </a:r>
            <a:endParaRPr lang="ru-RU" b="1" dirty="0">
              <a:solidFill>
                <a:srgbClr val="3A0000"/>
              </a:solidFill>
            </a:endParaRPr>
          </a:p>
          <a:p>
            <a:endParaRPr lang="ru-RU" dirty="0"/>
          </a:p>
        </p:txBody>
      </p:sp>
      <p:pic>
        <p:nvPicPr>
          <p:cNvPr id="5" name="Picture 2" descr="http://im7-tub-ru.yandex.net/i?id=294424197-62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57192"/>
            <a:ext cx="2871900" cy="117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7-tub-ru.yandex.net/i?id=294424197-62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57192"/>
            <a:ext cx="2871900" cy="117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7-tub-ru.yandex.net/i?id=294424197-62-72&amp;n=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57192"/>
            <a:ext cx="2871900" cy="117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4к57в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1181100" cy="238125"/>
          </a:xfrm>
          <a:prstGeom prst="rect">
            <a:avLst/>
          </a:prstGeom>
        </p:spPr>
      </p:pic>
      <p:pic>
        <p:nvPicPr>
          <p:cNvPr id="10" name="Рисунок 9" descr="4к57в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32656"/>
            <a:ext cx="1181100" cy="238125"/>
          </a:xfrm>
          <a:prstGeom prst="rect">
            <a:avLst/>
          </a:prstGeom>
        </p:spPr>
      </p:pic>
      <p:pic>
        <p:nvPicPr>
          <p:cNvPr id="11" name="Рисунок 10" descr="4к57в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32656"/>
            <a:ext cx="1181100" cy="238125"/>
          </a:xfrm>
          <a:prstGeom prst="rect">
            <a:avLst/>
          </a:prstGeom>
        </p:spPr>
      </p:pic>
      <p:pic>
        <p:nvPicPr>
          <p:cNvPr id="12" name="Рисунок 11" descr="4к57в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32656"/>
            <a:ext cx="1181100" cy="238125"/>
          </a:xfrm>
          <a:prstGeom prst="rect">
            <a:avLst/>
          </a:prstGeom>
        </p:spPr>
      </p:pic>
      <p:pic>
        <p:nvPicPr>
          <p:cNvPr id="13" name="Рисунок 12" descr="4к57в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32656"/>
            <a:ext cx="1181100" cy="238125"/>
          </a:xfrm>
          <a:prstGeom prst="rect">
            <a:avLst/>
          </a:prstGeom>
        </p:spPr>
      </p:pic>
      <p:pic>
        <p:nvPicPr>
          <p:cNvPr id="14" name="Рисунок 13" descr="4к57в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32656"/>
            <a:ext cx="1181100" cy="238125"/>
          </a:xfrm>
          <a:prstGeom prst="rect">
            <a:avLst/>
          </a:prstGeom>
        </p:spPr>
      </p:pic>
      <p:pic>
        <p:nvPicPr>
          <p:cNvPr id="15" name="Рисунок 14" descr="4к57в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0392" y="332656"/>
            <a:ext cx="1043608" cy="216024"/>
          </a:xfrm>
          <a:prstGeom prst="rect">
            <a:avLst/>
          </a:prstGeom>
        </p:spPr>
      </p:pic>
      <p:pic>
        <p:nvPicPr>
          <p:cNvPr id="16" name="Рисунок 15" descr="4к57ву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332656"/>
            <a:ext cx="1181100" cy="238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3645024"/>
          </a:xfrm>
        </p:spPr>
        <p:txBody>
          <a:bodyPr>
            <a:noAutofit/>
          </a:bodyPr>
          <a:lstStyle/>
          <a:p>
            <a:pPr algn="r"/>
            <a:r>
              <a:rPr lang="ru-RU" sz="3600" i="1" dirty="0" smtClean="0">
                <a:solidFill>
                  <a:srgbClr val="3A0000"/>
                </a:solidFill>
              </a:rPr>
              <a:t>"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Симетрія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є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тією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ідеєю</a:t>
            </a:r>
            <a:r>
              <a:rPr lang="ru-RU" sz="3600" b="1" i="1" dirty="0" smtClean="0">
                <a:solidFill>
                  <a:srgbClr val="C00000"/>
                </a:solidFill>
              </a:rPr>
              <a:t>, за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допомогою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якої</a:t>
            </a:r>
            <a:r>
              <a:rPr lang="ru-RU" sz="3600" b="1" i="1" dirty="0" smtClean="0">
                <a:solidFill>
                  <a:srgbClr val="C00000"/>
                </a:solidFill>
              </a:rPr>
              <a:t> 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людина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протягом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століть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намагався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осягнути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і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створити</a:t>
            </a:r>
            <a:r>
              <a:rPr lang="ru-RU" sz="3600" b="1" i="1" dirty="0" smtClean="0">
                <a:solidFill>
                  <a:srgbClr val="C00000"/>
                </a:solidFill>
              </a:rPr>
              <a:t> порядок, красу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і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досконалість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ru-RU" sz="3600" i="1" dirty="0" smtClean="0">
                <a:solidFill>
                  <a:srgbClr val="3A0000"/>
                </a:solidFill>
              </a:rPr>
              <a:t>".</a:t>
            </a:r>
            <a:br>
              <a:rPr lang="ru-RU" sz="3600" i="1" dirty="0" smtClean="0">
                <a:solidFill>
                  <a:srgbClr val="3A0000"/>
                </a:solidFill>
              </a:rPr>
            </a:br>
            <a:r>
              <a:rPr lang="ru-RU" sz="3600" i="1" dirty="0" smtClean="0">
                <a:solidFill>
                  <a:srgbClr val="3A0000"/>
                </a:solidFill>
              </a:rPr>
              <a:t/>
            </a:r>
            <a:br>
              <a:rPr lang="ru-RU" sz="3600" i="1" dirty="0" smtClean="0">
                <a:solidFill>
                  <a:srgbClr val="3A0000"/>
                </a:solidFill>
              </a:rPr>
            </a:br>
            <a:r>
              <a:rPr lang="ru-RU" sz="3600" i="1" dirty="0" smtClean="0">
                <a:solidFill>
                  <a:srgbClr val="3A0000"/>
                </a:solidFill>
              </a:rPr>
              <a:t/>
            </a:r>
            <a:br>
              <a:rPr lang="ru-RU" sz="3600" i="1" dirty="0" smtClean="0">
                <a:solidFill>
                  <a:srgbClr val="3A0000"/>
                </a:solidFill>
              </a:rPr>
            </a:br>
            <a:r>
              <a:rPr lang="ru-RU" sz="3600" i="1" dirty="0" smtClean="0">
                <a:solidFill>
                  <a:srgbClr val="3A0000"/>
                </a:solidFill>
              </a:rPr>
              <a:t/>
            </a:r>
            <a:br>
              <a:rPr lang="ru-RU" sz="3600" i="1" dirty="0" smtClean="0">
                <a:solidFill>
                  <a:srgbClr val="3A0000"/>
                </a:solidFill>
              </a:rPr>
            </a:br>
            <a:r>
              <a:rPr lang="ru-RU" sz="3600" i="1" dirty="0" smtClean="0">
                <a:solidFill>
                  <a:srgbClr val="3A0000"/>
                </a:solidFill>
              </a:rPr>
              <a:t/>
            </a:r>
            <a:br>
              <a:rPr lang="ru-RU" sz="3600" i="1" dirty="0" smtClean="0">
                <a:solidFill>
                  <a:srgbClr val="3A0000"/>
                </a:solidFill>
              </a:rPr>
            </a:br>
            <a:r>
              <a:rPr lang="ru-RU" sz="3600" dirty="0" smtClean="0">
                <a:solidFill>
                  <a:srgbClr val="3A0000"/>
                </a:solidFill>
              </a:rPr>
              <a:t/>
            </a:r>
            <a:br>
              <a:rPr lang="ru-RU" sz="3600" dirty="0" smtClean="0">
                <a:solidFill>
                  <a:srgbClr val="3A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Г. Вейль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677272"/>
            <a:ext cx="1666528" cy="1180728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821337"/>
            <a:ext cx="2915313" cy="301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Осьова симетрія – </a:t>
            </a:r>
            <a:r>
              <a:rPr lang="uk-UA" b="1" dirty="0" err="1" smtClean="0">
                <a:solidFill>
                  <a:srgbClr val="C00000"/>
                </a:solidFill>
              </a:rPr>
              <a:t>симетрія</a:t>
            </a:r>
            <a:r>
              <a:rPr lang="uk-UA" b="1" dirty="0" smtClean="0">
                <a:solidFill>
                  <a:srgbClr val="C00000"/>
                </a:solidFill>
              </a:rPr>
              <a:t> відносно проведеної прямої(осі</a:t>
            </a:r>
            <a:r>
              <a:rPr lang="uk-UA" dirty="0" smtClean="0">
                <a:solidFill>
                  <a:srgbClr val="3A0000"/>
                </a:solidFill>
              </a:rPr>
              <a:t>)</a:t>
            </a:r>
            <a:endParaRPr lang="ru-RU" dirty="0">
              <a:solidFill>
                <a:srgbClr val="3A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2998135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ello_html_m7ed60763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6004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13176"/>
            <a:ext cx="5610225" cy="14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Центральна </a:t>
            </a:r>
            <a:r>
              <a:rPr lang="ru-RU" b="1" dirty="0" err="1" smtClean="0">
                <a:solidFill>
                  <a:srgbClr val="C00000"/>
                </a:solidFill>
              </a:rPr>
              <a:t>симетрія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r>
              <a:rPr lang="ru-RU" b="1" dirty="0" err="1" smtClean="0">
                <a:solidFill>
                  <a:srgbClr val="C00000"/>
                </a:solidFill>
              </a:rPr>
              <a:t>симетрія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відносно</a:t>
            </a:r>
            <a:r>
              <a:rPr lang="ru-RU" b="1" dirty="0" smtClean="0">
                <a:solidFill>
                  <a:srgbClr val="C00000"/>
                </a:solidFill>
              </a:rPr>
              <a:t> точки.</a:t>
            </a:r>
            <a:r>
              <a:rPr lang="ru-RU" dirty="0" smtClean="0">
                <a:solidFill>
                  <a:srgbClr val="3A0000"/>
                </a:solidFill>
              </a:rPr>
              <a:t/>
            </a:r>
            <a:br>
              <a:rPr lang="ru-RU" dirty="0" smtClean="0">
                <a:solidFill>
                  <a:srgbClr val="3A0000"/>
                </a:solidFill>
              </a:rPr>
            </a:br>
            <a:endParaRPr lang="ru-RU" dirty="0">
              <a:solidFill>
                <a:srgbClr val="3A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2880320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ello_html_74db3775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1683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09120"/>
            <a:ext cx="4885715" cy="1943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Поворот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264696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3A0000"/>
                </a:solidFill>
              </a:rPr>
              <a:t>Паралельне перенесення</a:t>
            </a:r>
            <a:endParaRPr lang="ru-RU" dirty="0">
              <a:solidFill>
                <a:srgbClr val="3A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72608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Геометричний мотив в архітектурі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Орнамент на будівлі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71106" y="1070604"/>
            <a:ext cx="2473349" cy="32945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1967" y="1070604"/>
            <a:ext cx="248710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581128"/>
            <a:ext cx="426038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814" y="1070604"/>
            <a:ext cx="24803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Поділ кола на 3,4,5,6,8,12 </a:t>
            </a:r>
            <a:r>
              <a:rPr lang="uk-UA" b="1" dirty="0" smtClean="0">
                <a:solidFill>
                  <a:srgbClr val="C00000"/>
                </a:solidFill>
              </a:rPr>
              <a:t>частин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3" descr="орнамент 002.jpg"/>
          <p:cNvPicPr>
            <a:picLocks noGrp="1"/>
          </p:cNvPicPr>
          <p:nvPr>
            <p:ph idx="1"/>
          </p:nvPr>
        </p:nvPicPr>
        <p:blipFill>
          <a:blip r:embed="rId2" cstate="print">
            <a:lum bright="30000" contrast="20000"/>
          </a:blip>
          <a:stretch>
            <a:fillRect/>
          </a:stretch>
        </p:blipFill>
        <p:spPr>
          <a:xfrm>
            <a:off x="1835696" y="1412776"/>
            <a:ext cx="5184576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П'ятикутна зірка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3744416" cy="5034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788024" y="2060848"/>
            <a:ext cx="345638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</a:rPr>
              <a:t>Восьмикінцева</a:t>
            </a:r>
            <a:r>
              <a:rPr lang="uk-UA" b="1" dirty="0" smtClean="0">
                <a:solidFill>
                  <a:srgbClr val="C00000"/>
                </a:solidFill>
              </a:rPr>
              <a:t> зірка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132856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82" y="2204864"/>
            <a:ext cx="357205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>
                <a:solidFill>
                  <a:srgbClr val="C00000"/>
                </a:solidFill>
              </a:rPr>
              <a:t>Шістнадцятикінцева</a:t>
            </a:r>
            <a:r>
              <a:rPr lang="uk-UA" b="1" dirty="0" smtClean="0">
                <a:solidFill>
                  <a:srgbClr val="C00000"/>
                </a:solidFill>
              </a:rPr>
              <a:t> зірка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700" y="1877219"/>
            <a:ext cx="5877644" cy="419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3951"/>
            <a:ext cx="8229600" cy="1143000"/>
          </a:xfrm>
        </p:spPr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464496"/>
          </a:xfrm>
        </p:spPr>
        <p:txBody>
          <a:bodyPr>
            <a:normAutofit fontScale="40000" lnSpcReduction="20000"/>
          </a:bodyPr>
          <a:lstStyle/>
          <a:p>
            <a:r>
              <a:rPr lang="uk-UA" sz="6000" b="1" dirty="0">
                <a:solidFill>
                  <a:srgbClr val="FF0000"/>
                </a:solidFill>
                <a:cs typeface="Times New Roman" pitchFamily="18" charset="0"/>
              </a:rPr>
              <a:t>А</a:t>
            </a:r>
            <a:r>
              <a:rPr lang="ru-RU" sz="6000" b="1" dirty="0" err="1" smtClean="0">
                <a:solidFill>
                  <a:srgbClr val="FF0000"/>
                </a:solidFill>
                <a:cs typeface="Times New Roman" pitchFamily="18" charset="0"/>
              </a:rPr>
              <a:t>ктуальність</a:t>
            </a:r>
            <a:r>
              <a:rPr lang="ru-RU" sz="6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6000" b="1" dirty="0">
                <a:solidFill>
                  <a:srgbClr val="FF0000"/>
                </a:solidFill>
                <a:cs typeface="Times New Roman" pitchFamily="18" charset="0"/>
              </a:rPr>
              <a:t>теми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зумовлена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​​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постійним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розширенням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сфер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застосування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орнаментального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мистецтва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в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сучасному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світі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,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появою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нових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вимог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до дизайну в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зв'язку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з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розвитком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інформаційних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технологій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.</a:t>
            </a:r>
          </a:p>
          <a:p>
            <a:r>
              <a:rPr lang="ru-RU" sz="6000" b="1" dirty="0">
                <a:solidFill>
                  <a:srgbClr val="FF0000"/>
                </a:solidFill>
                <a:cs typeface="Times New Roman" pitchFamily="18" charset="0"/>
              </a:rPr>
              <a:t>Метою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даної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дослідницької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роботи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є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визначення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деяких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методів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побудови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елементів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орнаменту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і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орнаментальних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композицій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на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основі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різних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математичних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підходів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та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побудова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різноманітних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лінійних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орнаментів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з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використ</a:t>
            </a:r>
            <a:r>
              <a:rPr lang="uk-UA" sz="6000" b="1" dirty="0" err="1">
                <a:solidFill>
                  <a:srgbClr val="3A0000"/>
                </a:solidFill>
                <a:cs typeface="Times New Roman" pitchFamily="18" charset="0"/>
              </a:rPr>
              <a:t>анням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різних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вид</a:t>
            </a:r>
            <a:r>
              <a:rPr lang="uk-UA" sz="6000" b="1" dirty="0" err="1">
                <a:solidFill>
                  <a:srgbClr val="3A0000"/>
                </a:solidFill>
                <a:cs typeface="Times New Roman" pitchFamily="18" charset="0"/>
              </a:rPr>
              <a:t>ів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симетрії</a:t>
            </a:r>
            <a:r>
              <a:rPr lang="uk-UA" sz="6000" b="1" dirty="0">
                <a:solidFill>
                  <a:srgbClr val="3A0000"/>
                </a:solidFill>
                <a:cs typeface="Times New Roman" pitchFamily="18" charset="0"/>
              </a:rPr>
              <a:t>. </a:t>
            </a:r>
            <a:endParaRPr lang="ru-RU" sz="6000" b="1" dirty="0">
              <a:solidFill>
                <a:srgbClr val="3A0000"/>
              </a:solidFill>
              <a:cs typeface="Times New Roman" pitchFamily="18" charset="0"/>
            </a:endParaRPr>
          </a:p>
          <a:p>
            <a:r>
              <a:rPr lang="ru-RU" sz="6000" b="1" dirty="0" err="1">
                <a:solidFill>
                  <a:srgbClr val="FF0000"/>
                </a:solidFill>
                <a:cs typeface="Times New Roman" pitchFamily="18" charset="0"/>
              </a:rPr>
              <a:t>Об'єкт</a:t>
            </a:r>
            <a:r>
              <a:rPr lang="ru-RU" sz="6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cs typeface="Times New Roman" pitchFamily="18" charset="0"/>
              </a:rPr>
              <a:t>дослідження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: </a:t>
            </a:r>
            <a:r>
              <a:rPr lang="uk-UA" sz="6000" b="1" dirty="0">
                <a:solidFill>
                  <a:srgbClr val="3A0000"/>
                </a:solidFill>
                <a:cs typeface="Times New Roman" pitchFamily="18" charset="0"/>
              </a:rPr>
              <a:t>симетрія 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в орнамент</a:t>
            </a:r>
            <a:r>
              <a:rPr lang="uk-UA" sz="6000" b="1" dirty="0">
                <a:solidFill>
                  <a:srgbClr val="3A0000"/>
                </a:solidFill>
                <a:cs typeface="Times New Roman" pitchFamily="18" charset="0"/>
              </a:rPr>
              <a:t>і.</a:t>
            </a:r>
            <a:endParaRPr lang="ru-RU" sz="6000" b="1" dirty="0">
              <a:solidFill>
                <a:srgbClr val="3A0000"/>
              </a:solidFill>
              <a:cs typeface="Times New Roman" pitchFamily="18" charset="0"/>
            </a:endParaRPr>
          </a:p>
          <a:p>
            <a:r>
              <a:rPr lang="uk-UA" sz="6000" b="1" dirty="0">
                <a:solidFill>
                  <a:srgbClr val="FF0000"/>
                </a:solidFill>
                <a:cs typeface="Times New Roman" pitchFamily="18" charset="0"/>
              </a:rPr>
              <a:t>Предметами </a:t>
            </a:r>
            <a:r>
              <a:rPr lang="ru-RU" sz="6000" b="1" dirty="0" err="1">
                <a:solidFill>
                  <a:srgbClr val="FF0000"/>
                </a:solidFill>
                <a:cs typeface="Times New Roman" pitchFamily="18" charset="0"/>
              </a:rPr>
              <a:t>дослідження</a:t>
            </a:r>
            <a:r>
              <a:rPr lang="ru-RU" sz="6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виступають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математичні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принципи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побудови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орнаментів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,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заснован</a:t>
            </a:r>
            <a:r>
              <a:rPr lang="uk-UA" sz="6000" b="1" dirty="0" err="1">
                <a:solidFill>
                  <a:srgbClr val="3A0000"/>
                </a:solidFill>
                <a:cs typeface="Times New Roman" pitchFamily="18" charset="0"/>
              </a:rPr>
              <a:t>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на </a:t>
            </a:r>
            <a:r>
              <a:rPr lang="uk-UA" sz="6000" b="1" dirty="0">
                <a:solidFill>
                  <a:srgbClr val="3A0000"/>
                </a:solidFill>
                <a:cs typeface="Times New Roman" pitchFamily="18" charset="0"/>
              </a:rPr>
              <a:t>вивченні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геометричн</a:t>
            </a:r>
            <a:r>
              <a:rPr lang="uk-UA" sz="6000" b="1" dirty="0" err="1">
                <a:solidFill>
                  <a:srgbClr val="3A0000"/>
                </a:solidFill>
                <a:cs typeface="Times New Roman" pitchFamily="18" charset="0"/>
              </a:rPr>
              <a:t>их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ліній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і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 </a:t>
            </a:r>
            <a:r>
              <a:rPr lang="ru-RU" sz="6000" b="1" dirty="0" err="1">
                <a:solidFill>
                  <a:srgbClr val="3A0000"/>
                </a:solidFill>
                <a:cs typeface="Times New Roman" pitchFamily="18" charset="0"/>
              </a:rPr>
              <a:t>симетрії</a:t>
            </a:r>
            <a:r>
              <a:rPr lang="ru-RU" sz="6000" b="1" dirty="0">
                <a:solidFill>
                  <a:srgbClr val="3A0000"/>
                </a:solidFill>
                <a:cs typeface="Times New Roman" pitchFamily="18" charset="0"/>
              </a:rPr>
              <a:t>.</a:t>
            </a:r>
          </a:p>
          <a:p>
            <a:endParaRPr lang="ru-RU" b="1" dirty="0"/>
          </a:p>
        </p:txBody>
      </p:sp>
      <p:pic>
        <p:nvPicPr>
          <p:cNvPr id="7" name="Рисунок 6" descr="5 у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1561" y="6021288"/>
            <a:ext cx="2016224" cy="661574"/>
          </a:xfrm>
          <a:prstGeom prst="rect">
            <a:avLst/>
          </a:prstGeom>
        </p:spPr>
      </p:pic>
      <p:pic>
        <p:nvPicPr>
          <p:cNvPr id="8" name="Рисунок 7" descr="5 у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447937" y="73877"/>
            <a:ext cx="2016224" cy="66157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Українська народна вишивка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орнаменти в різних регіонах України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00200"/>
            <a:ext cx="6825275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872" y="418654"/>
            <a:ext cx="4762872" cy="106613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Полтавська вишивка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полтавський орнамен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97182"/>
            <a:ext cx="3235838" cy="4861389"/>
          </a:xfrm>
        </p:spPr>
      </p:pic>
      <p:sp>
        <p:nvSpPr>
          <p:cNvPr id="5" name="TextBox 4"/>
          <p:cNvSpPr txBox="1"/>
          <p:nvPr/>
        </p:nvSpPr>
        <p:spPr>
          <a:xfrm>
            <a:off x="4226611" y="4935071"/>
            <a:ext cx="4623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C00000"/>
                </a:solidFill>
              </a:rPr>
              <a:t>Київська вишивка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київський орнамен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01571" y="1484783"/>
            <a:ext cx="4948203" cy="345028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4402832" cy="99412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Тернопільська вишивка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тернопільський орнамен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294543" y="1628064"/>
            <a:ext cx="4680520" cy="3673877"/>
          </a:xfrm>
        </p:spPr>
      </p:pic>
      <p:pic>
        <p:nvPicPr>
          <p:cNvPr id="5" name="Рисунок 4" descr="закарпатський орнамен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3852" y="174866"/>
            <a:ext cx="3374572" cy="4766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5976" y="5109977"/>
            <a:ext cx="4932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Закарпатська вишивка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C00000"/>
                </a:solidFill>
              </a:rPr>
              <a:t>Способи побудови орнаменту  за допомогою симетрії на площині способом переміщення</a:t>
            </a:r>
            <a:r>
              <a:rPr lang="uk-UA" sz="3600" dirty="0" smtClean="0">
                <a:solidFill>
                  <a:srgbClr val="3A0000"/>
                </a:solidFill>
              </a:rPr>
              <a:t>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754760" cy="60466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sz="2800" b="1" dirty="0" smtClean="0">
                <a:solidFill>
                  <a:srgbClr val="3A0000"/>
                </a:solidFill>
              </a:rPr>
              <a:t>Побудова 1 орнамент</a:t>
            </a:r>
            <a:r>
              <a:rPr lang="uk-UA" sz="2800" dirty="0" smtClean="0">
                <a:solidFill>
                  <a:srgbClr val="3A0000"/>
                </a:solidFill>
              </a:rPr>
              <a:t>у.</a:t>
            </a:r>
            <a:endParaRPr lang="ru-RU" sz="2800" dirty="0">
              <a:solidFill>
                <a:srgbClr val="3A0000"/>
              </a:solidFill>
            </a:endParaRPr>
          </a:p>
        </p:txBody>
      </p:sp>
      <p:pic>
        <p:nvPicPr>
          <p:cNvPr id="4" name="Рисунок 3" descr="hello_html_mccd757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16954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ello_html_m42b2771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276872"/>
            <a:ext cx="27908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ello_html_722cea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1564" y="3573016"/>
            <a:ext cx="502666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ello_html_m71d0b10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869160"/>
            <a:ext cx="504056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3898776" cy="994122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3A0000"/>
                </a:solidFill>
              </a:rPr>
              <a:t>Побудова 2 орнаменту.</a:t>
            </a:r>
            <a:endParaRPr lang="ru-RU" sz="2800" b="1" dirty="0">
              <a:solidFill>
                <a:srgbClr val="3A0000"/>
              </a:solidFill>
            </a:endParaRPr>
          </a:p>
        </p:txBody>
      </p:sp>
      <p:pic>
        <p:nvPicPr>
          <p:cNvPr id="4" name="Содержимое 3" descr="hello_html_63c8114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17430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ello_html_77d2d8a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908720"/>
            <a:ext cx="1800225" cy="168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ello_html_m2dae71f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980728"/>
            <a:ext cx="2133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ello_html_3c4f9b8b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780928"/>
            <a:ext cx="2333133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ello_html_f29b26f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708920"/>
            <a:ext cx="24288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ello_html_m110fbab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636912"/>
            <a:ext cx="2971800" cy="232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ello_html_59f9136a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4653136"/>
            <a:ext cx="2286000" cy="207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Книга </a:t>
            </a:r>
            <a:r>
              <a:rPr lang="ru-RU" sz="3600" b="1" dirty="0" err="1" smtClean="0">
                <a:solidFill>
                  <a:srgbClr val="C00000"/>
                </a:solidFill>
              </a:rPr>
              <a:t>Володимира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</a:rPr>
              <a:t>Підгірняка</a:t>
            </a:r>
            <a:r>
              <a:rPr lang="ru-RU" sz="3600" b="1" dirty="0" smtClean="0">
                <a:solidFill>
                  <a:srgbClr val="C00000"/>
                </a:solidFill>
              </a:rPr>
              <a:t> «</a:t>
            </a:r>
            <a:r>
              <a:rPr lang="ru-RU" sz="3600" b="1" dirty="0" err="1" smtClean="0">
                <a:solidFill>
                  <a:srgbClr val="C00000"/>
                </a:solidFill>
              </a:rPr>
              <a:t>Текстова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</a:rPr>
              <a:t>вишивка</a:t>
            </a:r>
            <a:r>
              <a:rPr lang="ru-RU" sz="3600" b="1" dirty="0" smtClean="0">
                <a:solidFill>
                  <a:srgbClr val="C00000"/>
                </a:solidFill>
              </a:rPr>
              <a:t>. </a:t>
            </a:r>
            <a:r>
              <a:rPr lang="ru-RU" sz="3600" b="1" dirty="0" err="1" smtClean="0">
                <a:solidFill>
                  <a:srgbClr val="C00000"/>
                </a:solidFill>
              </a:rPr>
              <a:t>Бродівське</a:t>
            </a:r>
            <a:r>
              <a:rPr lang="ru-RU" sz="3600" b="1" dirty="0" smtClean="0">
                <a:solidFill>
                  <a:srgbClr val="C00000"/>
                </a:solidFill>
              </a:rPr>
              <a:t> письмо»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628800"/>
            <a:ext cx="3600400" cy="484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Кодовані абетка і цифри в </a:t>
            </a:r>
            <a:r>
              <a:rPr lang="uk-UA" b="1" dirty="0" smtClean="0">
                <a:solidFill>
                  <a:srgbClr val="C00000"/>
                </a:solidFill>
              </a:rPr>
              <a:t>орнаменті</a:t>
            </a:r>
            <a:endParaRPr lang="ru-RU" dirty="0">
              <a:solidFill>
                <a:srgbClr val="3A0000"/>
              </a:solidFill>
            </a:endParaRPr>
          </a:p>
        </p:txBody>
      </p:sp>
      <p:pic>
        <p:nvPicPr>
          <p:cNvPr id="6" name="Рисунок 5" descr="Abetk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52839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Tsifri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8164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Рисунок 1" descr="Текстовый украинский орнамент: Ангелін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1845838" cy="1916832"/>
          </a:xfrm>
          <a:prstGeom prst="rect">
            <a:avLst/>
          </a:prstGeom>
          <a:noFill/>
        </p:spPr>
      </p:pic>
      <p:pic>
        <p:nvPicPr>
          <p:cNvPr id="5" name="Рисунок 10" descr="Текстовый украинский орнамент: Софі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0"/>
            <a:ext cx="1728192" cy="1844824"/>
          </a:xfrm>
          <a:prstGeom prst="rect">
            <a:avLst/>
          </a:prstGeom>
          <a:noFill/>
        </p:spPr>
      </p:pic>
      <p:pic>
        <p:nvPicPr>
          <p:cNvPr id="6" name="Рисунок 22" descr="Текстовый украинский орнамент: Оле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16632"/>
            <a:ext cx="1656184" cy="1694774"/>
          </a:xfrm>
          <a:prstGeom prst="rect">
            <a:avLst/>
          </a:prstGeom>
          <a:noFill/>
        </p:spPr>
      </p:pic>
      <p:pic>
        <p:nvPicPr>
          <p:cNvPr id="7" name="Рисунок 31" descr="Текстовый украинский орнамент: Анастас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988840"/>
            <a:ext cx="1872208" cy="2027488"/>
          </a:xfrm>
          <a:prstGeom prst="rect">
            <a:avLst/>
          </a:prstGeom>
          <a:noFill/>
        </p:spPr>
      </p:pic>
      <p:pic>
        <p:nvPicPr>
          <p:cNvPr id="8" name="Рисунок 34" descr="Текстовый украинский орнамент: Ан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844824"/>
            <a:ext cx="2016224" cy="2159785"/>
          </a:xfrm>
          <a:prstGeom prst="rect">
            <a:avLst/>
          </a:prstGeom>
          <a:noFill/>
        </p:spPr>
      </p:pic>
      <p:pic>
        <p:nvPicPr>
          <p:cNvPr id="9" name="Рисунок 37" descr="Текстовый украинский орнамент: Тетян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988840"/>
            <a:ext cx="1944216" cy="1944216"/>
          </a:xfrm>
          <a:prstGeom prst="rect">
            <a:avLst/>
          </a:prstGeom>
          <a:noFill/>
        </p:spPr>
      </p:pic>
      <p:pic>
        <p:nvPicPr>
          <p:cNvPr id="10" name="Рисунок 28" descr="Текстовый украинский орнамент: Софія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349984"/>
            <a:ext cx="2016224" cy="2125478"/>
          </a:xfrm>
          <a:prstGeom prst="rect">
            <a:avLst/>
          </a:prstGeom>
          <a:noFill/>
        </p:spPr>
      </p:pic>
      <p:pic>
        <p:nvPicPr>
          <p:cNvPr id="11" name="Рисунок 46" descr="Текстовый украинский орнамент: Елезавет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365104"/>
            <a:ext cx="2016224" cy="2160241"/>
          </a:xfrm>
          <a:prstGeom prst="rect">
            <a:avLst/>
          </a:prstGeom>
          <a:noFill/>
        </p:spPr>
      </p:pic>
      <p:pic>
        <p:nvPicPr>
          <p:cNvPr id="12" name="Рисунок 7" descr="Текстовый украинский орнамент: Наталья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4365104"/>
            <a:ext cx="2016224" cy="2188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Дерево життя – дерево роду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дерево житт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00" y="2636912"/>
            <a:ext cx="3071702" cy="2592288"/>
          </a:xfrm>
        </p:spPr>
      </p:pic>
      <p:pic>
        <p:nvPicPr>
          <p:cNvPr id="5" name="Рисунок 4" descr="http://www.zhinka-online.com.ua/images/196%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636912"/>
            <a:ext cx="25922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0260" y="1920489"/>
            <a:ext cx="2952328" cy="369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Берегиня</a:t>
            </a:r>
            <a:r>
              <a:rPr lang="ru-RU" b="1" dirty="0" smtClean="0">
                <a:solidFill>
                  <a:srgbClr val="C00000"/>
                </a:solidFill>
              </a:rPr>
              <a:t> — </a:t>
            </a:r>
            <a:r>
              <a:rPr lang="ru-RU" b="1" dirty="0" err="1" smtClean="0">
                <a:solidFill>
                  <a:srgbClr val="C00000"/>
                </a:solidFill>
              </a:rPr>
              <a:t>мати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всього</a:t>
            </a:r>
            <a:r>
              <a:rPr lang="ru-RU" b="1" dirty="0" smtClean="0">
                <a:solidFill>
                  <a:srgbClr val="C00000"/>
                </a:solidFill>
              </a:rPr>
              <a:t> живого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http://www.zhinka-online.com.ua/images/174%20%20-%2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844824"/>
            <a:ext cx="23762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&amp;Scy;&amp;icy;&amp;mcy;&amp;vcy;&amp;ocy;&amp;lcy; &amp;Bcy;&amp;iecy;&amp;rcy;&amp;iecy;&amp;gcy;&amp;icy;&amp;ncy;&amp;iuk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07" y="2348880"/>
            <a:ext cx="2545109" cy="2952328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276872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err="1">
                <a:solidFill>
                  <a:srgbClr val="FF0000"/>
                </a:solidFill>
              </a:rPr>
              <a:t>Гіпотези</a:t>
            </a:r>
            <a:r>
              <a:rPr lang="ru-RU" sz="3600" b="1" dirty="0">
                <a:solidFill>
                  <a:srgbClr val="FF0000"/>
                </a:solidFill>
              </a:rPr>
              <a:t>:</a:t>
            </a:r>
            <a:r>
              <a:rPr lang="ru-RU" sz="2700" dirty="0">
                <a:solidFill>
                  <a:srgbClr val="3A0000"/>
                </a:solidFill>
              </a:rPr>
              <a:t/>
            </a:r>
            <a:br>
              <a:rPr lang="ru-RU" sz="2700" dirty="0">
                <a:solidFill>
                  <a:srgbClr val="3A0000"/>
                </a:solidFill>
              </a:rPr>
            </a:br>
            <a:r>
              <a:rPr lang="uk-UA" sz="2700" b="1" dirty="0">
                <a:solidFill>
                  <a:srgbClr val="3A0000"/>
                </a:solidFill>
              </a:rPr>
              <a:t>1)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можна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накреслити</a:t>
            </a:r>
            <a:r>
              <a:rPr lang="ru-RU" sz="2700" b="1" dirty="0">
                <a:solidFill>
                  <a:srgbClr val="3A0000"/>
                </a:solidFill>
              </a:rPr>
              <a:t> орнамент, </a:t>
            </a:r>
            <a:r>
              <a:rPr lang="ru-RU" sz="2700" b="1" dirty="0" err="1">
                <a:solidFill>
                  <a:srgbClr val="3A0000"/>
                </a:solidFill>
              </a:rPr>
              <a:t>використовуючи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різні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види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симетрії</a:t>
            </a:r>
            <a:r>
              <a:rPr lang="uk-UA" sz="2700" b="1" dirty="0">
                <a:solidFill>
                  <a:srgbClr val="3A0000"/>
                </a:solidFill>
              </a:rPr>
              <a:t>, </a:t>
            </a:r>
            <a:r>
              <a:rPr lang="ru-RU" sz="2700" b="1" dirty="0" err="1">
                <a:solidFill>
                  <a:srgbClr val="3A0000"/>
                </a:solidFill>
              </a:rPr>
              <a:t>паралельний</a:t>
            </a:r>
            <a:r>
              <a:rPr lang="ru-RU" sz="2700" b="1" dirty="0">
                <a:solidFill>
                  <a:srgbClr val="3A0000"/>
                </a:solidFill>
              </a:rPr>
              <a:t> перенос, поворот</a:t>
            </a:r>
            <a:r>
              <a:rPr lang="uk-UA" sz="2700" b="1" dirty="0">
                <a:solidFill>
                  <a:srgbClr val="3A0000"/>
                </a:solidFill>
              </a:rPr>
              <a:t>. </a:t>
            </a:r>
            <a:r>
              <a:rPr lang="ru-RU" sz="2700" b="1" dirty="0">
                <a:solidFill>
                  <a:srgbClr val="3A0000"/>
                </a:solidFill>
              </a:rPr>
              <a:t/>
            </a:r>
            <a:br>
              <a:rPr lang="ru-RU" sz="2700" b="1" dirty="0">
                <a:solidFill>
                  <a:srgbClr val="3A0000"/>
                </a:solidFill>
              </a:rPr>
            </a:br>
            <a:r>
              <a:rPr lang="uk-UA" sz="2700" b="1" dirty="0">
                <a:solidFill>
                  <a:srgbClr val="3A0000"/>
                </a:solidFill>
              </a:rPr>
              <a:t>2) </a:t>
            </a:r>
            <a:r>
              <a:rPr lang="ru-RU" sz="2700" b="1" dirty="0" err="1">
                <a:solidFill>
                  <a:srgbClr val="3A0000"/>
                </a:solidFill>
              </a:rPr>
              <a:t>побудова</a:t>
            </a:r>
            <a:r>
              <a:rPr lang="ru-RU" sz="2700" b="1" dirty="0">
                <a:solidFill>
                  <a:srgbClr val="3A0000"/>
                </a:solidFill>
              </a:rPr>
              <a:t> орнаменту </a:t>
            </a:r>
            <a:r>
              <a:rPr lang="ru-RU" sz="2700" b="1" dirty="0" err="1">
                <a:solidFill>
                  <a:srgbClr val="3A0000"/>
                </a:solidFill>
              </a:rPr>
              <a:t>підпорядковується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математичним</a:t>
            </a:r>
            <a:r>
              <a:rPr lang="ru-RU" sz="2700" b="1" dirty="0">
                <a:solidFill>
                  <a:srgbClr val="3A0000"/>
                </a:solidFill>
              </a:rPr>
              <a:t> законам, </a:t>
            </a:r>
            <a:r>
              <a:rPr lang="ru-RU" sz="2700" b="1" dirty="0" err="1">
                <a:solidFill>
                  <a:srgbClr val="3A0000"/>
                </a:solidFill>
              </a:rPr>
              <a:t>виявлення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цих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законів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дозволяє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спростити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і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розширити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можливості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побудови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орнаментів</a:t>
            </a:r>
            <a:r>
              <a:rPr lang="ru-RU" sz="2700" b="1" dirty="0">
                <a:solidFill>
                  <a:srgbClr val="3A0000"/>
                </a:solidFill>
              </a:rPr>
              <a:t> за </a:t>
            </a:r>
            <a:r>
              <a:rPr lang="ru-RU" sz="2700" b="1" dirty="0" err="1">
                <a:solidFill>
                  <a:srgbClr val="3A0000"/>
                </a:solidFill>
              </a:rPr>
              <a:t>допомогою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комп'ютерних</a:t>
            </a:r>
            <a:r>
              <a:rPr lang="ru-RU" sz="2700" b="1" dirty="0">
                <a:solidFill>
                  <a:srgbClr val="3A0000"/>
                </a:solidFill>
              </a:rPr>
              <a:t> </a:t>
            </a:r>
            <a:r>
              <a:rPr lang="ru-RU" sz="2700" b="1" dirty="0" err="1">
                <a:solidFill>
                  <a:srgbClr val="3A0000"/>
                </a:solidFill>
              </a:rPr>
              <a:t>технологій</a:t>
            </a:r>
            <a:r>
              <a:rPr lang="ru-RU" sz="2700" b="1" dirty="0">
                <a:solidFill>
                  <a:srgbClr val="3A0000"/>
                </a:solidFill>
              </a:rPr>
              <a:t>.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013176"/>
            <a:ext cx="3888432" cy="85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933056"/>
            <a:ext cx="3888432" cy="9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33056"/>
            <a:ext cx="254650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Українські рушники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5" descr="Рушнык">
            <a:hlinkClick r:id="rId2" tooltip="&quot;Украинский рушнык&quot;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484" y="1484784"/>
            <a:ext cx="2516043" cy="2122473"/>
          </a:xfrm>
          <a:prstGeom prst="rect">
            <a:avLst/>
          </a:prstGeom>
          <a:noFill/>
        </p:spPr>
      </p:pic>
      <p:pic>
        <p:nvPicPr>
          <p:cNvPr id="5" name="Рисунок 7" descr="Украинский рушни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484783"/>
            <a:ext cx="2746220" cy="2122473"/>
          </a:xfrm>
          <a:prstGeom prst="rect">
            <a:avLst/>
          </a:prstGeom>
          <a:noFill/>
        </p:spPr>
      </p:pic>
      <p:pic>
        <p:nvPicPr>
          <p:cNvPr id="6" name="Рисунок 100" descr="https://rushnykfromukraineukr.files.wordpress.com/2014/10/01.jpg?w=764&amp;h=1013&amp;crop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201788"/>
            <a:ext cx="2448272" cy="2405469"/>
          </a:xfrm>
          <a:prstGeom prst="rect">
            <a:avLst/>
          </a:prstGeom>
          <a:noFill/>
        </p:spPr>
      </p:pic>
      <p:pic>
        <p:nvPicPr>
          <p:cNvPr id="7" name="Рисунок 97" descr="https://rushnykfromukraineukr.files.wordpress.com/2014/10/08.jpg?w=764&amp;h=1013&amp;crop=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933056"/>
            <a:ext cx="2550261" cy="2304256"/>
          </a:xfrm>
          <a:prstGeom prst="rect">
            <a:avLst/>
          </a:prstGeom>
          <a:noFill/>
        </p:spPr>
      </p:pic>
      <p:pic>
        <p:nvPicPr>
          <p:cNvPr id="8" name="Рисунок 4" descr="Рушни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8599" y="3933056"/>
            <a:ext cx="2453201" cy="2304256"/>
          </a:xfrm>
          <a:prstGeom prst="rect">
            <a:avLst/>
          </a:prstGeom>
          <a:noFill/>
        </p:spPr>
      </p:pic>
      <p:pic>
        <p:nvPicPr>
          <p:cNvPr id="9" name="Рисунок 1" descr="вишивка Український орнамент схем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5655" y="3933055"/>
            <a:ext cx="2660801" cy="2088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0124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Розшифрування українських рушників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8435" name="Рисунок 4" descr="Текстовый украинский орнамент: успі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1685925" cy="1685925"/>
          </a:xfrm>
          <a:prstGeom prst="rect">
            <a:avLst/>
          </a:prstGeom>
          <a:noFill/>
        </p:spPr>
      </p:pic>
      <p:pic>
        <p:nvPicPr>
          <p:cNvPr id="18434" name="Рисунок 13" descr="Текстовый украинский орнамент: на щастя і дол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556792"/>
            <a:ext cx="1847850" cy="1847850"/>
          </a:xfrm>
          <a:prstGeom prst="rect">
            <a:avLst/>
          </a:prstGeom>
          <a:noFill/>
        </p:spPr>
      </p:pic>
      <p:pic>
        <p:nvPicPr>
          <p:cNvPr id="18433" name="Рисунок 7" descr="Текстовый украинский орнамент: Добро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476063"/>
            <a:ext cx="1944216" cy="1961371"/>
          </a:xfrm>
          <a:prstGeom prst="rect">
            <a:avLst/>
          </a:prstGeom>
          <a:noFill/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611560" y="3501008"/>
            <a:ext cx="58569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Успіх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	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На щастя та долю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Доброта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Текстовый украинский орнамент: сину будь щасливий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1960220" cy="196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7504" y="5877272"/>
            <a:ext cx="25202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Сину будь щасливим </a:t>
            </a:r>
            <a:r>
              <a:rPr lang="uk-UA" dirty="0" smtClean="0"/>
              <a:t>	</a:t>
            </a:r>
            <a:endParaRPr lang="ru-RU" dirty="0"/>
          </a:p>
        </p:txBody>
      </p:sp>
      <p:pic>
        <p:nvPicPr>
          <p:cNvPr id="11" name="Рисунок 10" descr="Текстовый украинский орнамент: міцна сім`я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005064"/>
            <a:ext cx="18002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987824" y="587727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Міцна сім</a:t>
            </a:r>
            <a:r>
              <a:rPr lang="en-US" sz="2000" dirty="0" smtClean="0"/>
              <a:t>’</a:t>
            </a:r>
            <a:r>
              <a:rPr lang="uk-UA" sz="2000" dirty="0" smtClean="0"/>
              <a:t>я</a:t>
            </a:r>
            <a:endParaRPr lang="ru-RU" sz="2000" dirty="0"/>
          </a:p>
        </p:txBody>
      </p:sp>
      <p:pic>
        <p:nvPicPr>
          <p:cNvPr id="13" name="Рисунок 12" descr="Текстовый украинский орнамент: щастя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46069" y="2348880"/>
            <a:ext cx="165618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657884" y="4074712"/>
            <a:ext cx="1186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3A0000"/>
                </a:solidFill>
              </a:rPr>
              <a:t>Щастя</a:t>
            </a:r>
            <a:endParaRPr lang="ru-RU" sz="2000" dirty="0">
              <a:solidFill>
                <a:srgbClr val="3A0000"/>
              </a:solidFill>
            </a:endParaRPr>
          </a:p>
        </p:txBody>
      </p:sp>
      <p:pic>
        <p:nvPicPr>
          <p:cNvPr id="15" name="Рисунок 14" descr="Текстовый украинский орнамент: Родина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3933056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436096" y="5877272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3A0000"/>
                </a:solidFill>
              </a:rPr>
              <a:t>Родина</a:t>
            </a:r>
            <a:endParaRPr lang="ru-RU" sz="2000" dirty="0">
              <a:solidFill>
                <a:srgbClr val="3A0000"/>
              </a:solidFill>
            </a:endParaRPr>
          </a:p>
        </p:txBody>
      </p:sp>
      <p:pic>
        <p:nvPicPr>
          <p:cNvPr id="17" name="Рисунок 16" descr="Текстовый украинский орнамент: Почуття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28140" y="4433093"/>
            <a:ext cx="1856048" cy="185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332493" y="6159585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rgbClr val="3A0000"/>
                </a:solidFill>
              </a:rPr>
              <a:t>Почуття</a:t>
            </a:r>
            <a:endParaRPr lang="ru-RU" sz="2000" dirty="0">
              <a:solidFill>
                <a:srgbClr val="3A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313" y="78224"/>
            <a:ext cx="19208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01651" y="1814433"/>
            <a:ext cx="104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Кохання 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Висновки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773" y="620688"/>
            <a:ext cx="9166774" cy="5400600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rgbClr val="3A0000"/>
                </a:solidFill>
              </a:rPr>
              <a:t>1)Огляд літератури по темі показав, що існуючі класифікації не в повній мірі відображають все розмаїття орнаментів з математичної точки зору. </a:t>
            </a:r>
            <a:endParaRPr lang="ru-RU" sz="2000" b="1" dirty="0" smtClean="0">
              <a:solidFill>
                <a:srgbClr val="3A0000"/>
              </a:solidFill>
            </a:endParaRPr>
          </a:p>
          <a:p>
            <a:r>
              <a:rPr lang="uk-UA" sz="2000" b="1" dirty="0" smtClean="0">
                <a:solidFill>
                  <a:srgbClr val="3A0000"/>
                </a:solidFill>
              </a:rPr>
              <a:t>2)За змістом існують такі види орнаментів: образотворчий, що включає в себе конкретний малюнок людини, тварин, рослин, пейзажні або архітектурні мотиви, малюнок предметів неживої природи або складну емблему; необразотворчий, утворений з геометричних елементів, абстрактних форм, позбавлених конкретного предметного змісту; та комбінований.</a:t>
            </a:r>
            <a:endParaRPr lang="ru-RU" sz="2000" b="1" dirty="0" smtClean="0">
              <a:solidFill>
                <a:srgbClr val="3A0000"/>
              </a:solidFill>
            </a:endParaRPr>
          </a:p>
          <a:p>
            <a:r>
              <a:rPr lang="uk-UA" sz="2000" b="1" dirty="0" smtClean="0">
                <a:solidFill>
                  <a:srgbClr val="3A0000"/>
                </a:solidFill>
              </a:rPr>
              <a:t>3) При побудові орнаментів використовуються такі види симетрії як осьова симетрія, центральна симетрія та поворот.</a:t>
            </a:r>
            <a:endParaRPr lang="ru-RU" sz="2000" b="1" dirty="0" smtClean="0">
              <a:solidFill>
                <a:srgbClr val="3A0000"/>
              </a:solidFill>
            </a:endParaRPr>
          </a:p>
          <a:p>
            <a:r>
              <a:rPr lang="uk-UA" sz="2000" b="1" dirty="0" smtClean="0">
                <a:solidFill>
                  <a:srgbClr val="3A0000"/>
                </a:solidFill>
              </a:rPr>
              <a:t>4)Виявили основні види орнаменту і розробили алгоритми їх побудови на основі математичного принципу переміщення. Побудували  зразки орнаментів, використовуючи геометричні фігури.</a:t>
            </a:r>
            <a:endParaRPr lang="ru-RU" sz="2000" b="1" dirty="0" smtClean="0">
              <a:solidFill>
                <a:srgbClr val="3A0000"/>
              </a:solidFill>
            </a:endParaRPr>
          </a:p>
          <a:p>
            <a:r>
              <a:rPr lang="uk-UA" sz="2000" b="1" dirty="0" smtClean="0">
                <a:solidFill>
                  <a:srgbClr val="3A0000"/>
                </a:solidFill>
              </a:rPr>
              <a:t>5)Дослідили, як проявляється симетрія в орнаментах за допомогою абетки яка зашифрована в українських візерунках.</a:t>
            </a:r>
            <a:endParaRPr lang="ru-RU" sz="2000" b="1" dirty="0" smtClean="0">
              <a:solidFill>
                <a:srgbClr val="3A0000"/>
              </a:solidFill>
            </a:endParaRPr>
          </a:p>
          <a:p>
            <a:r>
              <a:rPr lang="uk-UA" sz="2000" b="1" dirty="0" smtClean="0">
                <a:solidFill>
                  <a:srgbClr val="3A0000"/>
                </a:solidFill>
              </a:rPr>
              <a:t>6)За допомогою </a:t>
            </a:r>
            <a:r>
              <a:rPr lang="uk-UA" sz="2000" b="1" dirty="0" err="1" smtClean="0">
                <a:solidFill>
                  <a:srgbClr val="3A0000"/>
                </a:solidFill>
              </a:rPr>
              <a:t>онлайн-конструктора</a:t>
            </a:r>
            <a:r>
              <a:rPr lang="uk-UA" sz="2000" b="1" dirty="0" smtClean="0">
                <a:solidFill>
                  <a:srgbClr val="3A0000"/>
                </a:solidFill>
              </a:rPr>
              <a:t> </a:t>
            </a:r>
            <a:r>
              <a:rPr lang="uk-UA" sz="2000" b="1" dirty="0" err="1" smtClean="0">
                <a:solidFill>
                  <a:srgbClr val="3A0000"/>
                </a:solidFill>
              </a:rPr>
              <a:t>Ornament</a:t>
            </a:r>
            <a:r>
              <a:rPr lang="uk-UA" sz="2000" b="1" dirty="0" smtClean="0">
                <a:solidFill>
                  <a:srgbClr val="3A0000"/>
                </a:solidFill>
              </a:rPr>
              <a:t> UA створили орнаменти  для вишивання імен.</a:t>
            </a:r>
            <a:endParaRPr lang="ru-RU" sz="2000" b="1" dirty="0" smtClean="0">
              <a:solidFill>
                <a:srgbClr val="3A0000"/>
              </a:solidFill>
            </a:endParaRPr>
          </a:p>
          <a:p>
            <a:r>
              <a:rPr lang="uk-UA" sz="2000" b="1" dirty="0" smtClean="0">
                <a:solidFill>
                  <a:srgbClr val="3A0000"/>
                </a:solidFill>
              </a:rPr>
              <a:t> 7)Використовуючи інформацію щодо закодованих букв української абетки, прочитали  орнаменти українських рушників.</a:t>
            </a:r>
            <a:endParaRPr lang="ru-RU" sz="2000" b="1" dirty="0">
              <a:solidFill>
                <a:srgbClr val="3A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404664"/>
            <a:ext cx="1008112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Виникнення</a:t>
            </a:r>
            <a:r>
              <a:rPr lang="ru-RU" b="1" dirty="0">
                <a:solidFill>
                  <a:srgbClr val="C00000"/>
                </a:solidFill>
              </a:rPr>
              <a:t>  орнаментики 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err="1" smtClean="0">
                <a:solidFill>
                  <a:srgbClr val="C00000"/>
                </a:solidFill>
              </a:rPr>
              <a:t>відноситься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до часу </a:t>
            </a:r>
            <a:r>
              <a:rPr lang="ru-RU" b="1" dirty="0" err="1">
                <a:solidFill>
                  <a:srgbClr val="C00000"/>
                </a:solidFill>
              </a:rPr>
              <a:t>глибокої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давнини</a:t>
            </a:r>
            <a:r>
              <a:rPr lang="ru-RU" dirty="0" smtClean="0">
                <a:solidFill>
                  <a:srgbClr val="3A0000"/>
                </a:solidFill>
              </a:rPr>
              <a:t>.</a:t>
            </a:r>
            <a:endParaRPr lang="ru-RU" dirty="0">
              <a:solidFill>
                <a:srgbClr val="3A0000"/>
              </a:solidFill>
            </a:endParaRPr>
          </a:p>
        </p:txBody>
      </p:sp>
      <p:pic>
        <p:nvPicPr>
          <p:cNvPr id="4" name="Picture 4" descr="img23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02" y="2060848"/>
            <a:ext cx="301336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img2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0467" y="2060848"/>
            <a:ext cx="303579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img2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949" y="2060848"/>
            <a:ext cx="328315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1627929"/>
            <a:ext cx="2808312" cy="79208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3A0000"/>
                </a:solidFill>
              </a:rPr>
              <a:t>Технічний</a:t>
            </a:r>
            <a:endParaRPr lang="ru-RU" sz="3600" b="1" dirty="0">
              <a:solidFill>
                <a:srgbClr val="3A0000"/>
              </a:solidFill>
            </a:endParaRPr>
          </a:p>
        </p:txBody>
      </p:sp>
      <p:pic>
        <p:nvPicPr>
          <p:cNvPr id="4" name="Содержимое 3" descr="технічний орнамент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2580215"/>
            <a:ext cx="4342510" cy="2897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537" y="2580215"/>
            <a:ext cx="4117722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683568" y="170080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A0000"/>
                </a:solidFill>
              </a:rPr>
              <a:t>Фантастичний</a:t>
            </a:r>
            <a:endParaRPr lang="ru-RU" sz="3600" b="1" dirty="0">
              <a:solidFill>
                <a:srgbClr val="3A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548680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C00000"/>
                </a:solidFill>
              </a:rPr>
              <a:t>Види орнаментів: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727" y="3861601"/>
            <a:ext cx="2674640" cy="63408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3A0000"/>
                </a:solidFill>
              </a:rPr>
              <a:t>Астральний</a:t>
            </a:r>
            <a:endParaRPr lang="ru-RU" sz="3600" b="1" dirty="0">
              <a:solidFill>
                <a:srgbClr val="3A0000"/>
              </a:solidFill>
            </a:endParaRPr>
          </a:p>
        </p:txBody>
      </p:sp>
      <p:pic>
        <p:nvPicPr>
          <p:cNvPr id="4" name="Содержимое 3" descr="астральний орнамен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4543172"/>
            <a:ext cx="2304256" cy="2168711"/>
          </a:xfrm>
        </p:spPr>
      </p:pic>
      <p:sp>
        <p:nvSpPr>
          <p:cNvPr id="5" name="TextBox 4"/>
          <p:cNvSpPr txBox="1"/>
          <p:nvPr/>
        </p:nvSpPr>
        <p:spPr>
          <a:xfrm>
            <a:off x="5868144" y="393305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A0000"/>
                </a:solidFill>
              </a:rPr>
              <a:t>Пейзажний</a:t>
            </a:r>
            <a:endParaRPr lang="ru-RU" sz="3600" b="1" dirty="0">
              <a:solidFill>
                <a:srgbClr val="3A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525392"/>
            <a:ext cx="2376264" cy="215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131840" y="270892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A0000"/>
                </a:solidFill>
              </a:rPr>
              <a:t>Предметний</a:t>
            </a:r>
            <a:endParaRPr lang="ru-RU" sz="3600" b="1" dirty="0">
              <a:solidFill>
                <a:srgbClr val="3A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356992"/>
            <a:ext cx="4320480" cy="56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620688"/>
            <a:ext cx="2232248" cy="255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5696" y="541239"/>
            <a:ext cx="2025740" cy="2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5536" y="0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A0000"/>
                </a:solidFill>
              </a:rPr>
              <a:t>Символічний</a:t>
            </a:r>
            <a:endParaRPr lang="ru-RU" sz="3600" b="1" dirty="0" smtClean="0">
              <a:solidFill>
                <a:srgbClr val="3A0000"/>
              </a:solidFill>
            </a:endParaRPr>
          </a:p>
          <a:p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66518" y="-21178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3A0000"/>
                </a:solidFill>
              </a:rPr>
              <a:t>Каліграфічний</a:t>
            </a:r>
            <a:endParaRPr lang="ru-RU" sz="3600" b="1" dirty="0">
              <a:solidFill>
                <a:srgbClr val="3A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3A0000"/>
                </a:solidFill>
              </a:rPr>
              <a:t> </a:t>
            </a:r>
            <a:endParaRPr lang="ru-RU" dirty="0">
              <a:solidFill>
                <a:srgbClr val="3A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476672"/>
            <a:ext cx="6192688" cy="7920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rgbClr val="C00000"/>
                </a:solidFill>
              </a:rPr>
              <a:t>Геометричний орнамент</a:t>
            </a:r>
            <a:endParaRPr lang="ru-RU" sz="4000" b="1" dirty="0">
              <a:solidFill>
                <a:srgbClr val="C00000"/>
              </a:solidFill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55306" y="1484784"/>
            <a:ext cx="7561110" cy="1862453"/>
            <a:chOff x="146" y="1557"/>
            <a:chExt cx="5785" cy="1409"/>
          </a:xfrm>
        </p:grpSpPr>
        <p:pic>
          <p:nvPicPr>
            <p:cNvPr id="7" name="Рисунок 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6" y="1557"/>
              <a:ext cx="1480" cy="1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67" y="1616"/>
              <a:ext cx="1564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Рисунок 8" descr="Изображение:38.jpg">
            <a:hlinkClick r:id="rId4" tooltip="&quot;Изображение:38.jpg&quot; 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306" y="3789040"/>
            <a:ext cx="799315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геометричний орнамент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1324519"/>
            <a:ext cx="2232248" cy="2262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Точка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точка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079" y="1340768"/>
            <a:ext cx="3861881" cy="2304256"/>
          </a:xfrm>
        </p:spPr>
      </p:pic>
      <p:pic>
        <p:nvPicPr>
          <p:cNvPr id="5" name="Рисунок 4" descr="точка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2257" y="1287341"/>
            <a:ext cx="3788281" cy="2304256"/>
          </a:xfrm>
          <a:prstGeom prst="rect">
            <a:avLst/>
          </a:prstGeom>
        </p:spPr>
      </p:pic>
      <p:pic>
        <p:nvPicPr>
          <p:cNvPr id="6" name="Рисунок 5" descr="точ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04" y="3789040"/>
            <a:ext cx="3738879" cy="2160240"/>
          </a:xfrm>
          <a:prstGeom prst="rect">
            <a:avLst/>
          </a:prstGeom>
        </p:spPr>
      </p:pic>
      <p:pic>
        <p:nvPicPr>
          <p:cNvPr id="7" name="Рисунок 6" descr="точка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1" y="3789040"/>
            <a:ext cx="3580507" cy="21602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</TotalTime>
  <Words>532</Words>
  <Application>Microsoft Office PowerPoint</Application>
  <PresentationFormat>Экран (4:3)</PresentationFormat>
  <Paragraphs>99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Орнаменти – втілення математичної краси</vt:lpstr>
      <vt:lpstr> </vt:lpstr>
      <vt:lpstr> </vt:lpstr>
      <vt:lpstr>Гіпотези: 1) можна накреслити орнамент, використовуючи різні види симетрії, паралельний перенос, поворот.  2) побудова орнаменту підпорядковується математичним законам, виявлення цих законів дозволяє спростити і розширити можливості побудови орнаментів за допомогою комп'ютерних технологій. </vt:lpstr>
      <vt:lpstr>Виникнення  орнаментики   відноситься до часу глибокої давнини.</vt:lpstr>
      <vt:lpstr>Технічний</vt:lpstr>
      <vt:lpstr>Астральний</vt:lpstr>
      <vt:lpstr> </vt:lpstr>
      <vt:lpstr>Точка</vt:lpstr>
      <vt:lpstr> </vt:lpstr>
      <vt:lpstr>Меандр</vt:lpstr>
      <vt:lpstr>Ромб</vt:lpstr>
      <vt:lpstr>Зигзаги та спіралі</vt:lpstr>
      <vt:lpstr>Слов'янська вишивка</vt:lpstr>
      <vt:lpstr>Мотиви орнамента:</vt:lpstr>
      <vt:lpstr> </vt:lpstr>
      <vt:lpstr>Сітчастий орнамент</vt:lpstr>
      <vt:lpstr>Рапорт</vt:lpstr>
      <vt:lpstr> </vt:lpstr>
      <vt:lpstr>"Симетрія є тією ідеєю, за допомогою якої  людина протягом століть намагався осягнути і створити порядок, красу і досконалість ".      Г. Вейль</vt:lpstr>
      <vt:lpstr>Осьова симетрія – симетрія відносно проведеної прямої(осі)</vt:lpstr>
      <vt:lpstr>Центральна симетрія – симетрія відносно точки. </vt:lpstr>
      <vt:lpstr>Поворот</vt:lpstr>
      <vt:lpstr>Паралельне перенесення</vt:lpstr>
      <vt:lpstr>Геометричний мотив в архітектурі</vt:lpstr>
      <vt:lpstr>Поділ кола на 3,4,5,6,8,12 частин</vt:lpstr>
      <vt:lpstr>П'ятикутна зірка</vt:lpstr>
      <vt:lpstr>Восьмикінцева зірка</vt:lpstr>
      <vt:lpstr>Шістнадцятикінцева зірка</vt:lpstr>
      <vt:lpstr>Українська народна вишивка</vt:lpstr>
      <vt:lpstr>Полтавська вишивка</vt:lpstr>
      <vt:lpstr>Тернопільська вишивка</vt:lpstr>
      <vt:lpstr>Способи побудови орнаменту  за допомогою симетрії на площині способом переміщення.  </vt:lpstr>
      <vt:lpstr>Побудова 2 орнаменту.</vt:lpstr>
      <vt:lpstr>Книга Володимира Підгірняка «Текстова вишивка. Бродівське письмо»</vt:lpstr>
      <vt:lpstr>Кодовані абетка і цифри в орнаменті</vt:lpstr>
      <vt:lpstr> </vt:lpstr>
      <vt:lpstr>Дерево життя – дерево роду</vt:lpstr>
      <vt:lpstr>Берегиня — мати всього живого</vt:lpstr>
      <vt:lpstr>Українські рушники</vt:lpstr>
      <vt:lpstr>Розшифрування українських рушників</vt:lpstr>
      <vt:lpstr>Висновки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XTreme.ws</dc:creator>
  <cp:lastModifiedBy>Nataly</cp:lastModifiedBy>
  <cp:revision>78</cp:revision>
  <dcterms:created xsi:type="dcterms:W3CDTF">2017-12-28T14:04:47Z</dcterms:created>
  <dcterms:modified xsi:type="dcterms:W3CDTF">2018-03-18T17:11:43Z</dcterms:modified>
</cp:coreProperties>
</file>