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DAAE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1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FEEF3-877E-482A-AFE7-B4EC60B1E730}" type="datetimeFigureOut">
              <a:rPr lang="ru-RU"/>
              <a:pPr>
                <a:defRPr/>
              </a:pPr>
              <a:t>20.02.2018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44360-FF2A-49D4-AAF7-3D8DD5599E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518F8-183C-4935-9C4F-1295F7D63C50}" type="datetimeFigureOut">
              <a:rPr lang="ru-RU"/>
              <a:pPr>
                <a:defRPr/>
              </a:pPr>
              <a:t>20.02.2018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75AF8B-5A7F-4D74-916B-9CE7675992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7EEBA-DECA-4086-818F-F1FEA1F226CB}" type="datetimeFigureOut">
              <a:rPr lang="ru-RU"/>
              <a:pPr>
                <a:defRPr/>
              </a:pPr>
              <a:t>20.02.2018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A1B41-E3EB-4C0D-BF07-9B3D8DDAAF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75201C-036B-4744-84D8-CA96A65F3560}" type="datetimeFigureOut">
              <a:rPr lang="ru-RU"/>
              <a:pPr>
                <a:defRPr/>
              </a:pPr>
              <a:t>20.02.2018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4DE1D3-3F8A-434B-97A5-2DC35D0293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0FDEB-E74F-48F3-913A-5883C811EC7F}" type="datetimeFigureOut">
              <a:rPr lang="ru-RU"/>
              <a:pPr>
                <a:defRPr/>
              </a:pPr>
              <a:t>20.02.2018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DF34D-A7AF-4AEF-B309-67D9CED47D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46B8F-AA2F-42C4-82D4-0A4C559B1E8F}" type="datetimeFigureOut">
              <a:rPr lang="ru-RU"/>
              <a:pPr>
                <a:defRPr/>
              </a:pPr>
              <a:t>20.02.2018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B627D-C307-4A89-957E-B702F9CFE9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52D530-2A0E-49B5-9B85-364CD1B4D62E}" type="datetimeFigureOut">
              <a:rPr lang="ru-RU"/>
              <a:pPr>
                <a:defRPr/>
              </a:pPr>
              <a:t>20.02.2018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4274E-1F68-4555-B393-460BF316D7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7B26C-BDF1-45E6-99E6-8DD25C5CD733}" type="datetimeFigureOut">
              <a:rPr lang="ru-RU"/>
              <a:pPr>
                <a:defRPr/>
              </a:pPr>
              <a:t>20.02.2018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A23D3F-FC91-47A9-9E7D-06D230C15B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4E9624-A55B-43A1-BDBF-8B35B6DF983E}" type="datetimeFigureOut">
              <a:rPr lang="ru-RU"/>
              <a:pPr>
                <a:defRPr/>
              </a:pPr>
              <a:t>20.02.2018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1DEA0F-104C-43B6-A888-9EC829755F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156419-B0D7-4A42-BF80-4B934D1289B0}" type="datetimeFigureOut">
              <a:rPr lang="ru-RU"/>
              <a:pPr>
                <a:defRPr/>
              </a:pPr>
              <a:t>20.02.2018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0FE026-A543-44E8-B07A-AAD5CA25FA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D13B0-97D4-4420-B572-47D30AD035CA}" type="datetimeFigureOut">
              <a:rPr lang="ru-RU"/>
              <a:pPr>
                <a:defRPr/>
              </a:pPr>
              <a:t>20.02.2018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E2442-22FA-445C-92AA-66D9E25ABB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41A7CAA-C47D-4828-B67A-139B402A06C1}" type="datetimeFigureOut">
              <a:rPr lang="ru-RU"/>
              <a:pPr>
                <a:defRPr/>
              </a:pPr>
              <a:t>20.02.2018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EC0F2AA-92A2-456E-9403-2A6C80FA19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91000"/>
                <a:lumOff val="9000"/>
              </a:schemeClr>
            </a:gs>
            <a:gs pos="50000">
              <a:schemeClr val="tx2">
                <a:lumMod val="40000"/>
                <a:lumOff val="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3" y="333375"/>
            <a:ext cx="7772400" cy="1511300"/>
          </a:xfrm>
        </p:spPr>
        <p:txBody>
          <a:bodyPr/>
          <a:lstStyle/>
          <a:p>
            <a:r>
              <a:rPr lang="uk-UA" sz="3200" smtClean="0"/>
              <a:t>Тема: Золотий трикутник міста Харкова. Успенський собор</a:t>
            </a:r>
            <a:endParaRPr lang="ru-RU" sz="320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8313" y="2852738"/>
            <a:ext cx="7775575" cy="3671887"/>
          </a:xfrm>
        </p:spPr>
        <p:txBody>
          <a:bodyPr/>
          <a:lstStyle/>
          <a:p>
            <a:pPr algn="l"/>
            <a:r>
              <a:rPr lang="ru-RU" sz="2400" smtClean="0">
                <a:solidFill>
                  <a:schemeClr val="tx1"/>
                </a:solidFill>
              </a:rPr>
              <a:t>Виконала: учениця 8-А класу</a:t>
            </a:r>
          </a:p>
          <a:p>
            <a:pPr algn="l"/>
            <a:r>
              <a:rPr lang="ru-RU" sz="2400" smtClean="0">
                <a:solidFill>
                  <a:schemeClr val="tx1"/>
                </a:solidFill>
              </a:rPr>
              <a:t>ХЗОШ №31</a:t>
            </a:r>
          </a:p>
          <a:p>
            <a:pPr algn="l"/>
            <a:r>
              <a:rPr lang="ru-RU" sz="2400" smtClean="0">
                <a:solidFill>
                  <a:schemeClr val="tx1"/>
                </a:solidFill>
              </a:rPr>
              <a:t>Дубіль Дарина</a:t>
            </a:r>
          </a:p>
          <a:p>
            <a:pPr algn="l"/>
            <a:endParaRPr lang="ru-RU" sz="2400" smtClean="0">
              <a:solidFill>
                <a:schemeClr val="tx1"/>
              </a:solidFill>
            </a:endParaRPr>
          </a:p>
          <a:p>
            <a:pPr algn="l"/>
            <a:r>
              <a:rPr lang="ru-RU" sz="2400" smtClean="0">
                <a:solidFill>
                  <a:schemeClr val="tx1"/>
                </a:solidFill>
              </a:rPr>
              <a:t>Перевірила: вчитель з математики</a:t>
            </a:r>
          </a:p>
          <a:p>
            <a:pPr algn="l"/>
            <a:r>
              <a:rPr lang="ru-RU" sz="2400" smtClean="0">
                <a:solidFill>
                  <a:schemeClr val="tx1"/>
                </a:solidFill>
              </a:rPr>
              <a:t>ХЗОШ №31</a:t>
            </a:r>
          </a:p>
          <a:p>
            <a:pPr algn="l"/>
            <a:r>
              <a:rPr lang="ru-RU" sz="2400" smtClean="0">
                <a:solidFill>
                  <a:schemeClr val="tx1"/>
                </a:solidFill>
              </a:rPr>
              <a:t>Ковальчук Світлана Олександрівна</a:t>
            </a:r>
          </a:p>
          <a:p>
            <a:pPr algn="l"/>
            <a:endParaRPr lang="ru-RU" sz="240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91000"/>
                <a:lumOff val="9000"/>
              </a:schemeClr>
            </a:gs>
            <a:gs pos="50000">
              <a:schemeClr val="tx2">
                <a:lumMod val="40000"/>
                <a:lumOff val="60000"/>
              </a:schemeClr>
            </a:gs>
            <a:gs pos="100000">
              <a:schemeClr val="accent1">
                <a:lumMod val="40000"/>
                <a:lumOff val="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813"/>
            <a:ext cx="8229600" cy="936625"/>
          </a:xfrm>
        </p:spPr>
        <p:txBody>
          <a:bodyPr/>
          <a:lstStyle/>
          <a:p>
            <a:r>
              <a:rPr lang="uk-UA" sz="4000" smtClean="0"/>
              <a:t>Історія виникнення собору</a:t>
            </a:r>
            <a:endParaRPr lang="ru-RU" sz="4000" smtClean="0"/>
          </a:p>
        </p:txBody>
      </p:sp>
      <p:sp>
        <p:nvSpPr>
          <p:cNvPr id="14339" name="Объект 2"/>
          <p:cNvSpPr>
            <a:spLocks noGrp="1"/>
          </p:cNvSpPr>
          <p:nvPr>
            <p:ph idx="1"/>
          </p:nvPr>
        </p:nvSpPr>
        <p:spPr>
          <a:xfrm>
            <a:off x="395288" y="1268413"/>
            <a:ext cx="8229600" cy="5329237"/>
          </a:xfrm>
        </p:spPr>
        <p:txBody>
          <a:bodyPr/>
          <a:lstStyle/>
          <a:p>
            <a:endParaRPr lang="ru-RU" sz="1700" smtClean="0"/>
          </a:p>
          <a:p>
            <a:r>
              <a:rPr lang="ru-RU" sz="1700" smtClean="0"/>
              <a:t>Згідно з документом, дерев'яний храм був побудований у 1657 році, а деревину до церкви возили козаки при першому харківському воєводі Селіфонтові. Дерев'яний храм був невеликою площею (приблизно 70 м²). Спершу тут не було навіть дерев'яних ікон, використовували паперові, була відсутня частина необхідних для повного богослужіння книжок. До 1680-х років будівля храму прийшла у занепад.</a:t>
            </a:r>
          </a:p>
          <a:p>
            <a:r>
              <a:rPr lang="ru-RU" sz="1700" smtClean="0"/>
              <a:t>В 1685—1687 роках в межах фортеці поблизу старого дерев'яної церкви будується новий кам'яний собор, хрестоподібний з п'ятьма куполами. Окремо була побудована дзвіниця, але дата її будівництва не відома.</a:t>
            </a:r>
          </a:p>
          <a:p>
            <a:r>
              <a:rPr lang="ru-RU" sz="1700" smtClean="0"/>
              <a:t>У 1733 році собор постраждав від великої міської пожежі. Від храму залишились тільки кам'яні стіни, але за рік храм був відбудований. Коли в стінах храму виявили тріщини, стало зрозуміло, що навіть капітальний ремонт будівлю не врятує. Було прийнято рішення побудувати на цьому місці новий собор.</a:t>
            </a:r>
          </a:p>
          <a:p>
            <a:r>
              <a:rPr lang="ru-RU" sz="1700" smtClean="0"/>
              <a:t> Будівництво нового собору тривало з 1771 по 1777 рік. Зведення храму велось на добровільні пожертви харків'ян і парафії Бєлгородської єпархії. У 1791 році була зведена кам'яна огорожа і 8 крамниць, які давали храму великі прибутки.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97000"/>
                <a:lumOff val="3000"/>
              </a:schemeClr>
            </a:gs>
            <a:gs pos="50000">
              <a:srgbClr val="8DAAE5"/>
            </a:gs>
            <a:gs pos="100000">
              <a:schemeClr val="accent1">
                <a:lumMod val="40000"/>
                <a:lumOff val="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567488" cy="401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4450" y="4014788"/>
            <a:ext cx="4832350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7900" y="4014788"/>
            <a:ext cx="4406900" cy="29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69075" y="0"/>
            <a:ext cx="2579688" cy="403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97000"/>
                <a:lumOff val="3000"/>
              </a:schemeClr>
            </a:gs>
            <a:gs pos="50000">
              <a:srgbClr val="8DAAE5"/>
            </a:gs>
            <a:gs pos="100000">
              <a:schemeClr val="accent1">
                <a:lumMod val="40000"/>
                <a:lumOff val="6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Цікаві факти</a:t>
            </a:r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44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400" smtClean="0"/>
              <a:t>Під час Другої світової війни собор уникнув знищення, хоча навкого нього було зруйновано багато споруд: всі будівлі узвозу Халтурина, від бомбардирувань постраждав один із корпусів Харківського університету.</a:t>
            </a:r>
          </a:p>
          <a:p>
            <a:pPr>
              <a:lnSpc>
                <a:spcPct val="90000"/>
              </a:lnSpc>
            </a:pPr>
            <a:r>
              <a:rPr lang="ru-RU" sz="2400" smtClean="0"/>
              <a:t>Храм, завдяки оригінальному розташуванню вікон, має вигляд палацу.</a:t>
            </a:r>
          </a:p>
          <a:p>
            <a:pPr>
              <a:lnSpc>
                <a:spcPct val="90000"/>
              </a:lnSpc>
            </a:pPr>
            <a:r>
              <a:rPr lang="ru-RU" sz="2400" smtClean="0"/>
              <a:t>У 2004-му році до 350-річчя Харкова було виготовлено поштову марку, на якій зображена дзвіниця Успенського собору.</a:t>
            </a:r>
          </a:p>
          <a:p>
            <a:pPr>
              <a:lnSpc>
                <a:spcPct val="90000"/>
              </a:lnSpc>
            </a:pPr>
            <a:r>
              <a:rPr lang="ru-RU" sz="2400" smtClean="0"/>
              <a:t>Варто відзначити, що сьогоднішній вигляд Успенського храму – це оригінальне поєднання російського бароко та класицизму.</a:t>
            </a:r>
          </a:p>
          <a:p>
            <a:pPr>
              <a:lnSpc>
                <a:spcPct val="90000"/>
              </a:lnSpc>
            </a:pPr>
            <a:endParaRPr lang="ru-RU" sz="2400" smtClean="0"/>
          </a:p>
          <a:p>
            <a:pPr>
              <a:lnSpc>
                <a:spcPct val="90000"/>
              </a:lnSpc>
            </a:pPr>
            <a:endParaRPr lang="ru-RU" sz="2400" smtClean="0"/>
          </a:p>
          <a:p>
            <a:pPr>
              <a:lnSpc>
                <a:spcPct val="90000"/>
              </a:lnSpc>
            </a:pPr>
            <a:endParaRPr lang="ru-RU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256</Words>
  <Application>Microsoft Office PowerPoint</Application>
  <PresentationFormat>Экран (4:3)</PresentationFormat>
  <Paragraphs>20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7" baseType="lpstr">
      <vt:lpstr>Calibri</vt:lpstr>
      <vt:lpstr>Arial</vt:lpstr>
      <vt:lpstr>Тема Office</vt:lpstr>
      <vt:lpstr>Тема: Золотий трикутник міста Харкова. Успенський собор</vt:lpstr>
      <vt:lpstr>Історія виникнення собору</vt:lpstr>
      <vt:lpstr>Слайд 3</vt:lpstr>
      <vt:lpstr>Цікаві факти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Золотий трикутник міста Харкова. Успенський собор</dc:title>
  <dc:creator>пк</dc:creator>
  <cp:lastModifiedBy>Microsoft Office</cp:lastModifiedBy>
  <cp:revision>7</cp:revision>
  <dcterms:created xsi:type="dcterms:W3CDTF">2018-02-18T14:10:23Z</dcterms:created>
  <dcterms:modified xsi:type="dcterms:W3CDTF">2018-02-20T06:14:16Z</dcterms:modified>
</cp:coreProperties>
</file>