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5" d="100"/>
          <a:sy n="65" d="100"/>
        </p:scale>
        <p:origin x="-12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sp>
          <p:nvSpPr>
            <p:cNvPr id="5" name="Freeform 14"/>
            <p:cNvSpPr/>
            <p:nvPr/>
          </p:nvSpPr>
          <p:spPr>
            <a:xfrm>
              <a:off x="0" y="-8467"/>
              <a:ext cx="863600" cy="569797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0AC14-E557-46FB-9FC7-4F8436261778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1B268-CD5E-4669-AA0F-CDF3C0A5F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66E0C-9301-40A6-B919-666E27736F49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C6CC-C49E-4494-B1BE-5FBC26636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5349C-214B-4C90-B95F-57E718DAB8DF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AAC0-679F-4362-8D31-8A474DABB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155B-F82D-4689-BD3C-840E1D60DED5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111B0-0943-4DD7-BC74-4CF0F2D1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BF0C-FB0E-422A-BF60-9206F6FEB5DC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9879A-0547-46D4-A381-F8438CC4F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FECA-D8B5-4AD1-AAB5-94CA2178DAC8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3B155-D553-452C-9FFB-CEEDEE33C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B29E-1066-40E1-AF31-C22A6AFD5EC9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579C2-8B8F-4BC2-9185-324A9BDB7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225F-855E-42AD-A76E-B8247FA15CEC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4BECC-3431-41B6-BF5C-65056B1E4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A5D76-09AD-4BF9-9792-CE2EC5C31577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B544B-1CF6-42C2-997C-6FB82401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1878D-01F3-4B3F-AF57-569A3F81418A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89A3-6156-427B-8BBD-A2ADCDD0E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861DD-D62B-437F-ABDA-5FF3C54BCB9F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49C8-6288-41AB-A230-0307BF865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2681C-366E-4E9F-BD70-F936E7D38DAD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4CEB-AF9A-430D-8D5F-A11EAECDD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1CC34-0C9E-44EC-A13C-6FD0B609409E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A6C8-054E-47C0-98FB-65274A224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CB6F4-E753-4130-B2FD-A54F825529C7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C20A2-E1A3-47C4-849B-6E0072F14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02C22-DA52-4EED-98F9-759E6D24B5E4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28AA4-3E14-4635-919E-CFBE352EB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67869-C3C4-4B71-B4E5-DBDE1E58F5B4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4F03-CCBA-46EC-90E4-811AAACA7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9C7380-D74C-451E-B472-2EB6B2977845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9AC84FB2-AA02-435F-A561-CCE91BBA7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6" r:id="rId11"/>
    <p:sldLayoutId id="2147483661" r:id="rId12"/>
    <p:sldLayoutId id="2147483667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15_%D1%81%D1%96%D1%87%D0%BD%D1%8F" TargetMode="External"/><Relationship Id="rId2" Type="http://schemas.openxmlformats.org/officeDocument/2006/relationships/hyperlink" Target="https://uk.wikipedia.org/wiki/1950-%D1%82%D1%96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" TargetMode="External"/><Relationship Id="rId2" Type="http://schemas.openxmlformats.org/officeDocument/2006/relationships/hyperlink" Target="http://www.sq.com.ua/rus/news/teksty/18.04.2016/zolotoy_treugolnik_harkov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717675" y="1390650"/>
            <a:ext cx="7766050" cy="2028825"/>
          </a:xfrm>
        </p:spPr>
        <p:txBody>
          <a:bodyPr/>
          <a:lstStyle/>
          <a:p>
            <a:pPr algn="ctr" eaLnBrk="1" hangingPunct="1"/>
            <a:r>
              <a:rPr lang="uk-UA" sz="6000" smtClean="0"/>
              <a:t/>
            </a:r>
            <a:br>
              <a:rPr lang="uk-UA" sz="6000" smtClean="0"/>
            </a:br>
            <a:r>
              <a:rPr lang="uk-UA" sz="6000" smtClean="0"/>
              <a:t/>
            </a:r>
            <a:br>
              <a:rPr lang="uk-UA" sz="6000" smtClean="0"/>
            </a:br>
            <a:r>
              <a:rPr lang="uk-UA" sz="6000" smtClean="0"/>
              <a:t>Презентація</a:t>
            </a:r>
            <a:r>
              <a:rPr lang="uk-UA" sz="4000" smtClean="0"/>
              <a:t/>
            </a:r>
            <a:br>
              <a:rPr lang="uk-UA" sz="4000" smtClean="0"/>
            </a:br>
            <a:r>
              <a:rPr lang="uk-UA" sz="4000" smtClean="0"/>
              <a:t>"Золотий трикутник Харкова . </a:t>
            </a:r>
            <a:r>
              <a:rPr lang="ru-RU" sz="4000" smtClean="0"/>
              <a:t>Свято-Покровський монастир</a:t>
            </a:r>
            <a:r>
              <a:rPr lang="uk-UA" sz="4000" smtClean="0"/>
              <a:t>"</a:t>
            </a:r>
            <a:endParaRPr lang="en-US" sz="40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663" y="3757613"/>
            <a:ext cx="4556125" cy="2927350"/>
          </a:xfrm>
        </p:spPr>
        <p:txBody>
          <a:bodyPr>
            <a:normAutofit/>
          </a:bodyPr>
          <a:lstStyle/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Виконала:</a:t>
            </a:r>
          </a:p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учениця 8-А класу </a:t>
            </a:r>
          </a:p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Харківської ЗОШ І-ІІІст.№ 31</a:t>
            </a:r>
          </a:p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Костів Ганна</a:t>
            </a:r>
          </a:p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 Вчитель :</a:t>
            </a:r>
          </a:p>
          <a:p>
            <a:pPr algn="l" eaLnBrk="1" hangingPunct="1"/>
            <a:r>
              <a:rPr lang="uk-UA" sz="2000" smtClean="0">
                <a:solidFill>
                  <a:srgbClr val="7F7F7F"/>
                </a:solidFill>
              </a:rPr>
              <a:t>Ковальчук Світлана Олександрівна</a:t>
            </a:r>
          </a:p>
          <a:p>
            <a:pPr algn="l" eaLnBrk="1" hangingPunct="1"/>
            <a:endParaRPr lang="en-US" smtClean="0">
              <a:solidFill>
                <a:srgbClr val="7F7F7F"/>
              </a:solidFill>
            </a:endParaRPr>
          </a:p>
          <a:p>
            <a:pPr eaLnBrk="1" hangingPunct="1"/>
            <a:endParaRPr lang="en-US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77863" y="473075"/>
            <a:ext cx="8596312" cy="954088"/>
          </a:xfrm>
        </p:spPr>
        <p:txBody>
          <a:bodyPr/>
          <a:lstStyle/>
          <a:p>
            <a:pPr algn="ctr" eaLnBrk="1" hangingPunct="1"/>
            <a:r>
              <a:rPr lang="uk-UA" sz="5400" smtClean="0"/>
              <a:t>План</a:t>
            </a:r>
            <a:endParaRPr lang="en-US" sz="5400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677863" y="1619250"/>
            <a:ext cx="8596312" cy="4422775"/>
          </a:xfrm>
        </p:spPr>
        <p:txBody>
          <a:bodyPr/>
          <a:lstStyle/>
          <a:p>
            <a:pPr eaLnBrk="1" hangingPunct="1"/>
            <a:r>
              <a:rPr lang="uk-UA" sz="3200" smtClean="0"/>
              <a:t> "Золотий трикутник Харкова"</a:t>
            </a:r>
          </a:p>
          <a:p>
            <a:pPr eaLnBrk="1" hangingPunct="1"/>
            <a:r>
              <a:rPr lang="uk-UA" sz="3200" smtClean="0"/>
              <a:t> Легенда про Золотий трикутник Харкова</a:t>
            </a:r>
          </a:p>
          <a:p>
            <a:pPr eaLnBrk="1" hangingPunct="1"/>
            <a:r>
              <a:rPr lang="uk-UA" sz="3200" smtClean="0"/>
              <a:t> Свято-Покровський монастир</a:t>
            </a:r>
          </a:p>
          <a:p>
            <a:pPr eaLnBrk="1" hangingPunct="1"/>
            <a:r>
              <a:rPr lang="uk-UA" sz="3200" smtClean="0"/>
              <a:t> Заснування Озерянської церкви </a:t>
            </a:r>
          </a:p>
          <a:p>
            <a:pPr eaLnBrk="1" hangingPunct="1"/>
            <a:r>
              <a:rPr lang="uk-UA" sz="3200" smtClean="0"/>
              <a:t> Реставрація монастиря </a:t>
            </a:r>
          </a:p>
          <a:p>
            <a:pPr eaLnBrk="1" hangingPunct="1"/>
            <a:r>
              <a:rPr lang="uk-UA" sz="3200" smtClean="0"/>
              <a:t> Використані джерела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4000" smtClean="0"/>
              <a:t>"Золотий трикутник Харкова "</a:t>
            </a:r>
            <a:endParaRPr lang="en-US" sz="4000" smtClean="0"/>
          </a:p>
        </p:txBody>
      </p:sp>
      <p:sp>
        <p:nvSpPr>
          <p:cNvPr id="20482" name="Объект 2"/>
          <p:cNvSpPr>
            <a:spLocks noGrp="1"/>
          </p:cNvSpPr>
          <p:nvPr>
            <p:ph sz="half" idx="1"/>
          </p:nvPr>
        </p:nvSpPr>
        <p:spPr>
          <a:xfrm>
            <a:off x="677863" y="1855788"/>
            <a:ext cx="3556000" cy="4186237"/>
          </a:xfrm>
        </p:spPr>
        <p:txBody>
          <a:bodyPr/>
          <a:lstStyle/>
          <a:p>
            <a:pPr eaLnBrk="1" hangingPunct="1"/>
            <a:r>
              <a:rPr lang="uk-UA" sz="2400" smtClean="0">
                <a:latin typeface="Arial" charset="0"/>
              </a:rPr>
              <a:t>У</a:t>
            </a:r>
            <a:r>
              <a:rPr lang="uk-UA" sz="2400" smtClean="0"/>
              <a:t> центрі міста є три храми</a:t>
            </a:r>
            <a:r>
              <a:rPr lang="uk-UA" sz="2400" smtClean="0">
                <a:latin typeface="Arial" charset="0"/>
              </a:rPr>
              <a:t>,</a:t>
            </a:r>
            <a:r>
              <a:rPr lang="uk-UA" sz="2400" smtClean="0"/>
              <a:t> присвячених Божій Матері. Це Благовіщенський</a:t>
            </a:r>
            <a:r>
              <a:rPr lang="uk-UA" sz="2400" smtClean="0">
                <a:latin typeface="Arial" charset="0"/>
              </a:rPr>
              <a:t> кафедральний собор</a:t>
            </a:r>
            <a:r>
              <a:rPr lang="uk-UA" sz="2400" smtClean="0"/>
              <a:t>, Успенський собор і Свято-Покровський монастир.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0483" name="Объект 3"/>
          <p:cNvSpPr>
            <a:spLocks noGrp="1"/>
          </p:cNvSpPr>
          <p:nvPr>
            <p:ph sz="half" idx="2"/>
          </p:nvPr>
        </p:nvSpPr>
        <p:spPr>
          <a:xfrm>
            <a:off x="4681538" y="1855788"/>
            <a:ext cx="4592637" cy="41862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2" descr="http://www.sq.com.ua/img/news/2016/april/14/map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4088" y="1993900"/>
            <a:ext cx="4427537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77863" y="509588"/>
            <a:ext cx="8596312" cy="696912"/>
          </a:xfrm>
        </p:spPr>
        <p:txBody>
          <a:bodyPr/>
          <a:lstStyle/>
          <a:p>
            <a:pPr eaLnBrk="1" hangingPunct="1"/>
            <a:r>
              <a:rPr lang="uk-UA" sz="4400" smtClean="0"/>
              <a:t> Цікаво!</a:t>
            </a:r>
            <a:endParaRPr lang="en-US" sz="4400" smtClean="0"/>
          </a:p>
        </p:txBody>
      </p:sp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>
          <a:xfrm>
            <a:off x="677863" y="1325563"/>
            <a:ext cx="4183062" cy="4597400"/>
          </a:xfrm>
        </p:spPr>
        <p:txBody>
          <a:bodyPr/>
          <a:lstStyle/>
          <a:p>
            <a:pPr eaLnBrk="1" hangingPunct="1"/>
            <a:r>
              <a:rPr lang="uk-UA" smtClean="0"/>
              <a:t>Із золотим трикутником пов'язана давня легенда. Старожили стверджують, </a:t>
            </a:r>
            <a:r>
              <a:rPr lang="uk-UA" smtClean="0">
                <a:latin typeface="Arial" charset="0"/>
              </a:rPr>
              <a:t>як</a:t>
            </a:r>
            <a:r>
              <a:rPr lang="uk-UA" smtClean="0"/>
              <a:t>що  загада</a:t>
            </a:r>
            <a:r>
              <a:rPr lang="uk-UA" smtClean="0">
                <a:latin typeface="Arial" charset="0"/>
              </a:rPr>
              <a:t>ти</a:t>
            </a:r>
            <a:r>
              <a:rPr lang="uk-UA" smtClean="0"/>
              <a:t> бажання </a:t>
            </a:r>
            <a:r>
              <a:rPr lang="uk-UA" smtClean="0">
                <a:latin typeface="Arial" charset="0"/>
              </a:rPr>
              <a:t>в місці, рівновіддаленому</a:t>
            </a:r>
            <a:r>
              <a:rPr lang="uk-UA" smtClean="0"/>
              <a:t> від цих трьох храмів, то сама Діва Марія попросить за того у свого сина. І бажання неодмінно збудеться. Тільки бажання повинно виходити з серця. </a:t>
            </a:r>
            <a:r>
              <a:rPr lang="uk-UA" smtClean="0">
                <a:latin typeface="Arial" charset="0"/>
              </a:rPr>
              <a:t> Якщо у вас  </a:t>
            </a:r>
            <a:r>
              <a:rPr lang="uk-UA" smtClean="0"/>
              <a:t> є потаємні бажання, спробуйте з</a:t>
            </a:r>
            <a:r>
              <a:rPr lang="uk-UA" smtClean="0">
                <a:latin typeface="Arial" charset="0"/>
              </a:rPr>
              <a:t>а</a:t>
            </a:r>
            <a:r>
              <a:rPr lang="uk-UA" smtClean="0"/>
              <a:t>гадати їх у золотому трикутнику.</a:t>
            </a:r>
          </a:p>
        </p:txBody>
      </p:sp>
      <p:sp>
        <p:nvSpPr>
          <p:cNvPr id="21507" name="Объект 3"/>
          <p:cNvSpPr>
            <a:spLocks noGrp="1"/>
          </p:cNvSpPr>
          <p:nvPr>
            <p:ph sz="half" idx="2"/>
          </p:nvPr>
        </p:nvSpPr>
        <p:spPr>
          <a:xfrm>
            <a:off x="5089525" y="1325563"/>
            <a:ext cx="4978400" cy="4716462"/>
          </a:xfrm>
        </p:spPr>
        <p:txBody>
          <a:bodyPr/>
          <a:lstStyle/>
          <a:p>
            <a:pPr eaLnBrk="1" hangingPunct="1"/>
            <a:r>
              <a:rPr lang="uk-UA" smtClean="0"/>
              <a:t>У жовтні 2013 року на одному з харківських форумів обговорювалася ця легенда, як знайти це місце всередині "трикутника". Один з учасників детально підійшов до вирішення питання, використовуючи закони геометрії.</a:t>
            </a:r>
          </a:p>
          <a:p>
            <a:pPr eaLnBrk="1" hangingPunct="1"/>
            <a:endParaRPr lang="uk-UA" smtClean="0"/>
          </a:p>
        </p:txBody>
      </p:sp>
      <p:sp>
        <p:nvSpPr>
          <p:cNvPr id="21508" name="AutoShape 2" descr="http://img0.sq.com.ua/image/300/300/img-news-2016-april-14-mapaphot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1509" name="AutoShape 4" descr="http://img0.sq.com.ua/image/300/300/img-news-2016-april-14-mapaphot1.jpg"/>
          <p:cNvSpPr>
            <a:spLocks noChangeAspect="1" noChangeArrowheads="1"/>
          </p:cNvSpPr>
          <p:nvPr/>
        </p:nvSpPr>
        <p:spPr bwMode="auto">
          <a:xfrm>
            <a:off x="307975" y="0"/>
            <a:ext cx="3048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21510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50" y="3389313"/>
            <a:ext cx="30543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877300" cy="835025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Свято-Покровський монастир</a:t>
            </a:r>
            <a:endParaRPr lang="en-US" sz="4000" smtClean="0"/>
          </a:p>
        </p:txBody>
      </p:sp>
      <p:sp>
        <p:nvSpPr>
          <p:cNvPr id="22530" name="Объект 3"/>
          <p:cNvSpPr>
            <a:spLocks noGrp="1"/>
          </p:cNvSpPr>
          <p:nvPr>
            <p:ph sz="half" idx="2"/>
          </p:nvPr>
        </p:nvSpPr>
        <p:spPr>
          <a:xfrm>
            <a:off x="5094288" y="1709738"/>
            <a:ext cx="4735512" cy="4332287"/>
          </a:xfrm>
        </p:spPr>
        <p:txBody>
          <a:bodyPr/>
          <a:lstStyle/>
          <a:p>
            <a:pPr eaLnBrk="1" hangingPunct="1"/>
            <a:r>
              <a:rPr lang="uk-UA" sz="2000" smtClean="0"/>
              <a:t>Датою заснування Свято-Покровського чоловічого  монастиря прийнято вважати 1726 рік. Свою назву монастир отримав три роки по тому Синодальним указом від 1729 року, коли до нього був приєднаний храм Покрова Пресвятої Богородиці. </a:t>
            </a:r>
          </a:p>
          <a:p>
            <a:pPr eaLnBrk="1" hangingPunct="1"/>
            <a:r>
              <a:rPr lang="uk-UA" sz="2000" smtClean="0"/>
              <a:t>У 1731 році тут заснували Харківський колегіум - перший вищий навчальний заклад Лівобережної України.</a:t>
            </a:r>
          </a:p>
        </p:txBody>
      </p:sp>
      <p:sp>
        <p:nvSpPr>
          <p:cNvPr id="22531" name="Объект 5"/>
          <p:cNvSpPr>
            <a:spLocks noGrp="1"/>
          </p:cNvSpPr>
          <p:nvPr>
            <p:ph sz="half" idx="1"/>
          </p:nvPr>
        </p:nvSpPr>
        <p:spPr>
          <a:xfrm>
            <a:off x="677863" y="1709738"/>
            <a:ext cx="4332287" cy="4332287"/>
          </a:xfrm>
        </p:spPr>
        <p:txBody>
          <a:bodyPr/>
          <a:lstStyle/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endParaRPr lang="uk-UA" smtClean="0"/>
          </a:p>
          <a:p>
            <a:pPr eaLnBrk="1" hangingPunct="1"/>
            <a:r>
              <a:rPr lang="uk-UA" smtClean="0"/>
              <a:t>Адреса: вул. Університетська, 8/10</a:t>
            </a:r>
            <a:endParaRPr lang="en-US" smtClean="0"/>
          </a:p>
        </p:txBody>
      </p:sp>
      <p:pic>
        <p:nvPicPr>
          <p:cNvPr id="22532" name="Picture 6" descr="http://www.sq.com.ua/img/news/2016/april/14/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963" y="1792288"/>
            <a:ext cx="425608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199063" y="819150"/>
            <a:ext cx="4184650" cy="5064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err="1" smtClean="0"/>
              <a:t>Озерянська</a:t>
            </a:r>
            <a:r>
              <a:rPr lang="uk-UA" dirty="0" smtClean="0"/>
              <a:t> церква</a:t>
            </a:r>
            <a:endParaRPr lang="en-US" dirty="0"/>
          </a:p>
        </p:txBody>
      </p:sp>
      <p:sp>
        <p:nvSpPr>
          <p:cNvPr id="23554" name="Объект 5"/>
          <p:cNvSpPr>
            <a:spLocks noGrp="1"/>
          </p:cNvSpPr>
          <p:nvPr>
            <p:ph sz="half" idx="1"/>
          </p:nvPr>
        </p:nvSpPr>
        <p:spPr>
          <a:xfrm>
            <a:off x="677863" y="503238"/>
            <a:ext cx="4183062" cy="5538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uk-UA" sz="2000" smtClean="0"/>
          </a:p>
          <a:p>
            <a:pPr eaLnBrk="1" hangingPunct="1">
              <a:lnSpc>
                <a:spcPct val="80000"/>
              </a:lnSpc>
            </a:pPr>
            <a:r>
              <a:rPr lang="uk-UA" sz="2000" smtClean="0"/>
              <a:t>Головною святинею монастиря була Озерянська ікона Божої Матері, яка щорічно переносилася в період зимових морозів з Курязького монастиря в Свято-Покровський. Так як будівля Покровської церкви не могл</a:t>
            </a:r>
            <a:r>
              <a:rPr lang="uk-UA" sz="2000" smtClean="0">
                <a:latin typeface="Arial" charset="0"/>
              </a:rPr>
              <a:t>а</a:t>
            </a:r>
            <a:r>
              <a:rPr lang="uk-UA" sz="2000" smtClean="0"/>
              <a:t> вмістити всіх бажаючих доторкнутися до святині, було прийнято рішення звести для цих потреб </a:t>
            </a:r>
            <a:r>
              <a:rPr lang="uk-UA" sz="2000" b="1" smtClean="0"/>
              <a:t>Озерянську церкву</a:t>
            </a:r>
            <a:r>
              <a:rPr lang="uk-UA" sz="2000" smtClean="0"/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smtClean="0"/>
              <a:t>Зведення </a:t>
            </a:r>
            <a:r>
              <a:rPr lang="uk-UA" sz="2000" smtClean="0">
                <a:latin typeface="Arial" charset="0"/>
                <a:cs typeface="Arial" charset="0"/>
              </a:rPr>
              <a:t>Озерянської</a:t>
            </a:r>
            <a:r>
              <a:rPr lang="uk-UA" sz="2000" smtClean="0"/>
              <a:t> церкви завершило монастирський архітектурний ансамбль, </a:t>
            </a:r>
            <a:r>
              <a:rPr lang="uk-UA" sz="2000" smtClean="0">
                <a:latin typeface="Arial" charset="0"/>
              </a:rPr>
              <a:t>нада</a:t>
            </a:r>
            <a:r>
              <a:rPr lang="uk-UA" sz="2000" smtClean="0"/>
              <a:t>вши всьому комплексу монументальність.</a:t>
            </a:r>
          </a:p>
          <a:p>
            <a:pPr eaLnBrk="1" hangingPunct="1">
              <a:lnSpc>
                <a:spcPct val="80000"/>
              </a:lnSpc>
            </a:pPr>
            <a:endParaRPr lang="uk-UA" sz="900" i="1" smtClean="0"/>
          </a:p>
        </p:txBody>
      </p:sp>
      <p:pic>
        <p:nvPicPr>
          <p:cNvPr id="23555" name="Picture 4" descr="Картинки по запросу озерянська церква харкі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16513" y="1416050"/>
            <a:ext cx="4184650" cy="313848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3"/>
          <p:cNvSpPr>
            <a:spLocks noGrp="1"/>
          </p:cNvSpPr>
          <p:nvPr>
            <p:ph sz="half" idx="1"/>
          </p:nvPr>
        </p:nvSpPr>
        <p:spPr>
          <a:xfrm>
            <a:off x="677863" y="1179513"/>
            <a:ext cx="4533900" cy="5264150"/>
          </a:xfrm>
        </p:spPr>
        <p:txBody>
          <a:bodyPr/>
          <a:lstStyle/>
          <a:p>
            <a:pPr eaLnBrk="1" hangingPunct="1"/>
            <a:r>
              <a:rPr lang="uk-UA" sz="1900" smtClean="0">
                <a:latin typeface="Arial" charset="0"/>
                <a:cs typeface="Arial" charset="0"/>
              </a:rPr>
              <a:t>У 1922 році монастир був закритий</a:t>
            </a:r>
          </a:p>
          <a:p>
            <a:pPr eaLnBrk="1" hangingPunct="1"/>
            <a:r>
              <a:rPr lang="uk-UA" sz="1900" smtClean="0">
                <a:latin typeface="Arial" charset="0"/>
                <a:cs typeface="Arial" charset="0"/>
              </a:rPr>
              <a:t>У </a:t>
            </a:r>
            <a:r>
              <a:rPr lang="uk-UA" sz="1900" smtClean="0">
                <a:latin typeface="Arial" charset="0"/>
                <a:cs typeface="Arial" charset="0"/>
                <a:hlinkClick r:id="rId2" tooltip="1950-ті"/>
              </a:rPr>
              <a:t>1950-х</a:t>
            </a:r>
            <a:r>
              <a:rPr lang="uk-UA" sz="1900" smtClean="0">
                <a:latin typeface="Arial" charset="0"/>
                <a:cs typeface="Arial" charset="0"/>
              </a:rPr>
              <a:t> роках була проведена косметична реставрація</a:t>
            </a:r>
          </a:p>
          <a:p>
            <a:pPr eaLnBrk="1" hangingPunct="1"/>
            <a:r>
              <a:rPr lang="uk-UA" sz="1900" smtClean="0">
                <a:latin typeface="Arial" charset="0"/>
                <a:cs typeface="Arial" charset="0"/>
                <a:hlinkClick r:id="rId3" tooltip="15 січня"/>
              </a:rPr>
              <a:t>15 січня</a:t>
            </a:r>
            <a:r>
              <a:rPr lang="uk-UA" sz="1900" smtClean="0">
                <a:latin typeface="Arial" charset="0"/>
                <a:cs typeface="Arial" charset="0"/>
              </a:rPr>
              <a:t> 1990 року  владою було прийнято рішення про повернення монастирських споруд.</a:t>
            </a:r>
          </a:p>
          <a:p>
            <a:pPr eaLnBrk="1" hangingPunct="1"/>
            <a:r>
              <a:rPr lang="uk-UA" sz="1900" smtClean="0">
                <a:latin typeface="Arial" charset="0"/>
                <a:cs typeface="Arial" charset="0"/>
              </a:rPr>
              <a:t>8 квітня 1990 відбулося освячення і перша служба в Покровському храмі.</a:t>
            </a:r>
          </a:p>
          <a:p>
            <a:pPr eaLnBrk="1" hangingPunct="1"/>
            <a:r>
              <a:rPr lang="uk-UA" sz="1900" smtClean="0">
                <a:latin typeface="Arial" charset="0"/>
                <a:cs typeface="Arial" charset="0"/>
              </a:rPr>
              <a:t>На початок 2000-х рр. завершена реставрація Покровського Собору та Озерянської церкви, відновлено прибудови XIX століття</a:t>
            </a:r>
            <a:r>
              <a:rPr lang="uk-UA" smtClean="0">
                <a:latin typeface="Arial" charset="0"/>
                <a:cs typeface="Arial" charset="0"/>
              </a:rPr>
              <a:t>. </a:t>
            </a:r>
          </a:p>
        </p:txBody>
      </p:sp>
      <p:pic>
        <p:nvPicPr>
          <p:cNvPr id="24578" name="Picture 2" descr="Картинки по запросу свято-покровський чоловічий монастир  + озерянська церква харкі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l="4893" r="-407" b="8430"/>
          <a:stretch>
            <a:fillRect/>
          </a:stretch>
        </p:blipFill>
        <p:spPr>
          <a:xfrm>
            <a:off x="5568950" y="1290638"/>
            <a:ext cx="4251325" cy="303053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>
          <a:xfrm>
            <a:off x="677863" y="500063"/>
            <a:ext cx="8596312" cy="771525"/>
          </a:xfrm>
        </p:spPr>
        <p:txBody>
          <a:bodyPr/>
          <a:lstStyle/>
          <a:p>
            <a:pPr algn="ctr" eaLnBrk="1" hangingPunct="1"/>
            <a:r>
              <a:rPr lang="uk-UA" sz="4400" smtClean="0"/>
              <a:t>Використані джерела</a:t>
            </a:r>
            <a:endParaRPr lang="en-US" sz="4400" smtClean="0"/>
          </a:p>
        </p:txBody>
      </p:sp>
      <p:sp>
        <p:nvSpPr>
          <p:cNvPr id="25602" name="Объект 5"/>
          <p:cNvSpPr>
            <a:spLocks noGrp="1"/>
          </p:cNvSpPr>
          <p:nvPr>
            <p:ph idx="1"/>
          </p:nvPr>
        </p:nvSpPr>
        <p:spPr>
          <a:xfrm>
            <a:off x="677863" y="1444625"/>
            <a:ext cx="8596312" cy="4597400"/>
          </a:xfrm>
        </p:spPr>
        <p:txBody>
          <a:bodyPr/>
          <a:lstStyle/>
          <a:p>
            <a:pPr eaLnBrk="1" hangingPunct="1"/>
            <a:r>
              <a:rPr lang="en-US" sz="3200" smtClean="0">
                <a:hlinkClick r:id="rId2"/>
              </a:rPr>
              <a:t>http://www.sq.com.ua/rus/news/teksty/18.04.2016/zolotoy_treugolnik_harkova/</a:t>
            </a:r>
            <a:endParaRPr lang="uk-UA" sz="3200" smtClean="0"/>
          </a:p>
          <a:p>
            <a:pPr eaLnBrk="1" hangingPunct="1"/>
            <a:r>
              <a:rPr lang="en-US" sz="3200" smtClean="0">
                <a:hlinkClick r:id="rId3"/>
              </a:rPr>
              <a:t>https://uk.wikipedia.org/wiki/</a:t>
            </a:r>
            <a:endParaRPr lang="uk-UA" sz="32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235</TotalTime>
  <Words>301</Words>
  <Application>Microsoft Office PowerPoint</Application>
  <PresentationFormat>Произвольный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Trebuchet MS</vt:lpstr>
      <vt:lpstr>Wingdings 3</vt:lpstr>
      <vt:lpstr>Calibri</vt:lpstr>
      <vt:lpstr>Аспект</vt:lpstr>
      <vt:lpstr>Аспект</vt:lpstr>
      <vt:lpstr>Аспект</vt:lpstr>
      <vt:lpstr>Аспект</vt:lpstr>
      <vt:lpstr>  Презентація "Золотий трикутник Харкова . Свято-Покровський монастир"</vt:lpstr>
      <vt:lpstr>План</vt:lpstr>
      <vt:lpstr>"Золотий трикутник Харкова "</vt:lpstr>
      <vt:lpstr> Цікаво!</vt:lpstr>
      <vt:lpstr>Свято-Покровський монастир</vt:lpstr>
      <vt:lpstr>Озерянська церква</vt:lpstr>
      <vt:lpstr>Слайд 7</vt:lpstr>
      <vt:lpstr>Використані джерела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"Золотий трикутник Харкова . Свято-Покровський монастир"</dc:title>
  <dc:creator>Пользователь Windows</dc:creator>
  <cp:lastModifiedBy>Microsoft Office</cp:lastModifiedBy>
  <cp:revision>15</cp:revision>
  <dcterms:created xsi:type="dcterms:W3CDTF">2018-02-18T13:23:37Z</dcterms:created>
  <dcterms:modified xsi:type="dcterms:W3CDTF">2018-02-19T15:59:10Z</dcterms:modified>
</cp:coreProperties>
</file>