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4" r:id="rId5"/>
    <p:sldId id="265" r:id="rId6"/>
    <p:sldId id="266" r:id="rId7"/>
    <p:sldId id="267" r:id="rId8"/>
    <p:sldId id="268" r:id="rId9"/>
    <p:sldId id="259" r:id="rId10"/>
    <p:sldId id="269" r:id="rId11"/>
    <p:sldId id="270" r:id="rId12"/>
    <p:sldId id="260" r:id="rId13"/>
    <p:sldId id="261" r:id="rId14"/>
    <p:sldId id="262" r:id="rId15"/>
    <p:sldId id="263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35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3.pn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27.emf"/><Relationship Id="rId4" Type="http://schemas.openxmlformats.org/officeDocument/2006/relationships/image" Target="../media/image22.wmf"/><Relationship Id="rId9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s://uk.wikipedia.org/wiki/%D0%A4%D0%B0%D0%B9%D0%BB:Optymistychna_Cave.jpe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eg"/><Relationship Id="rId4" Type="http://schemas.openxmlformats.org/officeDocument/2006/relationships/hyperlink" Target="https://uk.wikipedia.org/wiki/%D0%A4%D0%B0%D0%B9%D0%BB:Ua_cave_optimistic_surface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5.jpeg"/><Relationship Id="rId7" Type="http://schemas.openxmlformats.org/officeDocument/2006/relationships/image" Target="../media/image17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ridna.ua/wp-content/uploads/2010/09/Svityaz21.jpg" TargetMode="External"/><Relationship Id="rId5" Type="http://schemas.openxmlformats.org/officeDocument/2006/relationships/image" Target="../media/image16.jpeg"/><Relationship Id="rId4" Type="http://schemas.openxmlformats.org/officeDocument/2006/relationships/hyperlink" Target="http://ridna.ua/wp-content/uploads/2010/09/Svityaz111.jpg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Сєрий\Desktop\Красиві місця України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6632"/>
            <a:ext cx="3240360" cy="2437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2274838"/>
            <a:ext cx="813690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 smtClean="0"/>
          </a:p>
          <a:p>
            <a:r>
              <a:rPr lang="uk-UA" dirty="0" smtClean="0"/>
              <a:t> </a:t>
            </a:r>
            <a:r>
              <a:rPr lang="uk-UA" sz="2400" b="1" dirty="0">
                <a:solidFill>
                  <a:schemeClr val="accent1">
                    <a:lumMod val="50000"/>
                  </a:schemeClr>
                </a:solidFill>
              </a:rPr>
              <a:t>Ось небо блакитне і сонце в зеніті!</a:t>
            </a:r>
          </a:p>
          <a:p>
            <a:r>
              <a:rPr lang="uk-UA" sz="2400" b="1" dirty="0">
                <a:solidFill>
                  <a:schemeClr val="accent1">
                    <a:lumMod val="50000"/>
                  </a:schemeClr>
                </a:solidFill>
              </a:rPr>
              <a:t>Моя Україна — найкраща у світі!</a:t>
            </a:r>
          </a:p>
          <a:p>
            <a:r>
              <a:rPr lang="uk-UA" sz="2400" b="1" dirty="0">
                <a:solidFill>
                  <a:schemeClr val="accent1">
                    <a:lumMod val="50000"/>
                  </a:schemeClr>
                </a:solidFill>
              </a:rPr>
              <a:t>Моя Україна — це ліс і озерця,</a:t>
            </a:r>
          </a:p>
          <a:p>
            <a:r>
              <a:rPr lang="uk-UA" sz="2400" b="1" dirty="0">
                <a:solidFill>
                  <a:schemeClr val="accent1">
                    <a:lumMod val="50000"/>
                  </a:schemeClr>
                </a:solidFill>
              </a:rPr>
              <a:t>Безмежні степи і чарівні джерельця.</a:t>
            </a:r>
          </a:p>
          <a:p>
            <a:r>
              <a:rPr lang="uk-UA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</a:rPr>
              <a:t>      </a:t>
            </a:r>
            <a:r>
              <a:rPr lang="uk-UA" sz="2400" b="1" dirty="0">
                <a:solidFill>
                  <a:schemeClr val="accent3">
                    <a:lumMod val="50000"/>
                  </a:schemeClr>
                </a:solidFill>
              </a:rPr>
              <a:t>Красиві пейзажі і гори високі,</a:t>
            </a:r>
          </a:p>
          <a:p>
            <a:r>
              <a:rPr lang="uk-UA" sz="2400" b="1" dirty="0">
                <a:solidFill>
                  <a:schemeClr val="accent3">
                    <a:lumMod val="50000"/>
                  </a:schemeClr>
                </a:solidFill>
              </a:rPr>
              <a:t>Маленькі струмочки і ріки глибокі.</a:t>
            </a:r>
          </a:p>
          <a:p>
            <a:r>
              <a:rPr lang="uk-UA" sz="2400" b="1" dirty="0">
                <a:solidFill>
                  <a:schemeClr val="accent3">
                    <a:lumMod val="50000"/>
                  </a:schemeClr>
                </a:solidFill>
              </a:rPr>
              <a:t>Міста старовинні і замки прекрасні,</a:t>
            </a:r>
          </a:p>
          <a:p>
            <a:r>
              <a:rPr lang="uk-UA" sz="2400" b="1" dirty="0">
                <a:solidFill>
                  <a:schemeClr val="accent3">
                    <a:lumMod val="50000"/>
                  </a:schemeClr>
                </a:solidFill>
              </a:rPr>
              <a:t>Великі будови і дуже сучасні.</a:t>
            </a:r>
          </a:p>
        </p:txBody>
      </p:sp>
      <p:pic>
        <p:nvPicPr>
          <p:cNvPr id="1028" name="Picture 4" descr="C:\Users\Сєрий\Desktop\Красиві місця України\Без названи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890999"/>
            <a:ext cx="2708061" cy="1785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Сєрий\Desktop\Красиві місця України\images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2792" y="375368"/>
            <a:ext cx="2908352" cy="2178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D:\карпати\P629003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53" y="2780928"/>
            <a:ext cx="2251135" cy="1688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568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331640" y="2967335"/>
            <a:ext cx="67687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        1). Приклад </a:t>
            </a:r>
            <a:r>
              <a:rPr lang="ru-RU" dirty="0" err="1">
                <a:latin typeface="Arial Black" pitchFamily="34" charset="0"/>
              </a:rPr>
              <a:t>використання</a:t>
            </a:r>
            <a:r>
              <a:rPr lang="ru-RU" dirty="0">
                <a:latin typeface="Arial Black" pitchFamily="34" charset="0"/>
              </a:rPr>
              <a:t> </a:t>
            </a:r>
            <a:r>
              <a:rPr lang="ru-RU" dirty="0" err="1" smtClean="0">
                <a:latin typeface="Arial Black" pitchFamily="34" charset="0"/>
              </a:rPr>
              <a:t>золотої</a:t>
            </a:r>
            <a:r>
              <a:rPr lang="ru-RU" dirty="0" smtClean="0">
                <a:latin typeface="Arial Black" pitchFamily="34" charset="0"/>
              </a:rPr>
              <a:t>  </a:t>
            </a:r>
            <a:r>
              <a:rPr lang="ru-RU" dirty="0" err="1" smtClean="0">
                <a:latin typeface="Arial Black" pitchFamily="34" charset="0"/>
              </a:rPr>
              <a:t>пропорції</a:t>
            </a:r>
            <a:r>
              <a:rPr lang="ru-RU" dirty="0" smtClean="0">
                <a:latin typeface="Arial Black" pitchFamily="34" charset="0"/>
              </a:rPr>
              <a:t> </a:t>
            </a:r>
            <a:r>
              <a:rPr lang="ru-RU" dirty="0">
                <a:latin typeface="Arial Black" pitchFamily="34" charset="0"/>
              </a:rPr>
              <a:t>в </a:t>
            </a:r>
            <a:r>
              <a:rPr lang="ru-RU" dirty="0" err="1">
                <a:latin typeface="Arial Black" pitchFamily="34" charset="0"/>
              </a:rPr>
              <a:t>тваринному</a:t>
            </a:r>
            <a:r>
              <a:rPr lang="ru-RU" dirty="0">
                <a:latin typeface="Arial Black" pitchFamily="34" charset="0"/>
              </a:rPr>
              <a:t> </a:t>
            </a:r>
            <a:r>
              <a:rPr lang="ru-RU" dirty="0" err="1">
                <a:latin typeface="Arial Black" pitchFamily="34" charset="0"/>
              </a:rPr>
              <a:t>світі</a:t>
            </a:r>
            <a:r>
              <a:rPr lang="ru-RU" dirty="0">
                <a:latin typeface="Arial Black" pitchFamily="34" charset="0"/>
              </a:rPr>
              <a:t>: </a:t>
            </a:r>
            <a:r>
              <a:rPr lang="ru-RU" dirty="0" err="1">
                <a:latin typeface="Arial Black" pitchFamily="34" charset="0"/>
              </a:rPr>
              <a:t>пташине</a:t>
            </a:r>
            <a:r>
              <a:rPr lang="ru-RU" dirty="0">
                <a:latin typeface="Arial Black" pitchFamily="34" charset="0"/>
              </a:rPr>
              <a:t> яйце</a:t>
            </a:r>
            <a:r>
              <a:rPr lang="ru-RU" dirty="0" smtClean="0">
                <a:latin typeface="Arial Black" pitchFamily="34" charset="0"/>
              </a:rPr>
              <a:t>.</a:t>
            </a:r>
          </a:p>
          <a:p>
            <a:endParaRPr lang="ru-RU" dirty="0">
              <a:latin typeface="Arial Black" pitchFamily="34" charset="0"/>
            </a:endParaRPr>
          </a:p>
          <a:p>
            <a:endParaRPr lang="ru-RU" dirty="0" smtClean="0"/>
          </a:p>
          <a:p>
            <a:r>
              <a:rPr lang="uk-UA" dirty="0">
                <a:latin typeface="Arial Black" pitchFamily="34" charset="0"/>
              </a:rPr>
              <a:t> </a:t>
            </a:r>
            <a:r>
              <a:rPr lang="uk-UA" dirty="0" smtClean="0">
                <a:latin typeface="Arial Black" pitchFamily="34" charset="0"/>
              </a:rPr>
              <a:t>       2) Якщо  підсумувати  </a:t>
            </a:r>
            <a:r>
              <a:rPr lang="uk-UA" dirty="0">
                <a:latin typeface="Arial Black" pitchFamily="34" charset="0"/>
              </a:rPr>
              <a:t>ширину двох передніх верхніх зубів і </a:t>
            </a:r>
            <a:r>
              <a:rPr lang="uk-UA" dirty="0" smtClean="0">
                <a:latin typeface="Arial Black" pitchFamily="34" charset="0"/>
              </a:rPr>
              <a:t>розділити  </a:t>
            </a:r>
            <a:r>
              <a:rPr lang="uk-UA" dirty="0">
                <a:latin typeface="Arial Black" pitchFamily="34" charset="0"/>
              </a:rPr>
              <a:t>цю суму на висоту </a:t>
            </a:r>
            <a:r>
              <a:rPr lang="uk-UA" dirty="0" smtClean="0">
                <a:latin typeface="Arial Black" pitchFamily="34" charset="0"/>
              </a:rPr>
              <a:t>зубів</a:t>
            </a:r>
            <a:r>
              <a:rPr lang="uk-UA" dirty="0">
                <a:latin typeface="Arial Black" pitchFamily="34" charset="0"/>
              </a:rPr>
              <a:t> </a:t>
            </a:r>
            <a:r>
              <a:rPr lang="uk-UA" dirty="0" smtClean="0">
                <a:latin typeface="Arial Black" pitchFamily="34" charset="0"/>
              </a:rPr>
              <a:t>і отримати  </a:t>
            </a:r>
            <a:r>
              <a:rPr lang="uk-UA" dirty="0">
                <a:latin typeface="Arial Black" pitchFamily="34" charset="0"/>
              </a:rPr>
              <a:t>при цьому число </a:t>
            </a:r>
            <a:r>
              <a:rPr lang="uk-UA" dirty="0" smtClean="0">
                <a:latin typeface="Arial Black" pitchFamily="34" charset="0"/>
              </a:rPr>
              <a:t>золотої пропорції, то </a:t>
            </a:r>
            <a:r>
              <a:rPr lang="uk-UA" dirty="0">
                <a:latin typeface="Arial Black" pitchFamily="34" charset="0"/>
              </a:rPr>
              <a:t>можна стверджувати, що будова цих зубів </a:t>
            </a:r>
            <a:r>
              <a:rPr lang="uk-UA" dirty="0" smtClean="0">
                <a:latin typeface="Arial Black" pitchFamily="34" charset="0"/>
              </a:rPr>
              <a:t>ідеальна.</a:t>
            </a:r>
            <a:endParaRPr lang="uk-UA" dirty="0">
              <a:latin typeface="Arial Black" pitchFamily="34" charset="0"/>
            </a:endParaRPr>
          </a:p>
          <a:p>
            <a:endParaRPr lang="uk-UA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392" y="908720"/>
            <a:ext cx="1920875" cy="150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525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1266" y="518049"/>
            <a:ext cx="7190185" cy="5832648"/>
          </a:xfrm>
        </p:spPr>
        <p:txBody>
          <a:bodyPr/>
          <a:lstStyle/>
          <a:p>
            <a:pPr marL="0" indent="0" algn="l">
              <a:buNone/>
            </a:pPr>
            <a:r>
              <a:rPr lang="uk-UA" sz="1800" dirty="0" smtClean="0">
                <a:solidFill>
                  <a:schemeClr val="accent1">
                    <a:lumMod val="75000"/>
                  </a:schemeClr>
                </a:solidFill>
              </a:rPr>
              <a:t>                     </a:t>
            </a:r>
            <a:r>
              <a:rPr lang="uk-UA" sz="2000" dirty="0" smtClean="0">
                <a:solidFill>
                  <a:schemeClr val="accent1">
                    <a:lumMod val="75000"/>
                  </a:schemeClr>
                </a:solidFill>
              </a:rPr>
              <a:t>«Загадкове слово»</a:t>
            </a:r>
            <a:br>
              <a:rPr lang="uk-UA" sz="2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uk-UA" sz="20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uk-UA" sz="2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uk-UA" sz="2000" dirty="0" smtClean="0">
                <a:solidFill>
                  <a:schemeClr val="accent1">
                    <a:lumMod val="75000"/>
                  </a:schemeClr>
                </a:solidFill>
              </a:rPr>
              <a:t>1)      х : 8 = 3 : 12 </a:t>
            </a:r>
            <a:br>
              <a:rPr lang="uk-UA" sz="2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uk-UA" sz="20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uk-UA" sz="20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uk-UA" sz="2000" dirty="0" smtClean="0">
                <a:solidFill>
                  <a:schemeClr val="accent1">
                    <a:lumMod val="75000"/>
                  </a:schemeClr>
                </a:solidFill>
              </a:rPr>
              <a:t>2)     0,5 :1,2 = 7 : </a:t>
            </a:r>
            <a:r>
              <a:rPr lang="uk-UA" sz="2000" dirty="0" err="1" smtClean="0">
                <a:solidFill>
                  <a:schemeClr val="accent1">
                    <a:lumMod val="75000"/>
                  </a:schemeClr>
                </a:solidFill>
              </a:rPr>
              <a:t>х</a:t>
            </a:r>
            <a:r>
              <a:rPr lang="uk-UA" sz="20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uk-UA" sz="2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uk-UA" sz="20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uk-UA" sz="20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uk-UA" sz="2000" dirty="0">
                <a:solidFill>
                  <a:schemeClr val="accent1">
                    <a:lumMod val="75000"/>
                  </a:schemeClr>
                </a:solidFill>
              </a:rPr>
              <a:t>3</a:t>
            </a:r>
            <a:r>
              <a:rPr lang="uk-UA" sz="2000" dirty="0" smtClean="0">
                <a:solidFill>
                  <a:schemeClr val="accent1">
                    <a:lumMod val="75000"/>
                  </a:schemeClr>
                </a:solidFill>
              </a:rPr>
              <a:t>)    20 : </a:t>
            </a:r>
            <a:r>
              <a:rPr lang="uk-UA" sz="2000" dirty="0" err="1" smtClean="0">
                <a:solidFill>
                  <a:schemeClr val="accent1">
                    <a:lumMod val="75000"/>
                  </a:schemeClr>
                </a:solidFill>
              </a:rPr>
              <a:t>х</a:t>
            </a:r>
            <a:r>
              <a:rPr lang="uk-UA" sz="2000" dirty="0" smtClean="0">
                <a:solidFill>
                  <a:schemeClr val="accent1">
                    <a:lumMod val="75000"/>
                  </a:schemeClr>
                </a:solidFill>
              </a:rPr>
              <a:t> = 4 : 7</a:t>
            </a:r>
            <a:br>
              <a:rPr lang="uk-UA" sz="2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uk-UA" sz="20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uk-UA" sz="20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uk-UA" sz="2000" dirty="0">
                <a:solidFill>
                  <a:schemeClr val="accent1">
                    <a:lumMod val="75000"/>
                  </a:schemeClr>
                </a:solidFill>
              </a:rPr>
              <a:t>4</a:t>
            </a:r>
            <a:r>
              <a:rPr lang="uk-UA" sz="2000" dirty="0" smtClean="0">
                <a:solidFill>
                  <a:schemeClr val="accent1">
                    <a:lumMod val="75000"/>
                  </a:schemeClr>
                </a:solidFill>
              </a:rPr>
              <a:t>)  ( </a:t>
            </a:r>
            <a:r>
              <a:rPr lang="uk-UA" sz="2000" dirty="0" err="1" smtClean="0">
                <a:solidFill>
                  <a:schemeClr val="accent1">
                    <a:lumMod val="75000"/>
                  </a:schemeClr>
                </a:solidFill>
              </a:rPr>
              <a:t>х</a:t>
            </a:r>
            <a:r>
              <a:rPr lang="uk-UA" sz="2000" dirty="0" smtClean="0">
                <a:solidFill>
                  <a:schemeClr val="accent1">
                    <a:lumMod val="75000"/>
                  </a:schemeClr>
                </a:solidFill>
              </a:rPr>
              <a:t> + 4) :7 = 9 : 10</a:t>
            </a:r>
            <a:br>
              <a:rPr lang="uk-UA" sz="2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uk-UA" sz="20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uk-UA" sz="20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uk-UA" sz="2000" dirty="0">
                <a:solidFill>
                  <a:schemeClr val="accent1">
                    <a:lumMod val="75000"/>
                  </a:schemeClr>
                </a:solidFill>
              </a:rPr>
              <a:t>5</a:t>
            </a:r>
            <a:r>
              <a:rPr lang="uk-UA" sz="2000" dirty="0" smtClean="0">
                <a:solidFill>
                  <a:schemeClr val="accent1">
                    <a:lumMod val="75000"/>
                  </a:schemeClr>
                </a:solidFill>
              </a:rPr>
              <a:t>)    (</a:t>
            </a:r>
            <a:r>
              <a:rPr lang="uk-UA" sz="2000" dirty="0" err="1" smtClean="0">
                <a:solidFill>
                  <a:schemeClr val="accent1">
                    <a:lumMod val="75000"/>
                  </a:schemeClr>
                </a:solidFill>
              </a:rPr>
              <a:t>х</a:t>
            </a:r>
            <a:r>
              <a:rPr lang="uk-UA" sz="2000" dirty="0" smtClean="0">
                <a:solidFill>
                  <a:schemeClr val="accent1">
                    <a:lumMod val="75000"/>
                  </a:schemeClr>
                </a:solidFill>
              </a:rPr>
              <a:t> - 1) : 5 = 9 :2</a:t>
            </a:r>
            <a:br>
              <a:rPr lang="uk-UA" sz="2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uk-UA" sz="2000" dirty="0" smtClean="0">
                <a:solidFill>
                  <a:schemeClr val="accent1">
                    <a:lumMod val="75000"/>
                  </a:schemeClr>
                </a:solidFill>
              </a:rPr>
              <a:t>          </a:t>
            </a:r>
            <a:r>
              <a:rPr lang="uk-UA" sz="20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uk-UA" sz="20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uk-UA" sz="2000" dirty="0" smtClean="0">
                <a:solidFill>
                  <a:schemeClr val="accent1">
                    <a:lumMod val="75000"/>
                  </a:schemeClr>
                </a:solidFill>
              </a:rPr>
              <a:t>6) </a:t>
            </a:r>
            <a:r>
              <a:rPr lang="uk-UA" sz="2000" i="1" dirty="0" smtClean="0">
                <a:solidFill>
                  <a:schemeClr val="bg2">
                    <a:lumMod val="25000"/>
                  </a:schemeClr>
                </a:solidFill>
                <a:effectLst/>
              </a:rPr>
              <a:t>Х :     =       </a:t>
            </a:r>
            <a:r>
              <a:rPr lang="uk-UA" sz="2000" i="1" dirty="0">
                <a:solidFill>
                  <a:schemeClr val="bg2">
                    <a:lumMod val="25000"/>
                  </a:schemeClr>
                </a:solidFill>
                <a:effectLst/>
              </a:rPr>
              <a:t>:0,5</a:t>
            </a:r>
            <a:r>
              <a:rPr lang="uk-UA" sz="2000" dirty="0">
                <a:effectLst/>
              </a:rPr>
              <a:t/>
            </a:r>
            <a:br>
              <a:rPr lang="uk-UA" sz="2000" dirty="0">
                <a:effectLst/>
              </a:rPr>
            </a:br>
            <a:r>
              <a:rPr lang="uk-UA" sz="2000" dirty="0" smtClean="0">
                <a:effectLst/>
              </a:rPr>
              <a:t>          </a:t>
            </a:r>
            <a:br>
              <a:rPr lang="uk-UA" sz="2000" dirty="0" smtClean="0">
                <a:effectLst/>
              </a:rPr>
            </a:br>
            <a:r>
              <a:rPr lang="uk-UA" sz="2000" dirty="0" smtClean="0">
                <a:effectLst/>
              </a:rPr>
              <a:t/>
            </a:r>
            <a:br>
              <a:rPr lang="uk-UA" sz="2000" dirty="0" smtClean="0">
                <a:effectLst/>
              </a:rPr>
            </a:br>
            <a:r>
              <a:rPr lang="uk-UA" sz="2000" dirty="0" smtClean="0">
                <a:effectLst/>
              </a:rPr>
              <a:t>7) (2х- 1) : 4 = 5 : 2 </a:t>
            </a:r>
            <a:br>
              <a:rPr lang="uk-UA" sz="2000" dirty="0" smtClean="0">
                <a:effectLst/>
              </a:rPr>
            </a:br>
            <a:r>
              <a:rPr lang="uk-UA" sz="2000" dirty="0" smtClean="0">
                <a:effectLst/>
              </a:rPr>
              <a:t/>
            </a:r>
            <a:br>
              <a:rPr lang="uk-UA" sz="2000" dirty="0" smtClean="0">
                <a:effectLst/>
              </a:rPr>
            </a:br>
            <a:r>
              <a:rPr lang="uk-UA" sz="2000" dirty="0" smtClean="0">
                <a:solidFill>
                  <a:srgbClr val="C00000"/>
                </a:solidFill>
                <a:effectLst/>
              </a:rPr>
              <a:t>- Запишіть отримані числа в порядку зростання і ви отримаєте ключове слово.</a:t>
            </a:r>
            <a:endParaRPr lang="uk-UA" sz="2000" dirty="0">
              <a:solidFill>
                <a:srgbClr val="C00000"/>
              </a:solidFill>
            </a:endParaRPr>
          </a:p>
        </p:txBody>
      </p:sp>
      <p:sp>
        <p:nvSpPr>
          <p:cNvPr id="3" name="Облако 2"/>
          <p:cNvSpPr/>
          <p:nvPr/>
        </p:nvSpPr>
        <p:spPr>
          <a:xfrm>
            <a:off x="4153742" y="1132969"/>
            <a:ext cx="1584176" cy="360041"/>
          </a:xfrm>
          <a:prstGeom prst="cloud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/>
                </a:solidFill>
              </a:rPr>
              <a:t>И</a:t>
            </a: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5657109"/>
              </p:ext>
            </p:extLst>
          </p:nvPr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1" name="Формула" r:id="rId3" imgW="114120" imgH="215640" progId="Equation.3">
                  <p:embed/>
                </p:oleObj>
              </mc:Choice>
              <mc:Fallback>
                <p:oleObj name="Формула" r:id="rId3" imgW="1141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1044175"/>
              </p:ext>
            </p:extLst>
          </p:nvPr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2" name="Формула" r:id="rId5" imgW="114120" imgH="215640" progId="Equation.3">
                  <p:embed/>
                </p:oleObj>
              </mc:Choice>
              <mc:Fallback>
                <p:oleObj name="Формула" r:id="rId5" imgW="1141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Облако 13"/>
          <p:cNvSpPr/>
          <p:nvPr/>
        </p:nvSpPr>
        <p:spPr>
          <a:xfrm>
            <a:off x="4187434" y="1781154"/>
            <a:ext cx="1728192" cy="374311"/>
          </a:xfrm>
          <a:prstGeom prst="cloud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в</a:t>
            </a:r>
            <a:endParaRPr lang="uk-UA" sz="2400" dirty="0">
              <a:solidFill>
                <a:schemeClr val="tx1"/>
              </a:solidFill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1549" y="2466725"/>
            <a:ext cx="17557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8363" y="3037498"/>
            <a:ext cx="17557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3742" y="3732064"/>
            <a:ext cx="17557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783" y="5153722"/>
            <a:ext cx="17557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09452">
            <a:off x="6412346" y="655764"/>
            <a:ext cx="1962150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4" name="Picture 1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157519"/>
            <a:ext cx="504056" cy="604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8" name="Picture 2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6867" y="4067889"/>
            <a:ext cx="5472608" cy="866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4791623" y="2480496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/>
              <a:t>р</a:t>
            </a:r>
            <a:endParaRPr lang="uk-UA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4836360" y="2972708"/>
            <a:ext cx="339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/>
              <a:t>Н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37235" y="3759607"/>
            <a:ext cx="4048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/>
              <a:t>І</a:t>
            </a:r>
            <a:endParaRPr lang="uk-UA" sz="2000" dirty="0"/>
          </a:p>
        </p:txBody>
      </p:sp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983" y="4261323"/>
            <a:ext cx="1755775" cy="47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4937235" y="4300339"/>
            <a:ext cx="631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/>
              <a:t>С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36359" y="5150177"/>
            <a:ext cx="416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/>
              <a:t>Е</a:t>
            </a:r>
          </a:p>
        </p:txBody>
      </p:sp>
    </p:spTree>
    <p:extLst>
      <p:ext uri="{BB962C8B-B14F-4D97-AF65-F5344CB8AC3E}">
        <p14:creationId xmlns:p14="http://schemas.microsoft.com/office/powerpoint/2010/main" val="202235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063" y="-115888"/>
            <a:ext cx="9382126" cy="7096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Сєрий\Desktop\Красиві місця України\озеро Синевир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488" y="5073615"/>
            <a:ext cx="2559245" cy="180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Сєрий\Desktop\Красиві місця України\синевир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8609" y="3385257"/>
            <a:ext cx="2643758" cy="180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3030" y="332656"/>
            <a:ext cx="8005115" cy="5832648"/>
          </a:xfrm>
        </p:spPr>
        <p:txBody>
          <a:bodyPr/>
          <a:lstStyle/>
          <a:p>
            <a:pPr marL="0" indent="0" algn="l">
              <a:buNone/>
            </a:pPr>
            <a:r>
              <a:rPr lang="uk-UA" dirty="0" smtClean="0">
                <a:solidFill>
                  <a:schemeClr val="tx1"/>
                </a:solidFill>
              </a:rPr>
              <a:t>        ОЗЕРО СИНЕВИР</a:t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uk-UA" sz="2400" dirty="0" smtClean="0">
                <a:solidFill>
                  <a:schemeClr val="tx1"/>
                </a:solidFill>
              </a:rPr>
              <a:t>      Диво природи під назвою Синевір заховалось в горах на висоті майже 2000 метрів над рівнем моря. Глибина озера майже 22 м. озеро Синевір – національний природний парк, це край недоторканої лісової природи. Купатись в озері не можна, але і  красу озера забути не можна.</a:t>
            </a:r>
            <a:endParaRPr lang="uk-UA" dirty="0">
              <a:solidFill>
                <a:schemeClr val="tx1"/>
              </a:solidFill>
            </a:endParaRPr>
          </a:p>
        </p:txBody>
      </p:sp>
      <p:pic>
        <p:nvPicPr>
          <p:cNvPr id="2053" name="Picture 5" descr="D:\карпати\P629005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4653136"/>
            <a:ext cx="2592288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карпати\P629006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613666"/>
            <a:ext cx="2808312" cy="2106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 flipV="1">
            <a:off x="4283968" y="3613666"/>
            <a:ext cx="38884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445202" y="3244334"/>
            <a:ext cx="253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45202" y="3244334"/>
            <a:ext cx="253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48988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7910265" cy="5616624"/>
          </a:xfrm>
        </p:spPr>
        <p:txBody>
          <a:bodyPr/>
          <a:lstStyle/>
          <a:p>
            <a:pPr marL="0" indent="0" algn="l">
              <a:lnSpc>
                <a:spcPct val="150000"/>
              </a:lnSpc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                  Печера «Оптимістична» </a:t>
            </a:r>
            <a:br>
              <a:rPr lang="uk-UA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Найдовша печера України носить назву «Оптимістична» і знаходиться в Тернопільській області. Вона занесена до книги рекордів 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Гіннеса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як найдовша в світі гіпсова печера. Знаходиться вона на глибині 20 метрів. </a:t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Знайти довжину ходів печери, якщо на карті з масштабом 1 : 2 000 000 ця довжина 13 см.</a:t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endParaRPr lang="uk-UA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s://upload.wikimedia.org/wikipedia/commons/thumb/a/a7/Optymistychna_Cave.jpeg/300px-Optymistychna_Cave.jpe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594860"/>
            <a:ext cx="2857500" cy="2143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upload.wikimedia.org/wikipedia/commons/thumb/3/32/Ua_cave_optimistic_surface.jpg/300px-Ua_cave_optimistic_surface.jpg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02871"/>
            <a:ext cx="3385287" cy="19271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1363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Для уроку\завантаження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16695"/>
            <a:ext cx="3528392" cy="2531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F:\Для уроку\завантаженн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0322" y="616695"/>
            <a:ext cx="4120110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F:\Для уроку\печер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284984"/>
            <a:ext cx="4536504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157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013" y="1837069"/>
            <a:ext cx="1404156" cy="1388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8794" y="1470889"/>
            <a:ext cx="1484874" cy="1382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904713"/>
            <a:ext cx="1440160" cy="1320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83768" y="697477"/>
            <a:ext cx="4104455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3200" b="1" dirty="0">
                <a:solidFill>
                  <a:srgbClr val="7030A0"/>
                </a:solidFill>
                <a:cs typeface="Aparajita" pitchFamily="34" charset="0"/>
              </a:rPr>
              <a:t>САМООЦІНКА</a:t>
            </a: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0138" y="3550580"/>
            <a:ext cx="1884363" cy="238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0013" y="3550580"/>
            <a:ext cx="6686634" cy="1597484"/>
          </a:xfrm>
        </p:spPr>
        <p:txBody>
          <a:bodyPr/>
          <a:lstStyle/>
          <a:p>
            <a:pPr marL="0" indent="0" algn="l">
              <a:buNone/>
            </a:pPr>
            <a:r>
              <a:rPr lang="uk-UA" sz="2000" dirty="0" smtClean="0">
                <a:solidFill>
                  <a:srgbClr val="FFFF00"/>
                </a:solidFill>
              </a:rPr>
              <a:t>*</a:t>
            </a:r>
            <a:r>
              <a:rPr lang="uk-UA" sz="2000" dirty="0" smtClean="0"/>
              <a:t> - </a:t>
            </a:r>
            <a:r>
              <a:rPr lang="uk-UA" sz="2000" dirty="0" smtClean="0">
                <a:solidFill>
                  <a:schemeClr val="tx1"/>
                </a:solidFill>
              </a:rPr>
              <a:t>я знаю, що знаю все.</a:t>
            </a:r>
            <a:br>
              <a:rPr lang="uk-UA" sz="2000" dirty="0" smtClean="0">
                <a:solidFill>
                  <a:schemeClr val="tx1"/>
                </a:solidFill>
              </a:rPr>
            </a:br>
            <a:r>
              <a:rPr lang="uk-UA" sz="2000" dirty="0"/>
              <a:t/>
            </a:r>
            <a:br>
              <a:rPr lang="uk-UA" sz="2000" dirty="0"/>
            </a:br>
            <a:r>
              <a:rPr lang="uk-UA" sz="2000" dirty="0" smtClean="0">
                <a:solidFill>
                  <a:schemeClr val="accent3">
                    <a:lumMod val="75000"/>
                  </a:schemeClr>
                </a:solidFill>
              </a:rPr>
              <a:t>**</a:t>
            </a:r>
            <a:r>
              <a:rPr lang="uk-UA" sz="2000" dirty="0" smtClean="0"/>
              <a:t> - </a:t>
            </a:r>
            <a:r>
              <a:rPr lang="uk-UA" sz="2000" dirty="0" smtClean="0">
                <a:solidFill>
                  <a:schemeClr val="tx1"/>
                </a:solidFill>
              </a:rPr>
              <a:t>я знаю, що чогось не знаю</a:t>
            </a:r>
            <a:r>
              <a:rPr lang="uk-UA" sz="2000" dirty="0" smtClean="0"/>
              <a:t>, </a:t>
            </a:r>
            <a:br>
              <a:rPr lang="uk-UA" sz="2000" dirty="0" smtClean="0"/>
            </a:br>
            <a:r>
              <a:rPr lang="uk-UA" sz="2000" dirty="0"/>
              <a:t/>
            </a:r>
            <a:br>
              <a:rPr lang="uk-UA" sz="2000" dirty="0"/>
            </a:br>
            <a:r>
              <a:rPr lang="uk-UA" sz="2000" dirty="0" smtClean="0">
                <a:solidFill>
                  <a:srgbClr val="FF0000"/>
                </a:solidFill>
              </a:rPr>
              <a:t>***</a:t>
            </a:r>
            <a:r>
              <a:rPr lang="uk-UA" sz="2000" dirty="0" smtClean="0"/>
              <a:t> - </a:t>
            </a:r>
            <a:r>
              <a:rPr lang="uk-UA" sz="2000" dirty="0" smtClean="0">
                <a:solidFill>
                  <a:schemeClr val="tx1"/>
                </a:solidFill>
              </a:rPr>
              <a:t>я знаю, що нічого не знаю.</a:t>
            </a:r>
            <a:endParaRPr lang="uk-UA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60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002" y="-53064"/>
            <a:ext cx="9382126" cy="7096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04664"/>
            <a:ext cx="6512511" cy="4822472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uk-UA" sz="2000" dirty="0" smtClean="0"/>
              <a:t/>
            </a:r>
            <a:br>
              <a:rPr lang="uk-UA" sz="2000" dirty="0" smtClean="0"/>
            </a:br>
            <a:r>
              <a:rPr lang="uk-UA" sz="3600" dirty="0" smtClean="0">
                <a:solidFill>
                  <a:srgbClr val="FF0000"/>
                </a:solidFill>
              </a:rPr>
              <a:t>Домашнє завдання:</a:t>
            </a:r>
            <a:br>
              <a:rPr lang="uk-UA" sz="3600" dirty="0" smtClean="0">
                <a:solidFill>
                  <a:srgbClr val="FF0000"/>
                </a:solidFill>
              </a:rPr>
            </a:br>
            <a:r>
              <a:rPr lang="uk-UA" sz="2000" dirty="0"/>
              <a:t/>
            </a:r>
            <a:br>
              <a:rPr lang="uk-UA" sz="2000" dirty="0"/>
            </a:br>
            <a:r>
              <a:rPr lang="uk-UA" sz="3200" dirty="0" smtClean="0">
                <a:solidFill>
                  <a:schemeClr val="tx1"/>
                </a:solidFill>
              </a:rPr>
              <a:t>§ 23. вправи 603, 605; додатково 615</a:t>
            </a:r>
            <a:endParaRPr lang="uk-UA" sz="3200" dirty="0">
              <a:solidFill>
                <a:schemeClr val="tx1"/>
              </a:solidFill>
            </a:endParaRPr>
          </a:p>
        </p:txBody>
      </p:sp>
      <p:pic>
        <p:nvPicPr>
          <p:cNvPr id="3" name="Picture 4" descr="звоноче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1762125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619" y="24723"/>
            <a:ext cx="2422126" cy="2269628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474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764704"/>
            <a:ext cx="7622232" cy="4750464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uk-UA" sz="2000" dirty="0" smtClean="0"/>
              <a:t>«Недостатньо лише мати гарний розум, </a:t>
            </a:r>
            <a:br>
              <a:rPr lang="uk-UA" sz="2000" dirty="0" smtClean="0"/>
            </a:br>
            <a:r>
              <a:rPr lang="uk-UA" sz="2000" dirty="0" smtClean="0"/>
              <a:t>головне – це добре застосовувати його» </a:t>
            </a:r>
            <a:br>
              <a:rPr lang="uk-UA" sz="2000" dirty="0" smtClean="0"/>
            </a:br>
            <a:r>
              <a:rPr lang="uk-UA" sz="2000" dirty="0"/>
              <a:t> </a:t>
            </a:r>
            <a:r>
              <a:rPr lang="uk-UA" sz="2000" dirty="0" smtClean="0"/>
              <a:t>                                           (Р. Декарт) </a:t>
            </a:r>
            <a:br>
              <a:rPr lang="uk-UA" sz="2000" dirty="0" smtClean="0"/>
            </a:br>
            <a:r>
              <a:rPr lang="uk-UA" sz="2000" dirty="0"/>
              <a:t/>
            </a:r>
            <a:br>
              <a:rPr lang="uk-UA" sz="2000" dirty="0"/>
            </a:br>
            <a:r>
              <a:rPr lang="uk-UA" sz="2000" dirty="0" smtClean="0">
                <a:solidFill>
                  <a:srgbClr val="00B050"/>
                </a:solidFill>
              </a:rPr>
              <a:t>Девіз уроку: </a:t>
            </a:r>
            <a:br>
              <a:rPr lang="uk-UA" sz="2000" dirty="0" smtClean="0">
                <a:solidFill>
                  <a:srgbClr val="00B050"/>
                </a:solidFill>
              </a:rPr>
            </a:br>
            <a:r>
              <a:rPr lang="uk-UA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навчанні не можна зупинятись!</a:t>
            </a:r>
            <a:br>
              <a:rPr lang="uk-UA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uk-UA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7766" y="3861048"/>
            <a:ext cx="1702197" cy="1553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509120"/>
            <a:ext cx="1530350" cy="14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785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621397"/>
            <a:ext cx="7488832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i="1" u="sng" dirty="0" smtClean="0">
                <a:solidFill>
                  <a:srgbClr val="2935A3"/>
                </a:solidFill>
                <a:latin typeface="Times New Roman" pitchFamily="18" charset="0"/>
                <a:cs typeface="Times New Roman" pitchFamily="18" charset="0"/>
              </a:rPr>
              <a:t>Перевірка </a:t>
            </a:r>
            <a:r>
              <a:rPr lang="uk-UA" sz="3600" b="1" i="1" u="sng" dirty="0">
                <a:solidFill>
                  <a:srgbClr val="2935A3"/>
                </a:solidFill>
                <a:latin typeface="Times New Roman" pitchFamily="18" charset="0"/>
                <a:cs typeface="Times New Roman" pitchFamily="18" charset="0"/>
              </a:rPr>
              <a:t>домашньої </a:t>
            </a:r>
            <a:r>
              <a:rPr lang="uk-UA" sz="3600" b="1" i="1" u="sng" dirty="0" smtClean="0">
                <a:solidFill>
                  <a:srgbClr val="2935A3"/>
                </a:solidFill>
                <a:latin typeface="Times New Roman" pitchFamily="18" charset="0"/>
                <a:cs typeface="Times New Roman" pitchFamily="18" charset="0"/>
              </a:rPr>
              <a:t>роботи </a:t>
            </a:r>
          </a:p>
          <a:p>
            <a:endParaRPr lang="uk-UA" b="1" i="1" dirty="0" smtClean="0">
              <a:solidFill>
                <a:srgbClr val="2935A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i="1" dirty="0">
                <a:solidFill>
                  <a:srgbClr val="2935A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i="1" dirty="0" smtClean="0">
                <a:solidFill>
                  <a:srgbClr val="2935A3"/>
                </a:solidFill>
                <a:latin typeface="Times New Roman" pitchFamily="18" charset="0"/>
                <a:cs typeface="Times New Roman" pitchFamily="18" charset="0"/>
              </a:rPr>
              <a:t>                                       №596</a:t>
            </a:r>
          </a:p>
          <a:p>
            <a:r>
              <a:rPr lang="uk-UA" b="1" i="1" dirty="0" smtClean="0">
                <a:solidFill>
                  <a:srgbClr val="2935A3"/>
                </a:solidFill>
                <a:latin typeface="Times New Roman" pitchFamily="18" charset="0"/>
                <a:cs typeface="Times New Roman" pitchFamily="18" charset="0"/>
              </a:rPr>
              <a:t>1 : 3 000 000 – масштаб карти;</a:t>
            </a:r>
          </a:p>
          <a:p>
            <a:r>
              <a:rPr lang="uk-UA" b="1" i="1" dirty="0" smtClean="0">
                <a:solidFill>
                  <a:srgbClr val="2935A3"/>
                </a:solidFill>
                <a:latin typeface="Times New Roman" pitchFamily="18" charset="0"/>
                <a:cs typeface="Times New Roman" pitchFamily="18" charset="0"/>
              </a:rPr>
              <a:t>1см на карті – 30 км на місцевості;</a:t>
            </a:r>
          </a:p>
          <a:p>
            <a:r>
              <a:rPr lang="uk-UA" b="1" i="1" dirty="0" smtClean="0">
                <a:solidFill>
                  <a:srgbClr val="2935A3"/>
                </a:solidFill>
                <a:latin typeface="Times New Roman" pitchFamily="18" charset="0"/>
                <a:cs typeface="Times New Roman" pitchFamily="18" charset="0"/>
              </a:rPr>
              <a:t>240 : 30 = 8 (см) </a:t>
            </a:r>
            <a:r>
              <a:rPr lang="uk-UA" b="1" i="1" dirty="0" err="1" smtClean="0">
                <a:solidFill>
                  <a:srgbClr val="2935A3"/>
                </a:solidFill>
                <a:latin typeface="Times New Roman" pitchFamily="18" charset="0"/>
                <a:cs typeface="Times New Roman" pitchFamily="18" charset="0"/>
              </a:rPr>
              <a:t>–відстань</a:t>
            </a:r>
            <a:r>
              <a:rPr lang="uk-UA" b="1" i="1" dirty="0" smtClean="0">
                <a:solidFill>
                  <a:srgbClr val="2935A3"/>
                </a:solidFill>
                <a:latin typeface="Times New Roman" pitchFamily="18" charset="0"/>
                <a:cs typeface="Times New Roman" pitchFamily="18" charset="0"/>
              </a:rPr>
              <a:t> між містами Чернігів і Суми на місцевості.</a:t>
            </a:r>
          </a:p>
          <a:p>
            <a:endParaRPr lang="uk-UA" b="1" i="1" dirty="0">
              <a:solidFill>
                <a:srgbClr val="2935A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i="1" dirty="0" smtClean="0">
                <a:solidFill>
                  <a:srgbClr val="2935A3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№598</a:t>
            </a:r>
          </a:p>
          <a:p>
            <a:r>
              <a:rPr lang="uk-UA" b="1" i="1" dirty="0" smtClean="0">
                <a:solidFill>
                  <a:srgbClr val="2935A3"/>
                </a:solidFill>
                <a:latin typeface="Times New Roman" pitchFamily="18" charset="0"/>
                <a:cs typeface="Times New Roman" pitchFamily="18" charset="0"/>
              </a:rPr>
              <a:t>1 :  11 000 000 – масштаб карти;</a:t>
            </a:r>
          </a:p>
          <a:p>
            <a:r>
              <a:rPr lang="uk-UA" b="1" i="1" dirty="0" smtClean="0">
                <a:solidFill>
                  <a:srgbClr val="2935A3"/>
                </a:solidFill>
                <a:latin typeface="Times New Roman" pitchFamily="18" charset="0"/>
                <a:cs typeface="Times New Roman" pitchFamily="18" charset="0"/>
              </a:rPr>
              <a:t>1см на карті – 110 км на місцевості;</a:t>
            </a:r>
          </a:p>
          <a:p>
            <a:r>
              <a:rPr lang="uk-UA" b="1" i="1" dirty="0" smtClean="0">
                <a:solidFill>
                  <a:srgbClr val="2935A3"/>
                </a:solidFill>
                <a:latin typeface="Times New Roman" pitchFamily="18" charset="0"/>
                <a:cs typeface="Times New Roman" pitchFamily="18" charset="0"/>
              </a:rPr>
              <a:t>3,5 ∙ 110 = 385 (км) – відстань від Житомира до Полтави;</a:t>
            </a:r>
          </a:p>
          <a:p>
            <a:r>
              <a:rPr lang="uk-UA" b="1" i="1" dirty="0" smtClean="0">
                <a:solidFill>
                  <a:srgbClr val="2935A3"/>
                </a:solidFill>
                <a:latin typeface="Times New Roman" pitchFamily="18" charset="0"/>
                <a:cs typeface="Times New Roman" pitchFamily="18" charset="0"/>
              </a:rPr>
              <a:t>385 : 70 = 5,5 (</a:t>
            </a:r>
            <a:r>
              <a:rPr lang="uk-UA" b="1" i="1" dirty="0" err="1" smtClean="0">
                <a:solidFill>
                  <a:srgbClr val="2935A3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  <a:r>
              <a:rPr lang="uk-UA" b="1" i="1" dirty="0" smtClean="0">
                <a:solidFill>
                  <a:srgbClr val="2935A3"/>
                </a:solidFill>
                <a:latin typeface="Times New Roman" pitchFamily="18" charset="0"/>
                <a:cs typeface="Times New Roman" pitchFamily="18" charset="0"/>
              </a:rPr>
              <a:t>)- проїде цю відстань автомобіль.</a:t>
            </a:r>
          </a:p>
          <a:p>
            <a:endParaRPr lang="uk-UA" b="1" i="1" dirty="0">
              <a:solidFill>
                <a:srgbClr val="2935A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i="1" dirty="0" smtClean="0">
                <a:solidFill>
                  <a:srgbClr val="2935A3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№601</a:t>
            </a:r>
          </a:p>
          <a:p>
            <a:r>
              <a:rPr lang="uk-UA" b="1" i="1" dirty="0">
                <a:solidFill>
                  <a:srgbClr val="2935A3"/>
                </a:solidFill>
                <a:latin typeface="Times New Roman" pitchFamily="18" charset="0"/>
                <a:cs typeface="Times New Roman" pitchFamily="18" charset="0"/>
              </a:rPr>
              <a:t>1 :  8</a:t>
            </a:r>
            <a:r>
              <a:rPr lang="uk-UA" b="1" i="1" dirty="0" smtClean="0">
                <a:solidFill>
                  <a:srgbClr val="2935A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i="1" dirty="0">
                <a:solidFill>
                  <a:srgbClr val="2935A3"/>
                </a:solidFill>
                <a:latin typeface="Times New Roman" pitchFamily="18" charset="0"/>
                <a:cs typeface="Times New Roman" pitchFamily="18" charset="0"/>
              </a:rPr>
              <a:t>000 000 – масштаб карти;</a:t>
            </a:r>
          </a:p>
          <a:p>
            <a:r>
              <a:rPr lang="uk-UA" b="1" i="1" dirty="0">
                <a:solidFill>
                  <a:srgbClr val="2935A3"/>
                </a:solidFill>
                <a:latin typeface="Times New Roman" pitchFamily="18" charset="0"/>
                <a:cs typeface="Times New Roman" pitchFamily="18" charset="0"/>
              </a:rPr>
              <a:t>1см на карті – 8</a:t>
            </a:r>
            <a:r>
              <a:rPr lang="uk-UA" b="1" i="1" dirty="0" smtClean="0">
                <a:solidFill>
                  <a:srgbClr val="2935A3"/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uk-UA" b="1" i="1" dirty="0">
                <a:solidFill>
                  <a:srgbClr val="2935A3"/>
                </a:solidFill>
                <a:latin typeface="Times New Roman" pitchFamily="18" charset="0"/>
                <a:cs typeface="Times New Roman" pitchFamily="18" charset="0"/>
              </a:rPr>
              <a:t>км на місцевості;</a:t>
            </a:r>
          </a:p>
          <a:p>
            <a:r>
              <a:rPr lang="uk-UA" b="1" i="1" dirty="0" smtClean="0">
                <a:solidFill>
                  <a:srgbClr val="2935A3"/>
                </a:solidFill>
                <a:latin typeface="Times New Roman" pitchFamily="18" charset="0"/>
                <a:cs typeface="Times New Roman" pitchFamily="18" charset="0"/>
              </a:rPr>
              <a:t>х см </a:t>
            </a:r>
            <a:r>
              <a:rPr lang="uk-UA" b="1" i="1" dirty="0">
                <a:solidFill>
                  <a:srgbClr val="2935A3"/>
                </a:solidFill>
                <a:latin typeface="Times New Roman" pitchFamily="18" charset="0"/>
                <a:cs typeface="Times New Roman" pitchFamily="18" charset="0"/>
              </a:rPr>
              <a:t>на карті – </a:t>
            </a:r>
            <a:r>
              <a:rPr lang="uk-UA" b="1" i="1" dirty="0" smtClean="0">
                <a:solidFill>
                  <a:srgbClr val="2935A3"/>
                </a:solidFill>
                <a:latin typeface="Times New Roman" pitchFamily="18" charset="0"/>
                <a:cs typeface="Times New Roman" pitchFamily="18" charset="0"/>
              </a:rPr>
              <a:t>480 </a:t>
            </a:r>
            <a:r>
              <a:rPr lang="uk-UA" b="1" i="1" dirty="0">
                <a:solidFill>
                  <a:srgbClr val="2935A3"/>
                </a:solidFill>
                <a:latin typeface="Times New Roman" pitchFamily="18" charset="0"/>
                <a:cs typeface="Times New Roman" pitchFamily="18" charset="0"/>
              </a:rPr>
              <a:t>км на </a:t>
            </a:r>
            <a:r>
              <a:rPr lang="uk-UA" b="1" i="1" dirty="0" smtClean="0">
                <a:solidFill>
                  <a:srgbClr val="2935A3"/>
                </a:solidFill>
                <a:latin typeface="Times New Roman" pitchFamily="18" charset="0"/>
                <a:cs typeface="Times New Roman" pitchFamily="18" charset="0"/>
              </a:rPr>
              <a:t>місцевості</a:t>
            </a:r>
            <a:endParaRPr lang="uk-UA" b="1" i="1" dirty="0">
              <a:solidFill>
                <a:srgbClr val="2935A3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b="1" i="1" dirty="0">
              <a:solidFill>
                <a:srgbClr val="2935A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i="1" dirty="0" smtClean="0">
                <a:solidFill>
                  <a:srgbClr val="2935A3"/>
                </a:solidFill>
                <a:latin typeface="Times New Roman" pitchFamily="18" charset="0"/>
                <a:cs typeface="Times New Roman" pitchFamily="18" charset="0"/>
              </a:rPr>
              <a:t>1:х = 80 : 480 </a:t>
            </a:r>
          </a:p>
          <a:p>
            <a:r>
              <a:rPr lang="uk-UA" b="1" i="1" dirty="0">
                <a:solidFill>
                  <a:srgbClr val="2935A3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b="1" i="1" dirty="0" smtClean="0">
                <a:solidFill>
                  <a:srgbClr val="2935A3"/>
                </a:solidFill>
                <a:latin typeface="Times New Roman" pitchFamily="18" charset="0"/>
                <a:cs typeface="Times New Roman" pitchFamily="18" charset="0"/>
              </a:rPr>
              <a:t> = 6 (см) – довжина відрізка.</a:t>
            </a:r>
          </a:p>
          <a:p>
            <a:endParaRPr lang="uk-UA" b="1" i="1" dirty="0">
              <a:solidFill>
                <a:srgbClr val="2935A3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06990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5" y="404664"/>
            <a:ext cx="7478216" cy="2664296"/>
          </a:xfrm>
        </p:spPr>
        <p:txBody>
          <a:bodyPr/>
          <a:lstStyle/>
          <a:p>
            <a:pPr marL="0" indent="0" algn="ctr">
              <a:buNone/>
            </a:pPr>
            <a:r>
              <a:rPr lang="uk-UA" sz="28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Розгадайте анаграми і вкажіть зайве слово:</a:t>
            </a:r>
            <a:br>
              <a:rPr lang="uk-UA" sz="28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dirty="0" err="1" smtClean="0">
                <a:solidFill>
                  <a:srgbClr val="00B050"/>
                </a:solidFill>
              </a:rPr>
              <a:t>невідношня</a:t>
            </a:r>
            <a:r>
              <a:rPr lang="uk-UA" sz="2800" dirty="0" smtClean="0">
                <a:solidFill>
                  <a:srgbClr val="00B050"/>
                </a:solidFill>
              </a:rPr>
              <a:t>;</a:t>
            </a:r>
            <a:r>
              <a:rPr lang="uk-UA" sz="2800" dirty="0" smtClean="0"/>
              <a:t> </a:t>
            </a:r>
            <a:r>
              <a:rPr lang="uk-UA" sz="2800" dirty="0" err="1" smtClean="0">
                <a:solidFill>
                  <a:srgbClr val="00B050"/>
                </a:solidFill>
              </a:rPr>
              <a:t>ціпроропя</a:t>
            </a:r>
            <a:r>
              <a:rPr lang="uk-UA" sz="2800" dirty="0" smtClean="0">
                <a:solidFill>
                  <a:srgbClr val="00B050"/>
                </a:solidFill>
              </a:rPr>
              <a:t>; </a:t>
            </a:r>
            <a:br>
              <a:rPr lang="uk-UA" sz="2800" dirty="0" smtClean="0">
                <a:solidFill>
                  <a:srgbClr val="00B050"/>
                </a:solidFill>
              </a:rPr>
            </a:br>
            <a:r>
              <a:rPr lang="uk-UA" sz="2800" dirty="0">
                <a:solidFill>
                  <a:srgbClr val="00B050"/>
                </a:solidFill>
              </a:rPr>
              <a:t/>
            </a:r>
            <a:br>
              <a:rPr lang="uk-UA" sz="2800" dirty="0">
                <a:solidFill>
                  <a:srgbClr val="00B050"/>
                </a:solidFill>
              </a:rPr>
            </a:br>
            <a:r>
              <a:rPr lang="uk-UA" sz="2800" dirty="0" err="1" smtClean="0">
                <a:solidFill>
                  <a:srgbClr val="00B050"/>
                </a:solidFill>
              </a:rPr>
              <a:t>дракват</a:t>
            </a:r>
            <a:r>
              <a:rPr lang="uk-UA" sz="2800" dirty="0" smtClean="0">
                <a:solidFill>
                  <a:srgbClr val="00B050"/>
                </a:solidFill>
              </a:rPr>
              <a:t>; </a:t>
            </a:r>
            <a:r>
              <a:rPr lang="uk-UA" sz="2800" dirty="0" err="1" smtClean="0">
                <a:solidFill>
                  <a:srgbClr val="00B050"/>
                </a:solidFill>
              </a:rPr>
              <a:t>штабмас</a:t>
            </a:r>
            <a:r>
              <a:rPr lang="uk-UA" sz="2800" dirty="0" smtClean="0">
                <a:solidFill>
                  <a:srgbClr val="00B050"/>
                </a:solidFill>
              </a:rPr>
              <a:t>.</a:t>
            </a:r>
            <a:endParaRPr lang="uk-UA" sz="2800" dirty="0">
              <a:solidFill>
                <a:srgbClr val="00B05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149080"/>
            <a:ext cx="1902693" cy="1930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6413661" y="1844824"/>
            <a:ext cx="914400" cy="1976437"/>
          </a:xfrm>
          <a:prstGeom prst="cloudCallout">
            <a:avLst>
              <a:gd name="adj1" fmla="val -83162"/>
              <a:gd name="adj2" fmla="val 77468"/>
            </a:avLst>
          </a:prstGeom>
          <a:solidFill>
            <a:schemeClr val="bg1"/>
          </a:solidFill>
          <a:ln w="9525">
            <a:solidFill>
              <a:srgbClr val="FF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sz="8000" b="1" dirty="0">
                <a:solidFill>
                  <a:srgbClr val="FF0000"/>
                </a:solidFill>
                <a:latin typeface="Times New Roman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02140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76672"/>
            <a:ext cx="6872551" cy="1143000"/>
          </a:xfrm>
        </p:spPr>
        <p:txBody>
          <a:bodyPr/>
          <a:lstStyle/>
          <a:p>
            <a:pPr marL="0" indent="0" algn="l">
              <a:lnSpc>
                <a:spcPct val="150000"/>
              </a:lnSpc>
              <a:buNone/>
            </a:pPr>
            <a:r>
              <a:rPr lang="uk-UA" sz="2800" i="1" u="sng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“незакінчені речення</a:t>
            </a:r>
            <a:r>
              <a:rPr lang="uk-UA" sz="2800" i="1" u="sng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...”</a:t>
            </a:r>
            <a:br>
              <a:rPr lang="uk-UA" sz="2800" i="1" u="sng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uk-UA" sz="20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/>
            </a:r>
            <a:br>
              <a:rPr lang="uk-UA" sz="20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uk-UA" sz="2000" dirty="0">
                <a:solidFill>
                  <a:srgbClr val="002060"/>
                </a:solidFill>
              </a:rPr>
              <a:t>1)  </a:t>
            </a:r>
            <a:r>
              <a:rPr lang="uk-UA" sz="2000" dirty="0" smtClean="0">
                <a:solidFill>
                  <a:srgbClr val="002060"/>
                </a:solidFill>
              </a:rPr>
              <a:t>Відношення </a:t>
            </a:r>
            <a:r>
              <a:rPr lang="uk-UA" sz="2000" dirty="0">
                <a:solidFill>
                  <a:srgbClr val="002060"/>
                </a:solidFill>
              </a:rPr>
              <a:t>– це...</a:t>
            </a:r>
            <a:br>
              <a:rPr lang="uk-UA" sz="2000" dirty="0">
                <a:solidFill>
                  <a:srgbClr val="002060"/>
                </a:solidFill>
              </a:rPr>
            </a:br>
            <a:r>
              <a:rPr lang="uk-UA" sz="2000" dirty="0">
                <a:solidFill>
                  <a:srgbClr val="002060"/>
                </a:solidFill>
              </a:rPr>
              <a:t>2) Рівність двох відношень називається…</a:t>
            </a:r>
            <a:br>
              <a:rPr lang="uk-UA" sz="2000" dirty="0">
                <a:solidFill>
                  <a:srgbClr val="002060"/>
                </a:solidFill>
              </a:rPr>
            </a:br>
            <a:r>
              <a:rPr lang="uk-UA" sz="2000" dirty="0" smtClean="0">
                <a:solidFill>
                  <a:srgbClr val="002060"/>
                </a:solidFill>
              </a:rPr>
              <a:t>3</a:t>
            </a:r>
            <a:r>
              <a:rPr lang="uk-UA" sz="2000" dirty="0">
                <a:solidFill>
                  <a:srgbClr val="002060"/>
                </a:solidFill>
              </a:rPr>
              <a:t>) Добуток крайніх членів пропорції дорівнює…</a:t>
            </a:r>
            <a:br>
              <a:rPr lang="uk-UA" sz="2000" dirty="0">
                <a:solidFill>
                  <a:srgbClr val="002060"/>
                </a:solidFill>
              </a:rPr>
            </a:br>
            <a:r>
              <a:rPr lang="uk-UA" sz="2000" dirty="0" smtClean="0">
                <a:solidFill>
                  <a:srgbClr val="002060"/>
                </a:solidFill>
              </a:rPr>
              <a:t>4</a:t>
            </a:r>
            <a:r>
              <a:rPr lang="uk-UA" sz="2000" dirty="0">
                <a:solidFill>
                  <a:srgbClr val="002060"/>
                </a:solidFill>
              </a:rPr>
              <a:t>) Якщо дві величини збільшуються в однакову      </a:t>
            </a:r>
            <a:br>
              <a:rPr lang="uk-UA" sz="2000" dirty="0">
                <a:solidFill>
                  <a:srgbClr val="002060"/>
                </a:solidFill>
              </a:rPr>
            </a:br>
            <a:r>
              <a:rPr lang="uk-UA" sz="2000" dirty="0">
                <a:solidFill>
                  <a:srgbClr val="002060"/>
                </a:solidFill>
              </a:rPr>
              <a:t>     кількість разів, то вони називаються…</a:t>
            </a:r>
            <a:br>
              <a:rPr lang="uk-UA" sz="2000" dirty="0">
                <a:solidFill>
                  <a:srgbClr val="002060"/>
                </a:solidFill>
              </a:rPr>
            </a:br>
            <a:r>
              <a:rPr lang="uk-UA" sz="2000" dirty="0" smtClean="0">
                <a:solidFill>
                  <a:srgbClr val="002060"/>
                </a:solidFill>
              </a:rPr>
              <a:t>5)</a:t>
            </a:r>
            <a:r>
              <a:rPr lang="uk-UA" sz="2000" dirty="0">
                <a:solidFill>
                  <a:srgbClr val="002060"/>
                </a:solidFill>
              </a:rPr>
              <a:t> Відношення дробових чисел можна замінити…</a:t>
            </a:r>
            <a:br>
              <a:rPr lang="uk-UA" sz="2000" dirty="0">
                <a:solidFill>
                  <a:srgbClr val="002060"/>
                </a:solidFill>
              </a:rPr>
            </a:br>
            <a:r>
              <a:rPr lang="uk-UA" sz="2000" dirty="0" smtClean="0">
                <a:solidFill>
                  <a:srgbClr val="002060"/>
                </a:solidFill>
              </a:rPr>
              <a:t>6) </a:t>
            </a:r>
            <a:r>
              <a:rPr lang="uk-UA" sz="2000" dirty="0">
                <a:solidFill>
                  <a:srgbClr val="002060"/>
                </a:solidFill>
              </a:rPr>
              <a:t>Відношення чисел показує…</a:t>
            </a:r>
            <a:br>
              <a:rPr lang="uk-UA" sz="2000" dirty="0">
                <a:solidFill>
                  <a:srgbClr val="002060"/>
                </a:solidFill>
              </a:rPr>
            </a:br>
            <a:r>
              <a:rPr lang="uk-UA" sz="2000" dirty="0" smtClean="0">
                <a:solidFill>
                  <a:srgbClr val="002060"/>
                </a:solidFill>
              </a:rPr>
              <a:t>7) Відношення довжини відрізка на карті до …</a:t>
            </a:r>
            <a:br>
              <a:rPr lang="uk-UA" sz="2000" dirty="0" smtClean="0">
                <a:solidFill>
                  <a:srgbClr val="002060"/>
                </a:solidFill>
              </a:rPr>
            </a:br>
            <a:r>
              <a:rPr lang="uk-UA" sz="2000" dirty="0" smtClean="0">
                <a:solidFill>
                  <a:srgbClr val="002060"/>
                </a:solidFill>
              </a:rPr>
              <a:t> 8</a:t>
            </a:r>
            <a:r>
              <a:rPr lang="uk-UA" sz="2000" dirty="0">
                <a:solidFill>
                  <a:srgbClr val="002060"/>
                </a:solidFill>
              </a:rPr>
              <a:t>) </a:t>
            </a:r>
            <a:r>
              <a:rPr lang="uk-UA" sz="2000" dirty="0" smtClean="0">
                <a:solidFill>
                  <a:srgbClr val="002060"/>
                </a:solidFill>
              </a:rPr>
              <a:t>Масштаб 1: 100 000 означає …</a:t>
            </a:r>
            <a:br>
              <a:rPr lang="uk-UA" sz="2000" dirty="0" smtClean="0">
                <a:solidFill>
                  <a:srgbClr val="002060"/>
                </a:solidFill>
              </a:rPr>
            </a:br>
            <a:r>
              <a:rPr lang="uk-UA" sz="2000" dirty="0" smtClean="0">
                <a:solidFill>
                  <a:srgbClr val="002060"/>
                </a:solidFill>
              </a:rPr>
              <a:t>9</a:t>
            </a:r>
            <a:r>
              <a:rPr lang="uk-UA" sz="2000" dirty="0">
                <a:solidFill>
                  <a:srgbClr val="002060"/>
                </a:solidFill>
              </a:rPr>
              <a:t>) Масштаб 1: 100 </a:t>
            </a:r>
            <a:r>
              <a:rPr lang="uk-UA" sz="2000" dirty="0" smtClean="0">
                <a:solidFill>
                  <a:srgbClr val="002060"/>
                </a:solidFill>
              </a:rPr>
              <a:t> </a:t>
            </a:r>
            <a:r>
              <a:rPr lang="uk-UA" sz="2000" dirty="0">
                <a:solidFill>
                  <a:srgbClr val="002060"/>
                </a:solidFill>
              </a:rPr>
              <a:t>означає …</a:t>
            </a:r>
            <a:br>
              <a:rPr lang="uk-UA" sz="2000" dirty="0">
                <a:solidFill>
                  <a:srgbClr val="002060"/>
                </a:solidFill>
              </a:rPr>
            </a:br>
            <a:r>
              <a:rPr lang="ru-RU" altLang="ja-JP" sz="2000" dirty="0">
                <a:solidFill>
                  <a:srgbClr val="002060"/>
                </a:solidFill>
              </a:rPr>
              <a:t> </a:t>
            </a:r>
            <a:r>
              <a:rPr lang="ru-RU" altLang="ja-JP" sz="2000" dirty="0" smtClean="0">
                <a:solidFill>
                  <a:srgbClr val="002060"/>
                </a:solidFill>
              </a:rPr>
              <a:t> </a:t>
            </a:r>
            <a:r>
              <a:rPr lang="ru-RU" sz="2000" dirty="0">
                <a:solidFill>
                  <a:srgbClr val="002060"/>
                </a:solidFill>
              </a:rPr>
              <a:t/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uk-UA" sz="2000" dirty="0">
                <a:solidFill>
                  <a:srgbClr val="002060"/>
                </a:solidFill>
                <a:latin typeface="Comic Sans MS" pitchFamily="66" charset="0"/>
              </a:rPr>
              <a:t/>
            </a:r>
            <a:br>
              <a:rPr lang="uk-UA" sz="2000" dirty="0">
                <a:solidFill>
                  <a:srgbClr val="002060"/>
                </a:solidFill>
                <a:latin typeface="Comic Sans MS" pitchFamily="66" charset="0"/>
              </a:rPr>
            </a:br>
            <a:endParaRPr lang="uk-UA" sz="2000" dirty="0">
              <a:solidFill>
                <a:srgbClr val="00206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32656"/>
            <a:ext cx="1042987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233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622232" cy="1656184"/>
          </a:xfrm>
        </p:spPr>
        <p:txBody>
          <a:bodyPr/>
          <a:lstStyle/>
          <a:p>
            <a:pPr marL="0" indent="0" algn="ctr">
              <a:buNone/>
            </a:pPr>
            <a:r>
              <a:rPr lang="uk-UA" sz="2400" dirty="0" smtClean="0"/>
              <a:t>              -  Визнач висоту гори Говерла, якщо на     плані з масштабом 1 : 9000 її висота </a:t>
            </a:r>
            <a:br>
              <a:rPr lang="uk-UA" sz="2400" dirty="0" smtClean="0"/>
            </a:br>
            <a:r>
              <a:rPr lang="uk-UA" sz="2400" dirty="0" smtClean="0"/>
              <a:t>дорівнює 22,9 см.</a:t>
            </a:r>
            <a:endParaRPr lang="uk-UA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1438275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2062242"/>
            <a:ext cx="2615189" cy="1738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C:\Users\User\Desktop\Красиві місця України\говерла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2850" y="2060456"/>
            <a:ext cx="2618740" cy="1738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User\Desktop\Красиві місця України\говерла 2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987" y="4149080"/>
            <a:ext cx="3393941" cy="2088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Desktop\Красиві місця України\говерла 3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015502"/>
            <a:ext cx="3240360" cy="22218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5600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692696"/>
            <a:ext cx="4741912" cy="2088232"/>
          </a:xfrm>
        </p:spPr>
        <p:txBody>
          <a:bodyPr/>
          <a:lstStyle/>
          <a:p>
            <a:pPr marL="0" indent="0" algn="ctr">
              <a:buNone/>
            </a:pPr>
            <a:r>
              <a:rPr lang="uk-UA" sz="1800" dirty="0" smtClean="0"/>
              <a:t>-</a:t>
            </a:r>
            <a:r>
              <a:rPr lang="uk-UA" sz="1800" dirty="0"/>
              <a:t> </a:t>
            </a:r>
            <a:r>
              <a:rPr lang="uk-UA" sz="1800" dirty="0" smtClean="0"/>
              <a:t>Відстань від Луцька до озера Світязь   на  карті  дорівнює 8 см. Знайдіть цю відстань на місцевості, якщо масштаб карти 1 : 2 000 000. </a:t>
            </a:r>
            <a:r>
              <a:rPr lang="uk-UA" sz="1800" dirty="0"/>
              <a:t/>
            </a:r>
            <a:br>
              <a:rPr lang="uk-UA" sz="1800" dirty="0"/>
            </a:br>
            <a:r>
              <a:rPr lang="uk-UA" sz="1800" dirty="0"/>
              <a:t>С</a:t>
            </a:r>
            <a:r>
              <a:rPr lang="uk-UA" sz="1800" dirty="0" smtClean="0"/>
              <a:t>кільки пального потрібно для цієї подорожі, якщо на 1 км дороги автомобіль витрачає 0,1 л бензину?</a:t>
            </a:r>
            <a:endParaRPr lang="uk-UA" sz="1800" dirty="0"/>
          </a:p>
        </p:txBody>
      </p:sp>
      <p:pic>
        <p:nvPicPr>
          <p:cNvPr id="2050" name="Picture 2" descr="F:\Для уроку\volyn_obl_12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35471"/>
            <a:ext cx="2857500" cy="3176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Для уроку\ОЗЕРО СВІТЯЗЬ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448" y="5413681"/>
            <a:ext cx="3275014" cy="129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://ridna.ua/wp-content/uploads/2010/09/Svityaz11-572x406.jpg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88" y="2875194"/>
            <a:ext cx="4380334" cy="2365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ridna.ua/wp-content/uploads/2010/09/Svityaz2-572x429.jpg">
            <a:hlinkClick r:id="rId6"/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648968"/>
            <a:ext cx="3240360" cy="206005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2" name="Picture 4" descr="F:\Для уроку\завантаження (4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651049"/>
            <a:ext cx="2838450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741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136903" cy="5616624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uk-UA" sz="2400" dirty="0" smtClean="0">
                <a:solidFill>
                  <a:srgbClr val="FFC000"/>
                </a:solidFill>
                <a:latin typeface="BatangChe" pitchFamily="49" charset="-127"/>
                <a:ea typeface="BatangChe" pitchFamily="49" charset="-127"/>
              </a:rPr>
              <a:t>       </a:t>
            </a:r>
            <a:r>
              <a:rPr lang="uk-UA" sz="2400" u="sng" dirty="0" smtClean="0">
                <a:solidFill>
                  <a:srgbClr val="FFC000"/>
                </a:solidFill>
                <a:latin typeface="BatangChe" pitchFamily="49" charset="-127"/>
                <a:ea typeface="BatangChe" pitchFamily="49" charset="-127"/>
              </a:rPr>
              <a:t>«Золота пропорція» </a:t>
            </a:r>
            <a:br>
              <a:rPr lang="uk-UA" sz="2400" u="sng" dirty="0" smtClean="0">
                <a:solidFill>
                  <a:srgbClr val="FFC000"/>
                </a:solidFill>
                <a:latin typeface="BatangChe" pitchFamily="49" charset="-127"/>
                <a:ea typeface="BatangChe" pitchFamily="49" charset="-127"/>
              </a:rPr>
            </a:b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Суть «золотої пропорції» :</a:t>
            </a:r>
            <a:br>
              <a:rPr lang="uk-UA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BatangChe" pitchFamily="49" charset="-127"/>
                <a:cs typeface="Times New Roman" pitchFamily="18" charset="0"/>
              </a:rPr>
            </a:b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     якщо даний відрізок поділити на 2 частини так, що довжина більшого відрізка буде відноситись до довжини меншого як довжина всього відрізка до довжини більшого, то даний відрізок поділено у «золотому відношенні». Воно дорівнює 1,618.</a:t>
            </a:r>
            <a:b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</a:b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/>
            </a:r>
            <a:b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</a:b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/>
            </a:r>
            <a:b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</a:br>
            <a:r>
              <a:rPr lang="uk-UA" sz="3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АВ : ВС = АС : АВ = 1.618 </a:t>
            </a: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/>
            </a:r>
            <a:b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</a:b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 </a:t>
            </a:r>
            <a:r>
              <a:rPr lang="uk-UA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Символом гармонії, архітектурної завершеності є храм </a:t>
            </a:r>
            <a:br>
              <a:rPr lang="uk-UA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</a:br>
            <a:r>
              <a:rPr lang="uk-UA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Софії Київської.</a:t>
            </a:r>
            <a:r>
              <a:rPr lang="uk-UA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/>
            </a:r>
            <a:br>
              <a:rPr lang="uk-UA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</a:b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/>
            </a:r>
            <a:b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</a:br>
            <a:r>
              <a:rPr lang="uk-UA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 </a:t>
            </a: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  </a:t>
            </a:r>
            <a:endParaRPr lang="uk-UA" sz="2000" dirty="0">
              <a:solidFill>
                <a:srgbClr val="FFC000"/>
              </a:solidFill>
              <a:latin typeface="Times New Roman" pitchFamily="18" charset="0"/>
              <a:ea typeface="BatangChe" pitchFamily="49" charset="-127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863623" y="3636897"/>
            <a:ext cx="3495675" cy="191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46778" y="3275692"/>
            <a:ext cx="326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А</a:t>
            </a:r>
            <a:endParaRPr lang="uk-UA" dirty="0"/>
          </a:p>
        </p:txBody>
      </p:sp>
      <p:sp>
        <p:nvSpPr>
          <p:cNvPr id="4" name="TextBox 3"/>
          <p:cNvSpPr txBox="1"/>
          <p:nvPr/>
        </p:nvSpPr>
        <p:spPr>
          <a:xfrm>
            <a:off x="4788024" y="3275692"/>
            <a:ext cx="261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6122199" y="3314358"/>
            <a:ext cx="258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003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476" y="1772816"/>
            <a:ext cx="6049293" cy="4257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04476" y="804347"/>
            <a:ext cx="48717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4400" b="1" dirty="0">
                <a:solidFill>
                  <a:schemeClr val="accent6">
                    <a:lumMod val="50000"/>
                  </a:schemeClr>
                </a:solidFill>
              </a:rPr>
              <a:t>Софія Київська</a:t>
            </a:r>
          </a:p>
        </p:txBody>
      </p:sp>
    </p:spTree>
    <p:extLst>
      <p:ext uri="{BB962C8B-B14F-4D97-AF65-F5344CB8AC3E}">
        <p14:creationId xmlns:p14="http://schemas.microsoft.com/office/powerpoint/2010/main" val="78376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761</TotalTime>
  <Words>347</Words>
  <Application>Microsoft Office PowerPoint</Application>
  <PresentationFormat>Экран (4:3)</PresentationFormat>
  <Paragraphs>60</Paragraphs>
  <Slides>16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Воздушный поток</vt:lpstr>
      <vt:lpstr>Формула</vt:lpstr>
      <vt:lpstr>Презентация PowerPoint</vt:lpstr>
      <vt:lpstr>«Недостатньо лише мати гарний розум,  головне – це добре застосовувати його»                                              (Р. Декарт)   Девіз уроку:  У навчанні не можна зупинятись! </vt:lpstr>
      <vt:lpstr>Презентация PowerPoint</vt:lpstr>
      <vt:lpstr>Розгадайте анаграми і вкажіть зайве слово:  невідношня; ціпроропя;   дракват; штабмас.</vt:lpstr>
      <vt:lpstr>“незакінчені речення...”  1)  Відношення – це... 2) Рівність двох відношень називається… 3) Добуток крайніх членів пропорції дорівнює… 4) Якщо дві величини збільшуються в однакову            кількість разів, то вони називаються… 5) Відношення дробових чисел можна замінити… 6) Відношення чисел показує… 7) Відношення довжини відрізка на карті до …  8) Масштаб 1: 100 000 означає … 9) Масштаб 1: 100  означає …     </vt:lpstr>
      <vt:lpstr>              -  Визнач висоту гори Говерла, якщо на     плані з масштабом 1 : 9000 її висота  дорівнює 22,9 см.</vt:lpstr>
      <vt:lpstr>- Відстань від Луцька до озера Світязь   на  карті  дорівнює 8 см. Знайдіть цю відстань на місцевості, якщо масштаб карти 1 : 2 000 000.  Скільки пального потрібно для цієї подорожі, якщо на 1 км дороги автомобіль витрачає 0,1 л бензину?</vt:lpstr>
      <vt:lpstr>       «Золота пропорція»  Суть «золотої пропорції» :      якщо даний відрізок поділити на 2 частини так, що довжина більшого відрізка буде відноситись до довжини меншого як довжина всього відрізка до довжини більшого, то даний відрізок поділено у «золотому відношенні». Воно дорівнює 1,618.   АВ : ВС = АС : АВ = 1.618   Символом гармонії, архітектурної завершеності є храм  Софії Київської.     </vt:lpstr>
      <vt:lpstr>Презентация PowerPoint</vt:lpstr>
      <vt:lpstr>Презентация PowerPoint</vt:lpstr>
      <vt:lpstr>                     «Загадкове слово»  1)      х : 8 = 3 : 12   2)     0,5 :1,2 = 7 : х  3)    20 : х = 4 : 7  4)  ( х + 4) :7 = 9 : 10  5)    (х - 1) : 5 = 9 :2            6) Х :     =       :0,5             7) (2х- 1) : 4 = 5 : 2   - Запишіть отримані числа в порядку зростання і ви отримаєте ключове слово.</vt:lpstr>
      <vt:lpstr>        ОЗЕРО СИНЕВИР       Диво природи під назвою Синевір заховалось в горах на висоті майже 2000 метрів над рівнем моря. Глибина озера майже 22 м. озеро Синевір – національний природний парк, це край недоторканої лісової природи. Купатись в озері не можна, але і  красу озера забути не можна.</vt:lpstr>
      <vt:lpstr>                     Печера «Оптимістична»  Найдовша печера України носить назву «Оптимістична» і знаходиться в Тернопільській області. Вона занесена до книги рекордів Гіннеса як найдовша в світі гіпсова печера. Знаходиться вона на глибині 20 метрів.        Знайти довжину ходів печери, якщо на карті з масштабом 1 : 2 000 000 ця довжина 13 см. </vt:lpstr>
      <vt:lpstr>Презентация PowerPoint</vt:lpstr>
      <vt:lpstr>* - я знаю, що знаю все.  ** - я знаю, що чогось не знаю,   *** - я знаю, що нічого не знаю.</vt:lpstr>
      <vt:lpstr> Домашнє завдання:  § 23. вправи 603, 605; додатково 615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Сєрий</dc:creator>
  <cp:lastModifiedBy>Сєрий</cp:lastModifiedBy>
  <cp:revision>51</cp:revision>
  <dcterms:created xsi:type="dcterms:W3CDTF">2017-12-05T07:39:21Z</dcterms:created>
  <dcterms:modified xsi:type="dcterms:W3CDTF">2018-03-01T13:11:42Z</dcterms:modified>
</cp:coreProperties>
</file>