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8" r:id="rId2"/>
    <p:sldId id="257" r:id="rId3"/>
    <p:sldId id="256" r:id="rId4"/>
    <p:sldId id="266" r:id="rId5"/>
    <p:sldId id="264" r:id="rId6"/>
    <p:sldId id="263" r:id="rId7"/>
    <p:sldId id="262" r:id="rId8"/>
    <p:sldId id="291" r:id="rId9"/>
    <p:sldId id="292" r:id="rId10"/>
    <p:sldId id="293" r:id="rId11"/>
    <p:sldId id="260" r:id="rId12"/>
    <p:sldId id="259" r:id="rId13"/>
    <p:sldId id="267" r:id="rId14"/>
    <p:sldId id="268" r:id="rId15"/>
    <p:sldId id="269" r:id="rId16"/>
    <p:sldId id="276" r:id="rId17"/>
    <p:sldId id="275" r:id="rId18"/>
    <p:sldId id="274" r:id="rId19"/>
    <p:sldId id="273" r:id="rId20"/>
    <p:sldId id="278" r:id="rId21"/>
    <p:sldId id="272" r:id="rId22"/>
    <p:sldId id="271" r:id="rId23"/>
    <p:sldId id="279" r:id="rId24"/>
    <p:sldId id="284" r:id="rId25"/>
    <p:sldId id="286" r:id="rId26"/>
    <p:sldId id="285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66FF99"/>
    <a:srgbClr val="99FF66"/>
    <a:srgbClr val="00FF99"/>
    <a:srgbClr val="5AC69A"/>
    <a:srgbClr val="132B1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9642" autoAdjust="0"/>
  </p:normalViewPr>
  <p:slideViewPr>
    <p:cSldViewPr>
      <p:cViewPr>
        <p:scale>
          <a:sx n="71" d="100"/>
          <a:sy n="71" d="100"/>
        </p:scale>
        <p:origin x="-131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1053-19DC-4590-9E33-B6D67163FFC2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3DAE8-D5D1-42CA-826E-D29BC5D96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3DAE8-D5D1-42CA-826E-D29BC5D968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3DAE8-D5D1-42CA-826E-D29BC5D968E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nikolai2.ru/wp-content/uploads/2015/04/karta-rossiyskoy-imperii-1878-1917.jpg"/>
          <p:cNvPicPr>
            <a:picLocks noChangeAspect="1" noChangeArrowheads="1"/>
          </p:cNvPicPr>
          <p:nvPr/>
        </p:nvPicPr>
        <p:blipFill>
          <a:blip r:embed="rId2" cstate="print"/>
          <a:srcRect l="3780" t="4561" r="4252" b="193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1124744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Держава та право Російської імперії 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Х─ на початку ХХ століття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0"/>
            <a:ext cx="4139952" cy="68580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Судова</a:t>
            </a:r>
            <a:r>
              <a:rPr lang="ru-RU" sz="2400" b="1" dirty="0" smtClean="0">
                <a:solidFill>
                  <a:schemeClr val="tx1"/>
                </a:solidFill>
              </a:rPr>
              <a:t> реформа 1864 р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Становий суд </a:t>
            </a:r>
            <a:r>
              <a:rPr lang="ru-RU" sz="2400" dirty="0" err="1" smtClean="0">
                <a:solidFill>
                  <a:schemeClr val="tx1"/>
                </a:solidFill>
              </a:rPr>
              <a:t>замінено</a:t>
            </a:r>
            <a:r>
              <a:rPr lang="ru-RU" sz="2400" dirty="0" smtClean="0">
                <a:solidFill>
                  <a:schemeClr val="tx1"/>
                </a:solidFill>
              </a:rPr>
              <a:t> на </a:t>
            </a:r>
            <a:r>
              <a:rPr lang="ru-RU" sz="2400" dirty="0" err="1" smtClean="0">
                <a:solidFill>
                  <a:schemeClr val="tx1"/>
                </a:solidFill>
              </a:rPr>
              <a:t>позастановий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гласний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відкритий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• </a:t>
            </a:r>
            <a:r>
              <a:rPr lang="ru-RU" sz="2400" dirty="0" err="1" smtClean="0">
                <a:solidFill>
                  <a:schemeClr val="tx1"/>
                </a:solidFill>
              </a:rPr>
              <a:t>Судочинство</a:t>
            </a:r>
            <a:r>
              <a:rPr lang="ru-RU" sz="2400" dirty="0" smtClean="0">
                <a:solidFill>
                  <a:schemeClr val="tx1"/>
                </a:solidFill>
              </a:rPr>
              <a:t> проводиться за </a:t>
            </a:r>
            <a:r>
              <a:rPr lang="ru-RU" sz="2400" dirty="0" err="1" smtClean="0">
                <a:solidFill>
                  <a:schemeClr val="tx1"/>
                </a:solidFill>
              </a:rPr>
              <a:t>участю</a:t>
            </a:r>
            <a:r>
              <a:rPr lang="ru-RU" sz="2400" dirty="0" smtClean="0">
                <a:solidFill>
                  <a:schemeClr val="tx1"/>
                </a:solidFill>
              </a:rPr>
              <a:t> прокурора та адвоката.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Введено </a:t>
            </a:r>
            <a:r>
              <a:rPr lang="ru-RU" sz="2400" dirty="0" err="1" smtClean="0">
                <a:solidFill>
                  <a:schemeClr val="tx1"/>
                </a:solidFill>
              </a:rPr>
              <a:t>інститут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присяжних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засідателів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Створювалася</a:t>
            </a:r>
            <a:r>
              <a:rPr lang="ru-RU" sz="2400" dirty="0" smtClean="0">
                <a:solidFill>
                  <a:schemeClr val="tx1"/>
                </a:solidFill>
              </a:rPr>
              <a:t> система </a:t>
            </a:r>
            <a:r>
              <a:rPr lang="ru-RU" sz="2400" dirty="0" err="1" smtClean="0">
                <a:solidFill>
                  <a:schemeClr val="tx1"/>
                </a:solidFill>
              </a:rPr>
              <a:t>судових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інстанцій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err="1" smtClean="0">
                <a:solidFill>
                  <a:schemeClr val="tx1"/>
                </a:solidFill>
              </a:rPr>
              <a:t>світовий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та </a:t>
            </a:r>
            <a:r>
              <a:rPr lang="ru-RU" sz="2400" dirty="0" err="1" smtClean="0">
                <a:solidFill>
                  <a:schemeClr val="tx1"/>
                </a:solidFill>
              </a:rPr>
              <a:t>окружний</a:t>
            </a:r>
            <a:r>
              <a:rPr lang="ru-RU" sz="2400" dirty="0" smtClean="0">
                <a:solidFill>
                  <a:schemeClr val="tx1"/>
                </a:solidFill>
              </a:rPr>
              <a:t> суди, </a:t>
            </a:r>
            <a:r>
              <a:rPr lang="ru-RU" sz="2400" dirty="0" err="1" smtClean="0">
                <a:solidFill>
                  <a:schemeClr val="tx1"/>
                </a:solidFill>
              </a:rPr>
              <a:t>судова</a:t>
            </a:r>
            <a:r>
              <a:rPr lang="ru-RU" sz="2400" dirty="0" smtClean="0">
                <a:solidFill>
                  <a:schemeClr val="tx1"/>
                </a:solidFill>
              </a:rPr>
              <a:t> палата, сенат).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• Створено </a:t>
            </a:r>
            <a:r>
              <a:rPr lang="ru-RU" sz="2400" dirty="0" err="1" smtClean="0">
                <a:solidFill>
                  <a:schemeClr val="tx1"/>
                </a:solidFill>
              </a:rPr>
              <a:t>Верховний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кримінальний</a:t>
            </a:r>
            <a:r>
              <a:rPr lang="ru-RU" sz="2400" dirty="0" smtClean="0">
                <a:solidFill>
                  <a:schemeClr val="tx1"/>
                </a:solidFill>
              </a:rPr>
              <a:t> суд.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Суддя</a:t>
            </a:r>
            <a:r>
              <a:rPr lang="ru-RU" sz="2400" dirty="0" smtClean="0">
                <a:solidFill>
                  <a:schemeClr val="tx1"/>
                </a:solidFill>
              </a:rPr>
              <a:t> не </a:t>
            </a:r>
            <a:r>
              <a:rPr lang="ru-RU" sz="2400" dirty="0" err="1" smtClean="0">
                <a:solidFill>
                  <a:schemeClr val="tx1"/>
                </a:solidFill>
              </a:rPr>
              <a:t>залежав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від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адміністрації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26" name="AutoShape 2" descr="Картинки по запросу світовий суд російської імпер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світовий суд російської імпер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світовий суд російської імпер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світовий суд російської імпер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світовий суд російської імпер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світовий суд російської імпер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Картинки по запросу суд російської імпері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2040" cy="2924944"/>
          </a:xfrm>
          <a:prstGeom prst="rect">
            <a:avLst/>
          </a:prstGeom>
          <a:noFill/>
        </p:spPr>
      </p:pic>
      <p:pic>
        <p:nvPicPr>
          <p:cNvPr id="1040" name="Picture 16" descr="Картинки по запросу суд російської імпер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1324"/>
            <a:ext cx="4860032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4968552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Місцеве управління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40768"/>
            <a:ext cx="2664296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Губернські міста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340768"/>
            <a:ext cx="2736304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Повітові міста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4" idx="2"/>
            <a:endCxn id="5" idx="0"/>
          </p:cNvCxnSpPr>
          <p:nvPr/>
        </p:nvCxnSpPr>
        <p:spPr>
          <a:xfrm flipH="1">
            <a:off x="1943708" y="1052736"/>
            <a:ext cx="252028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  <a:endCxn id="6" idx="0"/>
          </p:cNvCxnSpPr>
          <p:nvPr/>
        </p:nvCxnSpPr>
        <p:spPr>
          <a:xfrm>
            <a:off x="4463988" y="1052736"/>
            <a:ext cx="270030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1560" y="2132856"/>
            <a:ext cx="2664296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Губернатор</a:t>
            </a:r>
            <a:endParaRPr lang="ru-RU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611560" y="2996952"/>
            <a:ext cx="2664296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Міський голова</a:t>
            </a:r>
            <a:endParaRPr lang="ru-R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11560" y="3861048"/>
            <a:ext cx="2664296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Міський староста</a:t>
            </a:r>
            <a:endParaRPr lang="ru-RU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83568" y="4653136"/>
            <a:ext cx="2592288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Міська управа</a:t>
            </a:r>
            <a:endParaRPr lang="ru-RU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611560" y="5517232"/>
            <a:ext cx="2664296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Міська дума</a:t>
            </a:r>
            <a:endParaRPr lang="ru-RU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5796136" y="2204864"/>
            <a:ext cx="2736304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Збори уповноважених</a:t>
            </a:r>
            <a:endParaRPr lang="ru-RU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796136" y="3429000"/>
            <a:ext cx="2736304" cy="830997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Схід </a:t>
            </a:r>
            <a:r>
              <a:rPr lang="uk-UA" sz="2400" dirty="0" err="1" smtClean="0"/>
              <a:t>домогосподарів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cxnSp>
        <p:nvCxnSpPr>
          <p:cNvPr id="56" name="Прямая со стрелкой 55"/>
          <p:cNvCxnSpPr>
            <a:stCxn id="5" idx="2"/>
            <a:endCxn id="45" idx="0"/>
          </p:cNvCxnSpPr>
          <p:nvPr/>
        </p:nvCxnSpPr>
        <p:spPr>
          <a:xfrm>
            <a:off x="1943708" y="1844824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5" idx="2"/>
            <a:endCxn id="46" idx="0"/>
          </p:cNvCxnSpPr>
          <p:nvPr/>
        </p:nvCxnSpPr>
        <p:spPr>
          <a:xfrm>
            <a:off x="1943708" y="2594521"/>
            <a:ext cx="0" cy="40243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6" idx="2"/>
            <a:endCxn id="48" idx="0"/>
          </p:cNvCxnSpPr>
          <p:nvPr/>
        </p:nvCxnSpPr>
        <p:spPr>
          <a:xfrm>
            <a:off x="1943708" y="3458617"/>
            <a:ext cx="0" cy="40243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48" idx="2"/>
            <a:endCxn id="49" idx="0"/>
          </p:cNvCxnSpPr>
          <p:nvPr/>
        </p:nvCxnSpPr>
        <p:spPr>
          <a:xfrm>
            <a:off x="1943708" y="4322713"/>
            <a:ext cx="36004" cy="3304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9" idx="2"/>
            <a:endCxn id="51" idx="0"/>
          </p:cNvCxnSpPr>
          <p:nvPr/>
        </p:nvCxnSpPr>
        <p:spPr>
          <a:xfrm flipH="1">
            <a:off x="1943708" y="5114801"/>
            <a:ext cx="36004" cy="402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6" idx="2"/>
            <a:endCxn id="52" idx="0"/>
          </p:cNvCxnSpPr>
          <p:nvPr/>
        </p:nvCxnSpPr>
        <p:spPr>
          <a:xfrm>
            <a:off x="7164288" y="1844824"/>
            <a:ext cx="0" cy="36004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52" idx="2"/>
            <a:endCxn id="54" idx="0"/>
          </p:cNvCxnSpPr>
          <p:nvPr/>
        </p:nvCxnSpPr>
        <p:spPr>
          <a:xfrm>
            <a:off x="7164288" y="3035861"/>
            <a:ext cx="0" cy="39313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Картинки по запросу збори місцевого суду російської імперії"/>
          <p:cNvPicPr>
            <a:picLocks noChangeAspect="1" noChangeArrowheads="1"/>
          </p:cNvPicPr>
          <p:nvPr/>
        </p:nvPicPr>
        <p:blipFill>
          <a:blip r:embed="rId3" cstate="print"/>
          <a:srcRect l="3141" r="3141" b="32687"/>
          <a:stretch>
            <a:fillRect/>
          </a:stretch>
        </p:blipFill>
        <p:spPr bwMode="auto">
          <a:xfrm>
            <a:off x="3347864" y="1412776"/>
            <a:ext cx="229446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og.in.ua/juravkov-v-v-vid-davnih-chasiv-do-revolyuciyi-gidnosti/5821_html_73ad0ad2.jpg"/>
          <p:cNvPicPr>
            <a:picLocks noChangeAspect="1" noChangeArrowheads="1"/>
          </p:cNvPicPr>
          <p:nvPr/>
        </p:nvPicPr>
        <p:blipFill>
          <a:blip r:embed="rId3" cstate="print"/>
          <a:srcRect l="3780" t="9419" r="1890" b="2355"/>
          <a:stretch>
            <a:fillRect/>
          </a:stretch>
        </p:blipFill>
        <p:spPr bwMode="auto">
          <a:xfrm>
            <a:off x="0" y="1124744"/>
            <a:ext cx="5220072" cy="5733255"/>
          </a:xfrm>
          <a:prstGeom prst="rect">
            <a:avLst/>
          </a:prstGeom>
          <a:noFill/>
        </p:spPr>
      </p:pic>
      <p:pic>
        <p:nvPicPr>
          <p:cNvPr id="3076" name="Picture 4" descr="http://ic.pics.livejournal.com/byrnas/44417967/89843/89843_original.jpg"/>
          <p:cNvPicPr>
            <a:picLocks noChangeAspect="1" noChangeArrowheads="1"/>
          </p:cNvPicPr>
          <p:nvPr/>
        </p:nvPicPr>
        <p:blipFill>
          <a:blip r:embed="rId4" cstate="print"/>
          <a:srcRect r="4409"/>
          <a:stretch>
            <a:fillRect/>
          </a:stretch>
        </p:blipFill>
        <p:spPr bwMode="auto">
          <a:xfrm>
            <a:off x="5148064" y="1124744"/>
            <a:ext cx="3995936" cy="5733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Період правління Олександра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 (1881-1894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рр.)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55776" y="1124744"/>
            <a:ext cx="4392488" cy="43204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Імператор  - самодержавець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88840"/>
            <a:ext cx="1512168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Законодавча влада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988840"/>
            <a:ext cx="1296144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Виконавча влада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988840"/>
            <a:ext cx="1440160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Судова влада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3284984"/>
            <a:ext cx="1800200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Головноуправляючий канцелярією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1988840"/>
            <a:ext cx="1296144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Святий</a:t>
            </a:r>
            <a:r>
              <a:rPr lang="ru-RU" dirty="0" smtClean="0">
                <a:solidFill>
                  <a:schemeClr val="tx1"/>
                </a:solidFill>
              </a:rPr>
              <a:t> синод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1988840"/>
            <a:ext cx="1224136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</a:rPr>
              <a:t>Вищі комітети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4752020" y="155679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8" idx="0"/>
          </p:cNvCxnSpPr>
          <p:nvPr/>
        </p:nvCxnSpPr>
        <p:spPr>
          <a:xfrm flipH="1">
            <a:off x="4355976" y="1556792"/>
            <a:ext cx="39604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5" idx="2"/>
            <a:endCxn id="11" idx="0"/>
          </p:cNvCxnSpPr>
          <p:nvPr/>
        </p:nvCxnSpPr>
        <p:spPr>
          <a:xfrm>
            <a:off x="4752020" y="1556792"/>
            <a:ext cx="1728192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2"/>
            <a:endCxn id="7" idx="0"/>
          </p:cNvCxnSpPr>
          <p:nvPr/>
        </p:nvCxnSpPr>
        <p:spPr>
          <a:xfrm flipH="1">
            <a:off x="2627784" y="1556792"/>
            <a:ext cx="212423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2"/>
            <a:endCxn id="6" idx="0"/>
          </p:cNvCxnSpPr>
          <p:nvPr/>
        </p:nvCxnSpPr>
        <p:spPr>
          <a:xfrm flipH="1">
            <a:off x="935596" y="1556792"/>
            <a:ext cx="381642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5" idx="2"/>
            <a:endCxn id="15" idx="0"/>
          </p:cNvCxnSpPr>
          <p:nvPr/>
        </p:nvCxnSpPr>
        <p:spPr>
          <a:xfrm>
            <a:off x="4752020" y="1556792"/>
            <a:ext cx="144016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5" idx="2"/>
            <a:endCxn id="12" idx="0"/>
          </p:cNvCxnSpPr>
          <p:nvPr/>
        </p:nvCxnSpPr>
        <p:spPr>
          <a:xfrm>
            <a:off x="4752020" y="1556792"/>
            <a:ext cx="327636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35696" y="40466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Державний устрій</a:t>
            </a:r>
            <a:endParaRPr lang="ru-RU" sz="3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79512" y="2924944"/>
            <a:ext cx="1512168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1720" y="2924944"/>
            <a:ext cx="1296144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Комітет міністрів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07904" y="2924944"/>
            <a:ext cx="1368152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Сенат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3717032"/>
            <a:ext cx="1440160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Обер-прокурор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79712" y="3861048"/>
            <a:ext cx="1512168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Міністерства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707904" y="3789040"/>
            <a:ext cx="1440160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Світовий суд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067944" y="4581128"/>
            <a:ext cx="1152128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Військові суди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11960" y="5661248"/>
            <a:ext cx="1152128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Окружні суди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1520" y="4365104"/>
            <a:ext cx="1440160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Губернська дума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1520" y="5085184"/>
            <a:ext cx="1656184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Окружна дума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1520" y="6021288"/>
            <a:ext cx="1656184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Волосна дума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6" name="Прямая со стрелкой 75"/>
          <p:cNvCxnSpPr>
            <a:stCxn id="70" idx="2"/>
            <a:endCxn id="71" idx="0"/>
          </p:cNvCxnSpPr>
          <p:nvPr/>
        </p:nvCxnSpPr>
        <p:spPr>
          <a:xfrm>
            <a:off x="971600" y="4797152"/>
            <a:ext cx="108012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71" idx="2"/>
            <a:endCxn id="72" idx="0"/>
          </p:cNvCxnSpPr>
          <p:nvPr/>
        </p:nvCxnSpPr>
        <p:spPr>
          <a:xfrm>
            <a:off x="1079612" y="5733256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2051720" y="4581128"/>
            <a:ext cx="1800200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Губернське управління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23728" y="5661248"/>
            <a:ext cx="1944216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Окружне управління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0" name="Прямая со стрелкой 89"/>
          <p:cNvCxnSpPr>
            <a:endCxn id="88" idx="0"/>
          </p:cNvCxnSpPr>
          <p:nvPr/>
        </p:nvCxnSpPr>
        <p:spPr>
          <a:xfrm>
            <a:off x="2879812" y="4365104"/>
            <a:ext cx="72008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88" idx="2"/>
            <a:endCxn id="89" idx="0"/>
          </p:cNvCxnSpPr>
          <p:nvPr/>
        </p:nvCxnSpPr>
        <p:spPr>
          <a:xfrm>
            <a:off x="2951820" y="5229200"/>
            <a:ext cx="144016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8" idx="2"/>
            <a:endCxn id="45" idx="0"/>
          </p:cNvCxnSpPr>
          <p:nvPr/>
        </p:nvCxnSpPr>
        <p:spPr>
          <a:xfrm>
            <a:off x="4355976" y="2708920"/>
            <a:ext cx="36004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7" idx="2"/>
            <a:endCxn id="44" idx="0"/>
          </p:cNvCxnSpPr>
          <p:nvPr/>
        </p:nvCxnSpPr>
        <p:spPr>
          <a:xfrm>
            <a:off x="2627784" y="2708920"/>
            <a:ext cx="72008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6" idx="2"/>
            <a:endCxn id="41" idx="0"/>
          </p:cNvCxnSpPr>
          <p:nvPr/>
        </p:nvCxnSpPr>
        <p:spPr>
          <a:xfrm>
            <a:off x="935596" y="270892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45" idx="2"/>
            <a:endCxn id="58" idx="0"/>
          </p:cNvCxnSpPr>
          <p:nvPr/>
        </p:nvCxnSpPr>
        <p:spPr>
          <a:xfrm>
            <a:off x="4391980" y="3501008"/>
            <a:ext cx="36004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>
            <a:stCxn id="44" idx="2"/>
            <a:endCxn id="56" idx="0"/>
          </p:cNvCxnSpPr>
          <p:nvPr/>
        </p:nvCxnSpPr>
        <p:spPr>
          <a:xfrm>
            <a:off x="2699792" y="3573016"/>
            <a:ext cx="36004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>
            <a:stCxn id="58" idx="2"/>
            <a:endCxn id="59" idx="0"/>
          </p:cNvCxnSpPr>
          <p:nvPr/>
        </p:nvCxnSpPr>
        <p:spPr>
          <a:xfrm>
            <a:off x="4427984" y="4293096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stCxn id="59" idx="2"/>
            <a:endCxn id="60" idx="0"/>
          </p:cNvCxnSpPr>
          <p:nvPr/>
        </p:nvCxnSpPr>
        <p:spPr>
          <a:xfrm>
            <a:off x="4644008" y="5229200"/>
            <a:ext cx="144016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>
            <a:stCxn id="41" idx="2"/>
            <a:endCxn id="55" idx="0"/>
          </p:cNvCxnSpPr>
          <p:nvPr/>
        </p:nvCxnSpPr>
        <p:spPr>
          <a:xfrm>
            <a:off x="935596" y="3573016"/>
            <a:ext cx="36004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55" idx="2"/>
            <a:endCxn id="70" idx="0"/>
          </p:cNvCxnSpPr>
          <p:nvPr/>
        </p:nvCxnSpPr>
        <p:spPr>
          <a:xfrm>
            <a:off x="971600" y="4221088"/>
            <a:ext cx="0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628800"/>
          <a:ext cx="8640960" cy="433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474"/>
                <a:gridCol w="4286486"/>
              </a:tblGrid>
              <a:tr h="829154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            Причини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      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Ідеологи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3131286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sz="2800" dirty="0" smtClean="0"/>
                        <a:t>Зріст ліберальних і революційних  настроїв в суспільстві.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uk-UA" sz="2800" dirty="0" smtClean="0"/>
                        <a:t>2) Тероризм революціонерів</a:t>
                      </a:r>
                      <a:r>
                        <a:rPr lang="uk-UA" sz="2800" baseline="0" dirty="0" smtClean="0"/>
                        <a:t> </a:t>
                      </a:r>
                      <a:r>
                        <a:rPr lang="uk-UA" sz="2800" dirty="0" smtClean="0"/>
                        <a:t>по відношенню до влади 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 smtClean="0"/>
                        <a:t>К. П. </a:t>
                      </a:r>
                      <a:r>
                        <a:rPr lang="ru-RU" sz="2800" dirty="0" err="1" smtClean="0"/>
                        <a:t>Побєдоносцев</a:t>
                      </a:r>
                      <a:r>
                        <a:rPr lang="ru-RU" sz="2800" dirty="0" smtClean="0"/>
                        <a:t> -</a:t>
                      </a:r>
                    </a:p>
                    <a:p>
                      <a:pPr algn="just"/>
                      <a:r>
                        <a:rPr lang="ru-RU" sz="2800" dirty="0" err="1" smtClean="0"/>
                        <a:t>Обер</a:t>
                      </a:r>
                      <a:r>
                        <a:rPr lang="ru-RU" sz="2800" dirty="0" smtClean="0"/>
                        <a:t>- прокурор Синоду,</a:t>
                      </a:r>
                    </a:p>
                    <a:p>
                      <a:pPr algn="just"/>
                      <a:r>
                        <a:rPr lang="ru-RU" sz="2800" dirty="0" smtClean="0"/>
                        <a:t>Д. А. Толстой - </a:t>
                      </a:r>
                      <a:r>
                        <a:rPr lang="ru-RU" sz="2800" dirty="0" err="1" smtClean="0"/>
                        <a:t>міністр</a:t>
                      </a:r>
                      <a:endParaRPr lang="ru-RU" sz="2800" dirty="0" smtClean="0"/>
                    </a:p>
                    <a:p>
                      <a:pPr algn="just"/>
                      <a:r>
                        <a:rPr lang="ru-RU" sz="2800" dirty="0" err="1" smtClean="0"/>
                        <a:t>народної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освіти</a:t>
                      </a:r>
                      <a:r>
                        <a:rPr lang="ru-RU" sz="2800" dirty="0" smtClean="0"/>
                        <a:t>,</a:t>
                      </a:r>
                    </a:p>
                    <a:p>
                      <a:pPr algn="just"/>
                      <a:r>
                        <a:rPr lang="ru-RU" sz="2800" dirty="0" smtClean="0"/>
                        <a:t>М. Н. Катков - </a:t>
                      </a:r>
                      <a:r>
                        <a:rPr lang="ru-RU" sz="2800" dirty="0" err="1" smtClean="0"/>
                        <a:t>журналіст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 err="1" smtClean="0"/>
                        <a:t>публіцист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 err="1" smtClean="0"/>
                        <a:t>видавець</a:t>
                      </a:r>
                      <a:endParaRPr lang="ru-RU" sz="2800" dirty="0" smtClean="0"/>
                    </a:p>
                    <a:p>
                      <a:pPr algn="just"/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газети</a:t>
                      </a:r>
                      <a:r>
                        <a:rPr lang="ru-RU" sz="2800" dirty="0" smtClean="0"/>
                        <a:t> «Московские</a:t>
                      </a:r>
                    </a:p>
                    <a:p>
                      <a:pPr algn="just"/>
                      <a:r>
                        <a:rPr lang="ru-RU" sz="2800" dirty="0" smtClean="0"/>
                        <a:t>ведомости »</a:t>
                      </a:r>
                      <a:endParaRPr lang="ru-RU" sz="28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476672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Вбивство Олександра </a:t>
            </a:r>
            <a:r>
              <a:rPr lang="en-US" sz="3200" b="1" dirty="0" smtClean="0"/>
              <a:t>II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843808" y="2924944"/>
            <a:ext cx="2520280" cy="1224136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Олександр</a:t>
            </a:r>
            <a:r>
              <a:rPr lang="en-US" dirty="0" smtClean="0">
                <a:solidFill>
                  <a:schemeClr val="tx1"/>
                </a:solidFill>
              </a:rPr>
              <a:t> III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(1881-1894</a:t>
            </a:r>
            <a:r>
              <a:rPr lang="uk-UA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Контрреформи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692696"/>
            <a:ext cx="1656184" cy="129614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1882</a:t>
            </a:r>
            <a:r>
              <a:rPr lang="uk-UA" dirty="0" smtClean="0">
                <a:solidFill>
                  <a:schemeClr val="tx1"/>
                </a:solidFill>
              </a:rPr>
              <a:t> р. новий цензурний статут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692696"/>
            <a:ext cx="2160240" cy="129614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1884 р. новий  університетський статут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3212976"/>
            <a:ext cx="2592288" cy="172819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1889 р. закон  про земських начальників (поміщикам  повертається адміністративна влада в селах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941168"/>
            <a:ext cx="2088232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1890 р. земська і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1892 р. міська  </a:t>
            </a:r>
            <a:r>
              <a:rPr lang="uk-UA" dirty="0" err="1" smtClean="0">
                <a:solidFill>
                  <a:schemeClr val="tx1"/>
                </a:solidFill>
              </a:rPr>
              <a:t>контрреформи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4941168"/>
            <a:ext cx="1800200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Земські і міські управи підкорюються МВС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692696"/>
            <a:ext cx="2952328" cy="129614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1881 р .- місцеві органи влади  отримали право адміністративного заслання без суду для підозрілих осіб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996952"/>
            <a:ext cx="2016224" cy="144016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Національна русифікаторська політика по відношенню до інших народів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5" idx="0"/>
            <a:endCxn id="6" idx="2"/>
          </p:cNvCxnSpPr>
          <p:nvPr/>
        </p:nvCxnSpPr>
        <p:spPr>
          <a:xfrm flipV="1">
            <a:off x="4103948" y="1988840"/>
            <a:ext cx="360040" cy="93610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1"/>
            <a:endCxn id="11" idx="2"/>
          </p:cNvCxnSpPr>
          <p:nvPr/>
        </p:nvCxnSpPr>
        <p:spPr>
          <a:xfrm flipH="1" flipV="1">
            <a:off x="1727684" y="1988840"/>
            <a:ext cx="1485211" cy="111537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12" idx="3"/>
          </p:cNvCxnSpPr>
          <p:nvPr/>
        </p:nvCxnSpPr>
        <p:spPr>
          <a:xfrm flipH="1">
            <a:off x="2411760" y="3537012"/>
            <a:ext cx="432048" cy="18002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9" idx="0"/>
          </p:cNvCxnSpPr>
          <p:nvPr/>
        </p:nvCxnSpPr>
        <p:spPr>
          <a:xfrm flipH="1">
            <a:off x="2447764" y="3969810"/>
            <a:ext cx="765131" cy="97135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5" idx="4"/>
            <a:endCxn id="10" idx="0"/>
          </p:cNvCxnSpPr>
          <p:nvPr/>
        </p:nvCxnSpPr>
        <p:spPr>
          <a:xfrm>
            <a:off x="4103948" y="4149080"/>
            <a:ext cx="1008112" cy="79208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6"/>
            <a:endCxn id="7" idx="2"/>
          </p:cNvCxnSpPr>
          <p:nvPr/>
        </p:nvCxnSpPr>
        <p:spPr>
          <a:xfrm flipV="1">
            <a:off x="5364088" y="1988840"/>
            <a:ext cx="2016224" cy="15481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6"/>
          </p:cNvCxnSpPr>
          <p:nvPr/>
        </p:nvCxnSpPr>
        <p:spPr>
          <a:xfrm>
            <a:off x="5364088" y="3537012"/>
            <a:ext cx="626368" cy="5183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dn.fishki.net/upload/post/201510/20/1704336/24-administrativnoe-delenie.jpg"/>
          <p:cNvPicPr>
            <a:picLocks noChangeAspect="1" noChangeArrowheads="1"/>
          </p:cNvPicPr>
          <p:nvPr/>
        </p:nvPicPr>
        <p:blipFill>
          <a:blip r:embed="rId3" cstate="print"/>
          <a:srcRect l="3622" t="6768" r="4105" b="7564"/>
          <a:stretch>
            <a:fillRect/>
          </a:stretch>
        </p:blipFill>
        <p:spPr bwMode="auto">
          <a:xfrm>
            <a:off x="0" y="1052736"/>
            <a:ext cx="5652120" cy="5805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47667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Російська імперія за часів Миколи</a:t>
            </a:r>
            <a:r>
              <a:rPr lang="en-US" sz="2800" b="1" dirty="0" smtClean="0"/>
              <a:t> II</a:t>
            </a:r>
            <a:r>
              <a:rPr lang="uk-UA" sz="2800" b="1" dirty="0" smtClean="0"/>
              <a:t> (1894-1917 рр.)</a:t>
            </a:r>
            <a:r>
              <a:rPr lang="en-US" sz="2800" b="1" dirty="0" smtClean="0"/>
              <a:t> 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pic>
        <p:nvPicPr>
          <p:cNvPr id="6" name="Picture 4" descr="Nicholas II by Boissonnas &amp; Eggler c1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052736"/>
            <a:ext cx="3419872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255617"/>
          <a:ext cx="7128792" cy="548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0"/>
                <a:gridCol w="5760642"/>
              </a:tblGrid>
              <a:tr h="624926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            Критерії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                                        </a:t>
                      </a:r>
                    </a:p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                             Зміст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249970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Причини </a:t>
                      </a:r>
                      <a:r>
                        <a:rPr lang="ru-RU" b="1" dirty="0" err="1" smtClean="0"/>
                        <a:t>революції</a:t>
                      </a:r>
                      <a:endParaRPr lang="ru-RU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1.Політичне </a:t>
                      </a:r>
                      <a:r>
                        <a:rPr lang="ru-RU" dirty="0" err="1" smtClean="0"/>
                        <a:t>безправ’я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всього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smtClean="0"/>
                        <a:t>народу</a:t>
                      </a:r>
                    </a:p>
                    <a:p>
                      <a:pPr algn="l"/>
                      <a:r>
                        <a:rPr lang="ru-RU" dirty="0" smtClean="0"/>
                        <a:t> 2.Збереження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поміщицького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землеволодіння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безземелля</a:t>
                      </a:r>
                      <a:r>
                        <a:rPr lang="ru-RU" dirty="0" smtClean="0"/>
                        <a:t> селян. </a:t>
                      </a:r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3.Жорстока </a:t>
                      </a:r>
                      <a:r>
                        <a:rPr lang="ru-RU" dirty="0" err="1" smtClean="0"/>
                        <a:t>експлуатація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робітників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довгий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робочий</a:t>
                      </a:r>
                      <a:r>
                        <a:rPr lang="ru-RU" dirty="0" smtClean="0"/>
                        <a:t> день, </a:t>
                      </a:r>
                      <a:r>
                        <a:rPr lang="ru-RU" dirty="0" err="1" smtClean="0"/>
                        <a:t>низька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заробітна</a:t>
                      </a:r>
                      <a:r>
                        <a:rPr lang="ru-RU" dirty="0" smtClean="0"/>
                        <a:t> плата, </a:t>
                      </a:r>
                      <a:r>
                        <a:rPr lang="ru-RU" dirty="0" err="1" smtClean="0"/>
                        <a:t>безробіття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відсутність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нормальних</a:t>
                      </a:r>
                      <a:r>
                        <a:rPr lang="ru-RU" dirty="0" smtClean="0"/>
                        <a:t> умов </a:t>
                      </a:r>
                      <a:r>
                        <a:rPr lang="ru-RU" dirty="0" err="1" smtClean="0"/>
                        <a:t>праці</a:t>
                      </a:r>
                      <a:r>
                        <a:rPr lang="ru-RU" dirty="0" smtClean="0"/>
                        <a:t>. </a:t>
                      </a:r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4.Національний </a:t>
                      </a:r>
                      <a:r>
                        <a:rPr lang="ru-RU" dirty="0" err="1" smtClean="0"/>
                        <a:t>гніт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Втрата</a:t>
                      </a:r>
                      <a:r>
                        <a:rPr lang="ru-RU" dirty="0" smtClean="0"/>
                        <a:t> авторитету </a:t>
                      </a:r>
                      <a:r>
                        <a:rPr lang="ru-RU" dirty="0" err="1" smtClean="0"/>
                        <a:t>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послаблення</a:t>
                      </a:r>
                      <a:r>
                        <a:rPr lang="ru-RU" dirty="0" smtClean="0"/>
                        <a:t> царизму </a:t>
                      </a:r>
                      <a:r>
                        <a:rPr lang="ru-RU" dirty="0" err="1" smtClean="0"/>
                        <a:t>внаслідок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поразки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російсько-японській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війні</a:t>
                      </a:r>
                      <a:r>
                        <a:rPr lang="ru-RU" dirty="0" smtClean="0"/>
                        <a:t> 1904 – 1905 </a:t>
                      </a:r>
                      <a:r>
                        <a:rPr lang="ru-RU" dirty="0" err="1" smtClean="0"/>
                        <a:t>рр</a:t>
                      </a:r>
                      <a:r>
                        <a:rPr lang="ru-RU" dirty="0" smtClean="0"/>
                        <a:t>., </a:t>
                      </a:r>
                      <a:r>
                        <a:rPr lang="ru-RU" dirty="0" err="1" smtClean="0"/>
                        <a:t>недолуга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політика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Миколи</a:t>
                      </a:r>
                      <a:r>
                        <a:rPr lang="ru-RU" dirty="0" smtClean="0"/>
                        <a:t> ІІ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2289114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Завдання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революції</a:t>
                      </a:r>
                      <a:endParaRPr lang="ru-RU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err="1" smtClean="0"/>
                        <a:t>Повалення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самодержавства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встановлення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демократичної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республіки</a:t>
                      </a:r>
                      <a:r>
                        <a:rPr lang="ru-RU" dirty="0" smtClean="0"/>
                        <a:t>.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2. </a:t>
                      </a:r>
                      <a:r>
                        <a:rPr lang="ru-RU" dirty="0" err="1" smtClean="0"/>
                        <a:t>Проголошення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політичних</a:t>
                      </a:r>
                      <a:r>
                        <a:rPr lang="ru-RU" dirty="0" smtClean="0"/>
                        <a:t> прав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свобод </a:t>
                      </a:r>
                      <a:r>
                        <a:rPr lang="ru-RU" dirty="0" err="1" smtClean="0"/>
                        <a:t>громадян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dirty="0" err="1" smtClean="0"/>
                        <a:t>Конфіскація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поміщицьких</a:t>
                      </a:r>
                      <a:r>
                        <a:rPr lang="ru-RU" dirty="0" smtClean="0"/>
                        <a:t> земель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передання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їх</a:t>
                      </a:r>
                      <a:r>
                        <a:rPr lang="ru-RU" dirty="0" smtClean="0"/>
                        <a:t> селянам.</a:t>
                      </a:r>
                    </a:p>
                    <a:p>
                      <a:pPr marL="342900" indent="-342900">
                        <a:buAutoNum type="arabicPeriod" startAt="3"/>
                      </a:pPr>
                      <a:r>
                        <a:rPr lang="ru-RU" dirty="0" err="1" smtClean="0"/>
                        <a:t>Установлення</a:t>
                      </a:r>
                      <a:r>
                        <a:rPr lang="ru-RU" dirty="0" smtClean="0"/>
                        <a:t> 8-годинного </a:t>
                      </a:r>
                      <a:r>
                        <a:rPr lang="ru-RU" dirty="0" err="1" smtClean="0"/>
                        <a:t>робочого</a:t>
                      </a:r>
                      <a:r>
                        <a:rPr lang="ru-RU" dirty="0" smtClean="0"/>
                        <a:t> дня.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5. </a:t>
                      </a:r>
                      <a:r>
                        <a:rPr lang="ru-RU" dirty="0" err="1" smtClean="0"/>
                        <a:t>Ліквідація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національного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гніту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встановлення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рівності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націй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народів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Файл:Петиция рабочи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124744"/>
            <a:ext cx="1763688" cy="42484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24328" y="5733256"/>
            <a:ext cx="1440160" cy="9361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Петиція робочих до імператора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stCxn id="7" idx="0"/>
            <a:endCxn id="8194" idx="2"/>
          </p:cNvCxnSpPr>
          <p:nvPr/>
        </p:nvCxnSpPr>
        <p:spPr>
          <a:xfrm flipV="1">
            <a:off x="8244408" y="5373216"/>
            <a:ext cx="177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4868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Перша  російська революція 1905-1907 рр.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3015"/>
          <a:ext cx="9144000" cy="675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6858000"/>
              </a:tblGrid>
              <a:tr h="843832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Привід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до початку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</a:rPr>
                        <a:t>революції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Розстріл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мирної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демонстрації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Санкт-Петербурзі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9 (22)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січня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1905 р.,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події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«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Кривавої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неділі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4418404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Основні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події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революції</a:t>
                      </a:r>
                      <a:endParaRPr lang="ru-RU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Січень</a:t>
                      </a:r>
                      <a:r>
                        <a:rPr lang="ru-RU" dirty="0" smtClean="0"/>
                        <a:t>–</a:t>
                      </a:r>
                      <a:r>
                        <a:rPr lang="ru-RU" dirty="0" err="1" smtClean="0"/>
                        <a:t>лютий</a:t>
                      </a:r>
                      <a:r>
                        <a:rPr lang="ru-RU" dirty="0" smtClean="0"/>
                        <a:t> 1905 р. — по </a:t>
                      </a:r>
                      <a:r>
                        <a:rPr lang="ru-RU" dirty="0" err="1" smtClean="0"/>
                        <a:t>всій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країні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відбуваються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мітинги</a:t>
                      </a:r>
                      <a:r>
                        <a:rPr lang="ru-RU" dirty="0" smtClean="0"/>
                        <a:t> протесту </a:t>
                      </a:r>
                      <a:r>
                        <a:rPr lang="ru-RU" dirty="0" err="1" smtClean="0"/>
                        <a:t>під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гаслом</a:t>
                      </a:r>
                      <a:r>
                        <a:rPr lang="ru-RU" dirty="0" smtClean="0"/>
                        <a:t> «</a:t>
                      </a:r>
                      <a:r>
                        <a:rPr lang="ru-RU" dirty="0" err="1" smtClean="0"/>
                        <a:t>Геть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самодержавство</a:t>
                      </a:r>
                      <a:r>
                        <a:rPr lang="ru-RU" dirty="0" smtClean="0"/>
                        <a:t>!» 1 </a:t>
                      </a:r>
                      <a:r>
                        <a:rPr lang="ru-RU" dirty="0" err="1" smtClean="0"/>
                        <a:t>травня</a:t>
                      </a:r>
                      <a:r>
                        <a:rPr lang="ru-RU" dirty="0" smtClean="0"/>
                        <a:t> 1905 р. — </a:t>
                      </a:r>
                      <a:r>
                        <a:rPr lang="ru-RU" dirty="0" err="1" smtClean="0"/>
                        <a:t>приєднання</a:t>
                      </a:r>
                      <a:r>
                        <a:rPr lang="ru-RU" dirty="0" smtClean="0"/>
                        <a:t> до </a:t>
                      </a:r>
                      <a:r>
                        <a:rPr lang="ru-RU" dirty="0" err="1" smtClean="0"/>
                        <a:t>боротьби</a:t>
                      </a:r>
                      <a:r>
                        <a:rPr lang="ru-RU" dirty="0" smtClean="0"/>
                        <a:t> селян. Червень 1905 р. — </a:t>
                      </a:r>
                      <a:r>
                        <a:rPr lang="ru-RU" dirty="0" err="1" smtClean="0"/>
                        <a:t>з’їзд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Всеросійської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селянської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спілки</a:t>
                      </a:r>
                      <a:r>
                        <a:rPr lang="ru-RU" dirty="0" smtClean="0"/>
                        <a:t> Червень 1905 р. — </a:t>
                      </a:r>
                      <a:r>
                        <a:rPr lang="ru-RU" dirty="0" err="1" smtClean="0"/>
                        <a:t>повстання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моряків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броненосці</a:t>
                      </a:r>
                      <a:r>
                        <a:rPr lang="ru-RU" dirty="0" smtClean="0"/>
                        <a:t> «Князь </a:t>
                      </a:r>
                      <a:r>
                        <a:rPr lang="ru-RU" dirty="0" err="1" smtClean="0"/>
                        <a:t>Потьомкін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Таврійський</a:t>
                      </a:r>
                      <a:r>
                        <a:rPr lang="ru-RU" dirty="0" smtClean="0"/>
                        <a:t>». 17 </a:t>
                      </a:r>
                      <a:r>
                        <a:rPr lang="ru-RU" dirty="0" err="1" smtClean="0"/>
                        <a:t>жовтня</a:t>
                      </a:r>
                      <a:r>
                        <a:rPr lang="ru-RU" dirty="0" smtClean="0"/>
                        <a:t> 1905 р. — </a:t>
                      </a:r>
                      <a:r>
                        <a:rPr lang="ru-RU" dirty="0" err="1" smtClean="0"/>
                        <a:t>цар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змушений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був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видати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Маніфест</a:t>
                      </a:r>
                      <a:r>
                        <a:rPr lang="ru-RU" dirty="0" smtClean="0"/>
                        <a:t> «Про </a:t>
                      </a:r>
                      <a:r>
                        <a:rPr lang="ru-RU" dirty="0" err="1" smtClean="0"/>
                        <a:t>вдосконалення</a:t>
                      </a:r>
                      <a:r>
                        <a:rPr lang="ru-RU" dirty="0" smtClean="0"/>
                        <a:t> держав- </a:t>
                      </a:r>
                      <a:r>
                        <a:rPr lang="ru-RU" dirty="0" err="1" smtClean="0"/>
                        <a:t>ного</a:t>
                      </a:r>
                      <a:r>
                        <a:rPr lang="ru-RU" dirty="0" smtClean="0"/>
                        <a:t> ладу». </a:t>
                      </a:r>
                      <a:r>
                        <a:rPr lang="ru-RU" dirty="0" err="1" smtClean="0"/>
                        <a:t>Осінь</a:t>
                      </a:r>
                      <a:r>
                        <a:rPr lang="ru-RU" dirty="0" smtClean="0"/>
                        <a:t> 1905 р. — </a:t>
                      </a:r>
                      <a:r>
                        <a:rPr lang="ru-RU" dirty="0" err="1" smtClean="0"/>
                        <a:t>повстання</a:t>
                      </a:r>
                      <a:r>
                        <a:rPr lang="ru-RU" dirty="0" smtClean="0"/>
                        <a:t> селян, в </a:t>
                      </a:r>
                      <a:r>
                        <a:rPr lang="ru-RU" dirty="0" err="1" smtClean="0"/>
                        <a:t>армії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моряків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Севастополі</a:t>
                      </a:r>
                      <a:r>
                        <a:rPr lang="ru-RU" dirty="0" smtClean="0"/>
                        <a:t>. 8–19 </a:t>
                      </a:r>
                      <a:r>
                        <a:rPr lang="ru-RU" dirty="0" err="1" smtClean="0"/>
                        <a:t>грудня</a:t>
                      </a:r>
                      <a:r>
                        <a:rPr lang="ru-RU" dirty="0" smtClean="0"/>
                        <a:t> 1905 р. — </a:t>
                      </a:r>
                      <a:r>
                        <a:rPr lang="ru-RU" dirty="0" err="1" smtClean="0"/>
                        <a:t>Московське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збройне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повстання</a:t>
                      </a:r>
                      <a:r>
                        <a:rPr lang="ru-RU" dirty="0" smtClean="0"/>
                        <a:t> (6 тис. </a:t>
                      </a:r>
                      <a:r>
                        <a:rPr lang="ru-RU" dirty="0" err="1" smtClean="0"/>
                        <a:t>чол</a:t>
                      </a:r>
                      <a:r>
                        <a:rPr lang="ru-RU" dirty="0" smtClean="0"/>
                        <a:t>.). </a:t>
                      </a:r>
                      <a:r>
                        <a:rPr lang="ru-RU" dirty="0" err="1" smtClean="0"/>
                        <a:t>Квітень-липень</a:t>
                      </a:r>
                      <a:r>
                        <a:rPr lang="ru-RU" dirty="0" smtClean="0"/>
                        <a:t> 1906 р. — </a:t>
                      </a:r>
                      <a:r>
                        <a:rPr lang="ru-RU" dirty="0" err="1" smtClean="0"/>
                        <a:t>діяльність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Державної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думи</a:t>
                      </a:r>
                      <a:r>
                        <a:rPr lang="ru-RU" dirty="0" smtClean="0"/>
                        <a:t>. 9 </a:t>
                      </a:r>
                      <a:r>
                        <a:rPr lang="ru-RU" dirty="0" err="1" smtClean="0"/>
                        <a:t>липня</a:t>
                      </a:r>
                      <a:r>
                        <a:rPr lang="ru-RU" dirty="0" smtClean="0"/>
                        <a:t> 1906 р. — </a:t>
                      </a:r>
                      <a:r>
                        <a:rPr lang="ru-RU" dirty="0" err="1" smtClean="0"/>
                        <a:t>цар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розпустив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Державну</a:t>
                      </a:r>
                      <a:r>
                        <a:rPr lang="ru-RU" dirty="0" smtClean="0"/>
                        <a:t> думу. 20 лютого — 3 </a:t>
                      </a:r>
                      <a:r>
                        <a:rPr lang="ru-RU" dirty="0" err="1" smtClean="0"/>
                        <a:t>червня</a:t>
                      </a:r>
                      <a:r>
                        <a:rPr lang="ru-RU" dirty="0" smtClean="0"/>
                        <a:t> 1906 р. — </a:t>
                      </a:r>
                      <a:r>
                        <a:rPr lang="ru-RU" dirty="0" err="1" smtClean="0"/>
                        <a:t>діяльність</a:t>
                      </a:r>
                      <a:r>
                        <a:rPr lang="ru-RU" dirty="0" smtClean="0"/>
                        <a:t> ІІ </a:t>
                      </a:r>
                      <a:r>
                        <a:rPr lang="ru-RU" dirty="0" err="1" smtClean="0"/>
                        <a:t>Державної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думи</a:t>
                      </a:r>
                      <a:r>
                        <a:rPr lang="ru-RU" dirty="0" smtClean="0"/>
                        <a:t>. 3 </a:t>
                      </a:r>
                      <a:r>
                        <a:rPr lang="ru-RU" dirty="0" err="1" smtClean="0"/>
                        <a:t>червня</a:t>
                      </a:r>
                      <a:r>
                        <a:rPr lang="ru-RU" dirty="0" smtClean="0"/>
                        <a:t> 1906 р. — уряд </a:t>
                      </a:r>
                      <a:r>
                        <a:rPr lang="ru-RU" dirty="0" err="1" smtClean="0"/>
                        <a:t>заарештував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членів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соціал-демократичної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фракції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оголосив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маніфест</a:t>
                      </a:r>
                      <a:r>
                        <a:rPr lang="ru-RU" dirty="0" smtClean="0"/>
                        <a:t> про </a:t>
                      </a:r>
                      <a:r>
                        <a:rPr lang="ru-RU" dirty="0" err="1" smtClean="0"/>
                        <a:t>розпуск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думи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оприлюднив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новий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виборчий</a:t>
                      </a:r>
                      <a:r>
                        <a:rPr lang="ru-RU" dirty="0" smtClean="0"/>
                        <a:t> закон. </a:t>
                      </a:r>
                      <a:r>
                        <a:rPr lang="ru-RU" dirty="0" err="1" smtClean="0"/>
                        <a:t>Поразка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революції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1492748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Наслідки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революції</a:t>
                      </a:r>
                      <a:endParaRPr lang="ru-RU" b="1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Покращилися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умови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праці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скоротився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робочий</a:t>
                      </a:r>
                      <a:r>
                        <a:rPr lang="ru-RU" dirty="0" smtClean="0"/>
                        <a:t> день. </a:t>
                      </a:r>
                      <a:r>
                        <a:rPr lang="ru-RU" dirty="0" err="1" smtClean="0"/>
                        <a:t>Робітники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отримали</a:t>
                      </a:r>
                      <a:r>
                        <a:rPr lang="ru-RU" dirty="0" smtClean="0"/>
                        <a:t> право </a:t>
                      </a:r>
                      <a:r>
                        <a:rPr lang="ru-RU" dirty="0" err="1" smtClean="0"/>
                        <a:t>об’єднуватися</a:t>
                      </a:r>
                      <a:r>
                        <a:rPr lang="ru-RU" dirty="0" smtClean="0"/>
                        <a:t> в </a:t>
                      </a:r>
                      <a:r>
                        <a:rPr lang="ru-RU" dirty="0" err="1" smtClean="0"/>
                        <a:t>профспілки</a:t>
                      </a:r>
                      <a:r>
                        <a:rPr lang="ru-RU" dirty="0" smtClean="0"/>
                        <a:t>. Селянам </a:t>
                      </a:r>
                      <a:r>
                        <a:rPr lang="ru-RU" dirty="0" err="1" smtClean="0"/>
                        <a:t>знижено</a:t>
                      </a:r>
                      <a:r>
                        <a:rPr lang="ru-RU" dirty="0" smtClean="0"/>
                        <a:t> плату за </a:t>
                      </a:r>
                      <a:r>
                        <a:rPr lang="ru-RU" dirty="0" err="1" smtClean="0"/>
                        <a:t>оренду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землі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скасовано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викупні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платежі</a:t>
                      </a:r>
                      <a:r>
                        <a:rPr lang="ru-RU" dirty="0" smtClean="0"/>
                        <a:t>. У </a:t>
                      </a:r>
                      <a:r>
                        <a:rPr lang="ru-RU" dirty="0" err="1" smtClean="0"/>
                        <a:t>національних</a:t>
                      </a:r>
                      <a:r>
                        <a:rPr lang="ru-RU" dirty="0" smtClean="0"/>
                        <a:t> районах введено </a:t>
                      </a:r>
                      <a:r>
                        <a:rPr lang="ru-RU" dirty="0" err="1" smtClean="0"/>
                        <a:t>початкову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освіту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рідною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мовою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40152" y="1124744"/>
            <a:ext cx="1728192" cy="43204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Імператор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916832"/>
            <a:ext cx="1296144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Виконавча влада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916832"/>
            <a:ext cx="1440160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Судова влада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004048" y="1556792"/>
            <a:ext cx="176419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7" idx="0"/>
          </p:cNvCxnSpPr>
          <p:nvPr/>
        </p:nvCxnSpPr>
        <p:spPr>
          <a:xfrm flipH="1">
            <a:off x="3563888" y="1556792"/>
            <a:ext cx="324036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6408204" y="1556792"/>
            <a:ext cx="39604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6" idx="0"/>
          </p:cNvCxnSpPr>
          <p:nvPr/>
        </p:nvCxnSpPr>
        <p:spPr>
          <a:xfrm flipH="1">
            <a:off x="2123728" y="1556792"/>
            <a:ext cx="46805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1916832"/>
            <a:ext cx="1152128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Законодавча влада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164288" y="1916832"/>
            <a:ext cx="1800200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Головноуправляючий канцелярією (1812-1917 рр.)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9" name="Прямая со стрелкой 58"/>
          <p:cNvCxnSpPr>
            <a:stCxn id="5" idx="2"/>
            <a:endCxn id="25" idx="0"/>
          </p:cNvCxnSpPr>
          <p:nvPr/>
        </p:nvCxnSpPr>
        <p:spPr>
          <a:xfrm>
            <a:off x="6804248" y="1556792"/>
            <a:ext cx="12601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5" idx="2"/>
            <a:endCxn id="24" idx="0"/>
          </p:cNvCxnSpPr>
          <p:nvPr/>
        </p:nvCxnSpPr>
        <p:spPr>
          <a:xfrm flipH="1">
            <a:off x="827584" y="1556792"/>
            <a:ext cx="59766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43608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Державний устрій після революції 1905-1907 рр.</a:t>
            </a:r>
            <a:endParaRPr lang="ru-RU" sz="24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131840" y="1124744"/>
            <a:ext cx="2304256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дума (1906-1917 р)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043608" y="1124744"/>
            <a:ext cx="1656184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9512" y="4581128"/>
            <a:ext cx="1296144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9512" y="3861048"/>
            <a:ext cx="1296144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дума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79512" y="5445224"/>
            <a:ext cx="1296144" cy="115212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Обер-прокурор 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Генерал прокурор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619672" y="3356992"/>
            <a:ext cx="1440160" cy="36004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Імператор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51520" y="3356992"/>
            <a:ext cx="1224136" cy="36004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Імператор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619672" y="5301208"/>
            <a:ext cx="1512168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Міністерства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347864" y="3356992"/>
            <a:ext cx="1656184" cy="36004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Імператор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347864" y="4005064"/>
            <a:ext cx="1656184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Сенат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619672" y="4365104"/>
            <a:ext cx="1440160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Комітет міністрів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580112" y="1916832"/>
            <a:ext cx="1512168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Синод призначався довічно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355976" y="1916832"/>
            <a:ext cx="1080120" cy="122413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Вищі комітети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90" name="Прямая со стрелкой 89"/>
          <p:cNvCxnSpPr>
            <a:stCxn id="5" idx="1"/>
            <a:endCxn id="55" idx="3"/>
          </p:cNvCxnSpPr>
          <p:nvPr/>
        </p:nvCxnSpPr>
        <p:spPr>
          <a:xfrm flipH="1">
            <a:off x="5436096" y="1340768"/>
            <a:ext cx="504056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55" idx="1"/>
            <a:endCxn id="57" idx="3"/>
          </p:cNvCxnSpPr>
          <p:nvPr/>
        </p:nvCxnSpPr>
        <p:spPr>
          <a:xfrm flipH="1">
            <a:off x="2699792" y="1412776"/>
            <a:ext cx="432048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3347864" y="4653136"/>
            <a:ext cx="1656184" cy="100811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Верховний кримінальний суд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347864" y="5949280"/>
            <a:ext cx="1728192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Окружний суд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8" name="Прямая со стрелкой 107"/>
          <p:cNvCxnSpPr>
            <a:stCxn id="24" idx="2"/>
            <a:endCxn id="81" idx="0"/>
          </p:cNvCxnSpPr>
          <p:nvPr/>
        </p:nvCxnSpPr>
        <p:spPr>
          <a:xfrm>
            <a:off x="827584" y="3140968"/>
            <a:ext cx="36004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6" idx="2"/>
            <a:endCxn id="80" idx="0"/>
          </p:cNvCxnSpPr>
          <p:nvPr/>
        </p:nvCxnSpPr>
        <p:spPr>
          <a:xfrm>
            <a:off x="2123728" y="3140968"/>
            <a:ext cx="216024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7" idx="2"/>
            <a:endCxn id="83" idx="0"/>
          </p:cNvCxnSpPr>
          <p:nvPr/>
        </p:nvCxnSpPr>
        <p:spPr>
          <a:xfrm>
            <a:off x="3563888" y="3140968"/>
            <a:ext cx="612068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83" idx="2"/>
            <a:endCxn id="84" idx="0"/>
          </p:cNvCxnSpPr>
          <p:nvPr/>
        </p:nvCxnSpPr>
        <p:spPr>
          <a:xfrm>
            <a:off x="4175956" y="3717032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stCxn id="84" idx="2"/>
            <a:endCxn id="105" idx="0"/>
          </p:cNvCxnSpPr>
          <p:nvPr/>
        </p:nvCxnSpPr>
        <p:spPr>
          <a:xfrm>
            <a:off x="4175956" y="4509120"/>
            <a:ext cx="0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>
            <a:stCxn id="105" idx="2"/>
            <a:endCxn id="106" idx="0"/>
          </p:cNvCxnSpPr>
          <p:nvPr/>
        </p:nvCxnSpPr>
        <p:spPr>
          <a:xfrm>
            <a:off x="4175956" y="5661248"/>
            <a:ext cx="36004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80" idx="2"/>
            <a:endCxn id="85" idx="0"/>
          </p:cNvCxnSpPr>
          <p:nvPr/>
        </p:nvCxnSpPr>
        <p:spPr>
          <a:xfrm>
            <a:off x="2339752" y="3717032"/>
            <a:ext cx="0" cy="6480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stCxn id="85" idx="2"/>
            <a:endCxn id="82" idx="0"/>
          </p:cNvCxnSpPr>
          <p:nvPr/>
        </p:nvCxnSpPr>
        <p:spPr>
          <a:xfrm>
            <a:off x="2339752" y="4869160"/>
            <a:ext cx="36004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>
            <a:stCxn id="81" idx="2"/>
            <a:endCxn id="61" idx="0"/>
          </p:cNvCxnSpPr>
          <p:nvPr/>
        </p:nvCxnSpPr>
        <p:spPr>
          <a:xfrm flipH="1">
            <a:off x="827584" y="3717032"/>
            <a:ext cx="36004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>
            <a:stCxn id="61" idx="2"/>
            <a:endCxn id="60" idx="0"/>
          </p:cNvCxnSpPr>
          <p:nvPr/>
        </p:nvCxnSpPr>
        <p:spPr>
          <a:xfrm>
            <a:off x="827584" y="4437112"/>
            <a:ext cx="0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>
            <a:stCxn id="60" idx="2"/>
            <a:endCxn id="79" idx="0"/>
          </p:cNvCxnSpPr>
          <p:nvPr/>
        </p:nvCxnSpPr>
        <p:spPr>
          <a:xfrm>
            <a:off x="827584" y="5157192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російська імпер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96752"/>
            <a:ext cx="2952328" cy="2736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588224" y="4149080"/>
            <a:ext cx="2232248" cy="25202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1) Сфери впливу.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2)</a:t>
            </a:r>
            <a:r>
              <a:rPr lang="ru-RU" dirty="0" err="1" smtClean="0">
                <a:solidFill>
                  <a:schemeClr val="tx1"/>
                </a:solidFill>
              </a:rPr>
              <a:t>Території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в той </a:t>
            </a:r>
            <a:r>
              <a:rPr lang="ru-RU" dirty="0" err="1" smtClean="0">
                <a:solidFill>
                  <a:schemeClr val="tx1"/>
                </a:solidFill>
              </a:rPr>
              <a:t>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інший</a:t>
            </a:r>
            <a:r>
              <a:rPr lang="ru-RU" dirty="0" smtClean="0">
                <a:solidFill>
                  <a:schemeClr val="tx1"/>
                </a:solidFill>
              </a:rPr>
              <a:t> час </a:t>
            </a:r>
            <a:r>
              <a:rPr lang="ru-RU" dirty="0" err="1" smtClean="0">
                <a:solidFill>
                  <a:schemeClr val="tx1"/>
                </a:solidFill>
              </a:rPr>
              <a:t>були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частиною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Російської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імперії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4365104"/>
            <a:ext cx="504056" cy="2880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00392" y="4365104"/>
            <a:ext cx="432048" cy="2880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0" idx="0"/>
          </p:cNvCxnSpPr>
          <p:nvPr/>
        </p:nvCxnSpPr>
        <p:spPr>
          <a:xfrm flipV="1">
            <a:off x="7200292" y="2852936"/>
            <a:ext cx="684076" cy="151216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0"/>
          </p:cNvCxnSpPr>
          <p:nvPr/>
        </p:nvCxnSpPr>
        <p:spPr>
          <a:xfrm flipH="1" flipV="1">
            <a:off x="7524328" y="2996952"/>
            <a:ext cx="792088" cy="136815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8" descr="Romanov Flag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1656184" cy="1512168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79512" y="263691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Прапор Російської імперії з 1858 - 1883 рр.</a:t>
            </a:r>
            <a:endParaRPr lang="ru-RU" dirty="0"/>
          </a:p>
        </p:txBody>
      </p:sp>
      <p:pic>
        <p:nvPicPr>
          <p:cNvPr id="10250" name="Picture 10" descr="Прапо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124744"/>
            <a:ext cx="1728192" cy="144016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195736" y="263691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Офіційний прапор Російської імперії 1883-1917 рр.</a:t>
            </a:r>
            <a:endParaRPr lang="ru-RU" dirty="0"/>
          </a:p>
        </p:txBody>
      </p:sp>
      <p:pic>
        <p:nvPicPr>
          <p:cNvPr id="10252" name="Picture 12" descr="Гер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052736"/>
            <a:ext cx="1368152" cy="158417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716016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Герб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23528" y="4797152"/>
            <a:ext cx="5400600" cy="175432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vi-VN" b="1" dirty="0" smtClean="0"/>
              <a:t>Росі́йська імпе́рія </a:t>
            </a:r>
            <a:r>
              <a:rPr lang="vi-VN" dirty="0" smtClean="0"/>
              <a:t>— держава, що виникла на </a:t>
            </a:r>
            <a:r>
              <a:rPr lang="vi-VN" dirty="0" smtClean="0"/>
              <a:t> земел</a:t>
            </a:r>
            <a:r>
              <a:rPr lang="uk-UA" dirty="0" smtClean="0"/>
              <a:t>і</a:t>
            </a:r>
            <a:r>
              <a:rPr lang="vi-VN" dirty="0" smtClean="0"/>
              <a:t> </a:t>
            </a:r>
            <a:r>
              <a:rPr lang="vi-VN" dirty="0" smtClean="0"/>
              <a:t>колишнього Московського </a:t>
            </a:r>
            <a:r>
              <a:rPr lang="vi-VN" dirty="0" smtClean="0"/>
              <a:t>царства</a:t>
            </a:r>
            <a:r>
              <a:rPr lang="uk-UA" dirty="0" smtClean="0"/>
              <a:t> </a:t>
            </a:r>
            <a:r>
              <a:rPr lang="vi-VN" dirty="0" smtClean="0"/>
              <a:t>як </a:t>
            </a:r>
            <a:r>
              <a:rPr lang="vi-VN" dirty="0" smtClean="0"/>
              <a:t>«Всеросійська імперія», що було засвідчено документами «правлячого Сенату» в 1721 році. Держава проіснувала до Лютневої революції 1917 року.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43808" y="5486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Коротка довідка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1340768"/>
            <a:ext cx="4176464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Імператор (головнокомандувач імперії)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988840"/>
            <a:ext cx="4176464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Рада державної оборони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2780928"/>
            <a:ext cx="2304256" cy="1224136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Артилерія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Строк служби скорочується з 5 до 4 років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2780928"/>
            <a:ext cx="2232248" cy="1224136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Піхота </a:t>
            </a:r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Строк служби скорочується з 5 до 3 років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4048" y="2780928"/>
            <a:ext cx="2232248" cy="1224136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Флот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Строк служби скорочується з 7 до 5 років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380312" y="2780928"/>
            <a:ext cx="1584176" cy="129614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Імператорський повітряний флот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Імператорський військово-повітряний флот Росі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157192"/>
            <a:ext cx="1512168" cy="1700808"/>
          </a:xfrm>
          <a:prstGeom prst="rect">
            <a:avLst/>
          </a:prstGeom>
          <a:noFill/>
        </p:spPr>
      </p:pic>
      <p:pic>
        <p:nvPicPr>
          <p:cNvPr id="5124" name="Picture 4" descr="Файл:Czar nikolai II visit riga 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5748" y="5157192"/>
            <a:ext cx="2100548" cy="1700808"/>
          </a:xfrm>
          <a:prstGeom prst="rect">
            <a:avLst/>
          </a:prstGeom>
          <a:noFill/>
        </p:spPr>
      </p:pic>
      <p:pic>
        <p:nvPicPr>
          <p:cNvPr id="5126" name="Picture 6" descr="http://rk.karelia.ru/wp-content/uploads/2014/08/voiny-542x2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5157192"/>
            <a:ext cx="2176502" cy="1700808"/>
          </a:xfrm>
          <a:prstGeom prst="rect">
            <a:avLst/>
          </a:prstGeom>
          <a:noFill/>
        </p:spPr>
      </p:pic>
      <p:pic>
        <p:nvPicPr>
          <p:cNvPr id="5128" name="Picture 8" descr="http://smolbattle.ru/data/attachments/203/203297-785909b594a459b12c11d785cfb92b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173538"/>
            <a:ext cx="2460712" cy="168446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55576" y="4365104"/>
            <a:ext cx="7560840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Скоротилася строкова служба ,підвисилася річна плата солдатам та офіцерам ,збільшення харчування і речового постачання.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>
            <a:stCxn id="3" idx="2"/>
            <a:endCxn id="5" idx="0"/>
          </p:cNvCxnSpPr>
          <p:nvPr/>
        </p:nvCxnSpPr>
        <p:spPr>
          <a:xfrm>
            <a:off x="4355976" y="177281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7" idx="0"/>
          </p:cNvCxnSpPr>
          <p:nvPr/>
        </p:nvCxnSpPr>
        <p:spPr>
          <a:xfrm flipH="1">
            <a:off x="3743908" y="2492896"/>
            <a:ext cx="61206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8" idx="0"/>
          </p:cNvCxnSpPr>
          <p:nvPr/>
        </p:nvCxnSpPr>
        <p:spPr>
          <a:xfrm>
            <a:off x="4355976" y="2492896"/>
            <a:ext cx="176419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2"/>
            <a:endCxn id="9" idx="0"/>
          </p:cNvCxnSpPr>
          <p:nvPr/>
        </p:nvCxnSpPr>
        <p:spPr>
          <a:xfrm>
            <a:off x="4355976" y="2492896"/>
            <a:ext cx="38164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6" idx="0"/>
          </p:cNvCxnSpPr>
          <p:nvPr/>
        </p:nvCxnSpPr>
        <p:spPr>
          <a:xfrm flipH="1">
            <a:off x="1331640" y="2492896"/>
            <a:ext cx="302433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4"/>
            <a:endCxn id="13" idx="0"/>
          </p:cNvCxnSpPr>
          <p:nvPr/>
        </p:nvCxnSpPr>
        <p:spPr>
          <a:xfrm>
            <a:off x="1331640" y="4005064"/>
            <a:ext cx="320435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4"/>
            <a:endCxn id="13" idx="0"/>
          </p:cNvCxnSpPr>
          <p:nvPr/>
        </p:nvCxnSpPr>
        <p:spPr>
          <a:xfrm>
            <a:off x="3743908" y="4005064"/>
            <a:ext cx="79208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8" idx="4"/>
            <a:endCxn id="13" idx="0"/>
          </p:cNvCxnSpPr>
          <p:nvPr/>
        </p:nvCxnSpPr>
        <p:spPr>
          <a:xfrm flipH="1">
            <a:off x="4535996" y="4005064"/>
            <a:ext cx="158417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4"/>
            <a:endCxn id="13" idx="0"/>
          </p:cNvCxnSpPr>
          <p:nvPr/>
        </p:nvCxnSpPr>
        <p:spPr>
          <a:xfrm flipH="1">
            <a:off x="4535996" y="4077072"/>
            <a:ext cx="363640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54868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Військо Миколи </a:t>
            </a:r>
            <a:r>
              <a:rPr lang="en-US" sz="3200" b="1" dirty="0" smtClean="0"/>
              <a:t>II(</a:t>
            </a:r>
            <a:r>
              <a:rPr lang="uk-UA" sz="3200" b="1" dirty="0" smtClean="0"/>
              <a:t>опора царя та імперії)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.mediasole.ru/images/261/261047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968552" cy="2232248"/>
          </a:xfrm>
          <a:prstGeom prst="rect">
            <a:avLst/>
          </a:prstGeom>
          <a:noFill/>
        </p:spPr>
      </p:pic>
      <p:pic>
        <p:nvPicPr>
          <p:cNvPr id="4100" name="Picture 4" descr="http://proxy7.turboyum.appspot.com/upload.wikimedia.org/wikipedia/commons/0/0b/Spravochnay_knigka_pereselenc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96752"/>
            <a:ext cx="3610372" cy="54726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3501008"/>
            <a:ext cx="5004048" cy="316835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 smtClean="0">
                <a:solidFill>
                  <a:schemeClr val="tx1"/>
                </a:solidFill>
              </a:rPr>
              <a:t>Петро́ Арка́дійович Столи́пін </a:t>
            </a:r>
            <a:r>
              <a:rPr lang="uk-UA" dirty="0" smtClean="0">
                <a:solidFill>
                  <a:schemeClr val="tx1"/>
                </a:solidFill>
              </a:rPr>
              <a:t>- народився</a:t>
            </a:r>
            <a:r>
              <a:rPr lang="vi-VN" dirty="0" smtClean="0">
                <a:solidFill>
                  <a:schemeClr val="tx1"/>
                </a:solidFill>
              </a:rPr>
              <a:t> 2 (14) квітня 1862, м. Дрезден — 5 (18) вересня 1911, м. Київ) — російський державний діяч, прем'єр-міністр у 1906—1911 роках. Столипін проводив жорстку політику на укріплення самодержавства, розпустив Думу, увів військово-польові суди, обмежував політичні свободи. Будучи російським націоналістом, вів боротьбу з національними автономіями. Розпочав аграрну реформу, що не була доведена до кінця.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Петро Столипін та його </a:t>
            </a:r>
            <a:r>
              <a:rPr lang="uk-UA" sz="2800" b="1" dirty="0" err="1" smtClean="0"/>
              <a:t>”Аграрна</a:t>
            </a:r>
            <a:r>
              <a:rPr lang="uk-UA" sz="2800" b="1" dirty="0" smtClean="0"/>
              <a:t> реформа”1909 року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9143999" cy="4525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/>
              </a:tblGrid>
              <a:tr h="349093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                                               Значення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  <a:tr h="416002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dirty="0" smtClean="0"/>
                        <a:t>1.   </a:t>
                      </a:r>
                      <a:r>
                        <a:rPr lang="ru-RU" sz="2000" dirty="0" smtClean="0"/>
                        <a:t>За </a:t>
                      </a:r>
                      <a:r>
                        <a:rPr lang="ru-RU" sz="2000" dirty="0" err="1" smtClean="0"/>
                        <a:t>бажанням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селяни</a:t>
                      </a:r>
                      <a:r>
                        <a:rPr lang="ru-RU" sz="2000" dirty="0" smtClean="0"/>
                        <a:t> могли </a:t>
                      </a:r>
                      <a:r>
                        <a:rPr lang="ru-RU" sz="2000" dirty="0" err="1" smtClean="0"/>
                        <a:t>виходити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із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громади</a:t>
                      </a:r>
                      <a:r>
                        <a:rPr lang="ru-RU" sz="2000" dirty="0" smtClean="0"/>
                        <a:t> на </a:t>
                      </a:r>
                      <a:r>
                        <a:rPr lang="ru-RU" sz="2000" dirty="0" err="1" smtClean="0"/>
                        <a:t>хутори</a:t>
                      </a:r>
                      <a:r>
                        <a:rPr lang="ru-RU" sz="2000" dirty="0" smtClean="0"/>
                        <a:t>.</a:t>
                      </a:r>
                      <a:endParaRPr lang="ru-RU" sz="2000" dirty="0" smtClean="0"/>
                    </a:p>
                    <a:p>
                      <a:pPr marL="342900" indent="-342900" algn="l">
                        <a:buAutoNum type="arabicPeriod" startAt="2"/>
                      </a:pPr>
                      <a:r>
                        <a:rPr lang="ru-RU" sz="2000" dirty="0" smtClean="0"/>
                        <a:t>Там, де </a:t>
                      </a:r>
                      <a:r>
                        <a:rPr lang="ru-RU" sz="2000" dirty="0" err="1" smtClean="0"/>
                        <a:t>перерозподіл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землі</a:t>
                      </a:r>
                      <a:r>
                        <a:rPr lang="ru-RU" sz="2000" dirty="0" smtClean="0"/>
                        <a:t> не </a:t>
                      </a:r>
                      <a:r>
                        <a:rPr lang="ru-RU" sz="2000" dirty="0" err="1" smtClean="0"/>
                        <a:t>відбувався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smtClean="0"/>
                        <a:t>24 роки, </a:t>
                      </a:r>
                      <a:r>
                        <a:rPr lang="ru-RU" sz="2000" dirty="0" err="1" smtClean="0"/>
                        <a:t>селяни</a:t>
                      </a:r>
                      <a:r>
                        <a:rPr lang="ru-RU" sz="2000" dirty="0" smtClean="0"/>
                        <a:t> автоматично </a:t>
                      </a:r>
                      <a:r>
                        <a:rPr lang="ru-RU" sz="2000" dirty="0" smtClean="0"/>
                        <a:t>ставали </a:t>
                      </a:r>
                      <a:r>
                        <a:rPr lang="ru-RU" sz="2000" dirty="0" err="1" smtClean="0"/>
                        <a:t>власниками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землі</a:t>
                      </a:r>
                      <a:r>
                        <a:rPr lang="ru-RU" sz="2000" dirty="0" smtClean="0"/>
                        <a:t>.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ru-RU" sz="2000" dirty="0" smtClean="0"/>
                        <a:t>3. </a:t>
                      </a:r>
                      <a:r>
                        <a:rPr lang="ru-RU" sz="2000" dirty="0" smtClean="0"/>
                        <a:t>Не </a:t>
                      </a:r>
                      <a:r>
                        <a:rPr lang="ru-RU" sz="2000" dirty="0" err="1" smtClean="0"/>
                        <a:t>дозволялося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купувати</a:t>
                      </a:r>
                      <a:r>
                        <a:rPr lang="ru-RU" sz="2000" dirty="0" smtClean="0"/>
                        <a:t> у селян </a:t>
                      </a:r>
                      <a:r>
                        <a:rPr lang="ru-RU" sz="2000" dirty="0" err="1" smtClean="0"/>
                        <a:t>понад</a:t>
                      </a:r>
                      <a:r>
                        <a:rPr lang="ru-RU" sz="2000" dirty="0" smtClean="0"/>
                        <a:t> 18 </a:t>
                      </a:r>
                      <a:r>
                        <a:rPr lang="ru-RU" sz="2000" dirty="0" err="1" smtClean="0"/>
                        <a:t>дес</a:t>
                      </a:r>
                      <a:r>
                        <a:rPr lang="ru-RU" sz="2000" dirty="0" smtClean="0"/>
                        <a:t>. </a:t>
                      </a:r>
                      <a:r>
                        <a:rPr lang="ru-RU" sz="2000" dirty="0" err="1" smtClean="0"/>
                        <a:t>землі</a:t>
                      </a:r>
                      <a:r>
                        <a:rPr lang="ru-RU" sz="2000" dirty="0" smtClean="0"/>
                        <a:t>. 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ru-RU" sz="2000" dirty="0" smtClean="0"/>
                        <a:t>      Уряд </a:t>
                      </a:r>
                      <a:r>
                        <a:rPr lang="ru-RU" sz="2000" dirty="0" err="1" smtClean="0"/>
                        <a:t>заохочував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переселення</a:t>
                      </a:r>
                      <a:r>
                        <a:rPr lang="ru-RU" sz="2000" dirty="0" smtClean="0"/>
                        <a:t> селян на </a:t>
                      </a:r>
                      <a:r>
                        <a:rPr lang="ru-RU" sz="2000" dirty="0" err="1" smtClean="0"/>
                        <a:t>вільні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землі</a:t>
                      </a:r>
                      <a:r>
                        <a:rPr lang="ru-RU" sz="2000" dirty="0" smtClean="0"/>
                        <a:t> за Урал, де </a:t>
                      </a:r>
                      <a:r>
                        <a:rPr lang="ru-RU" sz="2000" dirty="0" err="1" smtClean="0"/>
                        <a:t>їм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надавалося</a:t>
                      </a:r>
                      <a:r>
                        <a:rPr lang="ru-RU" sz="2000" dirty="0" smtClean="0"/>
                        <a:t> 15 га </a:t>
                      </a:r>
                      <a:r>
                        <a:rPr lang="ru-RU" sz="2000" dirty="0" err="1" smtClean="0"/>
                        <a:t>землі</a:t>
                      </a:r>
                      <a:r>
                        <a:rPr lang="ru-RU" sz="2000" dirty="0" smtClean="0"/>
                        <a:t> на господаря </a:t>
                      </a:r>
                      <a:r>
                        <a:rPr lang="ru-RU" sz="2000" dirty="0" err="1" smtClean="0"/>
                        <a:t>і</a:t>
                      </a:r>
                      <a:r>
                        <a:rPr lang="ru-RU" sz="2000" dirty="0" smtClean="0"/>
                        <a:t> 45 га — на </a:t>
                      </a:r>
                      <a:r>
                        <a:rPr lang="ru-RU" sz="2000" dirty="0" err="1" smtClean="0"/>
                        <a:t>членів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родини</a:t>
                      </a:r>
                      <a:endParaRPr lang="ru-RU" sz="2000" dirty="0" smtClean="0"/>
                    </a:p>
                    <a:p>
                      <a:pPr marL="457200" indent="-457200" algn="l">
                        <a:buNone/>
                      </a:pPr>
                      <a:r>
                        <a:rPr lang="ru-RU" sz="2000" dirty="0" smtClean="0"/>
                        <a:t>4. </a:t>
                      </a:r>
                      <a:r>
                        <a:rPr lang="ru-RU" sz="2000" dirty="0" err="1" smtClean="0"/>
                        <a:t>Аграрна</a:t>
                      </a:r>
                      <a:r>
                        <a:rPr lang="ru-RU" sz="2000" dirty="0" smtClean="0"/>
                        <a:t> реформа </a:t>
                      </a:r>
                      <a:r>
                        <a:rPr lang="ru-RU" sz="2000" dirty="0" err="1" smtClean="0"/>
                        <a:t>прискорила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розвиток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товарних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відносин</a:t>
                      </a:r>
                      <a:r>
                        <a:rPr lang="ru-RU" sz="2000" dirty="0" smtClean="0"/>
                        <a:t> у </a:t>
                      </a:r>
                      <a:r>
                        <a:rPr lang="ru-RU" sz="2000" dirty="0" err="1" smtClean="0"/>
                        <a:t>сільському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err="1" smtClean="0"/>
                        <a:t>господарстві</a:t>
                      </a:r>
                      <a:r>
                        <a:rPr lang="ru-RU" sz="2000" dirty="0" smtClean="0"/>
                        <a:t>, а </a:t>
                      </a:r>
                      <a:r>
                        <a:rPr lang="ru-RU" sz="2000" dirty="0" err="1" smtClean="0"/>
                        <a:t>також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соціальне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розшарування</a:t>
                      </a:r>
                      <a:r>
                        <a:rPr lang="ru-RU" sz="2000" dirty="0" smtClean="0"/>
                        <a:t> на </a:t>
                      </a:r>
                      <a:r>
                        <a:rPr lang="ru-RU" sz="2000" dirty="0" err="1" smtClean="0"/>
                        <a:t>селі</a:t>
                      </a:r>
                      <a:r>
                        <a:rPr lang="ru-RU" sz="2000" dirty="0" smtClean="0"/>
                        <a:t> (</a:t>
                      </a:r>
                      <a:r>
                        <a:rPr lang="ru-RU" sz="2000" dirty="0" err="1" smtClean="0"/>
                        <a:t>прискори­лося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відокремлення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заможної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верхівки</a:t>
                      </a:r>
                      <a:r>
                        <a:rPr lang="ru-RU" sz="2000" dirty="0" smtClean="0"/>
                        <a:t>).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ru-RU" sz="2000" dirty="0" smtClean="0"/>
                        <a:t> 5. Реформа не </a:t>
                      </a:r>
                      <a:r>
                        <a:rPr lang="ru-RU" sz="2000" dirty="0" err="1" smtClean="0"/>
                        <a:t>була</a:t>
                      </a:r>
                      <a:r>
                        <a:rPr lang="ru-RU" sz="2000" dirty="0" smtClean="0"/>
                        <a:t> доведена до </a:t>
                      </a:r>
                      <a:r>
                        <a:rPr lang="ru-RU" sz="2000" dirty="0" err="1" smtClean="0"/>
                        <a:t>кінця</a:t>
                      </a:r>
                      <a:r>
                        <a:rPr lang="ru-RU" sz="2000" dirty="0" smtClean="0"/>
                        <a:t>: </a:t>
                      </a:r>
                      <a:r>
                        <a:rPr lang="ru-RU" sz="2000" dirty="0" err="1" smtClean="0"/>
                        <a:t>з</a:t>
                      </a:r>
                      <a:r>
                        <a:rPr lang="ru-RU" sz="2000" dirty="0" smtClean="0"/>
                        <a:t> самого початку </a:t>
                      </a:r>
                      <a:r>
                        <a:rPr lang="ru-RU" sz="2000" dirty="0" err="1" smtClean="0"/>
                        <a:t>їй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протидіяли</a:t>
                      </a:r>
                      <a:r>
                        <a:rPr lang="ru-RU" sz="2000" dirty="0" smtClean="0"/>
                        <a:t> як </a:t>
                      </a:r>
                      <a:r>
                        <a:rPr lang="ru-RU" sz="2000" dirty="0" err="1" smtClean="0"/>
                        <a:t>праві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сили</a:t>
                      </a:r>
                      <a:r>
                        <a:rPr lang="ru-RU" sz="2000" dirty="0" smtClean="0"/>
                        <a:t>, так </a:t>
                      </a:r>
                      <a:r>
                        <a:rPr lang="ru-RU" sz="2000" dirty="0" err="1" smtClean="0"/>
                        <a:t>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ліворадикальні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партії</a:t>
                      </a:r>
                      <a:r>
                        <a:rPr lang="ru-RU" sz="2000" dirty="0" smtClean="0"/>
                        <a:t>.</a:t>
                      </a:r>
                    </a:p>
                    <a:p>
                      <a:pPr marL="457200" indent="-457200" algn="l">
                        <a:buNone/>
                      </a:pPr>
                      <a:r>
                        <a:rPr lang="ru-RU" sz="2000" dirty="0" smtClean="0"/>
                        <a:t>6. </a:t>
                      </a:r>
                      <a:r>
                        <a:rPr lang="ru-RU" sz="2000" dirty="0" err="1" smtClean="0"/>
                        <a:t>Аграрне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питання</a:t>
                      </a:r>
                      <a:r>
                        <a:rPr lang="ru-RU" sz="2000" dirty="0" smtClean="0"/>
                        <a:t> не </a:t>
                      </a:r>
                      <a:r>
                        <a:rPr lang="ru-RU" sz="2000" dirty="0" err="1" smtClean="0"/>
                        <a:t>було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вирішене</a:t>
                      </a:r>
                      <a:r>
                        <a:rPr lang="ru-RU" sz="2000" dirty="0" smtClean="0"/>
                        <a:t>, ставши </a:t>
                      </a:r>
                      <a:r>
                        <a:rPr lang="ru-RU" sz="2000" dirty="0" err="1" smtClean="0"/>
                        <a:t>однією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err="1" smtClean="0"/>
                        <a:t>з</a:t>
                      </a:r>
                      <a:r>
                        <a:rPr lang="ru-RU" sz="2000" dirty="0" smtClean="0"/>
                        <a:t> причин </a:t>
                      </a:r>
                      <a:r>
                        <a:rPr lang="ru-RU" sz="2000" dirty="0" err="1" smtClean="0"/>
                        <a:t>революції</a:t>
                      </a:r>
                      <a:r>
                        <a:rPr lang="ru-RU" sz="2000" dirty="0" smtClean="0"/>
                        <a:t> 1917 р.</a:t>
                      </a:r>
                      <a:endParaRPr lang="ru-RU" sz="2000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Картинки по запросу селяни під час аграрної рефо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3419872" cy="2132856"/>
          </a:xfrm>
          <a:prstGeom prst="rect">
            <a:avLst/>
          </a:prstGeom>
          <a:noFill/>
        </p:spPr>
      </p:pic>
      <p:pic>
        <p:nvPicPr>
          <p:cNvPr id="12292" name="Picture 4" descr="Картинки по запросу селяни під час аграрної рефор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5705475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2200" y="1412776"/>
            <a:ext cx="1800200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Імператор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412776"/>
            <a:ext cx="2808312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Ставка Верховного головнокомандуючого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412776"/>
            <a:ext cx="2232248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Головний штаб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492896"/>
            <a:ext cx="1008112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Святий Синод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492896"/>
            <a:ext cx="1296144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492896"/>
            <a:ext cx="1368152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Рада міністрів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492896"/>
            <a:ext cx="1584176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Особова нарада міністрів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7704" y="3284984"/>
            <a:ext cx="1296144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Правлячий сенат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99992" y="3717032"/>
            <a:ext cx="1584176" cy="108012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Міністерства і головні управління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4293096"/>
            <a:ext cx="1368152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дума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3645024"/>
            <a:ext cx="1872208" cy="266429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Особова нарада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092280" y="4077072"/>
            <a:ext cx="1512168" cy="720080"/>
          </a:xfrm>
          <a:prstGeom prst="ellipse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 обороні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092280" y="4797152"/>
            <a:ext cx="1584176" cy="648072"/>
          </a:xfrm>
          <a:prstGeom prst="ellips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 паливу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020272" y="5517232"/>
            <a:ext cx="1728192" cy="720080"/>
          </a:xfrm>
          <a:prstGeom prst="ellipse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 продовольству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15616" y="5733256"/>
            <a:ext cx="4896544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Канцелярії Миколи </a:t>
            </a:r>
            <a:r>
              <a:rPr lang="en-US" dirty="0" smtClean="0">
                <a:solidFill>
                  <a:schemeClr val="tx1"/>
                </a:solidFill>
              </a:rPr>
              <a:t>II </a:t>
            </a:r>
            <a:r>
              <a:rPr lang="uk-UA" dirty="0" smtClean="0">
                <a:solidFill>
                  <a:schemeClr val="tx1"/>
                </a:solidFill>
              </a:rPr>
              <a:t>та імператриці  Марії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>
            <a:stCxn id="5" idx="1"/>
            <a:endCxn id="6" idx="3"/>
          </p:cNvCxnSpPr>
          <p:nvPr/>
        </p:nvCxnSpPr>
        <p:spPr>
          <a:xfrm flipH="1">
            <a:off x="6084168" y="17008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1"/>
            <a:endCxn id="7" idx="3"/>
          </p:cNvCxnSpPr>
          <p:nvPr/>
        </p:nvCxnSpPr>
        <p:spPr>
          <a:xfrm flipH="1">
            <a:off x="2843808" y="17008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2"/>
            <a:endCxn id="10" idx="0"/>
          </p:cNvCxnSpPr>
          <p:nvPr/>
        </p:nvCxnSpPr>
        <p:spPr>
          <a:xfrm flipH="1">
            <a:off x="5112060" y="1988840"/>
            <a:ext cx="216024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1" idx="2"/>
            <a:endCxn id="20" idx="0"/>
          </p:cNvCxnSpPr>
          <p:nvPr/>
        </p:nvCxnSpPr>
        <p:spPr>
          <a:xfrm>
            <a:off x="7740352" y="3284984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20" idx="1"/>
            <a:endCxn id="13" idx="3"/>
          </p:cNvCxnSpPr>
          <p:nvPr/>
        </p:nvCxnSpPr>
        <p:spPr>
          <a:xfrm flipH="1" flipV="1">
            <a:off x="6084168" y="4257092"/>
            <a:ext cx="86409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0" idx="2"/>
            <a:endCxn id="13" idx="0"/>
          </p:cNvCxnSpPr>
          <p:nvPr/>
        </p:nvCxnSpPr>
        <p:spPr>
          <a:xfrm>
            <a:off x="5112060" y="3068960"/>
            <a:ext cx="180020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95536" y="2348880"/>
            <a:ext cx="0" cy="309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95536" y="5445224"/>
            <a:ext cx="29523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24" idx="0"/>
          </p:cNvCxnSpPr>
          <p:nvPr/>
        </p:nvCxnSpPr>
        <p:spPr>
          <a:xfrm>
            <a:off x="3347864" y="5445224"/>
            <a:ext cx="21602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95536" y="2276872"/>
            <a:ext cx="7416824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11" idx="0"/>
          </p:cNvCxnSpPr>
          <p:nvPr/>
        </p:nvCxnSpPr>
        <p:spPr>
          <a:xfrm flipH="1">
            <a:off x="7740352" y="2276872"/>
            <a:ext cx="7200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endCxn id="14" idx="1"/>
          </p:cNvCxnSpPr>
          <p:nvPr/>
        </p:nvCxnSpPr>
        <p:spPr>
          <a:xfrm>
            <a:off x="395536" y="4581128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endCxn id="12" idx="0"/>
          </p:cNvCxnSpPr>
          <p:nvPr/>
        </p:nvCxnSpPr>
        <p:spPr>
          <a:xfrm>
            <a:off x="2483768" y="2348880"/>
            <a:ext cx="72008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8" idx="0"/>
          </p:cNvCxnSpPr>
          <p:nvPr/>
        </p:nvCxnSpPr>
        <p:spPr>
          <a:xfrm>
            <a:off x="1619672" y="2348880"/>
            <a:ext cx="7200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endCxn id="9" idx="0"/>
          </p:cNvCxnSpPr>
          <p:nvPr/>
        </p:nvCxnSpPr>
        <p:spPr>
          <a:xfrm>
            <a:off x="3419872" y="2276872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55576" y="62068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Державний устрій в роки </a:t>
            </a:r>
            <a:r>
              <a:rPr lang="en-US" sz="3200" b="1" dirty="0" smtClean="0"/>
              <a:t>I </a:t>
            </a:r>
            <a:r>
              <a:rPr lang="uk-UA" sz="3200" b="1" dirty="0" smtClean="0"/>
              <a:t>світової війни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ua.yandex.net/i?id=2e32ab3d156f615f5977164afe0b85a9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645024"/>
            <a:ext cx="1743844" cy="1247308"/>
          </a:xfrm>
          <a:prstGeom prst="rect">
            <a:avLst/>
          </a:prstGeom>
          <a:noFill/>
        </p:spPr>
      </p:pic>
      <p:sp>
        <p:nvSpPr>
          <p:cNvPr id="4100" name="AutoShape 4" descr="https://im0-tub-ua.yandex.net/i?id=c4dd663c15ed7bcf03a10ecd2c0e54a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im0-tub-ua.yandex.net/i?id=c4dd663c15ed7bcf03a10ecd2c0e54a6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941168"/>
            <a:ext cx="1850156" cy="13364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43808" y="6309320"/>
            <a:ext cx="3240360" cy="36004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Джерела права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1340768"/>
            <a:ext cx="2376264" cy="100811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Укази</a:t>
            </a:r>
            <a:r>
              <a:rPr lang="ru-RU" dirty="0" smtClean="0">
                <a:solidFill>
                  <a:schemeClr val="tx1"/>
                </a:solidFill>
              </a:rPr>
              <a:t> та постанови </a:t>
            </a:r>
            <a:r>
              <a:rPr lang="ru-RU" dirty="0" err="1" smtClean="0">
                <a:solidFill>
                  <a:schemeClr val="tx1"/>
                </a:solidFill>
              </a:rPr>
              <a:t>написані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розсуду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волі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імператора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2492896"/>
            <a:ext cx="2232248" cy="129614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Положення про заходи охорони державного порядку і громадського спокою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564904"/>
            <a:ext cx="2160240" cy="129614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Уложення про покарання  кримінальні та виправні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581128"/>
            <a:ext cx="2016224" cy="100811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Звід законів Російської імперії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725144"/>
            <a:ext cx="2232248" cy="115212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Підзаконні акти внутрішнього  управління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11960" y="2348880"/>
            <a:ext cx="288032" cy="115212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200000">
            <a:off x="2437070" y="3632090"/>
            <a:ext cx="1255043" cy="359745"/>
          </a:xfrm>
          <a:prstGeom prst="rightArrow">
            <a:avLst>
              <a:gd name="adj1" fmla="val 50000"/>
              <a:gd name="adj2" fmla="val 68674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-900000">
            <a:off x="2413747" y="4769346"/>
            <a:ext cx="1280603" cy="372486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180000">
            <a:off x="5755738" y="3373569"/>
            <a:ext cx="260013" cy="84195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7260000">
            <a:off x="5855158" y="4455406"/>
            <a:ext cx="331706" cy="1138588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1520" y="260649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Право Російської імперії 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Х─ на початку ХХ століття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04664"/>
            <a:ext cx="5256584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</a:rPr>
              <a:t>Зобов’язальне право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556792"/>
            <a:ext cx="1872208" cy="9361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Предмет договору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556792"/>
            <a:ext cx="2448272" cy="9361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Види договорів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1556792"/>
            <a:ext cx="2088232" cy="9361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Форми укладання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6336" y="1556792"/>
            <a:ext cx="1296144" cy="9361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Способи забезпечення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789040"/>
            <a:ext cx="864096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Дії особи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789040"/>
            <a:ext cx="936104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Майно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3789040"/>
            <a:ext cx="1296144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Письмова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3789040"/>
            <a:ext cx="936104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Усна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789040"/>
            <a:ext cx="1152128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Порука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3789040"/>
            <a:ext cx="1296144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Неустойка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63880" y="3789040"/>
            <a:ext cx="1080120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Застава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stCxn id="5" idx="2"/>
            <a:endCxn id="9" idx="0"/>
          </p:cNvCxnSpPr>
          <p:nvPr/>
        </p:nvCxnSpPr>
        <p:spPr>
          <a:xfrm flipH="1">
            <a:off x="683568" y="2492896"/>
            <a:ext cx="576064" cy="12961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10" idx="0"/>
          </p:cNvCxnSpPr>
          <p:nvPr/>
        </p:nvCxnSpPr>
        <p:spPr>
          <a:xfrm>
            <a:off x="1259632" y="2492896"/>
            <a:ext cx="612068" cy="12961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7" idx="2"/>
          </p:cNvCxnSpPr>
          <p:nvPr/>
        </p:nvCxnSpPr>
        <p:spPr>
          <a:xfrm>
            <a:off x="3527884" y="2492896"/>
            <a:ext cx="108012" cy="57606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1" idx="0"/>
          </p:cNvCxnSpPr>
          <p:nvPr/>
        </p:nvCxnSpPr>
        <p:spPr>
          <a:xfrm flipH="1">
            <a:off x="3131840" y="3068960"/>
            <a:ext cx="504056" cy="72008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8" idx="2"/>
            <a:endCxn id="15" idx="0"/>
          </p:cNvCxnSpPr>
          <p:nvPr/>
        </p:nvCxnSpPr>
        <p:spPr>
          <a:xfrm>
            <a:off x="8244408" y="2492896"/>
            <a:ext cx="359532" cy="12961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8" idx="2"/>
            <a:endCxn id="14" idx="0"/>
          </p:cNvCxnSpPr>
          <p:nvPr/>
        </p:nvCxnSpPr>
        <p:spPr>
          <a:xfrm flipH="1">
            <a:off x="7236296" y="2492896"/>
            <a:ext cx="1008112" cy="12961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8" idx="2"/>
            <a:endCxn id="13" idx="0"/>
          </p:cNvCxnSpPr>
          <p:nvPr/>
        </p:nvCxnSpPr>
        <p:spPr>
          <a:xfrm flipH="1">
            <a:off x="5796136" y="2492896"/>
            <a:ext cx="2448272" cy="129614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2" idx="0"/>
          </p:cNvCxnSpPr>
          <p:nvPr/>
        </p:nvCxnSpPr>
        <p:spPr>
          <a:xfrm>
            <a:off x="3635896" y="3068960"/>
            <a:ext cx="756084" cy="72008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" idx="2"/>
            <a:endCxn id="6" idx="0"/>
          </p:cNvCxnSpPr>
          <p:nvPr/>
        </p:nvCxnSpPr>
        <p:spPr>
          <a:xfrm>
            <a:off x="4535996" y="1052736"/>
            <a:ext cx="1476164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" idx="2"/>
            <a:endCxn id="8" idx="0"/>
          </p:cNvCxnSpPr>
          <p:nvPr/>
        </p:nvCxnSpPr>
        <p:spPr>
          <a:xfrm>
            <a:off x="4535996" y="1052736"/>
            <a:ext cx="3708412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" idx="2"/>
            <a:endCxn id="7" idx="0"/>
          </p:cNvCxnSpPr>
          <p:nvPr/>
        </p:nvCxnSpPr>
        <p:spPr>
          <a:xfrm flipH="1">
            <a:off x="3527884" y="1052736"/>
            <a:ext cx="1008112" cy="5040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259632" y="1052736"/>
            <a:ext cx="3240360" cy="43204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3768" y="1988840"/>
            <a:ext cx="4248472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Договір позики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636912"/>
            <a:ext cx="4248472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Договір  оренди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933056"/>
            <a:ext cx="4248472" cy="36004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Договір товариства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013176"/>
            <a:ext cx="4248472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Договір купівля-продажу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733256"/>
            <a:ext cx="4248472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Договір дарування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1268760"/>
            <a:ext cx="4248472" cy="50405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Договір міни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509120"/>
            <a:ext cx="4248472" cy="36004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Кабальні договори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3356992"/>
            <a:ext cx="4248472" cy="36004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Договір безоплатного користування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54868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Види договорів</a:t>
            </a:r>
            <a:endParaRPr lang="ru-RU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95536" y="2060848"/>
            <a:ext cx="2160240" cy="79208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Релігійні злочини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068960"/>
            <a:ext cx="2232248" cy="792088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Військові злочини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4869160"/>
            <a:ext cx="2304256" cy="648072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Злочини проти особи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5805264"/>
            <a:ext cx="2376264" cy="72008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Злочини проти моральності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1196752"/>
            <a:ext cx="5040560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намір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убити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узяти</a:t>
            </a:r>
            <a:r>
              <a:rPr lang="ru-RU" dirty="0" smtClean="0">
                <a:solidFill>
                  <a:schemeClr val="tx1"/>
                </a:solidFill>
              </a:rPr>
              <a:t> в полон </a:t>
            </a:r>
            <a:r>
              <a:rPr lang="ru-RU" dirty="0" err="1" smtClean="0">
                <a:solidFill>
                  <a:schemeClr val="tx1"/>
                </a:solidFill>
              </a:rPr>
              <a:t>пануючи</a:t>
            </a:r>
            <a:r>
              <a:rPr lang="ru-RU" dirty="0" smtClean="0">
                <a:solidFill>
                  <a:schemeClr val="tx1"/>
                </a:solidFill>
              </a:rPr>
              <a:t>, образа словом монарха, бунт, </a:t>
            </a:r>
            <a:r>
              <a:rPr lang="ru-RU" dirty="0" err="1" smtClean="0">
                <a:solidFill>
                  <a:schemeClr val="tx1"/>
                </a:solidFill>
              </a:rPr>
              <a:t>обурення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2060848"/>
            <a:ext cx="4968552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чаклунство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ідоло-поклоніння</a:t>
            </a:r>
            <a:r>
              <a:rPr lang="ru-RU" dirty="0" smtClean="0">
                <a:solidFill>
                  <a:schemeClr val="tx1"/>
                </a:solidFill>
              </a:rPr>
              <a:t>, богохульство, </a:t>
            </a:r>
            <a:r>
              <a:rPr lang="ru-RU" dirty="0" err="1" smtClean="0">
                <a:solidFill>
                  <a:schemeClr val="tx1"/>
                </a:solidFill>
              </a:rPr>
              <a:t>недотримання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церковних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обрядів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церковний</a:t>
            </a:r>
            <a:r>
              <a:rPr lang="ru-RU" dirty="0" smtClean="0">
                <a:solidFill>
                  <a:schemeClr val="tx1"/>
                </a:solidFill>
              </a:rPr>
              <a:t> заколот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3068960"/>
            <a:ext cx="4968552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зрада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ухилення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служби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вербування</a:t>
            </a:r>
            <a:r>
              <a:rPr lang="ru-RU" dirty="0" smtClean="0">
                <a:solidFill>
                  <a:schemeClr val="tx1"/>
                </a:solidFill>
              </a:rPr>
              <a:t>, дезертирство. </a:t>
            </a:r>
            <a:r>
              <a:rPr lang="ru-RU" dirty="0" err="1" smtClean="0">
                <a:solidFill>
                  <a:schemeClr val="tx1"/>
                </a:solidFill>
              </a:rPr>
              <a:t>непокора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військовій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дисципліні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4077072"/>
            <a:ext cx="4896544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хабарництво</a:t>
            </a:r>
            <a:r>
              <a:rPr lang="ru-RU" dirty="0" smtClean="0">
                <a:solidFill>
                  <a:schemeClr val="tx1"/>
                </a:solidFill>
              </a:rPr>
              <a:t>, казнокрадство, </a:t>
            </a:r>
            <a:r>
              <a:rPr lang="ru-RU" dirty="0" err="1" smtClean="0">
                <a:solidFill>
                  <a:schemeClr val="tx1"/>
                </a:solidFill>
              </a:rPr>
              <a:t>неплатежі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податків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4941168"/>
            <a:ext cx="4896544" cy="5760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вбивство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дуель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нанесення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каліцтв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побої</a:t>
            </a:r>
            <a:r>
              <a:rPr lang="ru-RU" dirty="0" smtClean="0">
                <a:solidFill>
                  <a:schemeClr val="tx1"/>
                </a:solidFill>
              </a:rPr>
              <a:t>, наклеп, образа словом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5733256"/>
            <a:ext cx="4968552" cy="79208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зґвалтування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мужолозтво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скотолозтво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двошлюбність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перелюбство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заняття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проституцією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2483768" y="1412776"/>
            <a:ext cx="1152128" cy="2880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555776" y="2348880"/>
            <a:ext cx="1152128" cy="36004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627784" y="3356992"/>
            <a:ext cx="1080120" cy="36004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27784" y="4293096"/>
            <a:ext cx="1152128" cy="2880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699792" y="5013176"/>
            <a:ext cx="1080120" cy="36004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771800" y="5949280"/>
            <a:ext cx="1008112" cy="2880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4005064"/>
            <a:ext cx="2304256" cy="72008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Посадові злочини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4046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Кримінальне право</a:t>
            </a:r>
            <a:endParaRPr lang="ru-RU" sz="36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96752"/>
            <a:ext cx="2160240" cy="72008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Державні злочини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 rot="2880000">
            <a:off x="2760095" y="2381438"/>
            <a:ext cx="1058619" cy="439827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60000">
            <a:off x="4786940" y="2115108"/>
            <a:ext cx="484632" cy="98776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340768"/>
            <a:ext cx="1800200" cy="100811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зрада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340768"/>
            <a:ext cx="2376264" cy="100811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Військова зрада  (військові лишались всіх нагород та титулів)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02" name="Picture 2" descr="http://figaro.lviv.ua/pics/apicturepicture_8456942412299_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284984"/>
            <a:ext cx="2376264" cy="2882652"/>
          </a:xfrm>
          <a:prstGeom prst="rect">
            <a:avLst/>
          </a:prstGeom>
          <a:noFill/>
        </p:spPr>
      </p:pic>
      <p:pic>
        <p:nvPicPr>
          <p:cNvPr id="51204" name="Picture 4" descr="http://forumimage.ru/uploads/20140406/13967833524875129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2209800" cy="28803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07704" y="6237312"/>
            <a:ext cx="2304256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Публічний розстріл зрадників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6237312"/>
            <a:ext cx="2232248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Публічне повішення зрадників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4766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Особливості  покарання за злочини</a:t>
            </a:r>
            <a:endParaRPr lang="ru-RU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/>
          <p:cNvSpPr/>
          <p:nvPr/>
        </p:nvSpPr>
        <p:spPr>
          <a:xfrm rot="5400000" flipV="1">
            <a:off x="2001508" y="1759114"/>
            <a:ext cx="945619" cy="3779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16216" y="1484784"/>
            <a:ext cx="389566" cy="98776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178" name="Picture 2" descr="http://cdn2.russian7.ru/wp-content/uploads/2016/07/1-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2587235" cy="35283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2492896"/>
            <a:ext cx="2592288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В’язниця довічна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0180" name="Picture 4" descr="http://img12.nnm.me/8/5/e/7/e/81b6887d3c74763753a2cc96f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996952"/>
            <a:ext cx="2664583" cy="338437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300192" y="2492896"/>
            <a:ext cx="2843808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Покарання каторгою до 20 років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0182" name="Picture 6" descr="http://velikijhutir.cherkassy.ua/files/images/Pokarannya_rizka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996952"/>
            <a:ext cx="2905125" cy="34563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987824" y="2492896"/>
            <a:ext cx="3168352" cy="43204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Побиття різками та батогами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275856" y="908720"/>
            <a:ext cx="1944216" cy="28803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20688"/>
            <a:ext cx="2448272" cy="864096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Злочин проти особи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067944" y="1124744"/>
            <a:ext cx="484632" cy="1296144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220072" y="548680"/>
            <a:ext cx="3240360" cy="93610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Злочин проти моральності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179512" y="3212976"/>
            <a:ext cx="8964488" cy="2592288"/>
          </a:xfrm>
          <a:prstGeom prst="rightArrow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1520" y="3140968"/>
            <a:ext cx="2736304" cy="273630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Правління  Олександра </a:t>
            </a:r>
            <a:r>
              <a:rPr lang="en-US" sz="1600" dirty="0" smtClean="0">
                <a:solidFill>
                  <a:schemeClr val="tx1"/>
                </a:solidFill>
              </a:rPr>
              <a:t>II (1855-</a:t>
            </a:r>
            <a:r>
              <a:rPr lang="uk-UA" sz="1600" dirty="0" smtClean="0">
                <a:solidFill>
                  <a:schemeClr val="tx1"/>
                </a:solidFill>
              </a:rPr>
              <a:t>1881 р.)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Реформатор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87824" y="3212976"/>
            <a:ext cx="2808312" cy="2736304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Правління Олександра</a:t>
            </a:r>
            <a:r>
              <a:rPr lang="en-US" sz="1600" dirty="0" smtClean="0">
                <a:solidFill>
                  <a:schemeClr val="tx1"/>
                </a:solidFill>
              </a:rPr>
              <a:t> III</a:t>
            </a:r>
            <a:r>
              <a:rPr lang="uk-UA" sz="1600" dirty="0" smtClean="0">
                <a:solidFill>
                  <a:schemeClr val="tx1"/>
                </a:solidFill>
              </a:rPr>
              <a:t> (1881-1894 р</a:t>
            </a:r>
            <a:r>
              <a:rPr lang="uk-UA" sz="1600" dirty="0" smtClean="0">
                <a:solidFill>
                  <a:schemeClr val="tx1"/>
                </a:solidFill>
              </a:rPr>
              <a:t>.)</a:t>
            </a:r>
          </a:p>
          <a:p>
            <a:pPr algn="ctr"/>
            <a:r>
              <a:rPr lang="uk-UA" sz="1600" dirty="0" err="1" smtClean="0">
                <a:solidFill>
                  <a:schemeClr val="tx1"/>
                </a:solidFill>
              </a:rPr>
              <a:t>Контрреформатор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96136" y="3140968"/>
            <a:ext cx="2520280" cy="2808312"/>
          </a:xfrm>
          <a:prstGeom prst="ellipse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Правління Миколи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II</a:t>
            </a:r>
            <a:r>
              <a:rPr lang="uk-UA" sz="16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sz="1600" dirty="0" smtClean="0">
                <a:solidFill>
                  <a:schemeClr val="tx1"/>
                </a:solidFill>
              </a:rPr>
              <a:t> </a:t>
            </a:r>
            <a:r>
              <a:rPr lang="uk-UA" sz="1600" dirty="0" smtClean="0">
                <a:solidFill>
                  <a:schemeClr val="tx1"/>
                </a:solidFill>
              </a:rPr>
              <a:t> (1894-1917 </a:t>
            </a:r>
            <a:r>
              <a:rPr lang="uk-UA" sz="1600" dirty="0" smtClean="0">
                <a:solidFill>
                  <a:schemeClr val="tx1"/>
                </a:solidFill>
              </a:rPr>
              <a:t>р.) Революціонер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3528" y="1988840"/>
            <a:ext cx="504056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5576" y="4766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Етапи </a:t>
            </a:r>
            <a:r>
              <a:rPr lang="uk-UA" sz="3600" b="1" dirty="0" smtClean="0"/>
              <a:t>розвитку  </a:t>
            </a:r>
            <a:r>
              <a:rPr lang="uk-UA" sz="3600" b="1" dirty="0" smtClean="0"/>
              <a:t>Російської імперії 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62880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Від абсолютної монархії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20" y="1700808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До падіння Російської імперії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1700808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2"/>
                </a:solidFill>
              </a:rPr>
              <a:t>Дякую за увагу !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vitppt.com.ua/images/59/58468/960/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779912" cy="5589240"/>
          </a:xfrm>
          <a:prstGeom prst="rect">
            <a:avLst/>
          </a:prstGeom>
          <a:noFill/>
        </p:spPr>
      </p:pic>
      <p:pic>
        <p:nvPicPr>
          <p:cNvPr id="9220" name="Picture 4" descr="Карта Российской Импер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5292080" cy="5661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Період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правління Олександра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( 1855-1881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рр.)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35696" y="33265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</a:t>
            </a:r>
            <a:r>
              <a:rPr lang="uk-UA" sz="3600" b="1" dirty="0" smtClean="0"/>
              <a:t>Державний </a:t>
            </a:r>
            <a:r>
              <a:rPr lang="uk-UA" sz="3600" b="1" dirty="0" smtClean="0"/>
              <a:t>устрій 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76056" y="1268760"/>
            <a:ext cx="2304256" cy="400110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</a:t>
            </a:r>
            <a:r>
              <a:rPr lang="uk-UA" sz="2000" dirty="0" smtClean="0"/>
              <a:t>Імператор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2060848"/>
            <a:ext cx="2088232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Законодавча влада  (Парламент)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411760" y="2060848"/>
            <a:ext cx="1872208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  Виконавча    влада (Міністри)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499992" y="2060848"/>
            <a:ext cx="1584176" cy="646331"/>
          </a:xfrm>
          <a:prstGeom prst="rect">
            <a:avLst/>
          </a:prstGeom>
          <a:solidFill>
            <a:srgbClr val="CCFF99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Судова влада ( Сенат)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2924944"/>
            <a:ext cx="1656184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Губернська дума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3861048"/>
            <a:ext cx="1656184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Окружна дума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5536" y="4797152"/>
            <a:ext cx="1656184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Волосна дума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39752" y="2924944"/>
            <a:ext cx="1944216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Правлячий Сенат.  Міністерства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39752" y="3861048"/>
            <a:ext cx="1944216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Губернське управління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39752" y="4797152"/>
            <a:ext cx="1944216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Окружне управління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99992" y="2924944"/>
            <a:ext cx="1440160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Судовий  сенат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499992" y="3861048"/>
            <a:ext cx="1440160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Губернський суд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99992" y="4797152"/>
            <a:ext cx="1440160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Окружний  суд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1196752"/>
            <a:ext cx="2808312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Державна рада законодавчий орган при імператорі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39752" y="5661248"/>
            <a:ext cx="2016224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Волосне  управління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300192" y="2060848"/>
            <a:ext cx="1872208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Канцелярія його величності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499992" y="5661248"/>
            <a:ext cx="1440160" cy="64807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Волосний суд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41" name="Прямая со стрелкой 40"/>
          <p:cNvCxnSpPr>
            <a:stCxn id="18" idx="1"/>
            <a:endCxn id="36" idx="3"/>
          </p:cNvCxnSpPr>
          <p:nvPr/>
        </p:nvCxnSpPr>
        <p:spPr>
          <a:xfrm flipH="1">
            <a:off x="3923928" y="1468815"/>
            <a:ext cx="1152128" cy="879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6" idx="2"/>
            <a:endCxn id="19" idx="0"/>
          </p:cNvCxnSpPr>
          <p:nvPr/>
        </p:nvCxnSpPr>
        <p:spPr>
          <a:xfrm flipH="1">
            <a:off x="1223628" y="1916832"/>
            <a:ext cx="1296144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6" idx="2"/>
            <a:endCxn id="21" idx="0"/>
          </p:cNvCxnSpPr>
          <p:nvPr/>
        </p:nvCxnSpPr>
        <p:spPr>
          <a:xfrm>
            <a:off x="2519772" y="1916832"/>
            <a:ext cx="828092" cy="14401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8" idx="2"/>
            <a:endCxn id="38" idx="0"/>
          </p:cNvCxnSpPr>
          <p:nvPr/>
        </p:nvCxnSpPr>
        <p:spPr>
          <a:xfrm>
            <a:off x="6228184" y="1668870"/>
            <a:ext cx="1008112" cy="3919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6" idx="2"/>
            <a:endCxn id="22" idx="0"/>
          </p:cNvCxnSpPr>
          <p:nvPr/>
        </p:nvCxnSpPr>
        <p:spPr>
          <a:xfrm>
            <a:off x="2519772" y="1916832"/>
            <a:ext cx="277230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19" idx="2"/>
            <a:endCxn id="24" idx="0"/>
          </p:cNvCxnSpPr>
          <p:nvPr/>
        </p:nvCxnSpPr>
        <p:spPr>
          <a:xfrm>
            <a:off x="1223628" y="2707179"/>
            <a:ext cx="0" cy="217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21" idx="2"/>
            <a:endCxn id="29" idx="0"/>
          </p:cNvCxnSpPr>
          <p:nvPr/>
        </p:nvCxnSpPr>
        <p:spPr>
          <a:xfrm flipH="1">
            <a:off x="3311860" y="2707179"/>
            <a:ext cx="36004" cy="2177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29" idx="2"/>
            <a:endCxn id="30" idx="0"/>
          </p:cNvCxnSpPr>
          <p:nvPr/>
        </p:nvCxnSpPr>
        <p:spPr>
          <a:xfrm>
            <a:off x="3311860" y="3645024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30" idx="2"/>
            <a:endCxn id="32" idx="0"/>
          </p:cNvCxnSpPr>
          <p:nvPr/>
        </p:nvCxnSpPr>
        <p:spPr>
          <a:xfrm>
            <a:off x="3311860" y="4509120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2" idx="2"/>
            <a:endCxn id="37" idx="0"/>
          </p:cNvCxnSpPr>
          <p:nvPr/>
        </p:nvCxnSpPr>
        <p:spPr>
          <a:xfrm>
            <a:off x="3311860" y="5445224"/>
            <a:ext cx="36004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24" idx="2"/>
            <a:endCxn id="26" idx="0"/>
          </p:cNvCxnSpPr>
          <p:nvPr/>
        </p:nvCxnSpPr>
        <p:spPr>
          <a:xfrm>
            <a:off x="1223628" y="3645024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stCxn id="26" idx="2"/>
            <a:endCxn id="28" idx="0"/>
          </p:cNvCxnSpPr>
          <p:nvPr/>
        </p:nvCxnSpPr>
        <p:spPr>
          <a:xfrm>
            <a:off x="1223628" y="4509120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>
            <a:stCxn id="22" idx="2"/>
            <a:endCxn id="33" idx="0"/>
          </p:cNvCxnSpPr>
          <p:nvPr/>
        </p:nvCxnSpPr>
        <p:spPr>
          <a:xfrm flipH="1">
            <a:off x="5220072" y="2707179"/>
            <a:ext cx="72008" cy="21776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stCxn id="33" idx="2"/>
            <a:endCxn id="34" idx="0"/>
          </p:cNvCxnSpPr>
          <p:nvPr/>
        </p:nvCxnSpPr>
        <p:spPr>
          <a:xfrm>
            <a:off x="5220072" y="3645024"/>
            <a:ext cx="0" cy="21602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>
            <a:stCxn id="34" idx="2"/>
            <a:endCxn id="35" idx="0"/>
          </p:cNvCxnSpPr>
          <p:nvPr/>
        </p:nvCxnSpPr>
        <p:spPr>
          <a:xfrm>
            <a:off x="5220072" y="4509120"/>
            <a:ext cx="0" cy="28803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stCxn id="35" idx="2"/>
            <a:endCxn id="39" idx="0"/>
          </p:cNvCxnSpPr>
          <p:nvPr/>
        </p:nvCxnSpPr>
        <p:spPr>
          <a:xfrm>
            <a:off x="5220072" y="544522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Прямоугольник 123"/>
          <p:cNvSpPr/>
          <p:nvPr/>
        </p:nvSpPr>
        <p:spPr>
          <a:xfrm>
            <a:off x="6300192" y="2924944"/>
            <a:ext cx="1872208" cy="72008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Синод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6" name="Прямая соединительная линия 125"/>
          <p:cNvCxnSpPr>
            <a:stCxn id="18" idx="3"/>
          </p:cNvCxnSpPr>
          <p:nvPr/>
        </p:nvCxnSpPr>
        <p:spPr>
          <a:xfrm>
            <a:off x="7380312" y="1468815"/>
            <a:ext cx="1152128" cy="159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8532440" y="1484784"/>
            <a:ext cx="144016" cy="1800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>
            <a:endCxn id="124" idx="3"/>
          </p:cNvCxnSpPr>
          <p:nvPr/>
        </p:nvCxnSpPr>
        <p:spPr>
          <a:xfrm flipH="1">
            <a:off x="8172400" y="3284984"/>
            <a:ext cx="504056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 стрелкой 16"/>
          <p:cNvCxnSpPr/>
          <p:nvPr/>
        </p:nvCxnSpPr>
        <p:spPr>
          <a:xfrm>
            <a:off x="7380312" y="371703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03648" y="40466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Повноваження  імператора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91880" y="1412776"/>
            <a:ext cx="4752528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Видавати закони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2060848"/>
            <a:ext cx="4752528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Призначати державних осіб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63888" y="2852936"/>
            <a:ext cx="4680520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Оголошувати війну і укладати мир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635896" y="3573016"/>
            <a:ext cx="4608512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Карати і милувати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635896" y="4293096"/>
            <a:ext cx="4608512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Роздавати чини та титули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635896" y="5013176"/>
            <a:ext cx="4608512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  Чеканити монети</a:t>
            </a:r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2987824" y="141277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915816" y="206084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2843808" y="285293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2915816" y="357301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915816" y="4365104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987824" y="5013176"/>
            <a:ext cx="6903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library.stgmu.ru/wp-content/uploads/2016/07/6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3024336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052736"/>
            <a:ext cx="6192688" cy="561662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Селянська реформа </a:t>
            </a:r>
            <a:r>
              <a:rPr lang="ru-RU" sz="2400" b="1" dirty="0" err="1" smtClean="0">
                <a:solidFill>
                  <a:schemeClr val="tx1"/>
                </a:solidFill>
              </a:rPr>
              <a:t>від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19 лютого 1861 р.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Положення</a:t>
            </a:r>
            <a:r>
              <a:rPr lang="ru-RU" sz="2400" dirty="0" smtClean="0">
                <a:solidFill>
                  <a:schemeClr val="tx1"/>
                </a:solidFill>
              </a:rPr>
              <a:t> та </a:t>
            </a:r>
            <a:r>
              <a:rPr lang="ru-RU" sz="2400" dirty="0" err="1" smtClean="0">
                <a:solidFill>
                  <a:schemeClr val="tx1"/>
                </a:solidFill>
              </a:rPr>
              <a:t>Маніфест</a:t>
            </a:r>
            <a:r>
              <a:rPr lang="ru-RU" sz="2400" dirty="0" smtClean="0">
                <a:solidFill>
                  <a:schemeClr val="tx1"/>
                </a:solidFill>
              </a:rPr>
              <a:t> проголосили: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звільнення</a:t>
            </a:r>
            <a:r>
              <a:rPr lang="ru-RU" sz="2400" dirty="0" smtClean="0">
                <a:solidFill>
                  <a:schemeClr val="tx1"/>
                </a:solidFill>
              </a:rPr>
              <a:t> селян, </a:t>
            </a:r>
            <a:r>
              <a:rPr lang="ru-RU" sz="2400" dirty="0" err="1" smtClean="0">
                <a:solidFill>
                  <a:schemeClr val="tx1"/>
                </a:solidFill>
              </a:rPr>
              <a:t>наділення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їх</a:t>
            </a:r>
            <a:r>
              <a:rPr lang="ru-RU" sz="2400" dirty="0" smtClean="0">
                <a:solidFill>
                  <a:schemeClr val="tx1"/>
                </a:solidFill>
              </a:rPr>
              <a:t> землею та порядок </a:t>
            </a:r>
            <a:r>
              <a:rPr lang="ru-RU" sz="2400" dirty="0" err="1" smtClean="0">
                <a:solidFill>
                  <a:schemeClr val="tx1"/>
                </a:solidFill>
              </a:rPr>
              <a:t>викупу</a:t>
            </a:r>
            <a:r>
              <a:rPr lang="ru-RU" sz="2400" dirty="0" smtClean="0"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</a:rPr>
              <a:t>цю</a:t>
            </a:r>
            <a:r>
              <a:rPr lang="ru-RU" sz="2400" dirty="0" smtClean="0">
                <a:solidFill>
                  <a:schemeClr val="tx1"/>
                </a:solidFill>
              </a:rPr>
              <a:t> землю;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юридичну</a:t>
            </a:r>
            <a:r>
              <a:rPr lang="ru-RU" sz="2400" dirty="0" smtClean="0">
                <a:solidFill>
                  <a:schemeClr val="tx1"/>
                </a:solidFill>
              </a:rPr>
              <a:t> свободу кожного селянина (право </a:t>
            </a:r>
            <a:r>
              <a:rPr lang="ru-RU" sz="2400" dirty="0" err="1" smtClean="0">
                <a:solidFill>
                  <a:schemeClr val="tx1"/>
                </a:solidFill>
              </a:rPr>
              <a:t>укладати</a:t>
            </a:r>
            <a:r>
              <a:rPr lang="ru-RU" sz="2400" dirty="0" smtClean="0">
                <a:solidFill>
                  <a:schemeClr val="tx1"/>
                </a:solidFill>
              </a:rPr>
              <a:t> договори, </a:t>
            </a:r>
            <a:r>
              <a:rPr lang="ru-RU" sz="2400" dirty="0" err="1" smtClean="0">
                <a:solidFill>
                  <a:schemeClr val="tx1"/>
                </a:solidFill>
              </a:rPr>
              <a:t>учиняти</a:t>
            </a:r>
            <a:r>
              <a:rPr lang="ru-RU" sz="2400" dirty="0" smtClean="0">
                <a:solidFill>
                  <a:schemeClr val="tx1"/>
                </a:solidFill>
              </a:rPr>
              <a:t> позови, </a:t>
            </a:r>
            <a:r>
              <a:rPr lang="ru-RU" sz="2400" dirty="0" err="1" smtClean="0">
                <a:solidFill>
                  <a:schemeClr val="tx1"/>
                </a:solidFill>
              </a:rPr>
              <a:t>влаштовуватися</a:t>
            </a:r>
            <a:r>
              <a:rPr lang="ru-RU" sz="2400" dirty="0" smtClean="0">
                <a:solidFill>
                  <a:schemeClr val="tx1"/>
                </a:solidFill>
              </a:rPr>
              <a:t> на службу, </a:t>
            </a:r>
            <a:r>
              <a:rPr lang="ru-RU" sz="2400" dirty="0" err="1" smtClean="0">
                <a:solidFill>
                  <a:schemeClr val="tx1"/>
                </a:solidFill>
              </a:rPr>
              <a:t>переходити</a:t>
            </a:r>
            <a:r>
              <a:rPr lang="ru-RU" sz="2400" dirty="0" smtClean="0">
                <a:solidFill>
                  <a:schemeClr val="tx1"/>
                </a:solidFill>
              </a:rPr>
              <a:t> до </a:t>
            </a:r>
            <a:r>
              <a:rPr lang="ru-RU" sz="2400" dirty="0" err="1" smtClean="0">
                <a:solidFill>
                  <a:schemeClr val="tx1"/>
                </a:solidFill>
              </a:rPr>
              <a:t>інших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станів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вступати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навчальних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закладів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</a:t>
            </a:r>
            <a:r>
              <a:rPr lang="ru-RU" sz="2400" dirty="0" smtClean="0">
                <a:solidFill>
                  <a:schemeClr val="tx1"/>
                </a:solidFill>
              </a:rPr>
              <a:t> т. </a:t>
            </a:r>
            <a:r>
              <a:rPr lang="ru-RU" sz="2400" dirty="0" err="1" smtClean="0">
                <a:solidFill>
                  <a:schemeClr val="tx1"/>
                </a:solidFill>
              </a:rPr>
              <a:t>ін</a:t>
            </a:r>
            <a:r>
              <a:rPr lang="ru-RU" sz="2400" dirty="0" smtClean="0">
                <a:solidFill>
                  <a:schemeClr val="tx1"/>
                </a:solidFill>
              </a:rPr>
              <a:t>.).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Але: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селянин </a:t>
            </a:r>
            <a:r>
              <a:rPr lang="ru-RU" sz="2400" dirty="0" err="1" smtClean="0">
                <a:solidFill>
                  <a:schemeClr val="tx1"/>
                </a:solidFill>
              </a:rPr>
              <a:t>залишався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безправним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</a:rPr>
              <a:t>ніс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рекрутську</a:t>
            </a:r>
            <a:r>
              <a:rPr lang="ru-RU" sz="2400" dirty="0" smtClean="0">
                <a:solidFill>
                  <a:schemeClr val="tx1"/>
                </a:solidFill>
              </a:rPr>
              <a:t> службу, платив </a:t>
            </a:r>
            <a:r>
              <a:rPr lang="ru-RU" sz="2400" dirty="0" err="1" smtClean="0">
                <a:solidFill>
                  <a:schemeClr val="tx1"/>
                </a:solidFill>
              </a:rPr>
              <a:t>подушну</a:t>
            </a:r>
            <a:r>
              <a:rPr lang="ru-RU" sz="2400" dirty="0" smtClean="0">
                <a:solidFill>
                  <a:schemeClr val="tx1"/>
                </a:solidFill>
              </a:rPr>
              <a:t> подать, </a:t>
            </a:r>
            <a:r>
              <a:rPr lang="ru-RU" sz="2400" dirty="0" err="1" smtClean="0">
                <a:solidFill>
                  <a:schemeClr val="tx1"/>
                </a:solidFill>
              </a:rPr>
              <a:t>зазнавав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тілесних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покарань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общинне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землеволодіння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кругова</a:t>
            </a:r>
            <a:r>
              <a:rPr lang="ru-RU" sz="2400" dirty="0" smtClean="0">
                <a:solidFill>
                  <a:schemeClr val="tx1"/>
                </a:solidFill>
              </a:rPr>
              <a:t> порука, </a:t>
            </a:r>
            <a:r>
              <a:rPr lang="ru-RU" sz="2400" dirty="0" err="1" smtClean="0">
                <a:solidFill>
                  <a:schemeClr val="tx1"/>
                </a:solidFill>
              </a:rPr>
              <a:t>черезсмужжя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селяни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тимчасовозобов’язані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be.convdocs.org/pars_docs/refs/25/24254/24254_html_5021ad1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2412160" cy="55446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33265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Реформи Олександра </a:t>
            </a:r>
            <a:r>
              <a:rPr lang="en-US" sz="3200" b="1" dirty="0" smtClean="0"/>
              <a:t>II</a:t>
            </a:r>
            <a:r>
              <a:rPr lang="uk-UA" sz="3200" b="1" dirty="0" smtClean="0"/>
              <a:t> 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7416" y="1124744"/>
            <a:ext cx="5256584" cy="4176464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Земська</a:t>
            </a:r>
            <a:r>
              <a:rPr lang="ru-RU" sz="2400" b="1" dirty="0" smtClean="0">
                <a:solidFill>
                  <a:schemeClr val="tx1"/>
                </a:solidFill>
              </a:rPr>
              <a:t> реформа 1864 р.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• Створено </a:t>
            </a:r>
            <a:r>
              <a:rPr lang="ru-RU" sz="2400" dirty="0" err="1" smtClean="0">
                <a:solidFill>
                  <a:schemeClr val="tx1"/>
                </a:solidFill>
              </a:rPr>
              <a:t>земські</a:t>
            </a:r>
            <a:r>
              <a:rPr lang="ru-RU" sz="2400" dirty="0" smtClean="0">
                <a:solidFill>
                  <a:schemeClr val="tx1"/>
                </a:solidFill>
              </a:rPr>
              <a:t> установи для </a:t>
            </a:r>
            <a:r>
              <a:rPr lang="ru-RU" sz="2400" dirty="0" err="1" smtClean="0">
                <a:solidFill>
                  <a:schemeClr val="tx1"/>
                </a:solidFill>
              </a:rPr>
              <a:t>керівництва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місцевим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господарством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губерніях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• На </a:t>
            </a:r>
            <a:r>
              <a:rPr lang="ru-RU" sz="2400" dirty="0" err="1" smtClean="0">
                <a:solidFill>
                  <a:schemeClr val="tx1"/>
                </a:solidFill>
              </a:rPr>
              <a:t>виборах</a:t>
            </a:r>
            <a:r>
              <a:rPr lang="ru-RU" sz="2400" dirty="0" smtClean="0">
                <a:solidFill>
                  <a:schemeClr val="tx1"/>
                </a:solidFill>
              </a:rPr>
              <a:t> до земств </a:t>
            </a:r>
            <a:r>
              <a:rPr lang="ru-RU" sz="2400" dirty="0" err="1" smtClean="0">
                <a:solidFill>
                  <a:schemeClr val="tx1"/>
                </a:solidFill>
              </a:rPr>
              <a:t>існував</a:t>
            </a:r>
            <a:r>
              <a:rPr lang="ru-RU" sz="2400" dirty="0" smtClean="0">
                <a:solidFill>
                  <a:schemeClr val="tx1"/>
                </a:solidFill>
              </a:rPr>
              <a:t> великий </a:t>
            </a:r>
            <a:r>
              <a:rPr lang="ru-RU" sz="2400" dirty="0" err="1" smtClean="0">
                <a:solidFill>
                  <a:schemeClr val="tx1"/>
                </a:solidFill>
              </a:rPr>
              <a:t>майновий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ценз.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Нагляд</a:t>
            </a:r>
            <a:r>
              <a:rPr lang="ru-RU" sz="2400" dirty="0" smtClean="0">
                <a:solidFill>
                  <a:schemeClr val="tx1"/>
                </a:solidFill>
              </a:rPr>
              <a:t> за </a:t>
            </a:r>
            <a:r>
              <a:rPr lang="ru-RU" sz="2400" dirty="0" err="1" smtClean="0">
                <a:solidFill>
                  <a:schemeClr val="tx1"/>
                </a:solidFill>
              </a:rPr>
              <a:t>роботою</a:t>
            </a:r>
            <a:r>
              <a:rPr lang="ru-RU" sz="2400" dirty="0" smtClean="0">
                <a:solidFill>
                  <a:schemeClr val="tx1"/>
                </a:solidFill>
              </a:rPr>
              <a:t> земства </a:t>
            </a:r>
            <a:r>
              <a:rPr lang="ru-RU" sz="2400" dirty="0" err="1" smtClean="0">
                <a:solidFill>
                  <a:schemeClr val="tx1"/>
                </a:solidFill>
              </a:rPr>
              <a:t>здійснювали</a:t>
            </a:r>
            <a:r>
              <a:rPr lang="ru-RU" sz="2400" dirty="0" smtClean="0">
                <a:solidFill>
                  <a:schemeClr val="tx1"/>
                </a:solidFill>
              </a:rPr>
              <a:t> губернатор та </a:t>
            </a:r>
            <a:r>
              <a:rPr lang="ru-RU" sz="2400" dirty="0" err="1" smtClean="0">
                <a:solidFill>
                  <a:schemeClr val="tx1"/>
                </a:solidFill>
              </a:rPr>
              <a:t>міністр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внутрішніх</a:t>
            </a:r>
            <a:r>
              <a:rPr lang="ru-RU" sz="2400" dirty="0" smtClean="0">
                <a:solidFill>
                  <a:schemeClr val="tx1"/>
                </a:solidFill>
              </a:rPr>
              <a:t> справ,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правом «вето» на </a:t>
            </a:r>
            <a:r>
              <a:rPr lang="ru-RU" sz="2400" dirty="0" err="1" smtClean="0">
                <a:solidFill>
                  <a:schemeClr val="tx1"/>
                </a:solidFill>
              </a:rPr>
              <a:t>будь-яке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рішення</a:t>
            </a:r>
            <a:r>
              <a:rPr lang="ru-RU" sz="2400" dirty="0" smtClean="0">
                <a:solidFill>
                  <a:schemeClr val="tx1"/>
                </a:solidFill>
              </a:rPr>
              <a:t> земств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http://derzhava.today/wp-content/uploads/2015/02/%D0%9F%D0%BE%D0%BB%D0%BE%D0%B6%D0%B5%D0%BD%D0%B8%D0%B5_%D0%BE_%D0%B3%D1%83%D0%B1%D0%B5%D1%80%D0%BD%D1%81%D0%BA%D0%B8%D1%85_%D0%B8_%D0%B7%D0%B5%D0%BC%D1%81%D0%BA%D0%B8%D1%85_%D1%83%D1%87%D1%80%D0%B5%D0%B6%D0%B4%D0%B5%D0%BD%D0%B8%D1%8F%D1%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45638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0"/>
            <a:ext cx="5940152" cy="6858000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 smtClean="0">
                <a:solidFill>
                  <a:schemeClr val="tx1"/>
                </a:solidFill>
              </a:rPr>
              <a:t>Військова</a:t>
            </a:r>
            <a:r>
              <a:rPr lang="ru-RU" sz="2400" b="1" dirty="0" smtClean="0">
                <a:solidFill>
                  <a:schemeClr val="tx1"/>
                </a:solidFill>
              </a:rPr>
              <a:t> реформа (1864–1883)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Територія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Росії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була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поділена</a:t>
            </a:r>
            <a:r>
              <a:rPr lang="ru-RU" sz="2400" dirty="0" smtClean="0">
                <a:solidFill>
                  <a:schemeClr val="tx1"/>
                </a:solidFill>
              </a:rPr>
              <a:t> на 10 </a:t>
            </a:r>
            <a:r>
              <a:rPr lang="ru-RU" sz="2400" dirty="0" err="1" smtClean="0">
                <a:solidFill>
                  <a:schemeClr val="tx1"/>
                </a:solidFill>
              </a:rPr>
              <a:t>військових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округів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Вироблено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новий</a:t>
            </a:r>
            <a:r>
              <a:rPr lang="ru-RU" sz="2400" dirty="0" smtClean="0">
                <a:solidFill>
                  <a:schemeClr val="tx1"/>
                </a:solidFill>
              </a:rPr>
              <a:t> статут </a:t>
            </a:r>
            <a:r>
              <a:rPr lang="ru-RU" sz="2400" dirty="0" err="1" smtClean="0">
                <a:solidFill>
                  <a:schemeClr val="tx1"/>
                </a:solidFill>
              </a:rPr>
              <a:t>стройової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служби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Ухвалено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Закон </a:t>
            </a:r>
            <a:r>
              <a:rPr lang="ru-RU" sz="2400" dirty="0" smtClean="0">
                <a:solidFill>
                  <a:schemeClr val="tx1"/>
                </a:solidFill>
              </a:rPr>
              <a:t>про </a:t>
            </a:r>
            <a:r>
              <a:rPr lang="ru-RU" sz="2400" dirty="0" err="1" smtClean="0">
                <a:solidFill>
                  <a:schemeClr val="tx1"/>
                </a:solidFill>
              </a:rPr>
              <a:t>загальну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військову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повинність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21-річного </a:t>
            </a:r>
            <a:r>
              <a:rPr lang="ru-RU" sz="2400" dirty="0" err="1" smtClean="0">
                <a:solidFill>
                  <a:schemeClr val="tx1"/>
                </a:solidFill>
              </a:rPr>
              <a:t>віку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• Строк </a:t>
            </a:r>
            <a:r>
              <a:rPr lang="ru-RU" sz="2400" dirty="0" err="1" smtClean="0">
                <a:solidFill>
                  <a:schemeClr val="tx1"/>
                </a:solidFill>
              </a:rPr>
              <a:t>служби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25 </a:t>
            </a:r>
            <a:r>
              <a:rPr lang="ru-RU" sz="2400" dirty="0" err="1" smtClean="0"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скоротили</a:t>
            </a:r>
            <a:r>
              <a:rPr lang="ru-RU" sz="2400" dirty="0" smtClean="0">
                <a:solidFill>
                  <a:schemeClr val="tx1"/>
                </a:solidFill>
              </a:rPr>
              <a:t> до 6 </a:t>
            </a:r>
            <a:r>
              <a:rPr lang="ru-RU" sz="2400" dirty="0" err="1" smtClean="0"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дійсної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служби</a:t>
            </a:r>
            <a:r>
              <a:rPr lang="ru-RU" sz="2400" dirty="0" smtClean="0">
                <a:solidFill>
                  <a:schemeClr val="tx1"/>
                </a:solidFill>
              </a:rPr>
              <a:t> (7 </a:t>
            </a:r>
            <a:r>
              <a:rPr lang="ru-RU" sz="2400" dirty="0" err="1" smtClean="0"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</a:rPr>
              <a:t> — на </a:t>
            </a:r>
            <a:r>
              <a:rPr lang="ru-RU" sz="2400" dirty="0" err="1" smtClean="0">
                <a:solidFill>
                  <a:schemeClr val="tx1"/>
                </a:solidFill>
              </a:rPr>
              <a:t>флоті</a:t>
            </a:r>
            <a:r>
              <a:rPr lang="ru-RU" sz="2400" dirty="0" smtClean="0">
                <a:solidFill>
                  <a:schemeClr val="tx1"/>
                </a:solidFill>
              </a:rPr>
              <a:t>).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Для </a:t>
            </a:r>
            <a:r>
              <a:rPr lang="ru-RU" sz="2400" dirty="0" err="1" smtClean="0">
                <a:solidFill>
                  <a:schemeClr val="tx1"/>
                </a:solidFill>
              </a:rPr>
              <a:t>осіб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вищою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освітою</a:t>
            </a:r>
            <a:r>
              <a:rPr lang="ru-RU" sz="2400" dirty="0" smtClean="0">
                <a:solidFill>
                  <a:schemeClr val="tx1"/>
                </a:solidFill>
              </a:rPr>
              <a:t> строк </a:t>
            </a:r>
            <a:r>
              <a:rPr lang="ru-RU" sz="2400" dirty="0" err="1" smtClean="0">
                <a:solidFill>
                  <a:schemeClr val="tx1"/>
                </a:solidFill>
              </a:rPr>
              <a:t>служби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скорочувався</a:t>
            </a:r>
            <a:r>
              <a:rPr lang="ru-RU" sz="2400" dirty="0" smtClean="0">
                <a:solidFill>
                  <a:schemeClr val="tx1"/>
                </a:solidFill>
              </a:rPr>
              <a:t> до 6 </a:t>
            </a:r>
            <a:r>
              <a:rPr lang="ru-RU" sz="2400" dirty="0" err="1" smtClean="0">
                <a:solidFill>
                  <a:schemeClr val="tx1"/>
                </a:solidFill>
              </a:rPr>
              <a:t>міс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• </a:t>
            </a:r>
            <a:r>
              <a:rPr lang="ru-RU" sz="2400" dirty="0" err="1" smtClean="0">
                <a:solidFill>
                  <a:schemeClr val="tx1"/>
                </a:solidFill>
              </a:rPr>
              <a:t>Створювалися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воєнні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гімназії</a:t>
            </a:r>
            <a:r>
              <a:rPr lang="ru-RU" sz="2400" dirty="0" smtClean="0">
                <a:solidFill>
                  <a:schemeClr val="tx1"/>
                </a:solidFill>
              </a:rPr>
              <a:t>, училища, </a:t>
            </a:r>
            <a:r>
              <a:rPr lang="ru-RU" sz="2400" dirty="0" err="1" smtClean="0">
                <a:solidFill>
                  <a:schemeClr val="tx1"/>
                </a:solidFill>
              </a:rPr>
              <a:t>академії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• </a:t>
            </a:r>
            <a:r>
              <a:rPr lang="ru-RU" sz="2400" dirty="0" err="1" smtClean="0">
                <a:solidFill>
                  <a:schemeClr val="tx1"/>
                </a:solidFill>
              </a:rPr>
              <a:t>Було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прискорено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переозброєння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армії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• Створено </a:t>
            </a:r>
            <a:r>
              <a:rPr lang="ru-RU" sz="2400" dirty="0" err="1" smtClean="0">
                <a:solidFill>
                  <a:schemeClr val="tx1"/>
                </a:solidFill>
              </a:rPr>
              <a:t>паровий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військовий</a:t>
            </a:r>
            <a:r>
              <a:rPr lang="ru-RU" sz="2400" dirty="0" smtClean="0">
                <a:solidFill>
                  <a:schemeClr val="tx1"/>
                </a:solidFill>
              </a:rPr>
              <a:t> флот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6" descr="http://rk.karelia.ru/wp-content/uploads/2014/08/voiny-542x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3848" cy="3429000"/>
          </a:xfrm>
          <a:prstGeom prst="rect">
            <a:avLst/>
          </a:prstGeom>
          <a:noFill/>
        </p:spPr>
      </p:pic>
      <p:pic>
        <p:nvPicPr>
          <p:cNvPr id="6" name="Picture 8" descr="http://smolbattle.ru/data/attachments/203/203297-785909b594a459b12c11d785cfb92b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20384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1957</TotalTime>
  <Words>1649</Words>
  <Application>Microsoft Office PowerPoint</Application>
  <PresentationFormat>Экран (4:3)</PresentationFormat>
  <Paragraphs>269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199</cp:revision>
  <dcterms:created xsi:type="dcterms:W3CDTF">2017-12-12T17:18:59Z</dcterms:created>
  <dcterms:modified xsi:type="dcterms:W3CDTF">2017-12-21T17:38:36Z</dcterms:modified>
</cp:coreProperties>
</file>