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230D15E-1D17-4FD3-A440-1D7F0FEDF16F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D3367F-BA2F-47FF-8850-A82CA2316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FDC2E4-98BC-4835-AC39-773CE08A034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2E5BE48-12C9-40D6-A0FC-6978904C6480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FD7BC63-D63B-4F08-8616-37FAFC391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1639-2F2E-46BC-98FD-62D41D6C07B6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2554-1A26-415E-8AEE-16F9516E4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1E63C-F5B5-4384-BF9E-D191D48D69E7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7F296-A3D3-4397-8078-530C0B0DF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C50D-56CF-477E-8B25-7337AB3B43E4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0D54-455E-4F97-9832-E55581FD7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B8EE5B-59B7-4159-8578-9312B64A347C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B5C102-BF80-4037-9F63-C24CCBAFA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1B0DA9-EED5-45C3-9CAE-FAF715C078E3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40B321-A3A5-4BE6-9A41-39F6E019D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2EAF71-861D-42B4-BE9F-A64B80D2BDA2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632946-3BBB-4B41-A0AE-F51969B1EC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1E50E1-31AC-4608-B2A1-487184C05726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EF2552-71A2-45C3-824A-D55DB7BEB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D018-52CB-4EC4-B8A4-2A3A6AE802C7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8DB2-53F3-427E-A50C-4ED7200F4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9892F0-20AD-4161-81EE-B20AC3475BB5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C04C47-AC44-463A-BF96-767A88E2C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E27D76A-7941-4E96-93CD-A2D4A981B639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44741FE-94C1-44AC-8DA7-7B2BAF908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547BB2B-4DE4-4F88-A85B-2433E609E034}" type="datetimeFigureOut">
              <a:rPr lang="ru-RU"/>
              <a:pPr>
                <a:defRPr/>
              </a:pPr>
              <a:t>16.02.2018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82CAD99-0190-4C52-B148-4C2D4872E7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8" r:id="rId4"/>
    <p:sldLayoutId id="2147483759" r:id="rId5"/>
    <p:sldLayoutId id="2147483760" r:id="rId6"/>
    <p:sldLayoutId id="2147483754" r:id="rId7"/>
    <p:sldLayoutId id="2147483761" r:id="rId8"/>
    <p:sldLayoutId id="2147483762" r:id="rId9"/>
    <p:sldLayoutId id="2147483753" r:id="rId10"/>
    <p:sldLayoutId id="21474837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uk-UA" b="1" smtClean="0">
                <a:solidFill>
                  <a:srgbClr val="0070C0"/>
                </a:solidFill>
              </a:rPr>
              <a:t>               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uk-UA" b="1" smtClean="0">
                <a:solidFill>
                  <a:srgbClr val="0070C0"/>
                </a:solidFill>
              </a:rPr>
              <a:t>                             7-Б клас</a:t>
            </a:r>
          </a:p>
          <a:p>
            <a:pPr eaLnBrk="1" hangingPunct="1">
              <a:buFont typeface="Wingdings 3" pitchFamily="18" charset="2"/>
              <a:buNone/>
            </a:pPr>
            <a:endParaRPr lang="uk-UA" smtClean="0">
              <a:solidFill>
                <a:srgbClr val="0070C0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endParaRPr lang="uk-UA" smtClean="0">
              <a:solidFill>
                <a:srgbClr val="0070C0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smtClean="0">
                <a:solidFill>
                  <a:srgbClr val="0070C0"/>
                </a:solidFill>
              </a:rPr>
              <a:t>                                      Вчитель: Вакула Н. О.</a:t>
            </a:r>
            <a:endParaRPr lang="ru-RU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70C0"/>
                </a:solidFill>
              </a:rPr>
              <a:t/>
            </a:r>
            <a:br>
              <a:rPr lang="uk-UA" dirty="0" smtClean="0">
                <a:solidFill>
                  <a:srgbClr val="0070C0"/>
                </a:solidFill>
              </a:rPr>
            </a:br>
            <a:r>
              <a:rPr lang="uk-UA" dirty="0" smtClean="0">
                <a:solidFill>
                  <a:srgbClr val="0070C0"/>
                </a:solidFill>
              </a:rPr>
              <a:t/>
            </a:r>
            <a:br>
              <a:rPr lang="uk-UA" dirty="0" smtClean="0">
                <a:solidFill>
                  <a:srgbClr val="0070C0"/>
                </a:solidFill>
              </a:rPr>
            </a:br>
            <a:r>
              <a:rPr lang="uk-UA" dirty="0" smtClean="0">
                <a:solidFill>
                  <a:srgbClr val="0070C0"/>
                </a:solidFill>
              </a:rPr>
              <a:t>Урок української мови</a:t>
            </a:r>
            <a:br>
              <a:rPr lang="uk-UA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4339" name="Рисунок 3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3857625"/>
            <a:ext cx="27241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786188"/>
            <a:ext cx="258127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22955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b="1" smtClean="0">
                <a:solidFill>
                  <a:srgbClr val="0070C0"/>
                </a:solidFill>
              </a:rPr>
              <a:t>1 група учнів.</a:t>
            </a:r>
            <a:endParaRPr lang="ru-RU" b="1" smtClean="0">
              <a:solidFill>
                <a:srgbClr val="0070C0"/>
              </a:solidFill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  Український рушник пройшов крізь віки і нині символізує  безмежну любов до своїх дітей, до всіх, хто не черствіє душею, він щедро простелений близьким і далеким друзям, гостям.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група учнів.</a:t>
            </a:r>
            <a:endParaRPr lang="ru-RU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  Рушники продавали і брали, коли йшли у свати, пов’язували молодих, прикрашали гільце на дівич-вечорі, на рушничок ставали.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70C0"/>
                </a:solidFill>
              </a:rPr>
              <a:t>Розбір дієслова як частини мови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1. Повторити теоретичний матеріал з розділу.</a:t>
            </a:r>
          </a:p>
          <a:p>
            <a:pPr eaLnBrk="1" hangingPunct="1"/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2.Виконати тестові завдання.с.59-60</a:t>
            </a:r>
          </a:p>
          <a:p>
            <a:pPr eaLnBrk="1" hangingPunct="1">
              <a:buFont typeface="Wingdings 3" pitchFamily="18" charset="2"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3.Скласти і записати казку про дієслово.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70C0"/>
                </a:solidFill>
              </a:rPr>
              <a:t>Домашнє завдання (диференційовано)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5603" name="Рисунок 3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3714750"/>
            <a:ext cx="286702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50019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dirty="0" smtClean="0">
                <a:solidFill>
                  <a:srgbClr val="0070C0"/>
                </a:solidFill>
              </a:rPr>
              <a:t>Тема</a:t>
            </a:r>
            <a:r>
              <a:rPr lang="uk-UA" sz="3600" dirty="0">
                <a:solidFill>
                  <a:srgbClr val="0070C0"/>
                </a:solidFill>
              </a:rPr>
              <a:t>: «Узагальнення та систематизація вивченого з розділу «Дієслово»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928813"/>
            <a:ext cx="8143875" cy="3709987"/>
          </a:xfrm>
        </p:spPr>
        <p:txBody>
          <a:bodyPr/>
          <a:lstStyle/>
          <a:p>
            <a:pPr marR="0" algn="l" eaLnBrk="1" hangingPunct="1"/>
            <a:r>
              <a:rPr lang="uk-UA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Мета:</a:t>
            </a:r>
            <a:r>
              <a:rPr lang="uk-UA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систематизувати і узагальнити здобуті учнями знання про дієслово як частину мови та його правопис, навчити застосовувати засвоєний теоретичний матеріал на практиці; розвивати логічне мислення, пам’ять, увагу, культуру усного й писемного мовлення; виховувати організованість, дисциплінованість, викликати бажання вивчати українську мову.</a:t>
            </a:r>
            <a:endParaRPr lang="ru-RU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eaLnBrk="1" hangingPunct="1"/>
            <a:endParaRPr lang="ru-RU" smtClean="0"/>
          </a:p>
        </p:txBody>
      </p:sp>
      <p:pic>
        <p:nvPicPr>
          <p:cNvPr id="15363" name="Рисунок 3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000125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63" y="249238"/>
            <a:ext cx="4214812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Дієслово – слово діє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Ходить, робить, носить, сіє,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плаче і радіє, 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Усміхається і мріє.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Дієслово – слово діє: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Вірить, любить і жаліє,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злословить, не лукавить,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Серце ближнього не ранить.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Дієслово – слово діє: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Народилось і зоріє,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Розвивається і квітне,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Слово любе, слово рідне!</a:t>
            </a:r>
            <a:endParaRPr lang="ru-RU" sz="2400" b="1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uk-UA" sz="2400" b="1" i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                 </a:t>
            </a:r>
          </a:p>
          <a:p>
            <a:pPr eaLnBrk="0" hangingPunct="0"/>
            <a:r>
              <a:rPr lang="uk-UA" sz="2000" b="1" i="1">
                <a:solidFill>
                  <a:srgbClr val="22222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 Л.Лужецька</a:t>
            </a:r>
            <a:endParaRPr lang="uk-UA" sz="2000" b="1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86" name="Рисунок 4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3214688"/>
            <a:ext cx="34480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/>
            <a:endParaRPr lang="uk-UA" smtClean="0"/>
          </a:p>
          <a:p>
            <a:pPr eaLnBrk="1" hangingPunct="1"/>
            <a:r>
              <a:rPr lang="uk-UA" smtClean="0"/>
              <a:t>Вишивати                      дієприкметник</a:t>
            </a:r>
            <a:endParaRPr lang="ru-RU" smtClean="0"/>
          </a:p>
          <a:p>
            <a:pPr eaLnBrk="1" hangingPunct="1"/>
            <a:r>
              <a:rPr lang="uk-UA" smtClean="0"/>
              <a:t>Вишиваю                       неозначена форма</a:t>
            </a:r>
            <a:endParaRPr lang="ru-RU" smtClean="0"/>
          </a:p>
          <a:p>
            <a:pPr eaLnBrk="1" hangingPunct="1"/>
            <a:r>
              <a:rPr lang="uk-UA" smtClean="0">
                <a:latin typeface="Arial" charset="0"/>
              </a:rPr>
              <a:t>Вишито</a:t>
            </a:r>
            <a:r>
              <a:rPr lang="uk-UA" smtClean="0"/>
              <a:t>                      </a:t>
            </a:r>
            <a:r>
              <a:rPr lang="uk-UA" smtClean="0">
                <a:latin typeface="Arial" charset="0"/>
              </a:rPr>
              <a:t>     </a:t>
            </a:r>
            <a:r>
              <a:rPr lang="uk-UA" smtClean="0"/>
              <a:t>дієприслівник</a:t>
            </a:r>
            <a:endParaRPr lang="ru-RU" smtClean="0"/>
          </a:p>
          <a:p>
            <a:pPr eaLnBrk="1" hangingPunct="1"/>
            <a:r>
              <a:rPr lang="uk-UA" smtClean="0"/>
              <a:t>Вишитий                        особова форма</a:t>
            </a:r>
            <a:endParaRPr lang="ru-RU" smtClean="0"/>
          </a:p>
          <a:p>
            <a:pPr eaLnBrk="1" hangingPunct="1"/>
            <a:r>
              <a:rPr lang="uk-UA" smtClean="0"/>
              <a:t>Вишиваючи                    безособова форма</a:t>
            </a:r>
            <a:endParaRPr lang="ru-RU" smtClean="0"/>
          </a:p>
          <a:p>
            <a:pPr eaLnBrk="1" hangingPunct="1">
              <a:buFont typeface="Wingdings 3" pitchFamily="18" charset="2"/>
              <a:buNone/>
            </a:pPr>
            <a:r>
              <a:rPr lang="uk-UA" smtClean="0"/>
              <a:t>                                        на –но, -то</a:t>
            </a: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uk-UA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Форми дієслова</a:t>
            </a:r>
            <a:endParaRPr lang="ru-RU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17411" name="Рисунок 3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4786313"/>
            <a:ext cx="19288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3500438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   Промовити, радити,описати, злетіти, описувати,                                 промовляти, порозмовляти, летіти, дарувати, розмовляти,списати, порадити, списувати, подарувати. 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uk-UA" b="1" smtClean="0"/>
              <a:t> </a:t>
            </a: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3573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Вид </a:t>
            </a:r>
            <a:r>
              <a:rPr lang="ru-RU" sz="3200" dirty="0" err="1" smtClean="0">
                <a:solidFill>
                  <a:srgbClr val="0070C0"/>
                </a:solidFill>
              </a:rPr>
              <a:t>дієслова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err="1" smtClean="0">
                <a:solidFill>
                  <a:srgbClr val="0070C0"/>
                </a:solidFill>
              </a:rPr>
              <a:t>Доконаний</a:t>
            </a:r>
            <a:r>
              <a:rPr lang="ru-RU" sz="3200" dirty="0" smtClean="0">
                <a:solidFill>
                  <a:srgbClr val="0070C0"/>
                </a:solidFill>
              </a:rPr>
              <a:t> вид         </a:t>
            </a:r>
            <a:r>
              <a:rPr lang="ru-RU" sz="3200" dirty="0" err="1" smtClean="0">
                <a:solidFill>
                  <a:srgbClr val="0070C0"/>
                </a:solidFill>
              </a:rPr>
              <a:t>Недоконаний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err="1" smtClean="0">
                <a:solidFill>
                  <a:srgbClr val="0070C0"/>
                </a:solidFill>
              </a:rPr>
              <a:t>вид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8435" name="Рисунок 3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214688"/>
            <a:ext cx="344805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1"/>
          <p:cNvSpPr>
            <a:spLocks noGrp="1"/>
          </p:cNvSpPr>
          <p:nvPr>
            <p:ph idx="1"/>
          </p:nvPr>
        </p:nvSpPr>
        <p:spPr>
          <a:xfrm>
            <a:off x="142875" y="1428750"/>
            <a:ext cx="8229600" cy="45259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uk-UA" smtClean="0">
                <a:solidFill>
                  <a:srgbClr val="0070C0"/>
                </a:solidFill>
              </a:rPr>
              <a:t>Часи дієслів</a:t>
            </a:r>
            <a:endParaRPr lang="ru-RU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11430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калину пісня лине, до неба злітає.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Гей, родино, Україна веселкою грає.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Синє небо обіймає золоті роздоли.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Нас чекає, зустрічає веселкова доля.</a:t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2.Облітав журавель                  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далекі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гори ,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морів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земель,                  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широкі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полонини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Облітав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обходив,                          І попрошу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вітру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зворів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Крила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ноги натрудив.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Щоби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спав до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днини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спитали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журавля:     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летів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вільних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крилах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Де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найкращая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земля?                 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кичери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діброви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Журавель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відповідає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                   І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приніс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ранку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квіти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Краще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рідної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    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люблять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сині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,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9459" name="Рисунок 5" descr="kalin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357188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63" y="1458913"/>
            <a:ext cx="7358062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uk-UA" sz="1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506" name="Рисунок 5" descr="3b2c5cac2d48a0f7480f667773c03856_600x10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6" descr="Пам'ятник_засновникам_Києв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77800"/>
            <a:ext cx="4238625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7" descr="21543921_477251849307196_4453663158229289366_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3857625"/>
            <a:ext cx="4524375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8" descr="21430607_477252015973846_3570871185195277884_n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0" y="3857625"/>
            <a:ext cx="17145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357313" y="358775"/>
            <a:ext cx="6143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uk-UA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uk-UA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uk-UA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uk-UA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uk-UA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0" name="Подзаголовок 3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uk-UA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Робота з підручником 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endParaRPr lang="ru-RU" sz="12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uk-UA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Вправа 149, с.52.</a:t>
            </a:r>
            <a:endParaRPr lang="ru-RU" sz="12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uk-UA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Скласти твір-мініатюру за початком</a:t>
            </a:r>
            <a:endParaRPr lang="ru-RU" sz="12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 3" pitchFamily="18" charset="2"/>
              <a:buNone/>
            </a:pP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800" b="1" smtClean="0">
                <a:latin typeface="Times New Roman" pitchFamily="18" charset="0"/>
                <a:ea typeface="Calibri" pitchFamily="34" charset="0"/>
                <a:cs typeface="Calibri" pitchFamily="34" charset="0"/>
              </a:rPr>
              <a:t>Вечоріє…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), використавши в реченнях безособові дієслова.</a:t>
            </a:r>
            <a:endParaRPr lang="uk-UA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ea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1325" y="2667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0070C0"/>
                </a:solidFill>
              </a:rPr>
              <a:t>Безособов</a:t>
            </a:r>
            <a:r>
              <a:rPr lang="uk-UA" dirty="0" smtClean="0">
                <a:solidFill>
                  <a:srgbClr val="0070C0"/>
                </a:solidFill>
              </a:rPr>
              <a:t>і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дієслова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2532" name="Рисунок 4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860800"/>
            <a:ext cx="2652712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Малювати, писати, читати  </a:t>
            </a:r>
            <a:r>
              <a:rPr lang="uk-UA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(префіксальний   спосіб).</a:t>
            </a:r>
          </a:p>
          <a:p>
            <a:pPr algn="r" eaLnBrk="1" hangingPunct="1">
              <a:buFont typeface="Wingdings 3" pitchFamily="18" charset="2"/>
              <a:buNone/>
            </a:pPr>
            <a:endParaRPr lang="ru-RU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Зима, білий,охолодити      </a:t>
            </a:r>
            <a:r>
              <a:rPr lang="uk-UA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(суфіксальний спосіб).</a:t>
            </a:r>
          </a:p>
          <a:p>
            <a:pPr algn="r" eaLnBrk="1" hangingPunct="1">
              <a:buFont typeface="Wingdings 3" pitchFamily="18" charset="2"/>
              <a:buNone/>
            </a:pPr>
            <a:endParaRPr lang="ru-RU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 3" pitchFamily="18" charset="2"/>
              <a:buNone/>
            </a:pPr>
            <a:r>
              <a:rPr lang="uk-UA" b="1" smtClean="0">
                <a:latin typeface="Times New Roman" pitchFamily="18" charset="0"/>
                <a:cs typeface="Times New Roman" pitchFamily="18" charset="0"/>
              </a:rPr>
              <a:t>Земля, хапати,закон          </a:t>
            </a:r>
            <a:r>
              <a:rPr lang="uk-UA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(префіксально- суфіксальний спосіб</a:t>
            </a:r>
            <a:r>
              <a:rPr lang="uk-UA" b="1" smtClean="0">
                <a:solidFill>
                  <a:srgbClr val="00B050"/>
                </a:solidFill>
              </a:rPr>
              <a:t>).</a:t>
            </a:r>
            <a:endParaRPr lang="ru-RU" b="1" smtClean="0">
              <a:solidFill>
                <a:srgbClr val="00B050"/>
              </a:solidFill>
            </a:endParaRPr>
          </a:p>
          <a:p>
            <a:pPr eaLnBrk="1" hangingPunct="1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0070C0"/>
                </a:solidFill>
              </a:rPr>
              <a:t>Способи творення дієслів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3555" name="Рисунок 5" descr="kalin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572000"/>
            <a:ext cx="2643188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109</TotalTime>
  <Words>215</Words>
  <Application>Microsoft Office PowerPoint</Application>
  <PresentationFormat>Экран (4:3)</PresentationFormat>
  <Paragraphs>72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11</vt:i4>
      </vt:variant>
    </vt:vector>
  </HeadingPairs>
  <TitlesOfParts>
    <vt:vector size="26" baseType="lpstr">
      <vt:lpstr>Arial</vt:lpstr>
      <vt:lpstr>Lucida Sans Unicode</vt:lpstr>
      <vt:lpstr>Wingdings 3</vt:lpstr>
      <vt:lpstr>Verdana</vt:lpstr>
      <vt:lpstr>Wingdings 2</vt:lpstr>
      <vt:lpstr>Calibri</vt:lpstr>
      <vt:lpstr>Times New Roman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«Узагальнення та систематизація вивченого з розділу «Дієслово»</dc:title>
  <dc:creator>Admin</dc:creator>
  <cp:lastModifiedBy>Extrim</cp:lastModifiedBy>
  <cp:revision>11</cp:revision>
  <dcterms:created xsi:type="dcterms:W3CDTF">2017-11-22T18:50:15Z</dcterms:created>
  <dcterms:modified xsi:type="dcterms:W3CDTF">2018-02-16T03:31:04Z</dcterms:modified>
</cp:coreProperties>
</file>