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67" r:id="rId18"/>
    <p:sldId id="276" r:id="rId19"/>
    <p:sldId id="277" r:id="rId20"/>
    <p:sldId id="280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2BC4E-2543-4D90-B80F-E168155356EA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6FE97-1C25-4179-B706-9DEB44BB0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mYq5bevk9Y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yxk5PRmzZxE" TargetMode="External"/><Relationship Id="rId4" Type="http://schemas.openxmlformats.org/officeDocument/2006/relationships/hyperlink" Target="https://www.youtube.com/watch?v=QEyfszPUzS4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estedu.ru/test/ximiya/7-klass/kislorod-i-ego-poluchenie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C:\Users\user\Desktop\обладнання\oxygen-o2.jpg"/>
          <p:cNvPicPr>
            <a:picLocks noChangeAspect="1" noChangeArrowheads="1"/>
          </p:cNvPicPr>
          <p:nvPr/>
        </p:nvPicPr>
        <p:blipFill>
          <a:blip r:embed="rId2"/>
          <a:srcRect l="25123" t="-8333" r="14323" b="21874"/>
          <a:stretch>
            <a:fillRect/>
          </a:stretch>
        </p:blipFill>
        <p:spPr bwMode="auto">
          <a:xfrm>
            <a:off x="0" y="-714404"/>
            <a:ext cx="9144000" cy="757240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Добування кисню</a:t>
            </a:r>
            <a:endParaRPr lang="ru-RU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68" y="3857628"/>
            <a:ext cx="3786214" cy="714380"/>
          </a:xfrm>
        </p:spPr>
        <p:txBody>
          <a:bodyPr/>
          <a:lstStyle/>
          <a:p>
            <a:r>
              <a:rPr lang="uk-UA" dirty="0" smtClean="0"/>
              <a:t>Урок для 7 класу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3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Добування кисню в лабораторії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3"/>
            <a:ext cx="8229600" cy="2928957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Кисень можна добути:</a:t>
            </a:r>
          </a:p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пропускаючи через воду електричний струм.</a:t>
            </a:r>
          </a:p>
          <a:p>
            <a:pPr algn="ctr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	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Н</a:t>
            </a:r>
            <a:r>
              <a:rPr lang="ru-RU" i="1" baseline="-25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                2 Н</a:t>
            </a:r>
            <a:r>
              <a:rPr lang="ru-RU" i="1" baseline="-25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↑ 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i="1" baseline="-25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↑ </a:t>
            </a:r>
            <a:endParaRPr lang="ru-RU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Times New Roman" pitchFamily="18" charset="0"/>
              </a:rPr>
              <a:t>Нагрівання меркурій оксиду:</a:t>
            </a:r>
          </a:p>
          <a:p>
            <a:pPr algn="ctr">
              <a:buNone/>
            </a:pPr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HgO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2</a:t>
            </a:r>
            <a:r>
              <a:rPr lang="en-US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Hg </a:t>
            </a:r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i="1" baseline="-25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↑ 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643306" y="2571744"/>
          <a:ext cx="1428760" cy="240898"/>
        </p:xfrm>
        <a:graphic>
          <a:graphicData uri="http://schemas.openxmlformats.org/presentationml/2006/ole">
            <p:oleObj spid="_x0000_s1026" name="Формула" r:id="rId4" imgW="1091880" imgH="2030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929058" y="3500438"/>
          <a:ext cx="642942" cy="203200"/>
        </p:xfrm>
        <a:graphic>
          <a:graphicData uri="http://schemas.openxmlformats.org/presentationml/2006/ole">
            <p:oleObj spid="_x0000_s1027" name="Формула" r:id="rId5" imgW="380880" imgH="203040" progId="Equation.3">
              <p:embed/>
            </p:oleObj>
          </a:graphicData>
        </a:graphic>
      </p:graphicFrame>
      <p:pic>
        <p:nvPicPr>
          <p:cNvPr id="1028" name="Picture 4" descr="C:\Users\user\Desktop\обладнання\0010-017-2HgO-2Hg-O2-Tip-reaktsii-razlozhenij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00" y="4071942"/>
            <a:ext cx="6514803" cy="221457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Ерудиту на замітку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Содержимое 3" descr="пристли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29058" y="1785926"/>
            <a:ext cx="4525963" cy="45259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C:\Users\user\Desktop\обладнання\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857628"/>
            <a:ext cx="1682499" cy="246888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57224" y="1285860"/>
            <a:ext cx="40719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Вперше  у лабораторії кисень  добув англійський вчений Джозеф Пристлі у  1774 році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 зібрати кисень?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Га</a:t>
            </a:r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зоподібні речовини, що утворились в результаті хімічної реакції можна збирати в два способи: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витискування води</a:t>
            </a:r>
            <a:endParaRPr lang="ru-RU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витискування повітря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r="16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Витискування води 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Таким способом  можна збирати гази, які не розчиняються у воді або малорозчинні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23554" name="Picture 2" descr="C:\Users\user\Desktop\обладнання\58833-46_1.jpg"/>
          <p:cNvPicPr>
            <a:picLocks noChangeAspect="1" noChangeArrowheads="1"/>
          </p:cNvPicPr>
          <p:nvPr/>
        </p:nvPicPr>
        <p:blipFill>
          <a:blip r:embed="rId3"/>
          <a:srcRect l="23062" r="26804" b="5645"/>
          <a:stretch>
            <a:fillRect/>
          </a:stretch>
        </p:blipFill>
        <p:spPr bwMode="auto">
          <a:xfrm>
            <a:off x="2571736" y="2786058"/>
            <a:ext cx="3571900" cy="278608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Витискування повітря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7329510" cy="2686056"/>
          </a:xfrm>
        </p:spPr>
        <p:txBody>
          <a:bodyPr>
            <a:normAutofit fontScale="92500"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Якщо газ легший за повітря, то посудину, в яку збирають газ розташовують отвором униз.</a:t>
            </a:r>
          </a:p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Якщо газ важчий за повітря, то посудину розташовують отвором догори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24578" name="Picture 2" descr="C:\Users\user\Desktop\обладнання\58833-46_1.jpg"/>
          <p:cNvPicPr>
            <a:picLocks noChangeAspect="1" noChangeArrowheads="1"/>
          </p:cNvPicPr>
          <p:nvPr/>
        </p:nvPicPr>
        <p:blipFill>
          <a:blip r:embed="rId3"/>
          <a:srcRect l="12901" r="75067"/>
          <a:stretch>
            <a:fillRect/>
          </a:stretch>
        </p:blipFill>
        <p:spPr bwMode="auto">
          <a:xfrm>
            <a:off x="7715272" y="1500174"/>
            <a:ext cx="857256" cy="2952750"/>
          </a:xfrm>
          <a:prstGeom prst="rect">
            <a:avLst/>
          </a:prstGeom>
          <a:noFill/>
        </p:spPr>
      </p:pic>
      <p:pic>
        <p:nvPicPr>
          <p:cNvPr id="24579" name="Picture 3" descr="C:\Users\user\Desktop\обладнання\58833-46_1.jpg"/>
          <p:cNvPicPr>
            <a:picLocks noChangeAspect="1" noChangeArrowheads="1"/>
          </p:cNvPicPr>
          <p:nvPr/>
        </p:nvPicPr>
        <p:blipFill>
          <a:blip r:embed="rId3"/>
          <a:srcRect r="86097"/>
          <a:stretch>
            <a:fillRect/>
          </a:stretch>
        </p:blipFill>
        <p:spPr bwMode="auto">
          <a:xfrm>
            <a:off x="6429388" y="3643314"/>
            <a:ext cx="990582" cy="29527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Способи збирання кисню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8"/>
          </a:xfrm>
        </p:spPr>
        <p:txBody>
          <a:bodyPr/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Чи можна збирати кисень у такі способи?</a:t>
            </a:r>
          </a:p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 розташувати посудину для збирання кисню при витискуванні повітря?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5602" name="Picture 2" descr="C:\Users\user\Desktop\обладнання\0018-008-Sposoby-sobiranija-i-obnaruzhenija-kisloro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357562"/>
            <a:ext cx="6230854" cy="250033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 переконатись у наявності кисню?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400" dirty="0" smtClean="0"/>
              <a:t>  </a:t>
            </a:r>
            <a:r>
              <a:rPr lang="uk-UA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Кисень підтримує горіння, тому наявність кисню ми можемо виявити за допомогою тліючої скіпки. При наявності кисню скіпка спалахує.</a:t>
            </a:r>
            <a:endParaRPr lang="ru-RU" sz="4400" i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user\Desktop\обладнання\depositphotos_41281301-oxygen-molecule-3d-models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Добування кисню в лабораторії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3"/>
              </a:rPr>
              <a:t>Добування кисню з гідроген пероксиду</a:t>
            </a:r>
            <a:endParaRPr lang="uk-UA" dirty="0" smtClean="0"/>
          </a:p>
          <a:p>
            <a:r>
              <a:rPr lang="uk-UA" dirty="0" smtClean="0">
                <a:hlinkClick r:id="rId4"/>
              </a:rPr>
              <a:t>Добування кисню з калій </a:t>
            </a:r>
            <a:r>
              <a:rPr lang="uk-UA" dirty="0" smtClean="0">
                <a:hlinkClick r:id="rId4"/>
              </a:rPr>
              <a:t>перманганату</a:t>
            </a:r>
            <a:endParaRPr lang="uk-UA" dirty="0" smtClean="0"/>
          </a:p>
          <a:p>
            <a:r>
              <a:rPr lang="uk-UA" dirty="0" smtClean="0">
                <a:hlinkClick r:id="rId5"/>
              </a:rPr>
              <a:t>Добування кисню з калій хлорату</a:t>
            </a:r>
            <a:endParaRPr lang="ru-RU" dirty="0" smtClean="0"/>
          </a:p>
          <a:p>
            <a:endParaRPr lang="uk-UA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user\Desktop\обладнання\depositphotos_41281301-oxygen-molecule-3d-models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Добування кисню в лабораторії</a:t>
            </a:r>
            <a:endParaRPr lang="ru-RU" dirty="0">
              <a:ln w="18415" cmpd="sng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291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Запишемо рівняння реакцій, які ми побачили:</a:t>
            </a:r>
            <a:endParaRPr lang="uk-UA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↑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KMnO</a:t>
            </a:r>
            <a:r>
              <a:rPr lang="ru-RU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MnO</a:t>
            </a:r>
            <a:r>
              <a:rPr lang="en-US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 MnO</a:t>
            </a:r>
            <a:r>
              <a:rPr lang="en-US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i="1" baseline="-25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↑ </a:t>
            </a:r>
            <a:endParaRPr lang="uk-UA" b="1" i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KClO</a:t>
            </a:r>
            <a:r>
              <a:rPr lang="en-US" b="1" i="1" baseline="-25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2KCl + 3O</a:t>
            </a:r>
            <a:r>
              <a:rPr lang="en-US" b="1" i="1" baseline="-25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b="1" i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Каталізатори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718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800" dirty="0" smtClean="0"/>
              <a:t>   </a:t>
            </a:r>
            <a:r>
              <a:rPr lang="uk-UA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речовини, які змінюють швидкість хімічної реакції, але не входять до складу її продуктів</a:t>
            </a:r>
            <a:r>
              <a:rPr lang="uk-UA" sz="4800" b="1" i="1" dirty="0" smtClean="0">
                <a:solidFill>
                  <a:srgbClr val="FF0000"/>
                </a:solidFill>
              </a:rPr>
              <a:t>.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642918"/>
            <a:ext cx="78581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Оксиген найбільш поширений елемент у природі. Він входить до складу багатьох складних речовин. Також зустрічається і у вільному вигляді – простої речовини.</a:t>
            </a:r>
            <a:endParaRPr lang="ru-RU" sz="4000" b="1" dirty="0">
              <a:ln w="12700">
                <a:solidFill>
                  <a:srgbClr val="00206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Кисень та його отримання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hlinkClick r:id="rId3"/>
              </a:rPr>
              <a:t>Перевірте свої знання.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 що ми дізнались на уроці?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Які прості речовини утворені Оксигеном?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якій геологічній оболонці Землі знаходиться  проста речовина кисень?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 добувають кисень в промисловості?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 зберігають одержаний кисень?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 добувають кисень в лабораторії?</a:t>
            </a:r>
            <a:endParaRPr lang="ru-RU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 що ми дізнались на уроці?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Які реакції називають реакціями розкладу?</a:t>
            </a:r>
          </a:p>
          <a:p>
            <a:r>
              <a:rPr lang="uk-U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 яких речовин можна добути кисень в лабораторії?</a:t>
            </a:r>
          </a:p>
          <a:p>
            <a:r>
              <a:rPr lang="uk-U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 можна зібрати добутий кисень?</a:t>
            </a:r>
          </a:p>
          <a:p>
            <a:r>
              <a:rPr lang="uk-U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Яка властивість кисню лежить в основі збирання кисню витискуванням води?</a:t>
            </a:r>
          </a:p>
          <a:p>
            <a:r>
              <a:rPr lang="uk-UA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 потрібно розташувати посудину, в яку збирають кисень методом витискування повітря? Чому?</a:t>
            </a:r>
            <a:endParaRPr lang="ru-RU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7224" y="785794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Які прості речовини, утворені атомами Оксигену ви знаєте?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1928802"/>
            <a:ext cx="578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Кисень. Озон.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342900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Яка з цих речовин зустрічається найчастіше? 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2976" y="4786322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Кисень. Він міститься у повітрі.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7812" r="88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14348" y="785794"/>
            <a:ext cx="78581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Для проведення дослідів у лабораторних умовах  та здійснення деяких  технологічних процесі у промисловості кисню, який міститься у повітрі недостатньо. Потрібен чистий кисень.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C:\Users\user\Desktop\обладнання\depositphotos_41281301-oxygen-molecule-3d-models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7772400" cy="4214842"/>
          </a:xfrm>
        </p:spPr>
        <p:txBody>
          <a:bodyPr>
            <a:noAutofit/>
          </a:bodyPr>
          <a:lstStyle/>
          <a:p>
            <a:pPr algn="ctr"/>
            <a:r>
              <a:rPr lang="uk-UA" sz="8800" cap="none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Як добувають кисень?</a:t>
            </a:r>
            <a:endParaRPr lang="ru-RU" sz="8800" cap="none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Добування кисню в промисловості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 промисловості кисень добувають із повітря.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Які гази входять до складу повітря?</a:t>
            </a:r>
          </a:p>
          <a:p>
            <a:r>
              <a:rPr lang="uk-UA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Яких газів у ньому найбільше?</a:t>
            </a:r>
            <a:endParaRPr lang="ru-RU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rod_1b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rcRect l="8521"/>
          <a:stretch>
            <a:fillRect/>
          </a:stretch>
        </p:blipFill>
        <p:spPr>
          <a:xfrm>
            <a:off x="214282" y="214290"/>
            <a:ext cx="8742362" cy="632618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Добування кисню в промисловості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Для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добування кисню повітря зріджують під дією тиску</a:t>
            </a:r>
          </a:p>
          <a:p>
            <a:pPr>
              <a:buNone/>
            </a:pP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    Оскільки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температура кипіння рідкого азоту (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-196</a:t>
            </a:r>
            <a:r>
              <a:rPr lang="en-US" baseline="-25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ᴏ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C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) нижча  ніж температура кипіння рідкого кисню (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-183</a:t>
            </a:r>
            <a:r>
              <a:rPr lang="en-US" baseline="-25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baseline="3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ᴏ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C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), то азот випаровується, а кисень залишається.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Добування кисню в промисловості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Газоподібний кисень зберігають в балонах під великим тиском.</a:t>
            </a:r>
            <a:endParaRPr lang="ru-RU" dirty="0">
              <a:ln w="18415" cmpd="sng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" name="Содержимое 9" descr="1741013i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00540" y="1600200"/>
            <a:ext cx="3733919" cy="4525963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Users\user\Desktop\обладнання\1280x800_457651_[www.ArtFile.ru].jpg"/>
          <p:cNvPicPr>
            <a:picLocks noChangeAspect="1" noChangeArrowheads="1"/>
          </p:cNvPicPr>
          <p:nvPr/>
        </p:nvPicPr>
        <p:blipFill>
          <a:blip r:embed="rId2"/>
          <a:srcRect l="1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Добування кисню в лабораторії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лабораторії кисень добувають при розкладанні деяких складних речовин.</a:t>
            </a:r>
          </a:p>
          <a:p>
            <a:r>
              <a:rPr lang="uk-UA" b="1" i="1" dirty="0" smtClean="0">
                <a:solidFill>
                  <a:srgbClr val="FF0000"/>
                </a:solidFill>
              </a:rPr>
              <a:t>Хімічні реакції, під час яких з однієї речовини утворюється дві або більше речовин (простих чи складних), називаються реакціями розкладу.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539</Words>
  <Application>Microsoft Office PowerPoint</Application>
  <PresentationFormat>Экран (4:3)</PresentationFormat>
  <Paragraphs>70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Формула</vt:lpstr>
      <vt:lpstr>Добування кисню</vt:lpstr>
      <vt:lpstr>Слайд 2</vt:lpstr>
      <vt:lpstr>Слайд 3</vt:lpstr>
      <vt:lpstr>Слайд 4</vt:lpstr>
      <vt:lpstr>Як добувають кисень?</vt:lpstr>
      <vt:lpstr>Добування кисню в промисловості</vt:lpstr>
      <vt:lpstr>Добування кисню в промисловості</vt:lpstr>
      <vt:lpstr>Добування кисню в промисловості</vt:lpstr>
      <vt:lpstr>Добування кисню в лабораторії</vt:lpstr>
      <vt:lpstr>Добування кисню в лабораторії</vt:lpstr>
      <vt:lpstr>Ерудиту на замітку</vt:lpstr>
      <vt:lpstr>Як зібрати кисень?</vt:lpstr>
      <vt:lpstr>Витискування води </vt:lpstr>
      <vt:lpstr>Витискування повітря</vt:lpstr>
      <vt:lpstr>Способи збирання кисню</vt:lpstr>
      <vt:lpstr>Як переконатись у наявності кисню?</vt:lpstr>
      <vt:lpstr>Добування кисню в лабораторії</vt:lpstr>
      <vt:lpstr>Добування кисню в лабораторії</vt:lpstr>
      <vt:lpstr>Каталізатори</vt:lpstr>
      <vt:lpstr>Кисень та його отримання</vt:lpstr>
      <vt:lpstr>Про що ми дізнались на уроці?</vt:lpstr>
      <vt:lpstr>Про що ми дізнались на уроці?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31</cp:revision>
  <dcterms:created xsi:type="dcterms:W3CDTF">2016-03-13T15:28:06Z</dcterms:created>
  <dcterms:modified xsi:type="dcterms:W3CDTF">2016-03-16T05:34:52Z</dcterms:modified>
</cp:coreProperties>
</file>