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9" r:id="rId4"/>
    <p:sldId id="266" r:id="rId5"/>
    <p:sldId id="258" r:id="rId6"/>
    <p:sldId id="261" r:id="rId7"/>
    <p:sldId id="262" r:id="rId8"/>
    <p:sldId id="270" r:id="rId9"/>
    <p:sldId id="272" r:id="rId10"/>
    <p:sldId id="271" r:id="rId11"/>
    <p:sldId id="268" r:id="rId12"/>
    <p:sldId id="264" r:id="rId13"/>
    <p:sldId id="265" r:id="rId14"/>
    <p:sldId id="267" r:id="rId15"/>
    <p:sldId id="269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66CCFF"/>
    <a:srgbClr val="FF66CC"/>
    <a:srgbClr val="FFCCFF"/>
    <a:srgbClr val="ED1390"/>
    <a:srgbClr val="800000"/>
    <a:srgbClr val="28F84B"/>
    <a:srgbClr val="09570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C6B86-BB15-45DF-ADCD-7D1719033B87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62426-940C-448E-A097-A5C4A3FC3D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62426-940C-448E-A097-A5C4A3FC3DF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62426-940C-448E-A097-A5C4A3FC3DF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3286148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54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Урок знайомство </a:t>
            </a:r>
            <a:br>
              <a:rPr lang="uk-UA" sz="54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54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 жителями морських глибин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000504"/>
            <a:ext cx="7715304" cy="2286016"/>
          </a:xfrm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Додавання і віднімання десяткових дробів ”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cf76cb7efa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714348" y="428604"/>
            <a:ext cx="7715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cap="all" dirty="0" smtClean="0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   </a:t>
            </a:r>
            <a:r>
              <a:rPr lang="uk-UA" sz="4000" b="1" cap="all" dirty="0" smtClean="0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Kozuka Gothic Pro H" pitchFamily="34" charset="-128"/>
                <a:ea typeface="Kozuka Gothic Pro H" pitchFamily="34" charset="-128"/>
              </a:rPr>
              <a:t>Летюча риба</a:t>
            </a:r>
            <a:endParaRPr lang="ru-RU" sz="4000" b="1" cap="all" dirty="0">
              <a:ln w="28575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142984"/>
            <a:ext cx="885831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</a:t>
            </a:r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Довжина якої 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 досягає  50 см.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Вона має короткі 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щелепи і  грудні 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 плавники  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   великих розмірів.  </a:t>
            </a:r>
          </a:p>
          <a:p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Забарвлення летючої риби              цілком типове  для мешканців </a:t>
            </a:r>
            <a:r>
              <a:rPr lang="uk-UA" sz="3000" b="1" dirty="0" err="1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приповерхневого</a:t>
            </a:r>
            <a:r>
              <a:rPr lang="uk-UA" sz="3000" b="1" dirty="0" smtClean="0">
                <a:ln w="1905"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шару відкритого моря: спинка  у неї  темно – синього кольору, а нижня частина тіла срібляста. Грудні плавники мають різноманітне забарвлення</a:t>
            </a:r>
            <a:r>
              <a:rPr lang="uk-UA" sz="3000" b="1" dirty="0" smtClean="0">
                <a:ln>
                  <a:solidFill>
                    <a:schemeClr val="bg1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3000" b="1" dirty="0">
              <a:ln>
                <a:solidFill>
                  <a:schemeClr val="bg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Содержимое 76" descr="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1894272" y="1922457"/>
            <a:ext cx="9065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2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6143636" y="1857364"/>
            <a:ext cx="7372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  </a:t>
            </a:r>
            <a:endParaRPr lang="ru-RU" sz="32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7" name="Text Box 13"/>
          <p:cNvSpPr txBox="1">
            <a:spLocks noChangeArrowheads="1"/>
          </p:cNvSpPr>
          <p:nvPr/>
        </p:nvSpPr>
        <p:spPr bwMode="auto">
          <a:xfrm>
            <a:off x="3786182" y="2355845"/>
            <a:ext cx="221457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uk-UA" sz="10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1" name="Text Box 17"/>
          <p:cNvSpPr txBox="1">
            <a:spLocks noChangeArrowheads="1"/>
          </p:cNvSpPr>
          <p:nvPr/>
        </p:nvSpPr>
        <p:spPr bwMode="auto">
          <a:xfrm>
            <a:off x="1850348" y="3363907"/>
            <a:ext cx="14007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auto">
          <a:xfrm>
            <a:off x="3800715" y="3865557"/>
            <a:ext cx="13189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– 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3" name="AutoShape 31" descr="Гранит"/>
          <p:cNvSpPr>
            <a:spLocks noChangeArrowheads="1"/>
          </p:cNvSpPr>
          <p:nvPr/>
        </p:nvSpPr>
        <p:spPr bwMode="auto">
          <a:xfrm>
            <a:off x="2774668" y="3290882"/>
            <a:ext cx="717609" cy="628655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 dirty="0">
              <a:latin typeface="Calibri" pitchFamily="34" charset="0"/>
            </a:endParaRPr>
          </a:p>
        </p:txBody>
      </p:sp>
      <p:sp>
        <p:nvSpPr>
          <p:cNvPr id="18" name="Document" descr="Пергамент"/>
          <p:cNvSpPr>
            <a:spLocks noEditPoints="1" noChangeArrowheads="1"/>
          </p:cNvSpPr>
          <p:nvPr/>
        </p:nvSpPr>
        <p:spPr bwMode="auto">
          <a:xfrm>
            <a:off x="1071538" y="1785926"/>
            <a:ext cx="7143800" cy="3429024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046672" y="2074857"/>
            <a:ext cx="9065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2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2786050" y="2074857"/>
            <a:ext cx="40719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+      ,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3  =  </a:t>
            </a: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4,7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4143372" y="2643182"/>
            <a:ext cx="22860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48,36 + 30,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715008" y="2571744"/>
            <a:ext cx="2000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      =       5  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571868" y="3071810"/>
            <a:ext cx="16008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= 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10,4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571604" y="3000372"/>
            <a:ext cx="16067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,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36 + 3,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3857620" y="3714752"/>
            <a:ext cx="1571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,57 – </a:t>
            </a:r>
            <a:r>
              <a:rPr lang="uk-UA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0, 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3953115" y="4017957"/>
            <a:ext cx="13189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</a:t>
            </a:r>
            <a:endParaRPr lang="ru-RU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715008" y="3714752"/>
            <a:ext cx="2000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= 1,5</a:t>
            </a:r>
            <a:endParaRPr lang="ru-RU" sz="28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5689331" y="4019545"/>
            <a:ext cx="12353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9" name="AutoShape 22" descr="Гранит"/>
          <p:cNvSpPr>
            <a:spLocks noChangeArrowheads="1"/>
          </p:cNvSpPr>
          <p:nvPr/>
        </p:nvSpPr>
        <p:spPr bwMode="auto">
          <a:xfrm rot="6030482">
            <a:off x="2385756" y="2000531"/>
            <a:ext cx="548990" cy="659472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" name="AutoShape 23" descr="Гранит"/>
          <p:cNvSpPr>
            <a:spLocks noChangeArrowheads="1"/>
          </p:cNvSpPr>
          <p:nvPr/>
        </p:nvSpPr>
        <p:spPr bwMode="auto">
          <a:xfrm rot="5801476">
            <a:off x="3416587" y="3450705"/>
            <a:ext cx="563777" cy="908090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" name="AutoShape 24" descr="Гранит"/>
          <p:cNvSpPr>
            <a:spLocks noChangeArrowheads="1"/>
          </p:cNvSpPr>
          <p:nvPr/>
        </p:nvSpPr>
        <p:spPr bwMode="auto">
          <a:xfrm>
            <a:off x="2928926" y="3000372"/>
            <a:ext cx="799362" cy="628655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>
              <a:latin typeface="Calibri" pitchFamily="34" charset="0"/>
            </a:endParaRPr>
          </a:p>
        </p:txBody>
      </p:sp>
      <p:sp>
        <p:nvSpPr>
          <p:cNvPr id="32" name="AutoShape 25" descr="Гранит"/>
          <p:cNvSpPr>
            <a:spLocks noChangeArrowheads="1"/>
          </p:cNvSpPr>
          <p:nvPr/>
        </p:nvSpPr>
        <p:spPr bwMode="auto">
          <a:xfrm>
            <a:off x="1285852" y="2928934"/>
            <a:ext cx="635857" cy="628654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3" name="AutoShape 26" descr="Гранит"/>
          <p:cNvSpPr>
            <a:spLocks noChangeArrowheads="1"/>
          </p:cNvSpPr>
          <p:nvPr/>
        </p:nvSpPr>
        <p:spPr bwMode="auto">
          <a:xfrm>
            <a:off x="6643702" y="2500306"/>
            <a:ext cx="717609" cy="628654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Calibri" pitchFamily="34" charset="0"/>
            </a:endParaRPr>
          </a:p>
        </p:txBody>
      </p:sp>
      <p:sp>
        <p:nvSpPr>
          <p:cNvPr id="34" name="AutoShape 27" descr="Гранит"/>
          <p:cNvSpPr>
            <a:spLocks noChangeArrowheads="1"/>
          </p:cNvSpPr>
          <p:nvPr/>
        </p:nvSpPr>
        <p:spPr bwMode="auto">
          <a:xfrm rot="4877327">
            <a:off x="5885898" y="2484938"/>
            <a:ext cx="460667" cy="741227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3200">
              <a:latin typeface="Calibri" pitchFamily="34" charset="0"/>
            </a:endParaRPr>
          </a:p>
        </p:txBody>
      </p:sp>
      <p:sp>
        <p:nvSpPr>
          <p:cNvPr id="35" name="AutoShape 28" descr="Гранит"/>
          <p:cNvSpPr>
            <a:spLocks noChangeArrowheads="1"/>
          </p:cNvSpPr>
          <p:nvPr/>
        </p:nvSpPr>
        <p:spPr bwMode="auto">
          <a:xfrm rot="2778676">
            <a:off x="3088406" y="1948780"/>
            <a:ext cx="540331" cy="672191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>
              <a:latin typeface="Calibri" pitchFamily="34" charset="0"/>
            </a:endParaRPr>
          </a:p>
        </p:txBody>
      </p:sp>
      <p:sp>
        <p:nvSpPr>
          <p:cNvPr id="37" name="AutoShape 31" descr="Гранит"/>
          <p:cNvSpPr>
            <a:spLocks noChangeArrowheads="1"/>
          </p:cNvSpPr>
          <p:nvPr/>
        </p:nvSpPr>
        <p:spPr bwMode="auto">
          <a:xfrm>
            <a:off x="5072066" y="3714752"/>
            <a:ext cx="717609" cy="628655"/>
          </a:xfrm>
          <a:prstGeom prst="irregularSeal1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6" grpId="0"/>
      <p:bldP spid="57" grpId="0"/>
      <p:bldP spid="61" grpId="0"/>
      <p:bldP spid="62" grpId="0"/>
      <p:bldP spid="73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082660"/>
          </a:xfrm>
        </p:spPr>
        <p:txBody>
          <a:bodyPr/>
          <a:lstStyle/>
          <a:p>
            <a:r>
              <a:rPr lang="uk-UA" sz="4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</a:t>
            </a:r>
            <a:r>
              <a:rPr lang="uk-UA" sz="4800" b="1" i="1" cap="all" spc="0" dirty="0" smtClean="0">
                <a:ln w="28575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Акула</a:t>
            </a:r>
            <a:endParaRPr lang="ru-RU" sz="4800" b="1" i="1" cap="all" spc="0" dirty="0">
              <a:ln w="28575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00438"/>
            <a:ext cx="8715436" cy="31085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>
                  <a:solidFill>
                    <a:schemeClr val="tx1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Акулу називають грозою морів. Це дуже небезпечна риба шкіра її вкрита лускою з гострими шипами тому навіть легкий дотик наносить серйозні рани .                                      Найбільша акула – китова, довжина її досягає 15-20м, а маса – 20-30 тон. Тіло в більшості акул, які спритно і швидко плавають  (зі швидкістю  понад 70км/</a:t>
            </a:r>
            <a:r>
              <a:rPr lang="uk-UA" sz="2800" b="1" dirty="0" err="1" smtClean="0">
                <a:ln w="11430">
                  <a:solidFill>
                    <a:schemeClr val="tx1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год</a:t>
            </a:r>
            <a:r>
              <a:rPr lang="uk-UA" sz="2800" b="1" dirty="0" smtClean="0">
                <a:ln w="11430">
                  <a:solidFill>
                    <a:schemeClr val="tx1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), нагадує торпеду.</a:t>
            </a:r>
            <a:endParaRPr lang="ru-RU" sz="2800" b="1" dirty="0">
              <a:ln w="11430">
                <a:solidFill>
                  <a:schemeClr val="tx1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Задача</a:t>
            </a:r>
            <a:endParaRPr lang="ru-RU" sz="4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300" b="156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4214818"/>
            <a:ext cx="757242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Швидкість катера за течією річки дорівнює 16,3км/ 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год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швидкість течії – 2,6 км/год. Знайдіть власну швидкість катера і його швидкість проти течії? </a:t>
            </a:r>
          </a:p>
          <a:p>
            <a:pPr algn="ctr"/>
            <a:endParaRPr lang="uk-U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uk-UA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500042"/>
            <a:ext cx="19781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Задача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207839285_shark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7" name="TextBox 6"/>
          <p:cNvSpPr txBox="1"/>
          <p:nvPr/>
        </p:nvSpPr>
        <p:spPr>
          <a:xfrm>
            <a:off x="2143108" y="214290"/>
            <a:ext cx="49855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Робота в групах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7543762.jpg"/>
          <p:cNvPicPr>
            <a:picLocks noGrp="1" noChangeAspect="1"/>
          </p:cNvPicPr>
          <p:nvPr>
            <p:ph idx="1"/>
          </p:nvPr>
        </p:nvPicPr>
        <p:blipFill>
          <a:blip r:embed="rId2"/>
          <a:srcRect b="6250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428860" y="357166"/>
            <a:ext cx="3416595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5000" b="1" dirty="0" smtClean="0">
                <a:ln>
                  <a:solidFill>
                    <a:schemeClr val="bg1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     </a:t>
            </a:r>
            <a:r>
              <a:rPr lang="uk-UA" sz="5000" b="1" dirty="0" smtClean="0">
                <a:ln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otype Corsiva" pitchFamily="66" charset="0"/>
              </a:rPr>
              <a:t>Дельфін</a:t>
            </a:r>
            <a:endParaRPr lang="ru-RU" sz="5000" b="1" dirty="0">
              <a:ln>
                <a:solidFill>
                  <a:schemeClr val="bg1"/>
                </a:solidFill>
                <a:prstDash val="solid"/>
              </a:ln>
              <a:solidFill>
                <a:schemeClr val="tx2">
                  <a:lumMod val="25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143248"/>
            <a:ext cx="8429684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Найрозумніша морська тварина довжина його сягає 10 м, якщо дельфіна  поранено,то  інші дельфіни підтримують його на поверхні води. Так вони рятують і людей. Дельфіни легко піддаються дресируванню, тому виступають у морських цирках, а в спеціальних лабораторіях  учені намагаються спілкуватися з ними.</a:t>
            </a:r>
            <a:endParaRPr lang="uk-UA" sz="2800" b="1" dirty="0" smtClean="0">
              <a:ln w="11430">
                <a:solidFill>
                  <a:schemeClr val="bg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endParaRPr lang="uk-UA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02602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</a:t>
            </a:r>
            <a:r>
              <a:rPr lang="uk-UA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Мета: </a:t>
            </a:r>
            <a:endParaRPr lang="uk-UA" sz="6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uk-UA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формувати </a:t>
            </a:r>
            <a:r>
              <a:rPr lang="uk-UA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вміння учнів виконувати додавання і віднімання десяткових дробів, розв'язувати рівняння,текстові задачі; </a:t>
            </a:r>
            <a:endParaRPr lang="uk-UA" sz="6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навчити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учнів 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працювати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парах та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групах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здійснювати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взаємоконтроль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; </a:t>
            </a:r>
            <a:endParaRPr lang="ru-RU" sz="6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виховувати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пізнавальний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інтерес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6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навчання</a:t>
            </a:r>
            <a:r>
              <a:rPr lang="ru-RU" sz="6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uk-UA" sz="6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1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mota_ru_1080537-320x4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9144000" cy="68937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convex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       </a:t>
            </a:r>
            <a:r>
              <a:rPr lang="uk-UA" sz="48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Медуза</a:t>
            </a:r>
            <a:r>
              <a:rPr lang="ru-RU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b="1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ru-RU" b="1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58204" cy="48553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Медузи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бувають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круглими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 куля,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пласкими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як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тарілка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витягнутими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зразок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прозорого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дирижабля,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зовсім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невеликими.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Однак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краса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більшості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видів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медуз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буває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оманливою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Адже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більшою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або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меншою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мірою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медузи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отруйні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  <a:p>
            <a:pPr>
              <a:buNone/>
            </a:pP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Існують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абсолютно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нешкідливі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людини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медузи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всім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відомі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склоподібні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білі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вухаті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медузи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ru-RU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Ауреліо</a:t>
            </a:r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2912" t="26413" r="11668" b="71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1142984"/>
            <a:ext cx="835824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можна записувати дробові числа?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 розряди бувають у десяткових  дробів?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Чим відокремлюють цілу частину десяткового дробу </a:t>
            </a:r>
          </a:p>
          <a:p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від дробової?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порівнюють десяткові дроби?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додають десяткові дроби?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Які закони додавання виконуються для десяткових</a:t>
            </a:r>
          </a:p>
          <a:p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дробів?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 може сума двох десяткових дробів дорівнювати </a:t>
            </a:r>
          </a:p>
          <a:p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натуральному числу?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 віднімають десяткові дроби?</a:t>
            </a:r>
          </a:p>
          <a:p>
            <a:pPr>
              <a:buFont typeface="Wingdings" pitchFamily="2" charset="2"/>
              <a:buChar char="Ø"/>
            </a:pPr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Якою дією можна перевірити,правильність виконання</a:t>
            </a:r>
          </a:p>
          <a:p>
            <a:r>
              <a:rPr lang="uk-UA" sz="2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віднімання?</a:t>
            </a:r>
            <a:endParaRPr lang="uk-UA" sz="2600" b="1" i="1" dirty="0" smtClean="0">
              <a:solidFill>
                <a:srgbClr val="FFCC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42852"/>
            <a:ext cx="778674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Запитання для усного опитування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5011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9072626" cy="27146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4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менш цікава риба – електричний скат. У світі відомо понад 230 видів.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іх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становить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 — 9 м, ширина до 6 м, вага до 500 кг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Тіло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більшості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скатів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пласке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широке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дископодібне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електричних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скатів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спеціальні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утвори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полювання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захисту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електричні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становлять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видозмінені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м'язи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збудженні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вони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здатні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розряд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напругою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5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8 до 300 вольт.</a:t>
            </a:r>
            <a:endParaRPr lang="ru-RU" sz="25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</p:nvPr>
        </p:nvGraphicFramePr>
        <p:xfrm>
          <a:off x="428596" y="714356"/>
          <a:ext cx="3286150" cy="500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450"/>
                <a:gridCol w="469450"/>
                <a:gridCol w="469450"/>
                <a:gridCol w="469450"/>
                <a:gridCol w="469450"/>
                <a:gridCol w="438832"/>
                <a:gridCol w="500068"/>
              </a:tblGrid>
              <a:tr h="500066"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2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3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4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5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6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7</a:t>
                      </a:r>
                      <a:endParaRPr lang="ru-RU" sz="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Содержимое 4"/>
          <p:cNvGraphicFramePr>
            <a:graphicFrameLocks/>
          </p:cNvGraphicFramePr>
          <p:nvPr/>
        </p:nvGraphicFramePr>
        <p:xfrm>
          <a:off x="2571736" y="1785926"/>
          <a:ext cx="5715039" cy="500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549"/>
                <a:gridCol w="519549"/>
                <a:gridCol w="519549"/>
                <a:gridCol w="519549"/>
                <a:gridCol w="519549"/>
                <a:gridCol w="519549"/>
                <a:gridCol w="519549"/>
                <a:gridCol w="519549"/>
                <a:gridCol w="519549"/>
                <a:gridCol w="519549"/>
                <a:gridCol w="519549"/>
              </a:tblGrid>
              <a:tr h="500066"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8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9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10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11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12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13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14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15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16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17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18</a:t>
                      </a:r>
                      <a:endParaRPr lang="ru-RU" sz="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6500826" y="4000504"/>
          <a:ext cx="2286016" cy="500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  <a:gridCol w="571504"/>
              </a:tblGrid>
              <a:tr h="500066"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19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20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21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800" dirty="0" smtClean="0"/>
                        <a:t>22</a:t>
                      </a:r>
                      <a:endParaRPr lang="ru-RU" sz="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030f29957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1214414" y="428604"/>
            <a:ext cx="6786610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Великий </a:t>
            </a:r>
            <a:r>
              <a:rPr lang="ru-RU" sz="3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Камчатський</a:t>
            </a:r>
            <a:r>
              <a:rPr lang="ru-RU" sz="3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краб</a:t>
            </a:r>
            <a:endParaRPr lang="ru-RU" sz="3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357694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Маса сягає семи кілограм, </a:t>
            </a:r>
          </a:p>
          <a:p>
            <a:pPr algn="ctr"/>
            <a:r>
              <a:rPr lang="uk-UA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відстань між клешнями 1,5 м, </a:t>
            </a:r>
          </a:p>
          <a:p>
            <a:pPr algn="ctr"/>
            <a:r>
              <a:rPr lang="uk-UA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ширина панцира становить 12,5 – 25см</a:t>
            </a:r>
            <a:r>
              <a:rPr lang="uk-UA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 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ra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42900"/>
            <a:ext cx="9143999" cy="7000900"/>
          </a:xfrm>
        </p:spPr>
      </p:pic>
      <p:sp>
        <p:nvSpPr>
          <p:cNvPr id="5" name="TextBox 4"/>
          <p:cNvSpPr txBox="1"/>
          <p:nvPr/>
        </p:nvSpPr>
        <p:spPr>
          <a:xfrm>
            <a:off x="2000232" y="357166"/>
            <a:ext cx="4857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Рівняння </a:t>
            </a:r>
          </a:p>
          <a:p>
            <a:pPr algn="ctr"/>
            <a:r>
              <a:rPr lang="uk-UA" sz="4000" b="1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(робота в парах)</a:t>
            </a:r>
            <a:endParaRPr lang="ru-RU" sz="4000" b="1" dirty="0">
              <a:ln w="19050">
                <a:solidFill>
                  <a:srgbClr val="C0000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447969">
            <a:off x="-143722" y="4667282"/>
            <a:ext cx="4769882" cy="923330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85000"/>
                <a:lumOff val="15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5400" b="1" dirty="0" smtClean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(х-7,4)+2,8=9, 1</a:t>
            </a:r>
            <a:endParaRPr lang="ru-RU" sz="5400" b="1" dirty="0">
              <a:ln w="19050">
                <a:solidFill>
                  <a:schemeClr val="bg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261587">
            <a:off x="4381257" y="4584681"/>
            <a:ext cx="4765838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54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(х -9,4)+2,3=3,2</a:t>
            </a:r>
            <a:endParaRPr lang="ru-RU" sz="5400" b="1" dirty="0">
              <a:ln w="28575">
                <a:solidFill>
                  <a:sysClr val="windowText" lastClr="000000"/>
                </a:solidFill>
              </a:ln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564</TotalTime>
  <Words>499</Words>
  <PresentationFormat>Экран (4:3)</PresentationFormat>
  <Paragraphs>87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Метро</vt:lpstr>
      <vt:lpstr>Урок знайомство  з жителями морських глибин</vt:lpstr>
      <vt:lpstr>Слайд 2</vt:lpstr>
      <vt:lpstr>Слайд 3</vt:lpstr>
      <vt:lpstr>          Медуза </vt:lpstr>
      <vt:lpstr>Слайд 5</vt:lpstr>
      <vt:lpstr>   Не менш цікава риба – електричний скат. У світі відомо понад 230 видів. Довжина іх становить від 5 — 9 м, ширина до 6 м, вага до 500 кг і більше. Тіло більшості скатів пласке, широке та дископодібне. В електричних скатів є спеціальні утвори для полювання та захисту — електричні органи, що становлять собою видозмінені м'язи. При збудженні вони здатні давати розряд напругою від 8 до 300 вольт.</vt:lpstr>
      <vt:lpstr>Слайд 7</vt:lpstr>
      <vt:lpstr>Слайд 8</vt:lpstr>
      <vt:lpstr>Слайд 9</vt:lpstr>
      <vt:lpstr>Слайд 10</vt:lpstr>
      <vt:lpstr>Слайд 11</vt:lpstr>
      <vt:lpstr>        Акула</vt:lpstr>
      <vt:lpstr>Задача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знайомство з жителями морських глибин</dc:title>
  <cp:lastModifiedBy>Lenovo</cp:lastModifiedBy>
  <cp:revision>74</cp:revision>
  <dcterms:modified xsi:type="dcterms:W3CDTF">2018-03-04T17:50:50Z</dcterms:modified>
</cp:coreProperties>
</file>