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2" r:id="rId3"/>
  </p:sldMasterIdLst>
  <p:notesMasterIdLst>
    <p:notesMasterId r:id="rId22"/>
  </p:notesMasterIdLst>
  <p:sldIdLst>
    <p:sldId id="258" r:id="rId4"/>
    <p:sldId id="262" r:id="rId5"/>
    <p:sldId id="266" r:id="rId6"/>
    <p:sldId id="270" r:id="rId7"/>
    <p:sldId id="274" r:id="rId8"/>
    <p:sldId id="271" r:id="rId9"/>
    <p:sldId id="275" r:id="rId10"/>
    <p:sldId id="272" r:id="rId11"/>
    <p:sldId id="276" r:id="rId12"/>
    <p:sldId id="273" r:id="rId13"/>
    <p:sldId id="277" r:id="rId14"/>
    <p:sldId id="279" r:id="rId15"/>
    <p:sldId id="257" r:id="rId16"/>
    <p:sldId id="282" r:id="rId17"/>
    <p:sldId id="283" r:id="rId18"/>
    <p:sldId id="281" r:id="rId19"/>
    <p:sldId id="267" r:id="rId20"/>
    <p:sldId id="289" r:id="rId21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1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2756EE-A28B-49FC-9BA9-C4B9CCE842BE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721219-F07D-4EE5-AF74-273CCEDA89D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5113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E2820-AFE1-45FA-949E-17BDB534E1DC}" type="slidenum">
              <a:rPr lang="en-US">
                <a:solidFill>
                  <a:srgbClr val="595959"/>
                </a:solidFill>
                <a:latin typeface="Euphemia"/>
              </a:rPr>
              <a:pPr/>
              <a:t>3</a:t>
            </a:fld>
            <a:endParaRPr lang="en-US">
              <a:solidFill>
                <a:srgbClr val="595959"/>
              </a:solidFill>
              <a:latin typeface="Euphemia"/>
            </a:endParaRPr>
          </a:p>
        </p:txBody>
      </p:sp>
    </p:spTree>
    <p:extLst>
      <p:ext uri="{BB962C8B-B14F-4D97-AF65-F5344CB8AC3E}">
        <p14:creationId xmlns:p14="http://schemas.microsoft.com/office/powerpoint/2010/main" val="2983940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44143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2953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26400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B9702-7FBF-4720-8670-571C5E7EEDDE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260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AF48E-ABA0-4B58-B562-D1D7408067C4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62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5034C-8BD9-4B0C-893B-33834FAB227F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401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787AA-CBCD-47F9-A04C-7106C508CDE4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4922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C9DD-75F5-4611-BA0B-CFB1A226639C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521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F1F9-2D3D-4243-878F-D000C3F2A1C4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1904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BCBE8-1824-4658-A8BB-BECFAEB7E35A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3404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CD17-C377-4DE5-9FCA-CC7471605C58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465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799782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9F02-BE96-4BAE-86A5-1FA60D24CAE2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967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27AEA-BBBB-4C9B-AB23-214EAA8AB789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574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CA30-F5CD-4CA0-B16A-349C6F830700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6701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845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90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1784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14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1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66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37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96068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2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2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2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2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2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2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2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2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3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3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3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3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3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</p:grpSp>
      <p:sp>
        <p:nvSpPr>
          <p:cNvPr id="36" name="Рисунок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7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9" name="Текст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0" name="Текст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6911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  <p:grpSp>
        <p:nvGrpSpPr>
          <p:cNvPr id="35" name="Группа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4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4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4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4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4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4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4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4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4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5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5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</p:grpSp>
      <p:grpSp>
        <p:nvGrpSpPr>
          <p:cNvPr id="52" name="Группа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5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5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5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5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5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5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6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6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6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6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6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</p:grpSp>
      <p:grpSp>
        <p:nvGrpSpPr>
          <p:cNvPr id="65" name="Группа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67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68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69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70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71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72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73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74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75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76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77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</p:grpSp>
      <p:sp>
        <p:nvSpPr>
          <p:cNvPr id="78" name="Рисунок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79" name="Рисунок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0" name="Рисунок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1" name="Текст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2" name="Текст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3" name="Текст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9966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  <p:grpSp>
        <p:nvGrpSpPr>
          <p:cNvPr id="84" name="Группа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</p:grpSp>
      <p:sp>
        <p:nvSpPr>
          <p:cNvPr id="97" name="Рисунок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98" name="Группа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00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01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02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03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04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05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06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07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08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09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10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</p:grpSp>
      <p:sp>
        <p:nvSpPr>
          <p:cNvPr id="111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112" name="Группа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1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1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1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1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1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1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2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2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2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2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2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</p:grpSp>
      <p:sp>
        <p:nvSpPr>
          <p:cNvPr id="125" name="Рисунок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26" name="Текст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1660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5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Полилиния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0" name="Полилиния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Полилиния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9A5315"/>
                  </a:solidFill>
                </a:endParaRPr>
              </a:p>
            </p:txBody>
          </p:sp>
          <p:sp>
            <p:nvSpPr>
              <p:cNvPr id="21" name="Полилиния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9A5315"/>
                  </a:solidFill>
                </a:endParaRPr>
              </a:p>
            </p:txBody>
          </p:sp>
        </p:grpSp>
        <p:sp>
          <p:nvSpPr>
            <p:cNvPr id="12" name="Полилиния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3" name="Полилиния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4" name="Полилиния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5" name="Полилиния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6" name="Полилиния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7" name="Полилиния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8" name="Полилиния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  <p:sp>
          <p:nvSpPr>
            <p:cNvPr id="19" name="Полилиния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A5315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91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56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03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44097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81500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9400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752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63576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795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5AD54-C6BB-4C86-8A20-9E599E355080}" type="datetimeFigureOut">
              <a:rPr lang="uk-UA" smtClean="0"/>
              <a:t>07.03.2018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65005-63AD-4EAF-A9A6-4D0146FC40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55791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</a:t>
            </a:r>
            <a:r>
              <a:rPr lang="ru-RU" noProof="0" dirty="0" smtClean="0"/>
              <a:t>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9D3B9702-7FBF-4720-8670-571C5E7EEDDE}" type="datetime1">
              <a:rPr lang="ru-RU" smtClean="0">
                <a:solidFill>
                  <a:prstClr val="white"/>
                </a:solidFill>
              </a:rPr>
              <a:pPr/>
              <a:t>07.03.2018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1">
                <a:solidFill>
                  <a:schemeClr val="accent2"/>
                </a:solidFill>
              </a:defRPr>
            </a:lvl1pPr>
          </a:lstStyle>
          <a:p>
            <a:fld id="{8FDBFFB2-86D9-4B8F-A59A-553A60B94BBE}" type="slidenum">
              <a:rPr lang="ru-RU" smtClean="0">
                <a:solidFill>
                  <a:srgbClr val="DF5327"/>
                </a:solidFill>
              </a:rPr>
              <a:pPr/>
              <a:t>‹#›</a:t>
            </a:fld>
            <a:endParaRPr lang="ru-RU" dirty="0">
              <a:solidFill>
                <a:srgbClr val="DF53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45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ru-RU" smtClean="0">
                <a:solidFill>
                  <a:srgbClr val="9A5315"/>
                </a:solidFill>
              </a:rPr>
              <a:pPr/>
              <a:t>07.03.2018</a:t>
            </a:fld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>
              <a:solidFill>
                <a:srgbClr val="9A531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ru-RU" smtClean="0">
                <a:solidFill>
                  <a:srgbClr val="9A5315"/>
                </a:solidFill>
              </a:rPr>
              <a:pPr/>
              <a:t>‹#›</a:t>
            </a:fld>
            <a:endParaRPr lang="ru-RU" dirty="0">
              <a:solidFill>
                <a:srgbClr val="9A53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320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19" y="0"/>
            <a:ext cx="12108581" cy="681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03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000">
              <a:schemeClr val="accent6">
                <a:lumMod val="60000"/>
                <a:lumOff val="40000"/>
              </a:schemeClr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9378" y="246767"/>
            <a:ext cx="11040893" cy="6611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07000"/>
              </a:lnSpc>
              <a:spcAft>
                <a:spcPts val="0"/>
              </a:spcAft>
            </a:pPr>
            <a:r>
              <a:rPr lang="en-US" sz="80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is cloudy today, but the weather is rather warm. The days become longer and the nights shorter.</a:t>
            </a:r>
            <a:endParaRPr lang="uk-UA" sz="8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33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000">
              <a:srgbClr val="7030A0"/>
            </a:gs>
            <a:gs pos="100000">
              <a:srgbClr val="9E14A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783" y="0"/>
            <a:ext cx="977350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02468" y="4149566"/>
            <a:ext cx="6846746" cy="2708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spring</a:t>
            </a:r>
            <a:endParaRPr lang="uk-UA" sz="17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752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 10"/>
          <p:cNvSpPr/>
          <p:nvPr/>
        </p:nvSpPr>
        <p:spPr>
          <a:xfrm>
            <a:off x="253374" y="967234"/>
            <a:ext cx="5067655" cy="2397386"/>
          </a:xfrm>
          <a:custGeom>
            <a:avLst/>
            <a:gdLst>
              <a:gd name="connsiteX0" fmla="*/ 0 w 6933183"/>
              <a:gd name="connsiteY0" fmla="*/ 0 h 570477"/>
              <a:gd name="connsiteX1" fmla="*/ 6933183 w 6933183"/>
              <a:gd name="connsiteY1" fmla="*/ 0 h 570477"/>
              <a:gd name="connsiteX2" fmla="*/ 6933183 w 6933183"/>
              <a:gd name="connsiteY2" fmla="*/ 570477 h 570477"/>
              <a:gd name="connsiteX3" fmla="*/ 0 w 6933183"/>
              <a:gd name="connsiteY3" fmla="*/ 570477 h 570477"/>
              <a:gd name="connsiteX4" fmla="*/ 0 w 6933183"/>
              <a:gd name="connsiteY4" fmla="*/ 0 h 57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3183" h="570477">
                <a:moveTo>
                  <a:pt x="0" y="0"/>
                </a:moveTo>
                <a:lnTo>
                  <a:pt x="6933183" y="0"/>
                </a:lnTo>
                <a:lnTo>
                  <a:pt x="6933183" y="570477"/>
                </a:lnTo>
                <a:lnTo>
                  <a:pt x="0" y="5704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2816" tIns="78740" rIns="78740" bIns="78740" numCol="1" spcCol="1270" anchor="ctr" anchorCtr="0">
            <a:noAutofit/>
          </a:bodyPr>
          <a:lstStyle/>
          <a:p>
            <a:pPr lvl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0" b="1" dirty="0" err="1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8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 g s p r </a:t>
            </a:r>
            <a:endParaRPr lang="uk-UA" sz="8000" b="1" kern="1200" dirty="0">
              <a:ln w="22225">
                <a:solidFill>
                  <a:srgbClr val="FF0000"/>
                </a:solidFill>
                <a:prstDash val="solid"/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141277" y="3835371"/>
            <a:ext cx="5291847" cy="2397386"/>
          </a:xfrm>
          <a:custGeom>
            <a:avLst/>
            <a:gdLst>
              <a:gd name="connsiteX0" fmla="*/ 0 w 6933183"/>
              <a:gd name="connsiteY0" fmla="*/ 0 h 570477"/>
              <a:gd name="connsiteX1" fmla="*/ 6933183 w 6933183"/>
              <a:gd name="connsiteY1" fmla="*/ 0 h 570477"/>
              <a:gd name="connsiteX2" fmla="*/ 6933183 w 6933183"/>
              <a:gd name="connsiteY2" fmla="*/ 570477 h 570477"/>
              <a:gd name="connsiteX3" fmla="*/ 0 w 6933183"/>
              <a:gd name="connsiteY3" fmla="*/ 570477 h 570477"/>
              <a:gd name="connsiteX4" fmla="*/ 0 w 6933183"/>
              <a:gd name="connsiteY4" fmla="*/ 0 h 57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3183" h="570477">
                <a:moveTo>
                  <a:pt x="0" y="0"/>
                </a:moveTo>
                <a:lnTo>
                  <a:pt x="6933183" y="0"/>
                </a:lnTo>
                <a:lnTo>
                  <a:pt x="6933183" y="570477"/>
                </a:lnTo>
                <a:lnTo>
                  <a:pt x="0" y="5704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2816" tIns="78740" rIns="78740" bIns="78740" numCol="1" spcCol="1270" anchor="ctr" anchorCtr="0">
            <a:noAutofit/>
          </a:bodyPr>
          <a:lstStyle/>
          <a:p>
            <a:pPr lvl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800" kern="1200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</a:t>
            </a:r>
            <a:r>
              <a:rPr lang="en-US" sz="8800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 e w n </a:t>
            </a:r>
            <a:r>
              <a:rPr lang="en-US" sz="8800" dirty="0" err="1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uk-UA" sz="8800" kern="1200" dirty="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5846778" y="1058236"/>
            <a:ext cx="5913962" cy="2306384"/>
          </a:xfrm>
          <a:custGeom>
            <a:avLst/>
            <a:gdLst>
              <a:gd name="connsiteX0" fmla="*/ 0 w 7147763"/>
              <a:gd name="connsiteY0" fmla="*/ 0 h 570477"/>
              <a:gd name="connsiteX1" fmla="*/ 7147763 w 7147763"/>
              <a:gd name="connsiteY1" fmla="*/ 0 h 570477"/>
              <a:gd name="connsiteX2" fmla="*/ 7147763 w 7147763"/>
              <a:gd name="connsiteY2" fmla="*/ 570477 h 570477"/>
              <a:gd name="connsiteX3" fmla="*/ 0 w 7147763"/>
              <a:gd name="connsiteY3" fmla="*/ 570477 h 570477"/>
              <a:gd name="connsiteX4" fmla="*/ 0 w 7147763"/>
              <a:gd name="connsiteY4" fmla="*/ 0 h 57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7763" h="570477">
                <a:moveTo>
                  <a:pt x="0" y="0"/>
                </a:moveTo>
                <a:lnTo>
                  <a:pt x="7147763" y="0"/>
                </a:lnTo>
                <a:lnTo>
                  <a:pt x="7147763" y="570477"/>
                </a:lnTo>
                <a:lnTo>
                  <a:pt x="0" y="5704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2816" tIns="78740" rIns="78740" bIns="78740" numCol="1" spcCol="1270" anchor="ctr" anchorCtr="0">
            <a:noAutofit/>
          </a:bodyPr>
          <a:lstStyle/>
          <a:p>
            <a:pPr lvl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0" b="1" kern="120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 r u s e m</a:t>
            </a:r>
            <a:endParaRPr lang="uk-UA" sz="8000" b="1" kern="1200" dirty="0">
              <a:ln w="22225">
                <a:solidFill>
                  <a:srgbClr val="C00000"/>
                </a:solidFill>
                <a:prstDash val="solid"/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5846778" y="3842426"/>
            <a:ext cx="6020967" cy="2383276"/>
          </a:xfrm>
          <a:custGeom>
            <a:avLst/>
            <a:gdLst>
              <a:gd name="connsiteX0" fmla="*/ 0 w 7617019"/>
              <a:gd name="connsiteY0" fmla="*/ 0 h 570477"/>
              <a:gd name="connsiteX1" fmla="*/ 7617019 w 7617019"/>
              <a:gd name="connsiteY1" fmla="*/ 0 h 570477"/>
              <a:gd name="connsiteX2" fmla="*/ 7617019 w 7617019"/>
              <a:gd name="connsiteY2" fmla="*/ 570477 h 570477"/>
              <a:gd name="connsiteX3" fmla="*/ 0 w 7617019"/>
              <a:gd name="connsiteY3" fmla="*/ 570477 h 570477"/>
              <a:gd name="connsiteX4" fmla="*/ 0 w 7617019"/>
              <a:gd name="connsiteY4" fmla="*/ 0 h 57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17019" h="570477">
                <a:moveTo>
                  <a:pt x="0" y="0"/>
                </a:moveTo>
                <a:lnTo>
                  <a:pt x="7617019" y="0"/>
                </a:lnTo>
                <a:lnTo>
                  <a:pt x="7617019" y="570477"/>
                </a:lnTo>
                <a:lnTo>
                  <a:pt x="0" y="5704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2816" tIns="78740" rIns="78740" bIns="78740" numCol="1" spcCol="1270" anchor="ctr" anchorCtr="0">
            <a:noAutofit/>
          </a:bodyPr>
          <a:lstStyle/>
          <a:p>
            <a:pPr lvl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kern="1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kern="120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a u t m u</a:t>
            </a:r>
            <a:endParaRPr lang="uk-UA" sz="8000" b="1" kern="1200" dirty="0">
              <a:ln w="22225">
                <a:solidFill>
                  <a:srgbClr val="C00000"/>
                </a:solidFill>
                <a:prstDash val="solid"/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495600" y="77672"/>
            <a:ext cx="8729632" cy="926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UNSCRANBLE WORDS</a:t>
            </a:r>
            <a:endParaRPr lang="ru-RU" sz="5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0399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03"/>
            <a:ext cx="12192000" cy="679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onths of the Year Song - 12 Months of the Year - Kids Songs by The Learning Station (1)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91500">
              <a:schemeClr val="accent4">
                <a:lumMod val="60000"/>
                <a:lumOff val="40000"/>
              </a:schemeClr>
            </a:gs>
            <a:gs pos="45440">
              <a:schemeClr val="accent2">
                <a:lumMod val="75000"/>
              </a:schemeClr>
            </a:gs>
            <a:gs pos="21000">
              <a:srgbClr val="FF0000"/>
            </a:gs>
            <a:gs pos="8000">
              <a:srgbClr val="7030A0"/>
            </a:gs>
            <a:gs pos="28000">
              <a:schemeClr val="accent1">
                <a:lumMod val="50000"/>
              </a:schemeClr>
            </a:gs>
            <a:gs pos="81978">
              <a:srgbClr val="00B0F0"/>
            </a:gs>
            <a:gs pos="57000">
              <a:srgbClr val="92D050"/>
            </a:gs>
            <a:gs pos="100000">
              <a:srgbClr val="7030A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>
          <a:xfrm>
            <a:off x="1247867" y="927354"/>
            <a:ext cx="10629605" cy="706626"/>
          </a:xfrm>
          <a:custGeom>
            <a:avLst/>
            <a:gdLst>
              <a:gd name="connsiteX0" fmla="*/ 0 w 7617019"/>
              <a:gd name="connsiteY0" fmla="*/ 0 h 570477"/>
              <a:gd name="connsiteX1" fmla="*/ 7617019 w 7617019"/>
              <a:gd name="connsiteY1" fmla="*/ 0 h 570477"/>
              <a:gd name="connsiteX2" fmla="*/ 7617019 w 7617019"/>
              <a:gd name="connsiteY2" fmla="*/ 570477 h 570477"/>
              <a:gd name="connsiteX3" fmla="*/ 0 w 7617019"/>
              <a:gd name="connsiteY3" fmla="*/ 570477 h 570477"/>
              <a:gd name="connsiteX4" fmla="*/ 0 w 7617019"/>
              <a:gd name="connsiteY4" fmla="*/ 0 h 57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17019" h="570477">
                <a:moveTo>
                  <a:pt x="0" y="0"/>
                </a:moveTo>
                <a:lnTo>
                  <a:pt x="7617019" y="0"/>
                </a:lnTo>
                <a:lnTo>
                  <a:pt x="7617019" y="570477"/>
                </a:lnTo>
                <a:lnTo>
                  <a:pt x="0" y="5704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2816" tIns="78740" rIns="78740" bIns="78740" numCol="1" spcCol="1270" anchor="ctr" anchorCtr="0">
            <a:noAutofit/>
          </a:bodyPr>
          <a:lstStyle/>
          <a:p>
            <a:pPr lvl="0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kern="1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3600" dirty="0" err="1"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lang="uk-UA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3600" dirty="0" err="1"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lang="uk-UA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36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uk-UA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3600" dirty="0" err="1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uk-UA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3600" dirty="0" err="1"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uk-UA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36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uk-UA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3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uk-UA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3600" dirty="0" err="1"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r>
              <a:rPr lang="uk-UA" sz="36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uk-UA" sz="3600" kern="1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1496914" y="1660453"/>
            <a:ext cx="10380558" cy="755422"/>
          </a:xfrm>
          <a:custGeom>
            <a:avLst/>
            <a:gdLst>
              <a:gd name="connsiteX0" fmla="*/ 0 w 7147763"/>
              <a:gd name="connsiteY0" fmla="*/ 0 h 570477"/>
              <a:gd name="connsiteX1" fmla="*/ 7147763 w 7147763"/>
              <a:gd name="connsiteY1" fmla="*/ 0 h 570477"/>
              <a:gd name="connsiteX2" fmla="*/ 7147763 w 7147763"/>
              <a:gd name="connsiteY2" fmla="*/ 570477 h 570477"/>
              <a:gd name="connsiteX3" fmla="*/ 0 w 7147763"/>
              <a:gd name="connsiteY3" fmla="*/ 570477 h 570477"/>
              <a:gd name="connsiteX4" fmla="*/ 0 w 7147763"/>
              <a:gd name="connsiteY4" fmla="*/ 0 h 57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7763" h="570477">
                <a:moveTo>
                  <a:pt x="0" y="0"/>
                </a:moveTo>
                <a:lnTo>
                  <a:pt x="7147763" y="0"/>
                </a:lnTo>
                <a:lnTo>
                  <a:pt x="7147763" y="570477"/>
                </a:lnTo>
                <a:lnTo>
                  <a:pt x="0" y="5704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2816" tIns="78740" rIns="78740" bIns="78740" numCol="1" spcCol="1270" anchor="ctr" anchorCtr="0">
            <a:noAutofit/>
          </a:bodyPr>
          <a:lstStyle/>
          <a:p>
            <a:pPr lvl="0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36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What month is the shortest?</a:t>
            </a:r>
            <a:endParaRPr lang="uk-UA" sz="36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1750698" y="2498037"/>
            <a:ext cx="10142075" cy="787579"/>
          </a:xfrm>
          <a:custGeom>
            <a:avLst/>
            <a:gdLst>
              <a:gd name="connsiteX0" fmla="*/ 0 w 6933183"/>
              <a:gd name="connsiteY0" fmla="*/ 0 h 570477"/>
              <a:gd name="connsiteX1" fmla="*/ 6933183 w 6933183"/>
              <a:gd name="connsiteY1" fmla="*/ 0 h 570477"/>
              <a:gd name="connsiteX2" fmla="*/ 6933183 w 6933183"/>
              <a:gd name="connsiteY2" fmla="*/ 570477 h 570477"/>
              <a:gd name="connsiteX3" fmla="*/ 0 w 6933183"/>
              <a:gd name="connsiteY3" fmla="*/ 570477 h 570477"/>
              <a:gd name="connsiteX4" fmla="*/ 0 w 6933183"/>
              <a:gd name="connsiteY4" fmla="*/ 0 h 57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3183" h="570477">
                <a:moveTo>
                  <a:pt x="0" y="0"/>
                </a:moveTo>
                <a:lnTo>
                  <a:pt x="6933183" y="0"/>
                </a:lnTo>
                <a:lnTo>
                  <a:pt x="6933183" y="570477"/>
                </a:lnTo>
                <a:lnTo>
                  <a:pt x="0" y="5704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2816" tIns="78740" rIns="78740" bIns="78740" numCol="1" spcCol="1270" anchor="ctr" anchorCtr="0">
            <a:noAutofit/>
          </a:bodyPr>
          <a:lstStyle/>
          <a:p>
            <a:pPr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Which three months begin with the same letter? </a:t>
            </a:r>
            <a:endParaRPr lang="uk-UA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2017270" y="3356291"/>
            <a:ext cx="9860201" cy="782483"/>
          </a:xfrm>
          <a:custGeom>
            <a:avLst/>
            <a:gdLst>
              <a:gd name="connsiteX0" fmla="*/ 0 w 6933183"/>
              <a:gd name="connsiteY0" fmla="*/ 0 h 570477"/>
              <a:gd name="connsiteX1" fmla="*/ 6933183 w 6933183"/>
              <a:gd name="connsiteY1" fmla="*/ 0 h 570477"/>
              <a:gd name="connsiteX2" fmla="*/ 6933183 w 6933183"/>
              <a:gd name="connsiteY2" fmla="*/ 570477 h 570477"/>
              <a:gd name="connsiteX3" fmla="*/ 0 w 6933183"/>
              <a:gd name="connsiteY3" fmla="*/ 570477 h 570477"/>
              <a:gd name="connsiteX4" fmla="*/ 0 w 6933183"/>
              <a:gd name="connsiteY4" fmla="*/ 0 h 57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3183" h="570477">
                <a:moveTo>
                  <a:pt x="0" y="0"/>
                </a:moveTo>
                <a:lnTo>
                  <a:pt x="6933183" y="0"/>
                </a:lnTo>
                <a:lnTo>
                  <a:pt x="6933183" y="570477"/>
                </a:lnTo>
                <a:lnTo>
                  <a:pt x="0" y="5704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2816" tIns="78740" rIns="78740" bIns="78740" numCol="1" spcCol="1270" anchor="ctr" anchorCtr="0">
            <a:noAutofit/>
          </a:bodyPr>
          <a:lstStyle/>
          <a:p>
            <a:pPr lvl="0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Which three months begin with a vowel?</a:t>
            </a:r>
            <a:endParaRPr lang="uk-UA" sz="36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1945103" y="4168114"/>
            <a:ext cx="9932367" cy="783025"/>
          </a:xfrm>
          <a:custGeom>
            <a:avLst/>
            <a:gdLst>
              <a:gd name="connsiteX0" fmla="*/ 0 w 7147763"/>
              <a:gd name="connsiteY0" fmla="*/ 0 h 570477"/>
              <a:gd name="connsiteX1" fmla="*/ 7147763 w 7147763"/>
              <a:gd name="connsiteY1" fmla="*/ 0 h 570477"/>
              <a:gd name="connsiteX2" fmla="*/ 7147763 w 7147763"/>
              <a:gd name="connsiteY2" fmla="*/ 570477 h 570477"/>
              <a:gd name="connsiteX3" fmla="*/ 0 w 7147763"/>
              <a:gd name="connsiteY3" fmla="*/ 570477 h 570477"/>
              <a:gd name="connsiteX4" fmla="*/ 0 w 7147763"/>
              <a:gd name="connsiteY4" fmla="*/ 0 h 57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7763" h="570477">
                <a:moveTo>
                  <a:pt x="0" y="0"/>
                </a:moveTo>
                <a:lnTo>
                  <a:pt x="7147763" y="0"/>
                </a:lnTo>
                <a:lnTo>
                  <a:pt x="7147763" y="570477"/>
                </a:lnTo>
                <a:lnTo>
                  <a:pt x="0" y="5704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2816" tIns="78740" rIns="78740" bIns="78740" numCol="1" spcCol="1270" anchor="ctr" anchorCtr="0">
            <a:noAutofit/>
          </a:bodyPr>
          <a:lstStyle/>
          <a:p>
            <a:pPr lvl="0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Which month has the shortest name? </a:t>
            </a:r>
            <a:endParaRPr lang="uk-UA" sz="36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1933303" y="4980479"/>
            <a:ext cx="9944167" cy="757214"/>
          </a:xfrm>
          <a:custGeom>
            <a:avLst/>
            <a:gdLst>
              <a:gd name="connsiteX0" fmla="*/ 0 w 7617019"/>
              <a:gd name="connsiteY0" fmla="*/ 0 h 570477"/>
              <a:gd name="connsiteX1" fmla="*/ 7617019 w 7617019"/>
              <a:gd name="connsiteY1" fmla="*/ 0 h 570477"/>
              <a:gd name="connsiteX2" fmla="*/ 7617019 w 7617019"/>
              <a:gd name="connsiteY2" fmla="*/ 570477 h 570477"/>
              <a:gd name="connsiteX3" fmla="*/ 0 w 7617019"/>
              <a:gd name="connsiteY3" fmla="*/ 570477 h 570477"/>
              <a:gd name="connsiteX4" fmla="*/ 0 w 7617019"/>
              <a:gd name="connsiteY4" fmla="*/ 0 h 57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17019" h="570477">
                <a:moveTo>
                  <a:pt x="0" y="0"/>
                </a:moveTo>
                <a:lnTo>
                  <a:pt x="7617019" y="0"/>
                </a:lnTo>
                <a:lnTo>
                  <a:pt x="7617019" y="570477"/>
                </a:lnTo>
                <a:lnTo>
                  <a:pt x="0" y="5704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2816" tIns="78740" rIns="78740" bIns="78740" numCol="1" spcCol="1270" anchor="ctr" anchorCtr="0">
            <a:noAutofit/>
          </a:bodyPr>
          <a:lstStyle/>
          <a:p>
            <a:pPr lvl="0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Which month has the longest name? </a:t>
            </a:r>
            <a:endParaRPr lang="uk-UA" sz="3600" kern="1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-5360185" y="-137786"/>
            <a:ext cx="7636744" cy="7293488"/>
            <a:chOff x="-4094981" y="-217744"/>
            <a:chExt cx="7636744" cy="7293488"/>
          </a:xfrm>
        </p:grpSpPr>
        <p:sp>
          <p:nvSpPr>
            <p:cNvPr id="6" name="Арка 5"/>
            <p:cNvSpPr/>
            <p:nvPr/>
          </p:nvSpPr>
          <p:spPr>
            <a:xfrm>
              <a:off x="-4094981" y="-217744"/>
              <a:ext cx="7293488" cy="7293488"/>
            </a:xfrm>
            <a:prstGeom prst="blockArc">
              <a:avLst>
                <a:gd name="adj1" fmla="val 18900000"/>
                <a:gd name="adj2" fmla="val 2700000"/>
                <a:gd name="adj3" fmla="val 296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Овал 7"/>
            <p:cNvSpPr/>
            <p:nvPr/>
          </p:nvSpPr>
          <p:spPr>
            <a:xfrm>
              <a:off x="1673685" y="750051"/>
              <a:ext cx="924994" cy="808456"/>
            </a:xfrm>
            <a:prstGeom prst="ellipse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Овал 9"/>
            <p:cNvSpPr/>
            <p:nvPr/>
          </p:nvSpPr>
          <p:spPr>
            <a:xfrm>
              <a:off x="2059131" y="1491710"/>
              <a:ext cx="956771" cy="807641"/>
            </a:xfrm>
            <a:prstGeom prst="ellipse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Овал 11"/>
            <p:cNvSpPr/>
            <p:nvPr/>
          </p:nvSpPr>
          <p:spPr>
            <a:xfrm>
              <a:off x="2407713" y="2293801"/>
              <a:ext cx="934521" cy="861569"/>
            </a:xfrm>
            <a:prstGeom prst="ellipse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Овал 13"/>
            <p:cNvSpPr/>
            <p:nvPr/>
          </p:nvSpPr>
          <p:spPr>
            <a:xfrm>
              <a:off x="2633661" y="3201717"/>
              <a:ext cx="908102" cy="855716"/>
            </a:xfrm>
            <a:prstGeom prst="ellipse">
              <a:avLst/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Овал 15"/>
            <p:cNvSpPr/>
            <p:nvPr/>
          </p:nvSpPr>
          <p:spPr>
            <a:xfrm>
              <a:off x="2537516" y="4057433"/>
              <a:ext cx="884487" cy="886308"/>
            </a:xfrm>
            <a:prstGeom prst="ellipse">
              <a:avLst/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Овал 17"/>
            <p:cNvSpPr/>
            <p:nvPr/>
          </p:nvSpPr>
          <p:spPr>
            <a:xfrm>
              <a:off x="2279782" y="4913149"/>
              <a:ext cx="930525" cy="773926"/>
            </a:xfrm>
            <a:prstGeom prst="ellipse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0" name="Заголовок 1"/>
          <p:cNvSpPr txBox="1">
            <a:spLocks/>
          </p:cNvSpPr>
          <p:nvPr/>
        </p:nvSpPr>
        <p:spPr>
          <a:xfrm>
            <a:off x="2004342" y="5712"/>
            <a:ext cx="9158413" cy="926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 the questions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97633" y="5752362"/>
            <a:ext cx="908102" cy="855716"/>
          </a:xfrm>
          <a:prstGeom prst="ellipse">
            <a:avLst/>
          </a:pr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Полилиния 21"/>
          <p:cNvSpPr/>
          <p:nvPr/>
        </p:nvSpPr>
        <p:spPr>
          <a:xfrm>
            <a:off x="1605735" y="5788979"/>
            <a:ext cx="10287038" cy="782483"/>
          </a:xfrm>
          <a:custGeom>
            <a:avLst/>
            <a:gdLst>
              <a:gd name="connsiteX0" fmla="*/ 0 w 6933183"/>
              <a:gd name="connsiteY0" fmla="*/ 0 h 570477"/>
              <a:gd name="connsiteX1" fmla="*/ 6933183 w 6933183"/>
              <a:gd name="connsiteY1" fmla="*/ 0 h 570477"/>
              <a:gd name="connsiteX2" fmla="*/ 6933183 w 6933183"/>
              <a:gd name="connsiteY2" fmla="*/ 570477 h 570477"/>
              <a:gd name="connsiteX3" fmla="*/ 0 w 6933183"/>
              <a:gd name="connsiteY3" fmla="*/ 570477 h 570477"/>
              <a:gd name="connsiteX4" fmla="*/ 0 w 6933183"/>
              <a:gd name="connsiteY4" fmla="*/ 0 h 57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3183" h="570477">
                <a:moveTo>
                  <a:pt x="0" y="0"/>
                </a:moveTo>
                <a:lnTo>
                  <a:pt x="6933183" y="0"/>
                </a:lnTo>
                <a:lnTo>
                  <a:pt x="6933183" y="570477"/>
                </a:lnTo>
                <a:lnTo>
                  <a:pt x="0" y="5704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2816" tIns="78740" rIns="78740" bIns="78740" numCol="1" spcCol="1270" anchor="ctr" anchorCtr="0">
            <a:noAutofit/>
          </a:bodyPr>
          <a:lstStyle/>
          <a:p>
            <a:pPr lvl="0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In which month is the last letter H? </a:t>
            </a:r>
            <a:endParaRPr lang="uk-UA" sz="36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2464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1500">
              <a:schemeClr val="accent4">
                <a:lumMod val="60000"/>
                <a:lumOff val="40000"/>
              </a:schemeClr>
            </a:gs>
            <a:gs pos="45440">
              <a:schemeClr val="accent2">
                <a:lumMod val="75000"/>
              </a:schemeClr>
            </a:gs>
            <a:gs pos="21000">
              <a:srgbClr val="FF0000"/>
            </a:gs>
            <a:gs pos="8000">
              <a:srgbClr val="7030A0"/>
            </a:gs>
            <a:gs pos="28000">
              <a:schemeClr val="accent1">
                <a:lumMod val="50000"/>
              </a:schemeClr>
            </a:gs>
            <a:gs pos="81978">
              <a:srgbClr val="00B0F0"/>
            </a:gs>
            <a:gs pos="57000">
              <a:srgbClr val="92D050"/>
            </a:gs>
            <a:gs pos="100000">
              <a:srgbClr val="7030A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738" y="670748"/>
            <a:ext cx="9664465" cy="4275306"/>
          </a:xfrm>
        </p:spPr>
        <p:txBody>
          <a:bodyPr>
            <a:noAutofit/>
          </a:bodyPr>
          <a:lstStyle/>
          <a:p>
            <a:pPr algn="ctr" defTabSz="914400">
              <a:spcBef>
                <a:spcPts val="1"/>
              </a:spcBef>
              <a:buNone/>
            </a:pPr>
            <a:r>
              <a:rPr lang="en-US" sz="15000" b="1" i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 training</a:t>
            </a:r>
            <a:endParaRPr lang="ru-RU" sz="15000" b="1" i="0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56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hat's the Weather Like Today - Weather Song for Kids - The Kiboomers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0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7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1500">
              <a:schemeClr val="accent4">
                <a:lumMod val="60000"/>
                <a:lumOff val="40000"/>
              </a:schemeClr>
            </a:gs>
            <a:gs pos="45440">
              <a:schemeClr val="accent2">
                <a:lumMod val="75000"/>
              </a:schemeClr>
            </a:gs>
            <a:gs pos="21000">
              <a:srgbClr val="FF0000"/>
            </a:gs>
            <a:gs pos="8000">
              <a:srgbClr val="7030A0"/>
            </a:gs>
            <a:gs pos="28000">
              <a:schemeClr val="accent1">
                <a:lumMod val="50000"/>
              </a:schemeClr>
            </a:gs>
            <a:gs pos="81978">
              <a:srgbClr val="00B0F0"/>
            </a:gs>
            <a:gs pos="57000">
              <a:srgbClr val="92D050"/>
            </a:gs>
            <a:gs pos="100000">
              <a:srgbClr val="7030A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441" y="425659"/>
            <a:ext cx="6924016" cy="5077838"/>
          </a:xfrm>
        </p:spPr>
        <p:txBody>
          <a:bodyPr>
            <a:noAutofit/>
          </a:bodyPr>
          <a:lstStyle/>
          <a:p>
            <a:pPr algn="ctr"/>
            <a:r>
              <a:rPr lang="en-US" sz="11000" b="1" i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</a:t>
            </a:r>
            <a:br>
              <a:rPr lang="en-US" sz="11000" b="1" i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0" b="1" i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nice day!</a:t>
            </a:r>
            <a:br>
              <a:rPr lang="en-US" sz="11000" b="1" i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1000" b="1" i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80625" y="4718667"/>
            <a:ext cx="626966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b="1" i="1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 bye!</a:t>
            </a:r>
            <a:endParaRPr lang="uk-UA" b="1" dirty="0">
              <a:ln w="22225">
                <a:solidFill>
                  <a:schemeClr val="bg1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96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1500">
              <a:schemeClr val="accent4">
                <a:lumMod val="60000"/>
                <a:lumOff val="40000"/>
              </a:schemeClr>
            </a:gs>
            <a:gs pos="45440">
              <a:schemeClr val="accent2">
                <a:lumMod val="75000"/>
              </a:schemeClr>
            </a:gs>
            <a:gs pos="21000">
              <a:srgbClr val="FF0000"/>
            </a:gs>
            <a:gs pos="8000">
              <a:srgbClr val="7030A0"/>
            </a:gs>
            <a:gs pos="28000">
              <a:schemeClr val="accent1">
                <a:lumMod val="50000"/>
              </a:schemeClr>
            </a:gs>
            <a:gs pos="81978">
              <a:srgbClr val="00B0F0"/>
            </a:gs>
            <a:gs pos="57000">
              <a:srgbClr val="92D050"/>
            </a:gs>
            <a:gs pos="10000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5135" y="134752"/>
            <a:ext cx="6930191" cy="661347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4800" dirty="0" smtClean="0">
                <a:solidFill>
                  <a:srgbClr val="C00000"/>
                </a:solidFill>
                <a:effectLst/>
                <a:latin typeface="Berlin Sans FB" panose="020E0602020502020306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SMILE</a:t>
            </a:r>
            <a:endParaRPr lang="uk-UA" sz="4800" dirty="0" smtClean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0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smile when I am happy,</a:t>
            </a:r>
            <a:endParaRPr lang="uk-UA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0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smile when I am glad.</a:t>
            </a:r>
            <a:endParaRPr lang="uk-UA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>
              <a:lnSpc>
                <a:spcPct val="107000"/>
              </a:lnSpc>
              <a:spcAft>
                <a:spcPts val="0"/>
              </a:spcAft>
            </a:pPr>
            <a:r>
              <a:rPr lang="en-US" sz="40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even smile BIG and BRIGHT,</a:t>
            </a:r>
            <a:endParaRPr lang="uk-UA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>
              <a:lnSpc>
                <a:spcPct val="107000"/>
              </a:lnSpc>
              <a:spcAft>
                <a:spcPts val="0"/>
              </a:spcAft>
            </a:pPr>
            <a:r>
              <a:rPr lang="en-US" sz="40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 I’ve been SAD,</a:t>
            </a:r>
            <a:endParaRPr lang="uk-UA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0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smile when I wake up,</a:t>
            </a:r>
            <a:endParaRPr lang="uk-UA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0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smile to start my day,</a:t>
            </a:r>
            <a:endParaRPr lang="uk-UA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>
              <a:lnSpc>
                <a:spcPct val="107000"/>
              </a:lnSpc>
              <a:spcAft>
                <a:spcPts val="0"/>
              </a:spcAft>
            </a:pPr>
            <a:r>
              <a:rPr lang="en-US" sz="40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smile’s a HAPPY thing to do,</a:t>
            </a:r>
            <a:endParaRPr lang="uk-UA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>
              <a:lnSpc>
                <a:spcPct val="107000"/>
              </a:lnSpc>
              <a:spcAft>
                <a:spcPts val="0"/>
              </a:spcAft>
            </a:pPr>
            <a:r>
              <a:rPr lang="en-US" sz="40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start me on my way.  </a:t>
            </a:r>
            <a:endParaRPr lang="uk-UA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/>
            </a:r>
            <a:br>
              <a:rPr lang="en-US" sz="1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48" b="-536"/>
          <a:stretch/>
        </p:blipFill>
        <p:spPr>
          <a:xfrm>
            <a:off x="73218" y="1212782"/>
            <a:ext cx="4839710" cy="466825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872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57000">
              <a:schemeClr val="accent3">
                <a:lumMod val="75000"/>
              </a:schemeClr>
            </a:gs>
            <a:gs pos="100000">
              <a:srgbClr val="0070C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1259" y="2011680"/>
            <a:ext cx="9597912" cy="4997268"/>
          </a:xfrm>
        </p:spPr>
        <p:txBody>
          <a:bodyPr>
            <a:noAutofit/>
          </a:bodyPr>
          <a:lstStyle/>
          <a:p>
            <a:pPr algn="ctr"/>
            <a:r>
              <a:rPr lang="en-US" sz="200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Riddles</a:t>
            </a:r>
          </a:p>
        </p:txBody>
      </p:sp>
    </p:spTree>
    <p:extLst>
      <p:ext uri="{BB962C8B-B14F-4D97-AF65-F5344CB8AC3E}">
        <p14:creationId xmlns:p14="http://schemas.microsoft.com/office/powerpoint/2010/main" val="284326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accent1">
                <a:lumMod val="60000"/>
                <a:lumOff val="40000"/>
              </a:schemeClr>
            </a:gs>
            <a:gs pos="10000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6530" y="381885"/>
            <a:ext cx="1012577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</a:rPr>
              <a:t>The days are short now. The nights are long. It is cold and snowy.</a:t>
            </a:r>
            <a:endParaRPr lang="uk-UA" sz="9600" dirty="0"/>
          </a:p>
        </p:txBody>
      </p:sp>
    </p:spTree>
    <p:extLst>
      <p:ext uri="{BB962C8B-B14F-4D97-AF65-F5344CB8AC3E}">
        <p14:creationId xmlns:p14="http://schemas.microsoft.com/office/powerpoint/2010/main" val="14870690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accent1">
                <a:lumMod val="60000"/>
                <a:lumOff val="40000"/>
              </a:schemeClr>
            </a:gs>
            <a:gs pos="100000">
              <a:srgbClr val="007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5865" y="0"/>
            <a:ext cx="972027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3608" y="4499762"/>
            <a:ext cx="6604693" cy="2708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</a:t>
            </a:r>
            <a:r>
              <a:rPr lang="en-US" sz="170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inter</a:t>
            </a:r>
            <a:endParaRPr lang="uk-UA" sz="17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8265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accent4">
                <a:lumMod val="40000"/>
                <a:lumOff val="6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4623" y="567199"/>
            <a:ext cx="10751418" cy="5855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07000"/>
              </a:lnSpc>
              <a:spcAft>
                <a:spcPts val="0"/>
              </a:spcAft>
            </a:pPr>
            <a:r>
              <a:rPr lang="en-US" sz="70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weather is great! The sun shines brightly. It is very hot today. I can go to swim in the river with my friends every day!</a:t>
            </a:r>
            <a:endParaRPr lang="uk-UA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490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465" y="0"/>
            <a:ext cx="973652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22385" y="4706434"/>
            <a:ext cx="8664551" cy="2708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0" b="1" i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summer</a:t>
            </a:r>
            <a:endParaRPr lang="uk-UA" sz="170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8842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4000">
              <a:schemeClr val="accent2">
                <a:lumMod val="60000"/>
                <a:lumOff val="40000"/>
              </a:schemeClr>
            </a:gs>
            <a:gs pos="100000">
              <a:srgbClr val="C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46767"/>
            <a:ext cx="12081753" cy="6611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07000"/>
              </a:lnSpc>
              <a:spcAft>
                <a:spcPts val="0"/>
              </a:spcAft>
            </a:pPr>
            <a:r>
              <a:rPr lang="en-US" sz="8000" dirty="0" smtClean="0">
                <a:effectLst/>
                <a:latin typeface="Berlin Sans FB" panose="020E0602020502020306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is cold today. The days become shorter day by day. The leaves are yellow, red and brown. It is raining today.</a:t>
            </a:r>
            <a:endParaRPr lang="uk-UA" sz="8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89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400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653" y="-13385"/>
            <a:ext cx="977164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72894" y="4482698"/>
            <a:ext cx="8057014" cy="2708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autumn</a:t>
            </a:r>
            <a:endParaRPr lang="uk-UA" sz="17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8800" y="3138616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898273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ildren Happy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09083B-3485-49E7-BBE7-EFD488C62F99}" vid="{B57F6697-5DA8-422E-86BF-20B69A74A1E0}"/>
    </a:ext>
  </a:extLst>
</a:theme>
</file>

<file path=ppt/theme/theme3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atureIllustration_16x9_TP103431353.potx" id="{8A6F2D2F-6FDF-40AD-A2FC-E20AC28411A7}" vid="{0B84DAD3-D477-4488-8A04-91C293FC61C2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252</Words>
  <Application>Microsoft Office PowerPoint</Application>
  <PresentationFormat>Широкоэкранный</PresentationFormat>
  <Paragraphs>36</Paragraphs>
  <Slides>18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9" baseType="lpstr">
      <vt:lpstr>Arial</vt:lpstr>
      <vt:lpstr>Berlin Sans FB</vt:lpstr>
      <vt:lpstr>Calibri</vt:lpstr>
      <vt:lpstr>Calibri Light</vt:lpstr>
      <vt:lpstr>Euphemia</vt:lpstr>
      <vt:lpstr>Segoe Print</vt:lpstr>
      <vt:lpstr>Times New Roman</vt:lpstr>
      <vt:lpstr>Wingdings</vt:lpstr>
      <vt:lpstr>Тема Office</vt:lpstr>
      <vt:lpstr>Children Happy 16x9</vt:lpstr>
      <vt:lpstr>Nature Illustration 16x9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Physical training</vt:lpstr>
      <vt:lpstr>Презентация PowerPoint</vt:lpstr>
      <vt:lpstr>Have a  nice day! </vt:lpstr>
    </vt:vector>
  </TitlesOfParts>
  <Company>no name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Seasons. Months. Weather.</dc:title>
  <dc:creator>Таня</dc:creator>
  <cp:lastModifiedBy>Таня</cp:lastModifiedBy>
  <cp:revision>29</cp:revision>
  <dcterms:created xsi:type="dcterms:W3CDTF">2018-03-05T15:37:27Z</dcterms:created>
  <dcterms:modified xsi:type="dcterms:W3CDTF">2018-03-07T09:33:10Z</dcterms:modified>
</cp:coreProperties>
</file>