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77" r:id="rId3"/>
    <p:sldId id="259" r:id="rId4"/>
    <p:sldId id="258" r:id="rId5"/>
    <p:sldId id="262" r:id="rId6"/>
    <p:sldId id="264" r:id="rId7"/>
    <p:sldId id="265" r:id="rId8"/>
    <p:sldId id="278" r:id="rId9"/>
    <p:sldId id="279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80" r:id="rId19"/>
    <p:sldId id="275" r:id="rId20"/>
    <p:sldId id="27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20"/>
    <p:penClr>
      <a:srgbClr val="FF0000"/>
    </p:penClr>
  </p:showPr>
  <p:clrMru>
    <a:srgbClr val="990033"/>
    <a:srgbClr val="660033"/>
    <a:srgbClr val="333399"/>
    <a:srgbClr val="CC0099"/>
    <a:srgbClr val="66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06ACBC-25E1-479D-AF2C-B4D4BB9C02ED}" type="doc">
      <dgm:prSet loTypeId="urn:microsoft.com/office/officeart/2005/8/layout/matrix1" loCatId="matrix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B0FC9A4-C592-4394-BF59-E837BE2395F4}">
      <dgm:prSet phldrT="[Текст]"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uk-UA" sz="32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Вчитель-логопед</a:t>
          </a:r>
          <a:endParaRPr lang="ru-RU" sz="3200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FECFB43-0CCE-4341-8888-6230F8435FB9}" type="parTrans" cxnId="{559E5779-8E22-4EF2-BD7D-5BAAA2B205C6}">
      <dgm:prSet/>
      <dgm:spPr/>
      <dgm:t>
        <a:bodyPr/>
        <a:lstStyle/>
        <a:p>
          <a:pPr algn="ctr"/>
          <a:endParaRPr lang="ru-RU"/>
        </a:p>
      </dgm:t>
    </dgm:pt>
    <dgm:pt modelId="{158A2585-77C5-4DBC-A614-6DCF56816146}" type="sibTrans" cxnId="{559E5779-8E22-4EF2-BD7D-5BAAA2B205C6}">
      <dgm:prSet/>
      <dgm:spPr/>
      <dgm:t>
        <a:bodyPr/>
        <a:lstStyle/>
        <a:p>
          <a:pPr algn="ctr"/>
          <a:endParaRPr lang="ru-RU"/>
        </a:p>
      </dgm:t>
    </dgm:pt>
    <dgm:pt modelId="{44D5C672-D078-49C6-AAE6-656C7F291734}">
      <dgm:prSet phldrT="[Текст]"/>
      <dgm:spPr/>
      <dgm:t>
        <a:bodyPr/>
        <a:lstStyle/>
        <a:p>
          <a:pPr algn="ctr"/>
          <a:r>
            <a:rPr lang="uk-UA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Встановлення зворотного   зв'язку  з родиною</a:t>
          </a:r>
          <a:endParaRPr lang="ru-RU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9A4354A-7A14-426E-A7ED-958B498E7A88}" type="parTrans" cxnId="{E565B25A-9050-4DA0-8696-E4687BE7DECB}">
      <dgm:prSet/>
      <dgm:spPr/>
      <dgm:t>
        <a:bodyPr/>
        <a:lstStyle/>
        <a:p>
          <a:pPr algn="ctr"/>
          <a:endParaRPr lang="ru-RU"/>
        </a:p>
      </dgm:t>
    </dgm:pt>
    <dgm:pt modelId="{E3A2615B-C77F-45E8-9EE6-A3AD692D0F91}" type="sibTrans" cxnId="{E565B25A-9050-4DA0-8696-E4687BE7DECB}">
      <dgm:prSet/>
      <dgm:spPr/>
      <dgm:t>
        <a:bodyPr/>
        <a:lstStyle/>
        <a:p>
          <a:pPr algn="ctr"/>
          <a:endParaRPr lang="ru-RU"/>
        </a:p>
      </dgm:t>
    </dgm:pt>
    <dgm:pt modelId="{A2ABA8DA-C7E2-4E04-9C87-9307752AC5B9}">
      <dgm:prSet phldrT="[Текст]" phldr="1"/>
      <dgm:spPr/>
      <dgm:t>
        <a:bodyPr/>
        <a:lstStyle/>
        <a:p>
          <a:pPr algn="ctr"/>
          <a:endParaRPr lang="ru-RU" dirty="0"/>
        </a:p>
      </dgm:t>
    </dgm:pt>
    <dgm:pt modelId="{0FD44DEC-4028-43B5-96D1-AFD2C64C5939}" type="parTrans" cxnId="{9BFC795D-3B30-4A65-9BFF-48A5F446AE2A}">
      <dgm:prSet/>
      <dgm:spPr/>
      <dgm:t>
        <a:bodyPr/>
        <a:lstStyle/>
        <a:p>
          <a:pPr algn="ctr"/>
          <a:endParaRPr lang="ru-RU"/>
        </a:p>
      </dgm:t>
    </dgm:pt>
    <dgm:pt modelId="{FB7FDD97-ECEC-4667-89EC-90820B5CD3CB}" type="sibTrans" cxnId="{9BFC795D-3B30-4A65-9BFF-48A5F446AE2A}">
      <dgm:prSet/>
      <dgm:spPr/>
      <dgm:t>
        <a:bodyPr/>
        <a:lstStyle/>
        <a:p>
          <a:pPr algn="ctr"/>
          <a:endParaRPr lang="ru-RU"/>
        </a:p>
      </dgm:t>
    </dgm:pt>
    <dgm:pt modelId="{C2374E52-C1B0-4AA6-BF3C-601DEFCA418F}">
      <dgm:prSet phldrT="[Текст]" phldr="1"/>
      <dgm:spPr/>
      <dgm:t>
        <a:bodyPr/>
        <a:lstStyle/>
        <a:p>
          <a:pPr algn="ctr"/>
          <a:endParaRPr lang="ru-RU" dirty="0"/>
        </a:p>
      </dgm:t>
    </dgm:pt>
    <dgm:pt modelId="{BF99A4EF-0AD1-4CC1-877F-55C78D75EE8E}" type="parTrans" cxnId="{BC9C72DB-8759-40DE-A497-D86B1968D539}">
      <dgm:prSet/>
      <dgm:spPr/>
      <dgm:t>
        <a:bodyPr/>
        <a:lstStyle/>
        <a:p>
          <a:pPr algn="ctr"/>
          <a:endParaRPr lang="ru-RU"/>
        </a:p>
      </dgm:t>
    </dgm:pt>
    <dgm:pt modelId="{631C0EA5-A65C-4FE2-A365-FA515E12B749}" type="sibTrans" cxnId="{BC9C72DB-8759-40DE-A497-D86B1968D539}">
      <dgm:prSet/>
      <dgm:spPr/>
      <dgm:t>
        <a:bodyPr/>
        <a:lstStyle/>
        <a:p>
          <a:pPr algn="ctr"/>
          <a:endParaRPr lang="ru-RU"/>
        </a:p>
      </dgm:t>
    </dgm:pt>
    <dgm:pt modelId="{A0F1264A-855E-461E-ACDA-3D9F5C17DD1B}">
      <dgm:prSet phldrT="[Текст]" phldr="1"/>
      <dgm:spPr/>
      <dgm:t>
        <a:bodyPr/>
        <a:lstStyle/>
        <a:p>
          <a:pPr algn="ctr"/>
          <a:endParaRPr lang="ru-RU" dirty="0"/>
        </a:p>
      </dgm:t>
    </dgm:pt>
    <dgm:pt modelId="{A4259FF0-E3B8-4091-965D-A4EA133CEFE6}" type="parTrans" cxnId="{516A0329-431F-4B45-8C89-06CA59A339EE}">
      <dgm:prSet/>
      <dgm:spPr/>
      <dgm:t>
        <a:bodyPr/>
        <a:lstStyle/>
        <a:p>
          <a:pPr algn="ctr"/>
          <a:endParaRPr lang="ru-RU"/>
        </a:p>
      </dgm:t>
    </dgm:pt>
    <dgm:pt modelId="{BCCFE02B-0F21-4270-B519-14E629C75B17}" type="sibTrans" cxnId="{516A0329-431F-4B45-8C89-06CA59A339EE}">
      <dgm:prSet/>
      <dgm:spPr/>
      <dgm:t>
        <a:bodyPr/>
        <a:lstStyle/>
        <a:p>
          <a:pPr algn="ctr"/>
          <a:endParaRPr lang="ru-RU"/>
        </a:p>
      </dgm:t>
    </dgm:pt>
    <dgm:pt modelId="{5B52A3B5-9179-4A60-821E-3F3B30493CF7}">
      <dgm:prSet phldrT="[Текст]"/>
      <dgm:spPr/>
      <dgm:t>
        <a:bodyPr/>
        <a:lstStyle/>
        <a:p>
          <a:pPr algn="ctr"/>
          <a:r>
            <a:rPr lang="uk-UA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Залучення батьків до співпраці</a:t>
          </a:r>
          <a:endParaRPr lang="ru-RU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F24CA4-155B-4D58-90B5-3142529CC4AB}" type="parTrans" cxnId="{9365B11C-C572-43AE-8AAE-51EA10A6E6B2}">
      <dgm:prSet/>
      <dgm:spPr/>
      <dgm:t>
        <a:bodyPr/>
        <a:lstStyle/>
        <a:p>
          <a:pPr algn="ctr"/>
          <a:endParaRPr lang="ru-RU"/>
        </a:p>
      </dgm:t>
    </dgm:pt>
    <dgm:pt modelId="{4E479FF5-6E8C-481F-AE65-819D9313DCDD}" type="sibTrans" cxnId="{9365B11C-C572-43AE-8AAE-51EA10A6E6B2}">
      <dgm:prSet/>
      <dgm:spPr/>
      <dgm:t>
        <a:bodyPr/>
        <a:lstStyle/>
        <a:p>
          <a:pPr algn="ctr"/>
          <a:endParaRPr lang="ru-RU"/>
        </a:p>
      </dgm:t>
    </dgm:pt>
    <dgm:pt modelId="{1656B5C9-5866-402A-A9E4-B9C3ED21B0C1}">
      <dgm:prSet phldrT="[Текст]"/>
      <dgm:spPr/>
      <dgm:t>
        <a:bodyPr/>
        <a:lstStyle/>
        <a:p>
          <a:pPr algn="ctr"/>
          <a:r>
            <a:rPr lang="uk-UA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Індивідуально - особистісний підхід до проблеми сімейного виховання</a:t>
          </a:r>
          <a:endParaRPr lang="ru-RU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6372E88-CD2A-4831-86D2-33C107EFF3A5}" type="parTrans" cxnId="{E8C2786E-AA85-4DDE-B949-E8A00CEA3B76}">
      <dgm:prSet/>
      <dgm:spPr/>
      <dgm:t>
        <a:bodyPr/>
        <a:lstStyle/>
        <a:p>
          <a:pPr algn="ctr"/>
          <a:endParaRPr lang="ru-RU"/>
        </a:p>
      </dgm:t>
    </dgm:pt>
    <dgm:pt modelId="{AD6AE5B1-1283-4187-84FA-2121CB020623}" type="sibTrans" cxnId="{E8C2786E-AA85-4DDE-B949-E8A00CEA3B76}">
      <dgm:prSet/>
      <dgm:spPr/>
      <dgm:t>
        <a:bodyPr/>
        <a:lstStyle/>
        <a:p>
          <a:pPr algn="ctr"/>
          <a:endParaRPr lang="ru-RU"/>
        </a:p>
      </dgm:t>
    </dgm:pt>
    <dgm:pt modelId="{48900DE5-CD45-4A23-98C9-D06FB98F2939}">
      <dgm:prSet phldrT="[Текст]"/>
      <dgm:spPr/>
      <dgm:t>
        <a:bodyPr/>
        <a:lstStyle/>
        <a:p>
          <a:pPr algn="ctr"/>
          <a:r>
            <a:rPr lang="uk-UA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Доброзичливість, толерантність у стосунках з батьками</a:t>
          </a:r>
          <a:endParaRPr lang="ru-RU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3E901B-CDD4-40BC-BC27-781FAF37822E}" type="parTrans" cxnId="{C228EE0B-9373-4198-9157-6D8D59CD36D5}">
      <dgm:prSet/>
      <dgm:spPr/>
      <dgm:t>
        <a:bodyPr/>
        <a:lstStyle/>
        <a:p>
          <a:pPr algn="ctr"/>
          <a:endParaRPr lang="ru-RU"/>
        </a:p>
      </dgm:t>
    </dgm:pt>
    <dgm:pt modelId="{6AD673C8-5547-41D4-9B16-E1EC9DB43D18}" type="sibTrans" cxnId="{C228EE0B-9373-4198-9157-6D8D59CD36D5}">
      <dgm:prSet/>
      <dgm:spPr/>
      <dgm:t>
        <a:bodyPr/>
        <a:lstStyle/>
        <a:p>
          <a:pPr algn="ctr"/>
          <a:endParaRPr lang="ru-RU"/>
        </a:p>
      </dgm:t>
    </dgm:pt>
    <dgm:pt modelId="{D24371BE-73D3-4F35-9136-FBB79795F57A}" type="pres">
      <dgm:prSet presAssocID="{C406ACBC-25E1-479D-AF2C-B4D4BB9C02ED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0D965BF-94E3-41D7-8E9A-2CD710F8CB2A}" type="pres">
      <dgm:prSet presAssocID="{C406ACBC-25E1-479D-AF2C-B4D4BB9C02ED}" presName="matrix" presStyleCnt="0"/>
      <dgm:spPr/>
      <dgm:t>
        <a:bodyPr/>
        <a:lstStyle/>
        <a:p>
          <a:endParaRPr lang="ru-RU"/>
        </a:p>
      </dgm:t>
    </dgm:pt>
    <dgm:pt modelId="{9F594194-CBBF-420A-8B0D-99893D7769F0}" type="pres">
      <dgm:prSet presAssocID="{C406ACBC-25E1-479D-AF2C-B4D4BB9C02ED}" presName="tile1" presStyleLbl="node1" presStyleIdx="0" presStyleCnt="4"/>
      <dgm:spPr/>
      <dgm:t>
        <a:bodyPr/>
        <a:lstStyle/>
        <a:p>
          <a:endParaRPr lang="ru-RU"/>
        </a:p>
      </dgm:t>
    </dgm:pt>
    <dgm:pt modelId="{924EA119-0B1A-4DCE-9974-0577C6E39CE5}" type="pres">
      <dgm:prSet presAssocID="{C406ACBC-25E1-479D-AF2C-B4D4BB9C02ED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F3E5EA-C64A-4A4F-B242-4679EF62C25A}" type="pres">
      <dgm:prSet presAssocID="{C406ACBC-25E1-479D-AF2C-B4D4BB9C02ED}" presName="tile2" presStyleLbl="node1" presStyleIdx="1" presStyleCnt="4"/>
      <dgm:spPr/>
      <dgm:t>
        <a:bodyPr/>
        <a:lstStyle/>
        <a:p>
          <a:endParaRPr lang="ru-RU"/>
        </a:p>
      </dgm:t>
    </dgm:pt>
    <dgm:pt modelId="{27AA2E9D-2FEC-47EF-B621-EA3480FD58FF}" type="pres">
      <dgm:prSet presAssocID="{C406ACBC-25E1-479D-AF2C-B4D4BB9C02ED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925263-D937-4ACC-ABB5-7AE5B289521E}" type="pres">
      <dgm:prSet presAssocID="{C406ACBC-25E1-479D-AF2C-B4D4BB9C02ED}" presName="tile3" presStyleLbl="node1" presStyleIdx="2" presStyleCnt="4"/>
      <dgm:spPr/>
      <dgm:t>
        <a:bodyPr/>
        <a:lstStyle/>
        <a:p>
          <a:endParaRPr lang="ru-RU"/>
        </a:p>
      </dgm:t>
    </dgm:pt>
    <dgm:pt modelId="{19555E5D-404D-4420-A03A-EB8866E94AFC}" type="pres">
      <dgm:prSet presAssocID="{C406ACBC-25E1-479D-AF2C-B4D4BB9C02ED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A78240-6E27-45B9-A3A9-C6EF9597DE15}" type="pres">
      <dgm:prSet presAssocID="{C406ACBC-25E1-479D-AF2C-B4D4BB9C02ED}" presName="tile4" presStyleLbl="node1" presStyleIdx="3" presStyleCnt="4" custLinFactNeighborX="29936" custLinFactNeighborY="48835"/>
      <dgm:spPr/>
      <dgm:t>
        <a:bodyPr/>
        <a:lstStyle/>
        <a:p>
          <a:endParaRPr lang="ru-RU"/>
        </a:p>
      </dgm:t>
    </dgm:pt>
    <dgm:pt modelId="{6FB09BCB-5E83-420C-8407-FE7EFE7EFDFA}" type="pres">
      <dgm:prSet presAssocID="{C406ACBC-25E1-479D-AF2C-B4D4BB9C02ED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670DB1-7BA7-4A01-BF4A-B1C2019CC5DA}" type="pres">
      <dgm:prSet presAssocID="{C406ACBC-25E1-479D-AF2C-B4D4BB9C02ED}" presName="centerTile" presStyleLbl="fgShp" presStyleIdx="0" presStyleCnt="1" custScaleX="195402" custLinFactNeighborX="0" custLinFactNeighborY="-5489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BC9C72DB-8759-40DE-A497-D86B1968D539}" srcId="{CB0FC9A4-C592-4394-BF59-E837BE2395F4}" destId="{C2374E52-C1B0-4AA6-BF3C-601DEFCA418F}" srcOrd="5" destOrd="0" parTransId="{BF99A4EF-0AD1-4CC1-877F-55C78D75EE8E}" sibTransId="{631C0EA5-A65C-4FE2-A365-FA515E12B749}"/>
    <dgm:cxn modelId="{F67A88E3-4B16-4436-B4F7-1518C9990104}" type="presOf" srcId="{CB0FC9A4-C592-4394-BF59-E837BE2395F4}" destId="{BE670DB1-7BA7-4A01-BF4A-B1C2019CC5DA}" srcOrd="0" destOrd="0" presId="urn:microsoft.com/office/officeart/2005/8/layout/matrix1"/>
    <dgm:cxn modelId="{C7B9D93C-3BEC-484B-A94C-73D5DD1D6549}" type="presOf" srcId="{1656B5C9-5866-402A-A9E4-B9C3ED21B0C1}" destId="{27AA2E9D-2FEC-47EF-B621-EA3480FD58FF}" srcOrd="1" destOrd="0" presId="urn:microsoft.com/office/officeart/2005/8/layout/matrix1"/>
    <dgm:cxn modelId="{E565B25A-9050-4DA0-8696-E4687BE7DECB}" srcId="{CB0FC9A4-C592-4394-BF59-E837BE2395F4}" destId="{44D5C672-D078-49C6-AAE6-656C7F291734}" srcOrd="0" destOrd="0" parTransId="{99A4354A-7A14-426E-A7ED-958B498E7A88}" sibTransId="{E3A2615B-C77F-45E8-9EE6-A3AD692D0F91}"/>
    <dgm:cxn modelId="{D5C51332-3387-4043-80D7-9FF24680AE8B}" type="presOf" srcId="{48900DE5-CD45-4A23-98C9-D06FB98F2939}" destId="{19555E5D-404D-4420-A03A-EB8866E94AFC}" srcOrd="1" destOrd="0" presId="urn:microsoft.com/office/officeart/2005/8/layout/matrix1"/>
    <dgm:cxn modelId="{9365B11C-C572-43AE-8AAE-51EA10A6E6B2}" srcId="{CB0FC9A4-C592-4394-BF59-E837BE2395F4}" destId="{5B52A3B5-9179-4A60-821E-3F3B30493CF7}" srcOrd="3" destOrd="0" parTransId="{3BF24CA4-155B-4D58-90B5-3142529CC4AB}" sibTransId="{4E479FF5-6E8C-481F-AE65-819D9313DCDD}"/>
    <dgm:cxn modelId="{C228EE0B-9373-4198-9157-6D8D59CD36D5}" srcId="{CB0FC9A4-C592-4394-BF59-E837BE2395F4}" destId="{48900DE5-CD45-4A23-98C9-D06FB98F2939}" srcOrd="2" destOrd="0" parTransId="{3E3E901B-CDD4-40BC-BC27-781FAF37822E}" sibTransId="{6AD673C8-5547-41D4-9B16-E1EC9DB43D18}"/>
    <dgm:cxn modelId="{E8C2786E-AA85-4DDE-B949-E8A00CEA3B76}" srcId="{CB0FC9A4-C592-4394-BF59-E837BE2395F4}" destId="{1656B5C9-5866-402A-A9E4-B9C3ED21B0C1}" srcOrd="1" destOrd="0" parTransId="{36372E88-CD2A-4831-86D2-33C107EFF3A5}" sibTransId="{AD6AE5B1-1283-4187-84FA-2121CB020623}"/>
    <dgm:cxn modelId="{559E5779-8E22-4EF2-BD7D-5BAAA2B205C6}" srcId="{C406ACBC-25E1-479D-AF2C-B4D4BB9C02ED}" destId="{CB0FC9A4-C592-4394-BF59-E837BE2395F4}" srcOrd="0" destOrd="0" parTransId="{BFECFB43-0CCE-4341-8888-6230F8435FB9}" sibTransId="{158A2585-77C5-4DBC-A614-6DCF56816146}"/>
    <dgm:cxn modelId="{D051EDAB-1C11-42EC-84E5-7731AA3D1479}" type="presOf" srcId="{44D5C672-D078-49C6-AAE6-656C7F291734}" destId="{9F594194-CBBF-420A-8B0D-99893D7769F0}" srcOrd="0" destOrd="0" presId="urn:microsoft.com/office/officeart/2005/8/layout/matrix1"/>
    <dgm:cxn modelId="{967D127C-A981-4CDF-A819-9956527FD4AA}" type="presOf" srcId="{44D5C672-D078-49C6-AAE6-656C7F291734}" destId="{924EA119-0B1A-4DCE-9974-0577C6E39CE5}" srcOrd="1" destOrd="0" presId="urn:microsoft.com/office/officeart/2005/8/layout/matrix1"/>
    <dgm:cxn modelId="{90523331-92E4-44F1-99AA-0CD10F25C64C}" type="presOf" srcId="{5B52A3B5-9179-4A60-821E-3F3B30493CF7}" destId="{CAA78240-6E27-45B9-A3A9-C6EF9597DE15}" srcOrd="0" destOrd="0" presId="urn:microsoft.com/office/officeart/2005/8/layout/matrix1"/>
    <dgm:cxn modelId="{2D0124A7-A56F-4D17-9E9B-3D103228BEC7}" type="presOf" srcId="{48900DE5-CD45-4A23-98C9-D06FB98F2939}" destId="{DF925263-D937-4ACC-ABB5-7AE5B289521E}" srcOrd="0" destOrd="0" presId="urn:microsoft.com/office/officeart/2005/8/layout/matrix1"/>
    <dgm:cxn modelId="{248419C3-2FFF-4F74-AD52-FC30FD2A53B1}" type="presOf" srcId="{1656B5C9-5866-402A-A9E4-B9C3ED21B0C1}" destId="{DAF3E5EA-C64A-4A4F-B242-4679EF62C25A}" srcOrd="0" destOrd="0" presId="urn:microsoft.com/office/officeart/2005/8/layout/matrix1"/>
    <dgm:cxn modelId="{516A0329-431F-4B45-8C89-06CA59A339EE}" srcId="{CB0FC9A4-C592-4394-BF59-E837BE2395F4}" destId="{A0F1264A-855E-461E-ACDA-3D9F5C17DD1B}" srcOrd="6" destOrd="0" parTransId="{A4259FF0-E3B8-4091-965D-A4EA133CEFE6}" sibTransId="{BCCFE02B-0F21-4270-B519-14E629C75B17}"/>
    <dgm:cxn modelId="{9BFC795D-3B30-4A65-9BFF-48A5F446AE2A}" srcId="{CB0FC9A4-C592-4394-BF59-E837BE2395F4}" destId="{A2ABA8DA-C7E2-4E04-9C87-9307752AC5B9}" srcOrd="4" destOrd="0" parTransId="{0FD44DEC-4028-43B5-96D1-AFD2C64C5939}" sibTransId="{FB7FDD97-ECEC-4667-89EC-90820B5CD3CB}"/>
    <dgm:cxn modelId="{6211DB73-951E-41AB-A5F3-6E949D845E5D}" type="presOf" srcId="{5B52A3B5-9179-4A60-821E-3F3B30493CF7}" destId="{6FB09BCB-5E83-420C-8407-FE7EFE7EFDFA}" srcOrd="1" destOrd="0" presId="urn:microsoft.com/office/officeart/2005/8/layout/matrix1"/>
    <dgm:cxn modelId="{071A03CF-A56F-4378-941E-44E5B6472D45}" type="presOf" srcId="{C406ACBC-25E1-479D-AF2C-B4D4BB9C02ED}" destId="{D24371BE-73D3-4F35-9136-FBB79795F57A}" srcOrd="0" destOrd="0" presId="urn:microsoft.com/office/officeart/2005/8/layout/matrix1"/>
    <dgm:cxn modelId="{038C2663-8507-4AE8-B689-67967D9FCCEC}" type="presParOf" srcId="{D24371BE-73D3-4F35-9136-FBB79795F57A}" destId="{E0D965BF-94E3-41D7-8E9A-2CD710F8CB2A}" srcOrd="0" destOrd="0" presId="urn:microsoft.com/office/officeart/2005/8/layout/matrix1"/>
    <dgm:cxn modelId="{51FDA06A-744E-446C-AD6B-8FE0A4ECB8CD}" type="presParOf" srcId="{E0D965BF-94E3-41D7-8E9A-2CD710F8CB2A}" destId="{9F594194-CBBF-420A-8B0D-99893D7769F0}" srcOrd="0" destOrd="0" presId="urn:microsoft.com/office/officeart/2005/8/layout/matrix1"/>
    <dgm:cxn modelId="{46551AF1-1DAA-496E-AF3B-9E12EE0EE69C}" type="presParOf" srcId="{E0D965BF-94E3-41D7-8E9A-2CD710F8CB2A}" destId="{924EA119-0B1A-4DCE-9974-0577C6E39CE5}" srcOrd="1" destOrd="0" presId="urn:microsoft.com/office/officeart/2005/8/layout/matrix1"/>
    <dgm:cxn modelId="{273CBB90-0F6B-47EE-ADA9-4588A3E1A127}" type="presParOf" srcId="{E0D965BF-94E3-41D7-8E9A-2CD710F8CB2A}" destId="{DAF3E5EA-C64A-4A4F-B242-4679EF62C25A}" srcOrd="2" destOrd="0" presId="urn:microsoft.com/office/officeart/2005/8/layout/matrix1"/>
    <dgm:cxn modelId="{4CDC2CFA-FE4D-4916-9F1B-BF71C7ABC207}" type="presParOf" srcId="{E0D965BF-94E3-41D7-8E9A-2CD710F8CB2A}" destId="{27AA2E9D-2FEC-47EF-B621-EA3480FD58FF}" srcOrd="3" destOrd="0" presId="urn:microsoft.com/office/officeart/2005/8/layout/matrix1"/>
    <dgm:cxn modelId="{9247AB9C-2814-4FC3-A081-9BF560C652F3}" type="presParOf" srcId="{E0D965BF-94E3-41D7-8E9A-2CD710F8CB2A}" destId="{DF925263-D937-4ACC-ABB5-7AE5B289521E}" srcOrd="4" destOrd="0" presId="urn:microsoft.com/office/officeart/2005/8/layout/matrix1"/>
    <dgm:cxn modelId="{DAC4CEEE-880C-4165-B3D8-05771C75AB7D}" type="presParOf" srcId="{E0D965BF-94E3-41D7-8E9A-2CD710F8CB2A}" destId="{19555E5D-404D-4420-A03A-EB8866E94AFC}" srcOrd="5" destOrd="0" presId="urn:microsoft.com/office/officeart/2005/8/layout/matrix1"/>
    <dgm:cxn modelId="{9051899B-E413-445E-8DC9-8425A8A55A41}" type="presParOf" srcId="{E0D965BF-94E3-41D7-8E9A-2CD710F8CB2A}" destId="{CAA78240-6E27-45B9-A3A9-C6EF9597DE15}" srcOrd="6" destOrd="0" presId="urn:microsoft.com/office/officeart/2005/8/layout/matrix1"/>
    <dgm:cxn modelId="{59844B6D-8BD3-4B2C-A2E0-8D92FF3E2AAC}" type="presParOf" srcId="{E0D965BF-94E3-41D7-8E9A-2CD710F8CB2A}" destId="{6FB09BCB-5E83-420C-8407-FE7EFE7EFDFA}" srcOrd="7" destOrd="0" presId="urn:microsoft.com/office/officeart/2005/8/layout/matrix1"/>
    <dgm:cxn modelId="{FAEDB725-6721-469A-B8B6-AC789DAD7C50}" type="presParOf" srcId="{D24371BE-73D3-4F35-9136-FBB79795F57A}" destId="{BE670DB1-7BA7-4A01-BF4A-B1C2019CC5DA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F594194-CBBF-420A-8B0D-99893D7769F0}">
      <dsp:nvSpPr>
        <dsp:cNvPr id="0" name=""/>
        <dsp:cNvSpPr/>
      </dsp:nvSpPr>
      <dsp:spPr>
        <a:xfrm rot="16200000">
          <a:off x="762828" y="-762828"/>
          <a:ext cx="1581895" cy="3107553"/>
        </a:xfrm>
        <a:prstGeom prst="round1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Встановлення зворотного   зв'язку  з родиною</a:t>
          </a:r>
          <a:endParaRPr lang="ru-RU" sz="17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6200000">
        <a:off x="960565" y="-960565"/>
        <a:ext cx="1186422" cy="3107553"/>
      </dsp:txXfrm>
    </dsp:sp>
    <dsp:sp modelId="{DAF3E5EA-C64A-4A4F-B242-4679EF62C25A}">
      <dsp:nvSpPr>
        <dsp:cNvPr id="0" name=""/>
        <dsp:cNvSpPr/>
      </dsp:nvSpPr>
      <dsp:spPr>
        <a:xfrm>
          <a:off x="3107553" y="0"/>
          <a:ext cx="3107553" cy="1581895"/>
        </a:xfrm>
        <a:prstGeom prst="round1Rect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Індивідуально - особистісний підхід до проблеми сімейного виховання</a:t>
          </a:r>
          <a:endParaRPr lang="ru-RU" sz="17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07553" y="0"/>
        <a:ext cx="3107553" cy="1186422"/>
      </dsp:txXfrm>
    </dsp:sp>
    <dsp:sp modelId="{DF925263-D937-4ACC-ABB5-7AE5B289521E}">
      <dsp:nvSpPr>
        <dsp:cNvPr id="0" name=""/>
        <dsp:cNvSpPr/>
      </dsp:nvSpPr>
      <dsp:spPr>
        <a:xfrm rot="10800000">
          <a:off x="0" y="1581895"/>
          <a:ext cx="3107553" cy="1581895"/>
        </a:xfrm>
        <a:prstGeom prst="round1Rect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Доброзичливість, толерантність у стосунках з батьками</a:t>
          </a:r>
          <a:endParaRPr lang="ru-RU" sz="17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1977369"/>
        <a:ext cx="3107553" cy="1186422"/>
      </dsp:txXfrm>
    </dsp:sp>
    <dsp:sp modelId="{CAA78240-6E27-45B9-A3A9-C6EF9597DE15}">
      <dsp:nvSpPr>
        <dsp:cNvPr id="0" name=""/>
        <dsp:cNvSpPr/>
      </dsp:nvSpPr>
      <dsp:spPr>
        <a:xfrm rot="5400000">
          <a:off x="3870381" y="819067"/>
          <a:ext cx="1581895" cy="3107553"/>
        </a:xfrm>
        <a:prstGeom prst="round1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Залучення батьків до співпраці</a:t>
          </a:r>
          <a:endParaRPr lang="ru-RU" sz="17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5400000">
        <a:off x="4068118" y="1016804"/>
        <a:ext cx="1186422" cy="3107553"/>
      </dsp:txXfrm>
    </dsp:sp>
    <dsp:sp modelId="{BE670DB1-7BA7-4A01-BF4A-B1C2019CC5DA}">
      <dsp:nvSpPr>
        <dsp:cNvPr id="0" name=""/>
        <dsp:cNvSpPr/>
      </dsp:nvSpPr>
      <dsp:spPr>
        <a:xfrm>
          <a:off x="1285886" y="1143006"/>
          <a:ext cx="3643332" cy="790947"/>
        </a:xfrm>
        <a:prstGeom prst="roundRect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3200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Вчитель-логопед</a:t>
          </a:r>
          <a:endParaRPr lang="ru-RU" sz="3200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85886" y="1143006"/>
        <a:ext cx="3643332" cy="7909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E3F735-98F8-4F4B-B2E3-CADD5230BCFA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A7FCA9-4894-42E7-BEE4-D4B3BA163E5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7FCA9-4894-42E7-BEE4-D4B3BA163E53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4C2D0-D953-4A73-A821-C7EA0004F112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AEC1B-06C1-4D1D-BB73-A130E9E444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912">
    <p:cu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4C2D0-D953-4A73-A821-C7EA0004F112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AEC1B-06C1-4D1D-BB73-A130E9E444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912">
    <p:cu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4C2D0-D953-4A73-A821-C7EA0004F112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AEC1B-06C1-4D1D-BB73-A130E9E444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912">
    <p:cu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4C2D0-D953-4A73-A821-C7EA0004F112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AEC1B-06C1-4D1D-BB73-A130E9E444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912">
    <p:cu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4C2D0-D953-4A73-A821-C7EA0004F112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AEC1B-06C1-4D1D-BB73-A130E9E444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912">
    <p:cu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4C2D0-D953-4A73-A821-C7EA0004F112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AEC1B-06C1-4D1D-BB73-A130E9E444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912">
    <p:cu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4C2D0-D953-4A73-A821-C7EA0004F112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AEC1B-06C1-4D1D-BB73-A130E9E444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912">
    <p:cu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4C2D0-D953-4A73-A821-C7EA0004F112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AEC1B-06C1-4D1D-BB73-A130E9E444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912">
    <p:cu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4C2D0-D953-4A73-A821-C7EA0004F112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AEC1B-06C1-4D1D-BB73-A130E9E444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912">
    <p:cu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4C2D0-D953-4A73-A821-C7EA0004F112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AEC1B-06C1-4D1D-BB73-A130E9E444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912">
    <p:cu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4C2D0-D953-4A73-A821-C7EA0004F112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AEC1B-06C1-4D1D-BB73-A130E9E444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912">
    <p:cut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4C2D0-D953-4A73-A821-C7EA0004F112}" type="datetimeFigureOut">
              <a:rPr lang="ru-RU" smtClean="0"/>
              <a:pPr/>
              <a:t>03.05.2017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AEC1B-06C1-4D1D-BB73-A130E9E4448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15912">
    <p:cut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muzyka-dlya-prezentacii-gde-zhivotnye.mp3" TargetMode="Externa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4.gif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12" Type="http://schemas.openxmlformats.org/officeDocument/2006/relationships/image" Target="../media/image43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11" Type="http://schemas.openxmlformats.org/officeDocument/2006/relationships/image" Target="../media/image15.png"/><Relationship Id="rId5" Type="http://schemas.openxmlformats.org/officeDocument/2006/relationships/image" Target="../media/image37.jpeg"/><Relationship Id="rId10" Type="http://schemas.openxmlformats.org/officeDocument/2006/relationships/image" Target="../media/image42.gif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15.png"/><Relationship Id="rId7" Type="http://schemas.openxmlformats.org/officeDocument/2006/relationships/image" Target="../media/image47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7.gif"/><Relationship Id="rId10" Type="http://schemas.openxmlformats.org/officeDocument/2006/relationships/image" Target="../media/image50.png"/><Relationship Id="rId4" Type="http://schemas.openxmlformats.org/officeDocument/2006/relationships/image" Target="../media/image45.gif"/><Relationship Id="rId9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gif"/><Relationship Id="rId5" Type="http://schemas.openxmlformats.org/officeDocument/2006/relationships/image" Target="../media/image53.gif"/><Relationship Id="rId4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59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7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gif"/><Relationship Id="rId7" Type="http://schemas.openxmlformats.org/officeDocument/2006/relationships/image" Target="../media/image64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gif"/><Relationship Id="rId4" Type="http://schemas.openxmlformats.org/officeDocument/2006/relationships/image" Target="../media/image6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69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13" Type="http://schemas.openxmlformats.org/officeDocument/2006/relationships/image" Target="../media/image62.gif"/><Relationship Id="rId3" Type="http://schemas.openxmlformats.org/officeDocument/2006/relationships/image" Target="../media/image17.jpeg"/><Relationship Id="rId7" Type="http://schemas.openxmlformats.org/officeDocument/2006/relationships/image" Target="../media/image73.gif"/><Relationship Id="rId12" Type="http://schemas.openxmlformats.org/officeDocument/2006/relationships/image" Target="../media/image7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gif"/><Relationship Id="rId11" Type="http://schemas.openxmlformats.org/officeDocument/2006/relationships/image" Target="../media/image77.jpeg"/><Relationship Id="rId5" Type="http://schemas.openxmlformats.org/officeDocument/2006/relationships/image" Target="../media/image71.gif"/><Relationship Id="rId15" Type="http://schemas.openxmlformats.org/officeDocument/2006/relationships/image" Target="../media/image80.png"/><Relationship Id="rId10" Type="http://schemas.openxmlformats.org/officeDocument/2006/relationships/image" Target="../media/image76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Relationship Id="rId14" Type="http://schemas.openxmlformats.org/officeDocument/2006/relationships/image" Target="../media/image79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13" Type="http://schemas.openxmlformats.org/officeDocument/2006/relationships/image" Target="../media/image91.jpeg"/><Relationship Id="rId18" Type="http://schemas.openxmlformats.org/officeDocument/2006/relationships/image" Target="../media/image95.gif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12" Type="http://schemas.openxmlformats.org/officeDocument/2006/relationships/image" Target="../media/image90.png"/><Relationship Id="rId17" Type="http://schemas.openxmlformats.org/officeDocument/2006/relationships/image" Target="../media/image7.gif"/><Relationship Id="rId2" Type="http://schemas.openxmlformats.org/officeDocument/2006/relationships/image" Target="../media/image17.jpeg"/><Relationship Id="rId16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11" Type="http://schemas.openxmlformats.org/officeDocument/2006/relationships/image" Target="../media/image89.jpeg"/><Relationship Id="rId5" Type="http://schemas.openxmlformats.org/officeDocument/2006/relationships/image" Target="../media/image83.jpeg"/><Relationship Id="rId15" Type="http://schemas.openxmlformats.org/officeDocument/2006/relationships/image" Target="../media/image93.jpeg"/><Relationship Id="rId10" Type="http://schemas.openxmlformats.org/officeDocument/2006/relationships/image" Target="../media/image88.jpeg"/><Relationship Id="rId19" Type="http://schemas.openxmlformats.org/officeDocument/2006/relationships/image" Target="../media/image96.gif"/><Relationship Id="rId4" Type="http://schemas.openxmlformats.org/officeDocument/2006/relationships/image" Target="../media/image82.jpeg"/><Relationship Id="rId9" Type="http://schemas.openxmlformats.org/officeDocument/2006/relationships/image" Target="../media/image87.jpeg"/><Relationship Id="rId14" Type="http://schemas.openxmlformats.org/officeDocument/2006/relationships/image" Target="../media/image9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11" Type="http://schemas.openxmlformats.org/officeDocument/2006/relationships/image" Target="../media/image105.gif"/><Relationship Id="rId5" Type="http://schemas.openxmlformats.org/officeDocument/2006/relationships/image" Target="../media/image99.jpeg"/><Relationship Id="rId10" Type="http://schemas.openxmlformats.org/officeDocument/2006/relationships/image" Target="../media/image104.jpeg"/><Relationship Id="rId4" Type="http://schemas.openxmlformats.org/officeDocument/2006/relationships/image" Target="../media/image98.jpeg"/><Relationship Id="rId9" Type="http://schemas.openxmlformats.org/officeDocument/2006/relationships/image" Target="../media/image10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gif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muzyka-dlya-prezentacii-gde-zhivotnye.mp3" TargetMode="External"/><Relationship Id="rId6" Type="http://schemas.openxmlformats.org/officeDocument/2006/relationships/image" Target="../media/image2.gif"/><Relationship Id="rId5" Type="http://schemas.openxmlformats.org/officeDocument/2006/relationships/image" Target="../media/image3.png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image" Target="../media/image20.jpeg"/><Relationship Id="rId7" Type="http://schemas.openxmlformats.org/officeDocument/2006/relationships/image" Target="../media/image1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22.gif"/><Relationship Id="rId10" Type="http://schemas.openxmlformats.org/officeDocument/2006/relationships/image" Target="../media/image25.gif"/><Relationship Id="rId4" Type="http://schemas.openxmlformats.org/officeDocument/2006/relationships/image" Target="../media/image21.jpeg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7.gif"/><Relationship Id="rId7" Type="http://schemas.openxmlformats.org/officeDocument/2006/relationships/image" Target="../media/image32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gif"/><Relationship Id="rId5" Type="http://schemas.openxmlformats.org/officeDocument/2006/relationships/image" Target="../media/image31.jpeg"/><Relationship Id="rId4" Type="http://schemas.openxmlformats.org/officeDocument/2006/relationships/image" Target="../media/image30.gif"/><Relationship Id="rId9" Type="http://schemas.openxmlformats.org/officeDocument/2006/relationships/image" Target="../media/image3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777\Desktop\474498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8" y="0"/>
            <a:ext cx="9141142" cy="686014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00034" y="1214422"/>
            <a:ext cx="8215370" cy="45005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uk-UA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uk-UA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uk-UA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uk-UA" sz="3600" b="1" dirty="0" smtClean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36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Всеукраїнський фестиваль-огляд кращого досвіду з організації просвіти батьків вихованців дошкільних навчальних закладів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uk-UA" sz="3600" b="1" i="0" u="none" strike="noStrike" cap="none" normalizeH="0" baseline="0" dirty="0" err="1" smtClean="0">
                <a:ln>
                  <a:noFill/>
                </a:ln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“Джерело</a:t>
            </a:r>
            <a:r>
              <a:rPr kumimoji="0" lang="uk-UA" sz="3600" b="1" i="0" u="none" strike="noStrike" cap="none" normalizeH="0" baseline="0" dirty="0" smtClean="0">
                <a:ln>
                  <a:noFill/>
                </a:ln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 батьківських </a:t>
            </a:r>
            <a:r>
              <a:rPr kumimoji="0" lang="uk-UA" sz="3600" b="1" i="0" u="none" strike="noStrike" cap="none" normalizeH="0" baseline="0" dirty="0" err="1" smtClean="0">
                <a:ln>
                  <a:noFill/>
                </a:ln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знань”</a:t>
            </a:r>
            <a:endParaRPr kumimoji="0" lang="uk-UA" sz="3600" b="1" i="0" u="none" strike="noStrike" cap="none" normalizeH="0" baseline="0" dirty="0" smtClean="0">
              <a:ln>
                <a:noFill/>
              </a:ln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uk-UA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uk-UA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uk-UA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36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2017</a:t>
            </a:r>
            <a:endParaRPr kumimoji="0" lang="uk-UA" sz="3600" b="1" i="0" u="none" strike="noStrike" cap="none" normalizeH="0" baseline="0" dirty="0" smtClean="0">
              <a:ln>
                <a:noFill/>
              </a:ln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uk-UA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kumimoji="0" lang="uk-UA" sz="3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kumimoji="0" lang="uk-UA" sz="4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11" name="Picture 4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143040" y="0"/>
            <a:ext cx="3286148" cy="214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muzyka-dlya-prezentacii-gde-zhivotny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286776" y="1071546"/>
            <a:ext cx="304800" cy="304800"/>
          </a:xfrm>
          <a:prstGeom prst="rect">
            <a:avLst/>
          </a:prstGeom>
        </p:spPr>
      </p:pic>
      <p:pic>
        <p:nvPicPr>
          <p:cNvPr id="22532" name="Picture 4" descr="&amp;Kcy;&amp;acy;&amp;rcy;&amp;tcy;&amp;icy;&amp;ncy;&amp;kcy;&amp;icy; &amp;pcy;&amp;ocy; &amp;zcy;&amp;acy;&amp;pcy;&amp;rcy;&amp;ocy;&amp;scy;&amp;ucy; &amp;acy;&amp;ncy;&amp;icy;&amp;mcy;&amp;acy;&amp;tscy;&amp;icy;&amp;yacy; &amp;dcy;&amp;lcy;&amp;yacy; &amp;pcy;&amp;rcy;&amp;iecy;&amp;zcy;&amp;iecy;&amp;ncy;&amp;tcy;&amp;acy;&amp;tscy;&amp;icy;&amp;jcy;"/>
          <p:cNvPicPr>
            <a:picLocks noChangeAspect="1" noChangeArrowheads="1"/>
          </p:cNvPicPr>
          <p:nvPr/>
        </p:nvPicPr>
        <p:blipFill>
          <a:blip r:embed="rId6" cstate="print"/>
          <a:srcRect l="9715" t="5725" r="4792" b="8396"/>
          <a:stretch>
            <a:fillRect/>
          </a:stretch>
        </p:blipFill>
        <p:spPr bwMode="auto">
          <a:xfrm flipH="1">
            <a:off x="6286511" y="3649808"/>
            <a:ext cx="2368567" cy="24223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3697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000" numSld="2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777\Desktop\08438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8" y="-2144"/>
            <a:ext cx="9141142" cy="6860144"/>
          </a:xfrm>
          <a:prstGeom prst="rect">
            <a:avLst/>
          </a:prstGeom>
          <a:noFill/>
        </p:spPr>
      </p:pic>
      <p:pic>
        <p:nvPicPr>
          <p:cNvPr id="3" name="Рисунок 2" descr="D:\Юля\фото ДНЗ\Фото1\DSCN6812.JPG"/>
          <p:cNvPicPr/>
          <p:nvPr/>
        </p:nvPicPr>
        <p:blipFill>
          <a:blip r:embed="rId3" cstate="print"/>
          <a:srcRect l="13990" t="47343" r="32000" b="5314"/>
          <a:stretch>
            <a:fillRect/>
          </a:stretch>
        </p:blipFill>
        <p:spPr bwMode="auto">
          <a:xfrm>
            <a:off x="3643306" y="4214818"/>
            <a:ext cx="3286148" cy="215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Юля\фото ДНЗ\стенди\DSC07510.JPG"/>
          <p:cNvPicPr/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071538" y="357166"/>
            <a:ext cx="1967520" cy="2600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D:\Юля\фото ДНЗ\стенди\P1190001.JPG"/>
          <p:cNvPicPr/>
          <p:nvPr/>
        </p:nvPicPr>
        <p:blipFill>
          <a:blip r:embed="rId5" cstate="print"/>
          <a:srcRect l="6270" r="4895"/>
          <a:stretch>
            <a:fillRect/>
          </a:stretch>
        </p:blipFill>
        <p:spPr bwMode="auto">
          <a:xfrm>
            <a:off x="3929058" y="428604"/>
            <a:ext cx="1643074" cy="1571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D:\Юля\фото ДНЗ\стенди\P7180034.JPG"/>
          <p:cNvPicPr/>
          <p:nvPr/>
        </p:nvPicPr>
        <p:blipFill>
          <a:blip r:embed="rId6" cstate="print"/>
          <a:srcRect l="1375" r="2538"/>
          <a:stretch>
            <a:fillRect/>
          </a:stretch>
        </p:blipFill>
        <p:spPr bwMode="auto">
          <a:xfrm>
            <a:off x="5000628" y="928670"/>
            <a:ext cx="1571636" cy="1357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D:\Юля\фото ДНЗ\раздевалка\P1190031.JPG"/>
          <p:cNvPicPr/>
          <p:nvPr/>
        </p:nvPicPr>
        <p:blipFill>
          <a:blip r:embed="rId7" cstate="print"/>
          <a:srcRect l="4819" t="1932" r="2795"/>
          <a:stretch>
            <a:fillRect/>
          </a:stretch>
        </p:blipFill>
        <p:spPr bwMode="auto">
          <a:xfrm>
            <a:off x="2071670" y="1285860"/>
            <a:ext cx="571504" cy="563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D:\Юля\фото ДНЗ\стенди\DSC07502.JPG"/>
          <p:cNvPicPr/>
          <p:nvPr/>
        </p:nvPicPr>
        <p:blipFill>
          <a:blip r:embed="rId8" cstate="print"/>
          <a:srcRect l="6090" r="9610" b="6951"/>
          <a:stretch>
            <a:fillRect/>
          </a:stretch>
        </p:blipFill>
        <p:spPr bwMode="auto">
          <a:xfrm>
            <a:off x="6072198" y="1571612"/>
            <a:ext cx="1571636" cy="1500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55" name="Picture 3" descr="D:\Юля\фото ДНЗ\раздевалка\P119003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43306" y="2428868"/>
            <a:ext cx="2190766" cy="1643074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6643638" y="357166"/>
            <a:ext cx="25003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err="1" smtClean="0"/>
              <a:t>Матеріали</a:t>
            </a:r>
            <a:r>
              <a:rPr lang="ru-RU" i="1" dirty="0" smtClean="0"/>
              <a:t> для </a:t>
            </a:r>
            <a:r>
              <a:rPr lang="ru-RU" i="1" dirty="0" err="1" smtClean="0"/>
              <a:t>оформлення</a:t>
            </a:r>
            <a:r>
              <a:rPr lang="ru-RU" i="1" dirty="0" smtClean="0"/>
              <a:t> </a:t>
            </a:r>
            <a:r>
              <a:rPr lang="ru-RU" i="1" dirty="0" err="1" smtClean="0"/>
              <a:t>інформаційного</a:t>
            </a:r>
            <a:r>
              <a:rPr lang="ru-RU" i="1" dirty="0" smtClean="0"/>
              <a:t> стенду для </a:t>
            </a:r>
            <a:r>
              <a:rPr lang="ru-RU" i="1" dirty="0" err="1" smtClean="0"/>
              <a:t>батьків</a:t>
            </a:r>
            <a:endParaRPr lang="ru-RU" i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928662" y="3000372"/>
            <a:ext cx="27146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 smtClean="0"/>
              <a:t>Оформлення стенду для батьків </a:t>
            </a:r>
            <a:r>
              <a:rPr lang="uk-UA" i="1" dirty="0" err="1" smtClean="0"/>
              <a:t>“Логопед</a:t>
            </a:r>
            <a:r>
              <a:rPr lang="uk-UA" i="1" dirty="0" smtClean="0"/>
              <a:t> і Я”</a:t>
            </a:r>
            <a:endParaRPr lang="ru-RU" i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5857884" y="3214686"/>
            <a:ext cx="2542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err="1" smtClean="0"/>
              <a:t>Бібліотека</a:t>
            </a:r>
            <a:r>
              <a:rPr lang="ru-RU" i="1" dirty="0" smtClean="0"/>
              <a:t> для </a:t>
            </a:r>
            <a:r>
              <a:rPr lang="ru-RU" i="1" dirty="0" err="1" smtClean="0"/>
              <a:t>батьків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6858016" y="5500702"/>
            <a:ext cx="17815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err="1" smtClean="0"/>
              <a:t>Надання</a:t>
            </a:r>
            <a:r>
              <a:rPr lang="ru-RU" i="1" dirty="0" smtClean="0"/>
              <a:t> </a:t>
            </a:r>
            <a:r>
              <a:rPr lang="ru-RU" i="1" dirty="0" err="1" smtClean="0"/>
              <a:t>порад</a:t>
            </a:r>
            <a:r>
              <a:rPr lang="ru-RU" i="1" dirty="0" smtClean="0"/>
              <a:t>, </a:t>
            </a:r>
            <a:r>
              <a:rPr lang="ru-RU" i="1" dirty="0" err="1" smtClean="0"/>
              <a:t>консультацій</a:t>
            </a:r>
            <a:r>
              <a:rPr lang="ru-RU" i="1" dirty="0" smtClean="0"/>
              <a:t> батькам</a:t>
            </a:r>
            <a:endParaRPr lang="ru-RU" i="1" dirty="0"/>
          </a:p>
        </p:txBody>
      </p:sp>
      <p:pic>
        <p:nvPicPr>
          <p:cNvPr id="21" name="Picture 1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29454" y="357166"/>
            <a:ext cx="1865517" cy="1216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&amp;Kcy;&amp;acy;&amp;rcy;&amp;tcy;&amp;icy;&amp;ncy;&amp;kcy;&amp;icy; &amp;pcy;&amp;ocy; &amp;zcy;&amp;acy;&amp;pcy;&amp;rcy;&amp;ocy;&amp;scy;&amp;ucy; &amp;acy;&amp;ncy;&amp;icy;&amp;mcy;&amp;acy;&amp;tscy;&amp;icy;&amp;icy; &amp;bcy;&amp;acy;&amp;bcy;&amp;ocy;&amp;chcy;&amp;kcy;&amp;icy;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flipH="1">
            <a:off x="-214346" y="1500174"/>
            <a:ext cx="2000264" cy="2513845"/>
          </a:xfrm>
          <a:prstGeom prst="rect">
            <a:avLst/>
          </a:prstGeom>
          <a:noFill/>
        </p:spPr>
      </p:pic>
      <p:pic>
        <p:nvPicPr>
          <p:cNvPr id="12289" name="Picture 1" descr="D:\Юля\фото ДНЗ\атестация 2017\20170313_130234.jpg"/>
          <p:cNvPicPr>
            <a:picLocks noChangeAspect="1" noChangeArrowheads="1"/>
          </p:cNvPicPr>
          <p:nvPr/>
        </p:nvPicPr>
        <p:blipFill>
          <a:blip r:embed="rId12" cstate="print"/>
          <a:srcRect t="13541" b="28125"/>
          <a:stretch>
            <a:fillRect/>
          </a:stretch>
        </p:blipFill>
        <p:spPr bwMode="auto">
          <a:xfrm>
            <a:off x="928662" y="3714752"/>
            <a:ext cx="2548788" cy="2643206"/>
          </a:xfrm>
          <a:prstGeom prst="rect">
            <a:avLst/>
          </a:prstGeom>
          <a:noFill/>
        </p:spPr>
      </p:pic>
      <p:pic>
        <p:nvPicPr>
          <p:cNvPr id="25" name="Picture 2" descr="&amp;Kcy;&amp;acy;&amp;rcy;&amp;tcy;&amp;icy;&amp;ncy;&amp;kcy;&amp;icy; &amp;pcy;&amp;ocy; &amp;zcy;&amp;acy;&amp;pcy;&amp;rcy;&amp;ocy;&amp;scy;&amp;ucy; &amp;acy;&amp;ncy;&amp;icy;&amp;mcy;&amp;acy;&amp;tscy;&amp;icy;&amp;icy; &amp;kcy;&amp;acy;&amp;rcy;&amp;acy;&amp;ncy;&amp;dcy;&amp;acy;&amp;shcy;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flipH="1">
            <a:off x="7072330" y="3714752"/>
            <a:ext cx="1567483" cy="1361653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5726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777\Desktop\08438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1142" cy="686014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71604" y="285728"/>
            <a:ext cx="57729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Колективні форми роботи</a:t>
            </a:r>
            <a:endParaRPr lang="ru-RU" sz="36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602" name="Picture 2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41291" y="4071942"/>
            <a:ext cx="1902709" cy="2391242"/>
          </a:xfrm>
          <a:prstGeom prst="rect">
            <a:avLst/>
          </a:prstGeom>
          <a:noFill/>
        </p:spPr>
      </p:pic>
      <p:pic>
        <p:nvPicPr>
          <p:cNvPr id="25603" name="Picture 3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715140" y="1285860"/>
            <a:ext cx="1801962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57422" y="857232"/>
            <a:ext cx="4143404" cy="541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 descr="D:\Юля\фото ДНЗ\20160908_16580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9124" y="1428736"/>
            <a:ext cx="1928826" cy="3008943"/>
          </a:xfrm>
          <a:prstGeom prst="rect">
            <a:avLst/>
          </a:prstGeom>
          <a:noFill/>
        </p:spPr>
      </p:pic>
      <p:pic>
        <p:nvPicPr>
          <p:cNvPr id="10" name="Picture 5" descr="D:\Юля\фото ДНЗ\моє МО\IMG_0624.jpg"/>
          <p:cNvPicPr>
            <a:picLocks noChangeAspect="1" noChangeArrowheads="1"/>
          </p:cNvPicPr>
          <p:nvPr/>
        </p:nvPicPr>
        <p:blipFill>
          <a:blip r:embed="rId7" cstate="print"/>
          <a:srcRect t="14583" r="23437"/>
          <a:stretch>
            <a:fillRect/>
          </a:stretch>
        </p:blipFill>
        <p:spPr bwMode="auto">
          <a:xfrm>
            <a:off x="1000100" y="1285860"/>
            <a:ext cx="2817443" cy="235745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3143240" y="5857892"/>
            <a:ext cx="1571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Проведення анкетування</a:t>
            </a:r>
            <a:endParaRPr lang="ru-RU" i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14348" y="3571876"/>
            <a:ext cx="36433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Проведення презентацій науково-методичної та популярної літератури для </a:t>
            </a: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батьків</a:t>
            </a:r>
            <a:endParaRPr lang="ru-RU" i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357950" y="3214686"/>
            <a:ext cx="21431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Залучення батьків до розв'язування проблемних ситуацій і </a:t>
            </a: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завдань</a:t>
            </a:r>
            <a:endParaRPr lang="ru-RU" i="1" dirty="0"/>
          </a:p>
        </p:txBody>
      </p:sp>
      <p:pic>
        <p:nvPicPr>
          <p:cNvPr id="18" name="Рисунок 17" descr="I:\Ушакова\IMG_1715.JPG"/>
          <p:cNvPicPr/>
          <p:nvPr/>
        </p:nvPicPr>
        <p:blipFill>
          <a:blip r:embed="rId8" cstate="print"/>
          <a:srcRect l="30743" t="2255" r="11177" b="17258"/>
          <a:stretch>
            <a:fillRect/>
          </a:stretch>
        </p:blipFill>
        <p:spPr bwMode="auto">
          <a:xfrm>
            <a:off x="1000100" y="4572008"/>
            <a:ext cx="2000264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 descr="D:\Юля\фото ДНЗ\моє МО\IMG_058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57752" y="4572008"/>
            <a:ext cx="2500330" cy="1875248"/>
          </a:xfrm>
          <a:prstGeom prst="rect">
            <a:avLst/>
          </a:prstGeom>
          <a:noFill/>
        </p:spPr>
      </p:pic>
      <p:pic>
        <p:nvPicPr>
          <p:cNvPr id="11266" name="Picture 2" descr="&amp;Kcy;&amp;acy;&amp;rcy;&amp;tcy;&amp;icy;&amp;ncy;&amp;kcy;&amp;icy; &amp;pcy;&amp;ocy; &amp;zcy;&amp;acy;&amp;pcy;&amp;rcy;&amp;ocy;&amp;scy;&amp;ucy; &amp;acy;&amp;ncy;&amp;icy;&amp;mcy;&amp;acy;&amp;tscy;&amp;icy;&amp;yacy; &amp;dcy;&amp;lcy;&amp;yacy; &amp;pcy;&amp;rcy;&amp;iecy;&amp;zcy;&amp;iecy;&amp;ncy;&amp;tcy;&amp;acy;&amp;tscy;&amp;icy;&amp;jcy;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14678" y="3929066"/>
            <a:ext cx="1501110" cy="2124072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5195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777\Desktop\08438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2144"/>
            <a:ext cx="9141142" cy="6860144"/>
          </a:xfrm>
          <a:prstGeom prst="rect">
            <a:avLst/>
          </a:prstGeom>
          <a:noFill/>
        </p:spPr>
      </p:pic>
      <p:pic>
        <p:nvPicPr>
          <p:cNvPr id="4" name="Picture 4" descr="D:\Юля\фото ДНЗ\фото заняття для батьків 2015\IMG_0088.JPG"/>
          <p:cNvPicPr>
            <a:picLocks noChangeAspect="1" noChangeArrowheads="1"/>
          </p:cNvPicPr>
          <p:nvPr/>
        </p:nvPicPr>
        <p:blipFill>
          <a:blip r:embed="rId3" cstate="print"/>
          <a:srcRect r="37500"/>
          <a:stretch>
            <a:fillRect/>
          </a:stretch>
        </p:blipFill>
        <p:spPr bwMode="auto">
          <a:xfrm>
            <a:off x="5072066" y="3000372"/>
            <a:ext cx="2643206" cy="2376767"/>
          </a:xfrm>
          <a:prstGeom prst="rect">
            <a:avLst/>
          </a:prstGeom>
          <a:noFill/>
        </p:spPr>
      </p:pic>
      <p:pic>
        <p:nvPicPr>
          <p:cNvPr id="6" name="Picture 2" descr="D:\Юля\фото ДНЗ\фото заняття для батьків 2015\IMG_00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1357290" y="571480"/>
            <a:ext cx="3571900" cy="2007408"/>
          </a:xfrm>
          <a:prstGeom prst="rect">
            <a:avLst/>
          </a:prstGeom>
          <a:noFill/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5643578"/>
            <a:ext cx="4214842" cy="103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2976" y="5143512"/>
            <a:ext cx="2111272" cy="1377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1142976" y="5143512"/>
            <a:ext cx="3282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Виступ на батьківських зборах</a:t>
            </a:r>
            <a:endParaRPr lang="ru-RU" i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000364" y="2500306"/>
            <a:ext cx="37454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Проведення ділових ігор з батьками</a:t>
            </a:r>
            <a:endParaRPr lang="ru-RU" i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143504" y="5357826"/>
            <a:ext cx="2826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Проведення круглих столів</a:t>
            </a:r>
          </a:p>
        </p:txBody>
      </p:sp>
      <p:pic>
        <p:nvPicPr>
          <p:cNvPr id="17" name="Рисунок 16" descr="D:\Юля\фото ДНЗ\Фото1\DSCN6787.JPG"/>
          <p:cNvPicPr/>
          <p:nvPr/>
        </p:nvPicPr>
        <p:blipFill>
          <a:blip r:embed="rId7" cstate="print"/>
          <a:srcRect l="30668" t="23192" r="17060" b="21658"/>
          <a:stretch>
            <a:fillRect/>
          </a:stretch>
        </p:blipFill>
        <p:spPr bwMode="auto">
          <a:xfrm>
            <a:off x="5143504" y="571480"/>
            <a:ext cx="3000396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1" name="Picture 1" descr="D:\Юля\фото ДНЗ\заняття\IMG_0002.JPG"/>
          <p:cNvPicPr>
            <a:picLocks noChangeAspect="1" noChangeArrowheads="1"/>
          </p:cNvPicPr>
          <p:nvPr/>
        </p:nvPicPr>
        <p:blipFill>
          <a:blip r:embed="rId8" cstate="print"/>
          <a:srcRect l="7031"/>
          <a:stretch>
            <a:fillRect/>
          </a:stretch>
        </p:blipFill>
        <p:spPr bwMode="auto">
          <a:xfrm>
            <a:off x="1214414" y="3000372"/>
            <a:ext cx="3571900" cy="2159221"/>
          </a:xfrm>
          <a:prstGeom prst="rect">
            <a:avLst/>
          </a:prstGeom>
          <a:noFill/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5643578"/>
            <a:ext cx="4286248" cy="1052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818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777\Desktop\08438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2144"/>
            <a:ext cx="9141142" cy="6860144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500034" y="285728"/>
            <a:ext cx="8229600" cy="79608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Масові форми роботи</a:t>
            </a:r>
            <a:endParaRPr kumimoji="0" lang="ru-RU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 descr="&amp;Kcy;&amp;acy;&amp;rcy;&amp;tcy;&amp;icy;&amp;ncy;&amp;kcy;&amp;icy; &amp;pcy;&amp;ocy; &amp;zcy;&amp;acy;&amp;pcy;&amp;rcy;&amp;ocy;&amp;scy;&amp;ucy; &amp;acy;&amp;ncy;&amp;icy;&amp;mcy;&amp;acy;&amp;tscy;&amp;icy;&amp;icy; &amp;bcy;&amp;acy;&amp;bcy;&amp;ocy;&amp;chcy;&amp;kcy;&amp;i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75149" y="3643314"/>
            <a:ext cx="1568851" cy="1971664"/>
          </a:xfrm>
          <a:prstGeom prst="rect">
            <a:avLst/>
          </a:prstGeom>
          <a:noFill/>
        </p:spPr>
      </p:pic>
      <p:pic>
        <p:nvPicPr>
          <p:cNvPr id="29697" name="Picture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857232"/>
            <a:ext cx="4214843" cy="550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285852" y="3071810"/>
            <a:ext cx="70009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Залучення батьків до підготовки, організації та проведення свят</a:t>
            </a:r>
            <a:endParaRPr lang="ru-RU" i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714876" y="5715016"/>
            <a:ext cx="35004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Проведення заходів: день відкритих дверей</a:t>
            </a:r>
            <a:endParaRPr lang="ru-RU" i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357290" y="5715016"/>
            <a:ext cx="34290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Проведення семінарів-практикумів, круглих </a:t>
            </a: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столів 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2" descr="D:\Юля\фото ДНЗ\моє МО\IMG_06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0166" y="3571876"/>
            <a:ext cx="2762269" cy="2071702"/>
          </a:xfrm>
          <a:prstGeom prst="rect">
            <a:avLst/>
          </a:prstGeom>
          <a:noFill/>
        </p:spPr>
      </p:pic>
      <p:pic>
        <p:nvPicPr>
          <p:cNvPr id="16" name="Picture 3" descr="D:\Юля\фото ДНЗ\моє МО\IMG_0601.jpg"/>
          <p:cNvPicPr>
            <a:picLocks noChangeAspect="1" noChangeArrowheads="1"/>
          </p:cNvPicPr>
          <p:nvPr/>
        </p:nvPicPr>
        <p:blipFill>
          <a:blip r:embed="rId6" cstate="print"/>
          <a:srcRect t="14772" r="30398" b="18750"/>
          <a:stretch>
            <a:fillRect/>
          </a:stretch>
        </p:blipFill>
        <p:spPr bwMode="auto">
          <a:xfrm flipH="1">
            <a:off x="4714876" y="3571876"/>
            <a:ext cx="2920396" cy="2091966"/>
          </a:xfrm>
          <a:prstGeom prst="rect">
            <a:avLst/>
          </a:prstGeom>
          <a:noFill/>
        </p:spPr>
      </p:pic>
      <p:pic>
        <p:nvPicPr>
          <p:cNvPr id="18" name="Picture 2" descr="D:\Юля\фото ДНЗ\лог А 2016-2017\20160908_170941.jpg"/>
          <p:cNvPicPr>
            <a:picLocks noChangeAspect="1" noChangeArrowheads="1"/>
          </p:cNvPicPr>
          <p:nvPr/>
        </p:nvPicPr>
        <p:blipFill>
          <a:blip r:embed="rId7" cstate="print"/>
          <a:srcRect t="26556" b="17012"/>
          <a:stretch>
            <a:fillRect/>
          </a:stretch>
        </p:blipFill>
        <p:spPr bwMode="auto">
          <a:xfrm>
            <a:off x="1928794" y="1428736"/>
            <a:ext cx="5290148" cy="1679237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1622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777\Desktop\08438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2144"/>
            <a:ext cx="9141142" cy="6860144"/>
          </a:xfrm>
          <a:prstGeom prst="rect">
            <a:avLst/>
          </a:prstGeom>
          <a:noFill/>
        </p:spPr>
      </p:pic>
      <p:pic>
        <p:nvPicPr>
          <p:cNvPr id="27652" name="Picture 4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00768"/>
            <a:ext cx="3143240" cy="628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6000768"/>
            <a:ext cx="3143240" cy="628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6000768"/>
            <a:ext cx="3143240" cy="628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 descr="G:\DCIM\Camera\IMG_7241.JPG"/>
          <p:cNvPicPr>
            <a:picLocks noChangeAspect="1" noChangeArrowheads="1"/>
          </p:cNvPicPr>
          <p:nvPr/>
        </p:nvPicPr>
        <p:blipFill>
          <a:blip r:embed="rId4" cstate="print"/>
          <a:srcRect l="21094" t="13818" r="4687" b="13672"/>
          <a:stretch>
            <a:fillRect/>
          </a:stretch>
        </p:blipFill>
        <p:spPr bwMode="auto">
          <a:xfrm>
            <a:off x="1000100" y="3071810"/>
            <a:ext cx="3643338" cy="2372964"/>
          </a:xfrm>
          <a:prstGeom prst="rect">
            <a:avLst/>
          </a:prstGeom>
          <a:noFill/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00" y="5143512"/>
            <a:ext cx="2786082" cy="148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2428860" y="5643578"/>
            <a:ext cx="3567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Проведення ігор-розваг, вікторин</a:t>
            </a:r>
            <a:endParaRPr lang="ru-RU" i="1" dirty="0"/>
          </a:p>
        </p:txBody>
      </p:sp>
      <p:pic>
        <p:nvPicPr>
          <p:cNvPr id="15" name="Picture 6" descr="D:\Юля\фото ДНЗ\моє МО\IMG_0969.jpg"/>
          <p:cNvPicPr>
            <a:picLocks noChangeAspect="1" noChangeArrowheads="1"/>
          </p:cNvPicPr>
          <p:nvPr/>
        </p:nvPicPr>
        <p:blipFill>
          <a:blip r:embed="rId6" cstate="print"/>
          <a:srcRect l="6250" t="13542" r="4808"/>
          <a:stretch>
            <a:fillRect/>
          </a:stretch>
        </p:blipFill>
        <p:spPr bwMode="auto">
          <a:xfrm>
            <a:off x="1000100" y="500042"/>
            <a:ext cx="2643206" cy="1927040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1000100" y="2357430"/>
            <a:ext cx="34290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Виступ на загальних батьківських зборах</a:t>
            </a:r>
            <a:endParaRPr lang="ru-RU" i="1" dirty="0"/>
          </a:p>
        </p:txBody>
      </p:sp>
      <p:pic>
        <p:nvPicPr>
          <p:cNvPr id="17" name="Picture 5" descr="&amp;Fcy;&amp;ocy;&amp;tcy;&amp;ocy; &amp;YUcy;&amp;lcy;&amp;icy;&amp;icy; &amp;Scy;&amp;kcy;&amp;ocy;&amp;rcy;&amp;icy;&amp;kcy;."/>
          <p:cNvPicPr>
            <a:picLocks noChangeAspect="1" noChangeArrowheads="1"/>
          </p:cNvPicPr>
          <p:nvPr/>
        </p:nvPicPr>
        <p:blipFill>
          <a:blip r:embed="rId7" cstate="print"/>
          <a:srcRect l="15625" t="22166" r="21093" b="2777"/>
          <a:stretch>
            <a:fillRect/>
          </a:stretch>
        </p:blipFill>
        <p:spPr bwMode="auto">
          <a:xfrm>
            <a:off x="4214810" y="500042"/>
            <a:ext cx="3143272" cy="2097098"/>
          </a:xfrm>
          <a:prstGeom prst="rect">
            <a:avLst/>
          </a:prstGeom>
          <a:noFill/>
        </p:spPr>
      </p:pic>
      <p:pic>
        <p:nvPicPr>
          <p:cNvPr id="8193" name="Picture 1" descr="C:\Users\777\AppData\Local\Temp\20170302_104942.jpg"/>
          <p:cNvPicPr>
            <a:picLocks noChangeAspect="1" noChangeArrowheads="1"/>
          </p:cNvPicPr>
          <p:nvPr/>
        </p:nvPicPr>
        <p:blipFill>
          <a:blip r:embed="rId8" cstate="print"/>
          <a:srcRect l="8593" t="15278" r="22656"/>
          <a:stretch>
            <a:fillRect/>
          </a:stretch>
        </p:blipFill>
        <p:spPr bwMode="auto">
          <a:xfrm>
            <a:off x="4817935" y="3286124"/>
            <a:ext cx="3397403" cy="2355009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4214810" y="2571744"/>
            <a:ext cx="44616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Спільна</a:t>
            </a:r>
            <a:r>
              <a:rPr lang="ru-RU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громадська</a:t>
            </a:r>
            <a:r>
              <a:rPr lang="ru-RU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робота по </a:t>
            </a:r>
            <a:r>
              <a:rPr lang="ru-RU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відновленню</a:t>
            </a:r>
            <a:r>
              <a:rPr lang="ru-RU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міського</a:t>
            </a:r>
            <a:r>
              <a:rPr lang="ru-RU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басейну</a:t>
            </a:r>
            <a:r>
              <a:rPr lang="ru-RU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5273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777\Desktop\08438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2144"/>
            <a:ext cx="9141142" cy="6860144"/>
          </a:xfrm>
          <a:prstGeom prst="rect">
            <a:avLst/>
          </a:prstGeom>
          <a:noFill/>
        </p:spPr>
      </p:pic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2214546" y="285728"/>
            <a:ext cx="462896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6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Творчі форми роботи</a:t>
            </a:r>
            <a:endParaRPr kumimoji="0" lang="uk-UA" sz="44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28674" name="Picture 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857232"/>
            <a:ext cx="4214842" cy="550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 descr="D:\Юля\фото ДНЗ\фото заняття для батьків 2015\IMG_0095.JPG"/>
          <p:cNvPicPr>
            <a:picLocks noChangeAspect="1" noChangeArrowheads="1"/>
          </p:cNvPicPr>
          <p:nvPr/>
        </p:nvPicPr>
        <p:blipFill>
          <a:blip r:embed="rId4" cstate="print"/>
          <a:srcRect t="6126"/>
          <a:stretch>
            <a:fillRect/>
          </a:stretch>
        </p:blipFill>
        <p:spPr bwMode="auto">
          <a:xfrm>
            <a:off x="857224" y="1428736"/>
            <a:ext cx="3488722" cy="1840543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23528" y="3212976"/>
            <a:ext cx="56589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Спільні </a:t>
            </a:r>
            <a:r>
              <a:rPr lang="uk-UA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виставки  </a:t>
            </a:r>
          </a:p>
          <a:p>
            <a:pPr lvl="0"/>
            <a:r>
              <a:rPr lang="uk-UA" sz="2000" b="1" dirty="0" err="1" smtClean="0">
                <a:solidFill>
                  <a:srgbClr val="CE1102"/>
                </a:solidFill>
                <a:latin typeface="Monotype Corsiva" pitchFamily="66" charset="0"/>
              </a:rPr>
              <a:t>“Дорослі</a:t>
            </a:r>
            <a:r>
              <a:rPr lang="uk-UA" sz="2000" b="1" dirty="0" smtClean="0">
                <a:solidFill>
                  <a:srgbClr val="CE1102"/>
                </a:solidFill>
                <a:latin typeface="Monotype Corsiva" pitchFamily="66" charset="0"/>
              </a:rPr>
              <a:t> розробили, а малята </a:t>
            </a:r>
            <a:r>
              <a:rPr lang="uk-UA" sz="2000" b="1" dirty="0" err="1" smtClean="0">
                <a:solidFill>
                  <a:srgbClr val="CE1102"/>
                </a:solidFill>
                <a:latin typeface="Monotype Corsiva" pitchFamily="66" charset="0"/>
              </a:rPr>
              <a:t>відтворили”</a:t>
            </a:r>
            <a:endParaRPr lang="ru-RU" sz="2000" b="1" dirty="0" smtClean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72000" y="5286388"/>
            <a:ext cx="378621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Засідання </a:t>
            </a:r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батьківської ради </a:t>
            </a:r>
          </a:p>
          <a:p>
            <a:pPr lvl="0"/>
            <a:r>
              <a:rPr lang="uk-UA" sz="2400" b="1" dirty="0" err="1" smtClean="0">
                <a:solidFill>
                  <a:srgbClr val="CE1102"/>
                </a:solidFill>
                <a:latin typeface="Monotype Corsiva" pitchFamily="66" charset="0"/>
                <a:cs typeface="Times New Roman" pitchFamily="18" charset="0"/>
              </a:rPr>
              <a:t>“М</a:t>
            </a:r>
            <a:r>
              <a:rPr lang="uk-UA" sz="2400" b="1" dirty="0" err="1" smtClean="0">
                <a:solidFill>
                  <a:srgbClr val="CE1102"/>
                </a:solidFill>
                <a:latin typeface="Monotype Corsiva" pitchFamily="66" charset="0"/>
              </a:rPr>
              <a:t>и</a:t>
            </a:r>
            <a:r>
              <a:rPr lang="uk-UA" sz="2400" b="1" dirty="0" smtClean="0">
                <a:solidFill>
                  <a:srgbClr val="CE1102"/>
                </a:solidFill>
                <a:latin typeface="Monotype Corsiva" pitchFamily="66" charset="0"/>
              </a:rPr>
              <a:t> навчаємося разом з </a:t>
            </a:r>
            <a:r>
              <a:rPr lang="uk-UA" sz="2400" b="1" dirty="0" err="1" smtClean="0">
                <a:solidFill>
                  <a:srgbClr val="CE1102"/>
                </a:solidFill>
                <a:latin typeface="Monotype Corsiva" pitchFamily="66" charset="0"/>
              </a:rPr>
              <a:t>батьками”</a:t>
            </a:r>
            <a:endParaRPr lang="ru-RU" b="1" dirty="0" smtClean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57224" y="5786454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обота </a:t>
            </a:r>
            <a:r>
              <a:rPr lang="uk-UA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групи батьків-порадників</a:t>
            </a:r>
          </a:p>
          <a:p>
            <a:r>
              <a:rPr lang="uk-UA" sz="2400" b="1" dirty="0" smtClean="0">
                <a:solidFill>
                  <a:srgbClr val="CE1102"/>
                </a:solidFill>
                <a:latin typeface="Monotype Corsiva" pitchFamily="66" charset="0"/>
                <a:cs typeface="Times New Roman" pitchFamily="18" charset="0"/>
              </a:rPr>
              <a:t>“ М</a:t>
            </a:r>
            <a:r>
              <a:rPr lang="uk-UA" sz="2400" b="1" dirty="0" smtClean="0">
                <a:solidFill>
                  <a:srgbClr val="CE1102"/>
                </a:solidFill>
                <a:latin typeface="Monotype Corsiva" pitchFamily="66" charset="0"/>
              </a:rPr>
              <a:t>и  це робимо так…”</a:t>
            </a:r>
            <a:r>
              <a:rPr lang="uk-UA" sz="2400" b="1" dirty="0" smtClean="0">
                <a:solidFill>
                  <a:srgbClr val="002060"/>
                </a:solidFill>
                <a:latin typeface="Monotype Corsiva" pitchFamily="66" charset="0"/>
              </a:rPr>
              <a:t>;</a:t>
            </a:r>
            <a:endParaRPr lang="uk-UA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2" name="Picture 4" descr="C:\Users\777\AppData\Local\Temp\1704060440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357298"/>
            <a:ext cx="3786214" cy="3786214"/>
          </a:xfrm>
          <a:prstGeom prst="rect">
            <a:avLst/>
          </a:prstGeom>
          <a:noFill/>
        </p:spPr>
      </p:pic>
      <p:pic>
        <p:nvPicPr>
          <p:cNvPr id="7173" name="Picture 5" descr="D:\Юля\фото ДНЗ\рамки\160908101946.jpg"/>
          <p:cNvPicPr>
            <a:picLocks noChangeAspect="1" noChangeArrowheads="1"/>
          </p:cNvPicPr>
          <p:nvPr/>
        </p:nvPicPr>
        <p:blipFill>
          <a:blip r:embed="rId6" cstate="print"/>
          <a:srcRect b="50000"/>
          <a:stretch>
            <a:fillRect/>
          </a:stretch>
        </p:blipFill>
        <p:spPr bwMode="auto">
          <a:xfrm>
            <a:off x="785786" y="3929066"/>
            <a:ext cx="3571900" cy="1785950"/>
          </a:xfrm>
          <a:prstGeom prst="rect">
            <a:avLst/>
          </a:prstGeom>
          <a:noFill/>
        </p:spPr>
      </p:pic>
      <p:pic>
        <p:nvPicPr>
          <p:cNvPr id="15" name="Picture 14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472" y="0"/>
            <a:ext cx="1721259" cy="1773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9890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777\Desktop\08438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144"/>
            <a:ext cx="9141142" cy="6860144"/>
          </a:xfrm>
          <a:prstGeom prst="rect">
            <a:avLst/>
          </a:prstGeom>
          <a:noFill/>
        </p:spPr>
      </p:pic>
      <p:pic>
        <p:nvPicPr>
          <p:cNvPr id="32772" name="Picture 4" descr="&amp;Fcy;&amp;ocy;&amp;tcy;&amp;ocy; &amp;YUcy;&amp;lcy;&amp;icy;&amp;icy; &amp;Scy;&amp;kcy;&amp;ocy;&amp;rcy;&amp;icy;&amp;kcy;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3643314"/>
            <a:ext cx="2714644" cy="2714645"/>
          </a:xfrm>
          <a:prstGeom prst="rect">
            <a:avLst/>
          </a:prstGeom>
          <a:noFill/>
        </p:spPr>
      </p:pic>
      <p:pic>
        <p:nvPicPr>
          <p:cNvPr id="15" name="Picture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72677" y="571480"/>
            <a:ext cx="1971323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48" y="4643446"/>
            <a:ext cx="1551601" cy="10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728" y="2143116"/>
            <a:ext cx="1714512" cy="1118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1142976" y="285728"/>
            <a:ext cx="75724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 Дні відкритих дверей</a:t>
            </a:r>
            <a:r>
              <a:rPr lang="uk-UA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145" name="Picture 1" descr="D:\Юля\фото ДНЗ\рамки\17030412285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034" y="857232"/>
            <a:ext cx="2714644" cy="2714644"/>
          </a:xfrm>
          <a:prstGeom prst="rect">
            <a:avLst/>
          </a:prstGeom>
          <a:noFill/>
        </p:spPr>
      </p:pic>
      <p:pic>
        <p:nvPicPr>
          <p:cNvPr id="6146" name="Picture 2" descr="D:\Юля\фото ДНЗ\рамки\17030412121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86116" y="857232"/>
            <a:ext cx="2714644" cy="2714644"/>
          </a:xfrm>
          <a:prstGeom prst="rect">
            <a:avLst/>
          </a:prstGeom>
          <a:noFill/>
        </p:spPr>
      </p:pic>
      <p:pic>
        <p:nvPicPr>
          <p:cNvPr id="6147" name="Picture 3" descr="D:\Юля\фото ДНЗ\рамки\17012911123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72198" y="928670"/>
            <a:ext cx="2643206" cy="2643206"/>
          </a:xfrm>
          <a:prstGeom prst="rect">
            <a:avLst/>
          </a:prstGeom>
          <a:noFill/>
        </p:spPr>
      </p:pic>
      <p:pic>
        <p:nvPicPr>
          <p:cNvPr id="6148" name="Picture 4" descr="D:\Юля\фото ДНЗ\рамки\170217103834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86116" y="3643314"/>
            <a:ext cx="2714612" cy="2714612"/>
          </a:xfrm>
          <a:prstGeom prst="rect">
            <a:avLst/>
          </a:prstGeom>
          <a:noFill/>
        </p:spPr>
      </p:pic>
      <p:pic>
        <p:nvPicPr>
          <p:cNvPr id="6150" name="Picture 6" descr="C:\Users\777\AppData\Local\Temp\170304120038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500034" y="3643314"/>
            <a:ext cx="2714644" cy="2714644"/>
          </a:xfrm>
          <a:prstGeom prst="rect">
            <a:avLst/>
          </a:prstGeom>
          <a:noFill/>
        </p:spPr>
      </p:pic>
      <p:pic>
        <p:nvPicPr>
          <p:cNvPr id="32777" name="Picture 9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flipH="1">
            <a:off x="7072330" y="5572140"/>
            <a:ext cx="2071670" cy="1105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8" name="Picture 10"/>
          <p:cNvPicPr>
            <a:picLocks noChangeAspect="1" noChangeArrowheads="1" noCrop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571604" y="0"/>
            <a:ext cx="1643074" cy="1008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9" name="Picture 11" descr="C:\Users\777\Desktop\анимации\065357_1412909637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786050" y="6156723"/>
            <a:ext cx="3071834" cy="701277"/>
          </a:xfrm>
          <a:prstGeom prst="rect">
            <a:avLst/>
          </a:prstGeom>
          <a:noFill/>
        </p:spPr>
      </p:pic>
      <p:pic>
        <p:nvPicPr>
          <p:cNvPr id="21" name="Picture 11" descr="C:\Users\777\Desktop\анимации\065357_1412909637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429256" y="6156723"/>
            <a:ext cx="3071834" cy="701277"/>
          </a:xfrm>
          <a:prstGeom prst="rect">
            <a:avLst/>
          </a:prstGeom>
          <a:noFill/>
        </p:spPr>
      </p:pic>
      <p:pic>
        <p:nvPicPr>
          <p:cNvPr id="22" name="Picture 11" descr="C:\Users\777\Desktop\анимации\065357_1412909637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14282" y="6156723"/>
            <a:ext cx="3071834" cy="701277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6131"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777\Desktop\08438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2144"/>
            <a:ext cx="9141142" cy="6860144"/>
          </a:xfrm>
          <a:prstGeom prst="rect">
            <a:avLst/>
          </a:prstGeom>
          <a:noFill/>
        </p:spPr>
      </p:pic>
      <p:pic>
        <p:nvPicPr>
          <p:cNvPr id="33794" name="Picture 2" descr="&amp;Fcy;&amp;ocy;&amp;tcy;&amp;ocy; &amp;Ocy;&amp;kcy;&amp;scy;&amp;acy;&amp;ncy;&amp;ycy; &amp;Bcy;&amp;rcy;&amp;iecy;&amp;zcy;&amp;dcy;&amp;iecy;&amp;ncy;&amp;yucy;&amp;kcy;&amp;acy;."/>
          <p:cNvPicPr>
            <a:picLocks noChangeAspect="1" noChangeArrowheads="1"/>
          </p:cNvPicPr>
          <p:nvPr/>
        </p:nvPicPr>
        <p:blipFill>
          <a:blip r:embed="rId3" cstate="print"/>
          <a:srcRect l="10116" t="9008"/>
          <a:stretch>
            <a:fillRect/>
          </a:stretch>
        </p:blipFill>
        <p:spPr bwMode="auto">
          <a:xfrm>
            <a:off x="6357950" y="357166"/>
            <a:ext cx="2539104" cy="1443163"/>
          </a:xfrm>
          <a:prstGeom prst="rect">
            <a:avLst/>
          </a:prstGeom>
          <a:noFill/>
        </p:spPr>
      </p:pic>
      <p:pic>
        <p:nvPicPr>
          <p:cNvPr id="4" name="Picture 9" descr="&amp;Fcy;&amp;ocy;&amp;tcy;&amp;ocy; &amp;Dcy;&amp;ocy;&amp;shcy;&amp;kcy;&amp;iukcy;&amp;lcy;&amp;softcy;&amp;ncy;&amp;icy;&amp;yacy; &amp;Ncy;&amp;acy;&amp;vcy;&amp;chcy;&amp;acy;&amp;lcy;&amp;softcy;&amp;ncy;&amp;icy;&amp;jcy; &amp;Zcy;&amp;acy;&amp;kcy;&amp;lcy;&amp;acy;&amp;dcy; &amp;Dcy;&amp;zhcy;&amp;iecy;&amp;rcy;&amp;iecy;&amp;lcy;&amp;softcy;&amp;tscy;&amp;iecy;."/>
          <p:cNvPicPr>
            <a:picLocks noChangeAspect="1" noChangeArrowheads="1"/>
          </p:cNvPicPr>
          <p:nvPr/>
        </p:nvPicPr>
        <p:blipFill>
          <a:blip r:embed="rId4" cstate="print"/>
          <a:srcRect l="6520" r="10347"/>
          <a:stretch>
            <a:fillRect/>
          </a:stretch>
        </p:blipFill>
        <p:spPr bwMode="auto">
          <a:xfrm>
            <a:off x="285720" y="1857364"/>
            <a:ext cx="2221276" cy="1500198"/>
          </a:xfrm>
          <a:prstGeom prst="rect">
            <a:avLst/>
          </a:prstGeom>
          <a:noFill/>
        </p:spPr>
      </p:pic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714348" y="142852"/>
            <a:ext cx="560903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600" b="1" i="1" u="none" strike="noStrike" cap="none" spc="-150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Розвиваючі </a:t>
            </a:r>
            <a:r>
              <a:rPr kumimoji="0" lang="uk-UA" sz="3600" b="1" i="1" u="none" strike="noStrike" cap="none" spc="-150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ігри та іграшки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3600" b="1" i="1" spc="-1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р</a:t>
            </a:r>
            <a:r>
              <a:rPr kumimoji="0" lang="uk-UA" sz="3600" b="1" i="1" u="none" strike="noStrike" cap="none" spc="-150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уками </a:t>
            </a:r>
            <a:r>
              <a:rPr kumimoji="0" lang="uk-UA" sz="3600" b="1" i="1" u="none" strike="noStrike" cap="none" spc="-150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батьків</a:t>
            </a:r>
            <a:endParaRPr kumimoji="0" lang="uk-UA" sz="1200" b="0" i="1" u="none" strike="noStrike" cap="none" spc="-150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7" descr="&amp;Fcy;&amp;ocy;&amp;tcy;&amp;ocy; &amp;Dcy;&amp;ocy;&amp;shcy;&amp;kcy;&amp;iukcy;&amp;lcy;&amp;softcy;&amp;ncy;&amp;icy;&amp;yacy; &amp;Ncy;&amp;acy;&amp;vcy;&amp;chcy;&amp;acy;&amp;lcy;&amp;softcy;&amp;ncy;&amp;icy;&amp;jcy; &amp;Zcy;&amp;acy;&amp;kcy;&amp;lcy;&amp;acy;&amp;dcy; &amp;Dcy;&amp;zhcy;&amp;iecy;&amp;rcy;&amp;iecy;&amp;lcy;&amp;softcy;&amp;tscy;&amp;iecy;."/>
          <p:cNvPicPr>
            <a:picLocks noChangeAspect="1" noChangeArrowheads="1"/>
          </p:cNvPicPr>
          <p:nvPr/>
        </p:nvPicPr>
        <p:blipFill>
          <a:blip r:embed="rId5" cstate="print"/>
          <a:srcRect r="8333"/>
          <a:stretch>
            <a:fillRect/>
          </a:stretch>
        </p:blipFill>
        <p:spPr bwMode="auto">
          <a:xfrm>
            <a:off x="285720" y="3429000"/>
            <a:ext cx="2143140" cy="1354306"/>
          </a:xfrm>
          <a:prstGeom prst="rect">
            <a:avLst/>
          </a:prstGeom>
          <a:noFill/>
        </p:spPr>
      </p:pic>
      <p:pic>
        <p:nvPicPr>
          <p:cNvPr id="7" name="Рисунок 6" descr="G:\DCIM\Camera\17031303125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9322" y="3429000"/>
            <a:ext cx="1500198" cy="146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G:\DCIM\Camera\17031303112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86644" y="3429000"/>
            <a:ext cx="1571636" cy="14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3" descr="&amp;Fcy;&amp;ocy;&amp;tcy;&amp;ocy; &amp;Dcy;&amp;ocy;&amp;shcy;&amp;kcy;&amp;iukcy;&amp;lcy;&amp;softcy;&amp;ncy;&amp;icy;&amp;yacy; &amp;Ncy;&amp;acy;&amp;vcy;&amp;chcy;&amp;acy;&amp;lcy;&amp;softcy;&amp;ncy;&amp;icy;&amp;jcy; &amp;Zcy;&amp;acy;&amp;kcy;&amp;lcy;&amp;acy;&amp;dcy; &amp;Dcy;&amp;zhcy;&amp;iecy;&amp;rcy;&amp;iecy;&amp;lcy;&amp;softcy;&amp;tscy;&amp;iecy;.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1857364"/>
            <a:ext cx="2571768" cy="1443940"/>
          </a:xfrm>
          <a:prstGeom prst="rect">
            <a:avLst/>
          </a:prstGeom>
          <a:noFill/>
        </p:spPr>
      </p:pic>
      <p:pic>
        <p:nvPicPr>
          <p:cNvPr id="10" name="Picture 11" descr="&amp;Fcy;&amp;ocy;&amp;tcy;&amp;ocy; &amp;Dcy;&amp;ocy;&amp;shcy;&amp;kcy;&amp;iukcy;&amp;lcy;&amp;softcy;&amp;ncy;&amp;icy;&amp;yacy; &amp;Ncy;&amp;acy;&amp;vcy;&amp;chcy;&amp;acy;&amp;lcy;&amp;softcy;&amp;ncy;&amp;icy;&amp;jcy; &amp;Zcy;&amp;acy;&amp;kcy;&amp;lcy;&amp;acy;&amp;dcy; &amp;Dcy;&amp;zhcy;&amp;iecy;&amp;rcy;&amp;iecy;&amp;lcy;&amp;softcy;&amp;tscy;&amp;iecy;."/>
          <p:cNvPicPr>
            <a:picLocks noChangeAspect="1" noChangeArrowheads="1"/>
          </p:cNvPicPr>
          <p:nvPr/>
        </p:nvPicPr>
        <p:blipFill>
          <a:blip r:embed="rId9" cstate="print"/>
          <a:srcRect l="18750" r="18749"/>
          <a:stretch>
            <a:fillRect/>
          </a:stretch>
        </p:blipFill>
        <p:spPr bwMode="auto">
          <a:xfrm>
            <a:off x="4357686" y="3429000"/>
            <a:ext cx="1500198" cy="1347669"/>
          </a:xfrm>
          <a:prstGeom prst="rect">
            <a:avLst/>
          </a:prstGeom>
          <a:noFill/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000"/>
          <a:stretch>
            <a:fillRect/>
          </a:stretch>
        </p:blipFill>
        <p:spPr bwMode="auto">
          <a:xfrm>
            <a:off x="6929454" y="4857760"/>
            <a:ext cx="1916927" cy="1643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9" descr="DSC0774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36" y="1857364"/>
            <a:ext cx="1953832" cy="1470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298" y="3429000"/>
            <a:ext cx="1805915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 descr="DSC0775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4857760"/>
            <a:ext cx="2166315" cy="1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6" y="4857760"/>
            <a:ext cx="2190765" cy="16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298" y="4857760"/>
            <a:ext cx="2160000" cy="1618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Рисунок 17" descr="D:\Юля\фото ДНЗ\посібники\DSC07737.JPG"/>
          <p:cNvPicPr/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143768" y="1857364"/>
            <a:ext cx="1714512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/>
          <p:cNvPicPr>
            <a:picLocks noChangeAspect="1" noChangeArrowheads="1" noCrop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142976" y="1142984"/>
            <a:ext cx="4357718" cy="56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777\Desktop\анимации\pic.gif"/>
          <p:cNvPicPr>
            <a:picLocks noChangeAspect="1" noChangeArrowheads="1" noCrop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786314" y="1071546"/>
            <a:ext cx="1714512" cy="857256"/>
          </a:xfrm>
          <a:prstGeom prst="rect">
            <a:avLst/>
          </a:prstGeom>
          <a:noFill/>
        </p:spPr>
      </p:pic>
      <p:pic>
        <p:nvPicPr>
          <p:cNvPr id="4097" name="Picture 1"/>
          <p:cNvPicPr>
            <a:picLocks noChangeAspect="1" noChangeArrowheads="1" noCrop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14282" y="6100641"/>
            <a:ext cx="2192355" cy="757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8876"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777\Desktop\08438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2144"/>
            <a:ext cx="9141142" cy="6860144"/>
          </a:xfrm>
          <a:prstGeom prst="rect">
            <a:avLst/>
          </a:prstGeom>
          <a:noFill/>
        </p:spPr>
      </p:pic>
      <p:pic>
        <p:nvPicPr>
          <p:cNvPr id="38914" name="Picture 2" descr="D:\Юля\фото ДНЗ\посібники\20170119_123751.jpg"/>
          <p:cNvPicPr>
            <a:picLocks noChangeAspect="1" noChangeArrowheads="1"/>
          </p:cNvPicPr>
          <p:nvPr/>
        </p:nvPicPr>
        <p:blipFill>
          <a:blip r:embed="rId3" cstate="print"/>
          <a:srcRect l="10156" t="20833" r="10937" b="25000"/>
          <a:stretch>
            <a:fillRect/>
          </a:stretch>
        </p:blipFill>
        <p:spPr bwMode="auto">
          <a:xfrm>
            <a:off x="1071538" y="428604"/>
            <a:ext cx="3885128" cy="1500198"/>
          </a:xfrm>
          <a:prstGeom prst="rect">
            <a:avLst/>
          </a:prstGeom>
          <a:noFill/>
        </p:spPr>
      </p:pic>
      <p:pic>
        <p:nvPicPr>
          <p:cNvPr id="38915" name="Picture 3" descr="D:\Юля\фото ДНЗ\посібники\20170119_123649.jpg"/>
          <p:cNvPicPr>
            <a:picLocks noChangeAspect="1" noChangeArrowheads="1"/>
          </p:cNvPicPr>
          <p:nvPr/>
        </p:nvPicPr>
        <p:blipFill>
          <a:blip r:embed="rId4" cstate="print"/>
          <a:srcRect l="30468" t="4166" r="17969"/>
          <a:stretch>
            <a:fillRect/>
          </a:stretch>
        </p:blipFill>
        <p:spPr bwMode="auto">
          <a:xfrm rot="5400000">
            <a:off x="1122783" y="1948995"/>
            <a:ext cx="2254964" cy="2357454"/>
          </a:xfrm>
          <a:prstGeom prst="rect">
            <a:avLst/>
          </a:prstGeom>
          <a:noFill/>
        </p:spPr>
      </p:pic>
      <p:pic>
        <p:nvPicPr>
          <p:cNvPr id="38916" name="Picture 4" descr="D:\Юля\фото ДНЗ\посібники\DSC077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4500570"/>
            <a:ext cx="2643205" cy="1982404"/>
          </a:xfrm>
          <a:prstGeom prst="rect">
            <a:avLst/>
          </a:prstGeom>
          <a:noFill/>
        </p:spPr>
      </p:pic>
      <p:pic>
        <p:nvPicPr>
          <p:cNvPr id="38917" name="Picture 5" descr="D:\Юля\фото ДНЗ\посібники\IMG_1763.JPG"/>
          <p:cNvPicPr>
            <a:picLocks noChangeAspect="1" noChangeArrowheads="1"/>
          </p:cNvPicPr>
          <p:nvPr/>
        </p:nvPicPr>
        <p:blipFill>
          <a:blip r:embed="rId6" cstate="print"/>
          <a:srcRect l="5882" t="3922" r="2940"/>
          <a:stretch>
            <a:fillRect/>
          </a:stretch>
        </p:blipFill>
        <p:spPr bwMode="auto">
          <a:xfrm>
            <a:off x="3571868" y="4714884"/>
            <a:ext cx="2214578" cy="1750207"/>
          </a:xfrm>
          <a:prstGeom prst="rect">
            <a:avLst/>
          </a:prstGeom>
          <a:noFill/>
        </p:spPr>
      </p:pic>
      <p:pic>
        <p:nvPicPr>
          <p:cNvPr id="38921" name="Picture 9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7" cstate="print"/>
          <a:srcRect l="3580" t="3817" r="1551" b="4579"/>
          <a:stretch>
            <a:fillRect/>
          </a:stretch>
        </p:blipFill>
        <p:spPr bwMode="auto">
          <a:xfrm>
            <a:off x="3571868" y="2571744"/>
            <a:ext cx="2214578" cy="2005656"/>
          </a:xfrm>
          <a:prstGeom prst="rect">
            <a:avLst/>
          </a:prstGeom>
          <a:noFill/>
        </p:spPr>
      </p:pic>
      <p:pic>
        <p:nvPicPr>
          <p:cNvPr id="38923" name="Picture 11" descr="&amp;Kcy;&amp;acy;&amp;rcy;&amp;tcy;&amp;icy;&amp;ncy;&amp;kcy;&amp;icy; &amp;pcy;&amp;ocy; &amp;zcy;&amp;acy;&amp;pcy;&amp;rcy;&amp;ocy;&amp;scy;&amp;ucy; &amp;icy;&amp;gcy;&amp;rcy;&amp;iukcy; &amp;scy;&amp;vcy;&amp;ocy;&amp;icy;&amp;mcy;&amp;icy; &amp;rcy;&amp;ucy;&amp;kcy;&amp;acy;&amp;mcy;&amp;icy; &amp;gcy;&amp;ocy;&amp;rcy;&amp;ocy;&amp;khcy;"/>
          <p:cNvPicPr>
            <a:picLocks noChangeAspect="1" noChangeArrowheads="1"/>
          </p:cNvPicPr>
          <p:nvPr/>
        </p:nvPicPr>
        <p:blipFill>
          <a:blip r:embed="rId8" cstate="print"/>
          <a:srcRect l="3817" t="1908" r="4579" b="40839"/>
          <a:stretch>
            <a:fillRect/>
          </a:stretch>
        </p:blipFill>
        <p:spPr bwMode="auto">
          <a:xfrm>
            <a:off x="5929322" y="2714620"/>
            <a:ext cx="2571768" cy="1607355"/>
          </a:xfrm>
          <a:prstGeom prst="rect">
            <a:avLst/>
          </a:prstGeom>
          <a:noFill/>
        </p:spPr>
      </p:pic>
      <p:pic>
        <p:nvPicPr>
          <p:cNvPr id="38925" name="Picture 13" descr="&amp;Kcy;&amp;acy;&amp;rcy;&amp;tcy;&amp;icy;&amp;ncy;&amp;kcy;&amp;icy; &amp;pcy;&amp;ocy; &amp;zcy;&amp;acy;&amp;pcy;&amp;rcy;&amp;ocy;&amp;scy;&amp;ucy; &amp;icy;&amp;gcy;&amp;rcy;&amp;iukcy; &amp;scy;&amp;vcy;&amp;ocy;&amp;icy;&amp;mcy;&amp;icy; &amp;rcy;&amp;ucy;&amp;kcy;&amp;acy;&amp;mcy;&amp;icy; &amp;icy;&amp;zcy; &amp;kcy;&amp;icy;&amp;ncy;&amp;dcy;&amp;iecy;&amp;rcy;&amp;acy;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72066" y="428604"/>
            <a:ext cx="3214710" cy="2041342"/>
          </a:xfrm>
          <a:prstGeom prst="rect">
            <a:avLst/>
          </a:prstGeom>
          <a:noFill/>
        </p:spPr>
      </p:pic>
      <p:pic>
        <p:nvPicPr>
          <p:cNvPr id="38927" name="Picture 15" descr="&amp;Kcy;&amp;acy;&amp;rcy;&amp;tcy;&amp;icy;&amp;ncy;&amp;kcy;&amp;icy; &amp;pcy;&amp;ocy; &amp;zcy;&amp;acy;&amp;pcy;&amp;rcy;&amp;ocy;&amp;scy;&amp;ucy; &amp;icy;&amp;gcy;&amp;rcy;&amp;iukcy; &amp;scy;&amp;vcy;&amp;ocy;&amp;icy;&amp;mcy;&amp;icy; &amp;rcy;&amp;ucy;&amp;kcy;&amp;acy;&amp;mcy;&amp;icy; &amp;dcy;&amp;iukcy;&amp;khcy;&amp;acy;&amp;ncy;&amp;icy;&amp;iecy;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8596" y="4429132"/>
            <a:ext cx="3000396" cy="2035984"/>
          </a:xfrm>
          <a:prstGeom prst="rect">
            <a:avLst/>
          </a:prstGeom>
          <a:noFill/>
        </p:spPr>
      </p:pic>
      <p:pic>
        <p:nvPicPr>
          <p:cNvPr id="38928" name="Picture 16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428992" y="1928802"/>
            <a:ext cx="2334350" cy="63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5912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777\Desktop\474498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44"/>
            <a:ext cx="9141142" cy="6860144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714348" y="1285860"/>
            <a:ext cx="6908208" cy="221457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indent="180975" algn="just"/>
            <a:r>
              <a:rPr lang="uk-UA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Педагогічна грамотність батьків </a:t>
            </a:r>
            <a:r>
              <a:rPr lang="uk-UA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— основна </a:t>
            </a:r>
            <a:r>
              <a:rPr lang="uk-UA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умова того, що дитина вчасно отримає логопедичну й психологічну допомогу. </a:t>
            </a:r>
            <a:endParaRPr lang="ru-RU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24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4825" name="Rectangle 9"/>
          <p:cNvSpPr>
            <a:spLocks noChangeArrowheads="1"/>
          </p:cNvSpPr>
          <p:nvPr/>
        </p:nvSpPr>
        <p:spPr bwMode="auto">
          <a:xfrm>
            <a:off x="0" y="3733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Содержимое 4" descr="93389613_1335012027_psiholo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66" y="3643314"/>
            <a:ext cx="3430102" cy="2286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4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2714612" y="2928934"/>
            <a:ext cx="1571636" cy="2030929"/>
          </a:xfrm>
          <a:prstGeom prst="rect">
            <a:avLst/>
          </a:prstGeom>
          <a:noFill/>
        </p:spPr>
      </p:pic>
      <p:pic>
        <p:nvPicPr>
          <p:cNvPr id="13" name="Picture 4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26" y="1285860"/>
            <a:ext cx="1819300" cy="2286418"/>
          </a:xfrm>
          <a:prstGeom prst="rect">
            <a:avLst/>
          </a:prstGeom>
          <a:noFill/>
        </p:spPr>
      </p:pic>
      <p:pic>
        <p:nvPicPr>
          <p:cNvPr id="34826" name="Picture 10" descr="C:\Users\777\Desktop\анимации\81178582_large_deti1.jpg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2857496"/>
            <a:ext cx="2952750" cy="3686175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8377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777\Desktop\474498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1142" cy="6860144"/>
          </a:xfrm>
          <a:prstGeom prst="rect">
            <a:avLst/>
          </a:prstGeom>
          <a:noFill/>
        </p:spPr>
      </p:pic>
      <p:pic>
        <p:nvPicPr>
          <p:cNvPr id="2053" name="Picture 5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572008"/>
            <a:ext cx="2786082" cy="1983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muzyka-dlya-prezentacii-gde-zhivotny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286776" y="1071546"/>
            <a:ext cx="304800" cy="304800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3214686"/>
            <a:ext cx="3500462" cy="2283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5" name="Picture 1" descr="C:\Users\777\Desktop\roditelyam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3643306" y="2214554"/>
            <a:ext cx="5214973" cy="435771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57158" y="1071546"/>
            <a:ext cx="5929354" cy="22854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Спільна  </a:t>
            </a:r>
            <a:r>
              <a:rPr lang="uk-UA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р</a:t>
            </a: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обота вчителя-логопеда і батьків , як  одна з умов успішної  </a:t>
            </a:r>
            <a:r>
              <a:rPr kumimoji="0" lang="uk-UA" sz="32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корекційно-виховної</a:t>
            </a:r>
            <a:r>
              <a:rPr lang="uk-UA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роботи</a:t>
            </a:r>
            <a:r>
              <a:rPr kumimoji="0" lang="uk-UA" sz="32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з дітьми з мовленнєвими </a:t>
            </a: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порушеннями</a:t>
            </a:r>
            <a:endParaRPr kumimoji="0" lang="uk-UA" sz="4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714744" y="4357694"/>
            <a:ext cx="442915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>
                <a:latin typeface="Monotype Corsiva" pitchFamily="66" charset="0"/>
                <a:cs typeface="Arial" charset="0"/>
              </a:rPr>
              <a:t>Автор </a:t>
            </a:r>
            <a:r>
              <a:rPr lang="ru-RU" sz="2000" dirty="0" smtClean="0">
                <a:latin typeface="Monotype Corsiva" pitchFamily="66" charset="0"/>
                <a:cs typeface="Arial" charset="0"/>
              </a:rPr>
              <a:t>: </a:t>
            </a:r>
            <a:r>
              <a:rPr lang="ru-RU" sz="2800" dirty="0" smtClean="0">
                <a:latin typeface="Monotype Corsiva" pitchFamily="66" charset="0"/>
                <a:cs typeface="Arial" charset="0"/>
              </a:rPr>
              <a:t>Скорик Юл</a:t>
            </a:r>
            <a:r>
              <a:rPr lang="uk-UA" sz="2800" dirty="0" err="1" smtClean="0">
                <a:latin typeface="Monotype Corsiva" pitchFamily="66" charset="0"/>
                <a:cs typeface="Arial" charset="0"/>
              </a:rPr>
              <a:t>ія</a:t>
            </a:r>
            <a:r>
              <a:rPr lang="uk-UA" sz="2800" dirty="0" smtClean="0">
                <a:latin typeface="Monotype Corsiva" pitchFamily="66" charset="0"/>
                <a:cs typeface="Arial" charset="0"/>
              </a:rPr>
              <a:t> Анатоліївна</a:t>
            </a:r>
            <a:r>
              <a:rPr lang="ru-RU" sz="2800" dirty="0" smtClean="0">
                <a:latin typeface="Monotype Corsiva" pitchFamily="66" charset="0"/>
                <a:cs typeface="Arial" charset="0"/>
              </a:rPr>
              <a:t> </a:t>
            </a:r>
            <a:endParaRPr lang="ru-RU" dirty="0" smtClean="0">
              <a:latin typeface="Monotype Corsiva" pitchFamily="66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err="1" smtClean="0">
                <a:solidFill>
                  <a:srgbClr val="660033"/>
                </a:solidFill>
                <a:latin typeface="Monotype Corsiva" pitchFamily="66" charset="0"/>
                <a:cs typeface="Arial" charset="0"/>
              </a:rPr>
              <a:t>вчитель-логопед</a:t>
            </a:r>
            <a:r>
              <a:rPr lang="ru-RU" dirty="0" smtClean="0">
                <a:solidFill>
                  <a:srgbClr val="660033"/>
                </a:solidFill>
                <a:latin typeface="Monotype Corsiva" pitchFamily="66" charset="0"/>
                <a:cs typeface="Arial" charset="0"/>
              </a:rPr>
              <a:t> </a:t>
            </a:r>
            <a:r>
              <a:rPr lang="ru-RU" dirty="0" smtClean="0">
                <a:solidFill>
                  <a:srgbClr val="660033"/>
                </a:solidFill>
                <a:latin typeface="Monotype Corsiva" pitchFamily="66" charset="0"/>
                <a:cs typeface="Arial" charset="0"/>
              </a:rPr>
              <a:t>І </a:t>
            </a:r>
            <a:r>
              <a:rPr lang="ru-RU" dirty="0" err="1" smtClean="0">
                <a:solidFill>
                  <a:srgbClr val="660033"/>
                </a:solidFill>
                <a:latin typeface="Monotype Corsiva" pitchFamily="66" charset="0"/>
                <a:cs typeface="Arial" charset="0"/>
              </a:rPr>
              <a:t>категорії</a:t>
            </a:r>
            <a:endParaRPr lang="ru-RU" dirty="0" smtClean="0">
              <a:solidFill>
                <a:srgbClr val="660033"/>
              </a:solidFill>
              <a:latin typeface="Monotype Corsiva" pitchFamily="66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err="1" smtClean="0">
                <a:solidFill>
                  <a:srgbClr val="660033"/>
                </a:solidFill>
                <a:latin typeface="Monotype Corsiva" pitchFamily="66" charset="0"/>
                <a:cs typeface="Arial" charset="0"/>
              </a:rPr>
              <a:t>дошкільний</a:t>
            </a:r>
            <a:r>
              <a:rPr lang="ru-RU" dirty="0" smtClean="0">
                <a:solidFill>
                  <a:srgbClr val="660033"/>
                </a:solidFill>
                <a:latin typeface="Monotype Corsiva" pitchFamily="66" charset="0"/>
                <a:cs typeface="Arial" charset="0"/>
              </a:rPr>
              <a:t> </a:t>
            </a:r>
            <a:r>
              <a:rPr lang="ru-RU" dirty="0" err="1" smtClean="0">
                <a:solidFill>
                  <a:srgbClr val="660033"/>
                </a:solidFill>
                <a:latin typeface="Monotype Corsiva" pitchFamily="66" charset="0"/>
                <a:cs typeface="Arial" charset="0"/>
              </a:rPr>
              <a:t>навчальний</a:t>
            </a:r>
            <a:r>
              <a:rPr lang="ru-RU" dirty="0" smtClean="0">
                <a:solidFill>
                  <a:srgbClr val="660033"/>
                </a:solidFill>
                <a:latin typeface="Monotype Corsiva" pitchFamily="66" charset="0"/>
                <a:cs typeface="Arial" charset="0"/>
              </a:rPr>
              <a:t> заклад №5 «</a:t>
            </a:r>
            <a:r>
              <a:rPr lang="ru-RU" dirty="0" err="1" smtClean="0">
                <a:solidFill>
                  <a:srgbClr val="660033"/>
                </a:solidFill>
                <a:latin typeface="Monotype Corsiva" pitchFamily="66" charset="0"/>
                <a:cs typeface="Arial" charset="0"/>
              </a:rPr>
              <a:t>Джерельце</a:t>
            </a:r>
            <a:r>
              <a:rPr lang="ru-RU" dirty="0" smtClean="0">
                <a:solidFill>
                  <a:srgbClr val="660033"/>
                </a:solidFill>
                <a:latin typeface="Monotype Corsiva" pitchFamily="66" charset="0"/>
                <a:cs typeface="Arial" charset="0"/>
              </a:rPr>
              <a:t>» </a:t>
            </a:r>
            <a:r>
              <a:rPr lang="ru-RU" dirty="0" err="1" smtClean="0">
                <a:solidFill>
                  <a:srgbClr val="660033"/>
                </a:solidFill>
                <a:latin typeface="Monotype Corsiva" pitchFamily="66" charset="0"/>
                <a:cs typeface="Arial" charset="0"/>
              </a:rPr>
              <a:t>комунальної</a:t>
            </a:r>
            <a:r>
              <a:rPr lang="ru-RU" dirty="0" smtClean="0">
                <a:solidFill>
                  <a:srgbClr val="660033"/>
                </a:solidFill>
                <a:latin typeface="Monotype Corsiva" pitchFamily="66" charset="0"/>
                <a:cs typeface="Arial" charset="0"/>
              </a:rPr>
              <a:t> </a:t>
            </a:r>
            <a:r>
              <a:rPr lang="ru-RU" dirty="0" err="1" smtClean="0">
                <a:solidFill>
                  <a:srgbClr val="660033"/>
                </a:solidFill>
                <a:latin typeface="Monotype Corsiva" pitchFamily="66" charset="0"/>
                <a:cs typeface="Arial" charset="0"/>
              </a:rPr>
              <a:t>власності</a:t>
            </a:r>
            <a:r>
              <a:rPr lang="ru-RU" dirty="0" smtClean="0">
                <a:solidFill>
                  <a:srgbClr val="660033"/>
                </a:solidFill>
                <a:latin typeface="Monotype Corsiva" pitchFamily="66" charset="0"/>
                <a:cs typeface="Arial" charset="0"/>
              </a:rPr>
              <a:t> </a:t>
            </a:r>
            <a:r>
              <a:rPr lang="ru-RU" dirty="0" err="1" smtClean="0">
                <a:solidFill>
                  <a:srgbClr val="660033"/>
                </a:solidFill>
                <a:latin typeface="Monotype Corsiva" pitchFamily="66" charset="0"/>
                <a:cs typeface="Arial" charset="0"/>
              </a:rPr>
              <a:t>територіальної</a:t>
            </a:r>
            <a:r>
              <a:rPr lang="ru-RU" dirty="0" smtClean="0">
                <a:solidFill>
                  <a:srgbClr val="660033"/>
                </a:solidFill>
                <a:latin typeface="Monotype Corsiva" pitchFamily="66" charset="0"/>
                <a:cs typeface="Arial" charset="0"/>
              </a:rPr>
              <a:t> </a:t>
            </a:r>
            <a:r>
              <a:rPr lang="ru-RU" dirty="0" err="1" smtClean="0">
                <a:solidFill>
                  <a:srgbClr val="660033"/>
                </a:solidFill>
                <a:latin typeface="Monotype Corsiva" pitchFamily="66" charset="0"/>
                <a:cs typeface="Arial" charset="0"/>
              </a:rPr>
              <a:t>громади</a:t>
            </a:r>
            <a:r>
              <a:rPr lang="ru-RU" dirty="0" smtClean="0">
                <a:solidFill>
                  <a:srgbClr val="660033"/>
                </a:solidFill>
                <a:latin typeface="Monotype Corsiva" pitchFamily="66" charset="0"/>
                <a:cs typeface="Arial" charset="0"/>
              </a:rPr>
              <a:t> м.Жмеринка</a:t>
            </a:r>
          </a:p>
        </p:txBody>
      </p:sp>
    </p:spTree>
  </p:cSld>
  <p:clrMapOvr>
    <a:masterClrMapping/>
  </p:clrMapOvr>
  <p:transition spd="slow" advTm="13697">
    <p:cut/>
  </p:transition>
  <p:timing>
    <p:tnLst>
      <p:par>
        <p:cTn id="1" dur="indefinite" restart="never" nodeType="tmRoot">
          <p:childTnLst>
            <p:audio>
              <p:cMediaNode vol="22000" numSld="20">
                <p:cTn id="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777\Desktop\08438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2144"/>
            <a:ext cx="9141142" cy="6860144"/>
          </a:xfrm>
          <a:prstGeom prst="rect">
            <a:avLst/>
          </a:prstGeom>
          <a:noFill/>
        </p:spPr>
      </p:pic>
      <p:pic>
        <p:nvPicPr>
          <p:cNvPr id="2050" name="Picture 2" descr="C:\Users\777\Desktop\193-12-6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85728"/>
            <a:ext cx="8429652" cy="6286544"/>
          </a:xfrm>
          <a:prstGeom prst="flowChartInputOutput">
            <a:avLst/>
          </a:prstGeom>
          <a:noFill/>
        </p:spPr>
      </p:pic>
      <p:pic>
        <p:nvPicPr>
          <p:cNvPr id="2051" name="Picture 3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52" y="642918"/>
            <a:ext cx="321471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212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777\Desktop\474498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8" y="0"/>
            <a:ext cx="9141142" cy="686014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928926" y="1142984"/>
            <a:ext cx="57150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uk-UA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/>
              </a:rPr>
              <a:t>“</a:t>
            </a:r>
            <a:r>
              <a:rPr lang="ru-RU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Краща</a:t>
            </a: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школа </a:t>
            </a:r>
            <a:r>
              <a:rPr lang="ru-RU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життя</a:t>
            </a: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- </a:t>
            </a:r>
            <a:r>
              <a:rPr lang="ru-RU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сім'я</a:t>
            </a: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/>
              </a:rPr>
              <a:t>”</a:t>
            </a: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            </a:t>
            </a:r>
            <a:r>
              <a:rPr lang="ru-RU" sz="2400" b="1" dirty="0" err="1" smtClean="0">
                <a:solidFill>
                  <a:srgbClr val="FF0000"/>
                </a:solidFill>
                <a:latin typeface="Monotype Corsiva" pitchFamily="66" charset="0"/>
              </a:rPr>
              <a:t>С.Смайлс</a:t>
            </a:r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596" y="2000240"/>
            <a:ext cx="8358246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           </a:t>
            </a:r>
          </a:p>
          <a:p>
            <a:pPr>
              <a:lnSpc>
                <a:spcPct val="150000"/>
              </a:lnSpc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Важливою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і невід'ємною частиною роботи з усунення мовних порушень у дітей є тісна взаємодія логопеда і батьків. </a:t>
            </a:r>
            <a:endParaRPr lang="uk-UA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Допомога батьків </a:t>
            </a: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обов'язкова і надзвичайно 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цінна, т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ому що: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батьківська думка найбільш авторитетна для дитини;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тільки у батьків є можливість щодня закріплювати </a:t>
            </a:r>
          </a:p>
          <a:p>
            <a:pPr>
              <a:lnSpc>
                <a:spcPct val="150000"/>
              </a:lnSpc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сформовані навички в процесі живого, безпосереднього </a:t>
            </a:r>
          </a:p>
          <a:p>
            <a:pPr>
              <a:lnSpc>
                <a:spcPct val="150000"/>
              </a:lnSpc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спілкування зі своєю дитиною. </a:t>
            </a:r>
          </a:p>
          <a:p>
            <a:pPr>
              <a:lnSpc>
                <a:spcPct val="150000"/>
              </a:lnSpc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3" name="Picture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1785926"/>
            <a:ext cx="5214974" cy="68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777\Desktop\31123296-illustration-of-a-teacher-showing-her-student-s-progress-to-his-mo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6578" y="3786190"/>
            <a:ext cx="1816232" cy="2185306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7876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777\Desktop\474498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8" y="0"/>
            <a:ext cx="9141142" cy="6860144"/>
          </a:xfrm>
          <a:prstGeom prst="rect">
            <a:avLst/>
          </a:prstGeom>
          <a:noFill/>
        </p:spPr>
      </p:pic>
      <p:sp>
        <p:nvSpPr>
          <p:cNvPr id="3" name="Текст 2"/>
          <p:cNvSpPr txBox="1">
            <a:spLocks/>
          </p:cNvSpPr>
          <p:nvPr/>
        </p:nvSpPr>
        <p:spPr>
          <a:xfrm>
            <a:off x="714348" y="1071546"/>
            <a:ext cx="7772400" cy="571493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uk-UA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Форми </a:t>
            </a:r>
            <a:r>
              <a:rPr kumimoji="0" lang="uk-UA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роботи</a:t>
            </a:r>
            <a:r>
              <a:rPr kumimoji="0" lang="uk-UA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з батьками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&amp;Kcy;&amp;acy;&amp;rcy;&amp;tcy;&amp;icy;&amp;ncy;&amp;kcy;&amp;icy; &amp;pcy;&amp;ocy; &amp;zcy;&amp;acy;&amp;pcy;&amp;rcy;&amp;ocy;&amp;scy;&amp;ucy; &amp;scy;&amp;tcy;&amp;rcy;&amp;iecy;&amp;lcy;&amp;kcy;&amp;i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471062">
            <a:off x="3023141" y="1750383"/>
            <a:ext cx="776045" cy="513973"/>
          </a:xfrm>
          <a:prstGeom prst="rect">
            <a:avLst/>
          </a:prstGeom>
          <a:noFill/>
        </p:spPr>
      </p:pic>
      <p:pic>
        <p:nvPicPr>
          <p:cNvPr id="6" name="Picture 4" descr="http://upyourpic.org/images/201111/2eddagg66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7356" y="1928802"/>
            <a:ext cx="5253291" cy="11643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00034" y="2285992"/>
            <a:ext cx="16253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Традиційні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715140" y="2214554"/>
            <a:ext cx="20778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Нетрадиційні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1" name="Picture 2" descr="&amp;Kcy;&amp;acy;&amp;rcy;&amp;tcy;&amp;icy;&amp;ncy;&amp;kcy;&amp;icy; &amp;pcy;&amp;ocy; &amp;zcy;&amp;acy;&amp;pcy;&amp;rcy;&amp;ocy;&amp;scy;&amp;ucy; &amp;scy;&amp;tcy;&amp;rcy;&amp;iecy;&amp;lcy;&amp;kcy;&amp;icy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05508" flipV="1">
            <a:off x="5267602" y="1803154"/>
            <a:ext cx="683651" cy="465973"/>
          </a:xfrm>
          <a:prstGeom prst="rect">
            <a:avLst/>
          </a:prstGeom>
          <a:noFill/>
        </p:spPr>
      </p:pic>
      <p:pic>
        <p:nvPicPr>
          <p:cNvPr id="2051" name="Picture 3" descr="C:\Users\777\Desktop\Рисунок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7686" y="2928934"/>
            <a:ext cx="4567447" cy="3217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500430" y="5572140"/>
            <a:ext cx="1785950" cy="4286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777\Desktop\ен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1" y="3071810"/>
            <a:ext cx="2990818" cy="2893818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43240" y="2786058"/>
            <a:ext cx="19812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958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777\Desktop\474498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8" y="0"/>
            <a:ext cx="9141142" cy="686014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928662" y="1214422"/>
            <a:ext cx="732084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i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Модель організації спілкування </a:t>
            </a:r>
          </a:p>
          <a:p>
            <a:pPr algn="ctr"/>
            <a:r>
              <a:rPr lang="uk-UA" sz="36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вчителя-логопеда </a:t>
            </a:r>
            <a:r>
              <a:rPr lang="uk-UA" sz="3600" i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 батьками</a:t>
            </a:r>
            <a:endParaRPr lang="ru-RU" sz="3600" i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1571604" y="2571744"/>
          <a:ext cx="6215106" cy="3163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9460" name="Picture 4" descr="&amp;Kcy;&amp;acy;&amp;rcy;&amp;tcy;&amp;icy;&amp;ncy;&amp;kcy;&amp;icy; &amp;pcy;&amp;ocy; &amp;zcy;&amp;acy;&amp;pcy;&amp;rcy;&amp;ocy;&amp;scy;&amp;ucy; &amp;acy;&amp;ncy;&amp;icy;&amp;mcy;&amp;acy;&amp;tscy;&amp;icy;&amp;icy; &amp;bcy;&amp;acy;&amp;bcy;&amp;ocy;&amp;chcy;&amp;kcy;&amp;icy;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81863" y="642918"/>
            <a:ext cx="1762137" cy="2214578"/>
          </a:xfrm>
          <a:prstGeom prst="rect">
            <a:avLst/>
          </a:prstGeom>
          <a:noFill/>
        </p:spPr>
      </p:pic>
      <p:pic>
        <p:nvPicPr>
          <p:cNvPr id="19462" name="Picture 6" descr="&amp;Kcy;&amp;acy;&amp;rcy;&amp;tcy;&amp;icy;&amp;ncy;&amp;kcy;&amp;icy; &amp;pcy;&amp;ocy; &amp;zcy;&amp;acy;&amp;pcy;&amp;rcy;&amp;ocy;&amp;scy;&amp;ucy; &amp;acy;&amp;ncy;&amp;icy;&amp;mcy;&amp;acy;&amp;tscy;&amp;icy;&amp;icy; &amp;bcy;&amp;acy;&amp;bcy;&amp;ocy;&amp;chcy;&amp;kcy;&amp;icy;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0" y="2500306"/>
            <a:ext cx="2398166" cy="3013911"/>
          </a:xfrm>
          <a:prstGeom prst="rect">
            <a:avLst/>
          </a:prstGeom>
          <a:noFill/>
        </p:spPr>
      </p:pic>
      <p:pic>
        <p:nvPicPr>
          <p:cNvPr id="19463" name="Picture 7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4966216">
            <a:off x="17467" y="1578105"/>
            <a:ext cx="2021938" cy="808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8159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777\Desktop\08438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8" y="-2144"/>
            <a:ext cx="9141142" cy="686014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357290" y="142852"/>
            <a:ext cx="660022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Форми роботи </a:t>
            </a:r>
          </a:p>
          <a:p>
            <a:pPr algn="ctr"/>
            <a:r>
              <a:rPr lang="uk-UA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вчителя-логопеда з батьками</a:t>
            </a:r>
            <a:endParaRPr lang="ru-RU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14282" y="1857364"/>
            <a:ext cx="1928826" cy="500063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endParaRPr lang="uk-UA" sz="2400" spc="50" dirty="0" smtClean="0">
              <a:ln w="11430"/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2400" spc="50" dirty="0" smtClean="0">
              <a:ln w="11430"/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2400" spc="50" dirty="0" smtClean="0">
              <a:ln w="11430"/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2400" spc="50" dirty="0" smtClean="0">
              <a:ln w="11430"/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spc="50" dirty="0">
              <a:ln w="11430"/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285984" y="1857364"/>
            <a:ext cx="2000264" cy="200026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endParaRPr lang="ru-RU" sz="2400" b="1" dirty="0" smtClean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429124" y="1857364"/>
            <a:ext cx="2571768" cy="50006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uk-UA" sz="2400" spc="50" dirty="0" smtClean="0">
              <a:ln w="11430"/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spc="50" dirty="0">
              <a:ln w="11430"/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143768" y="1357298"/>
            <a:ext cx="1857388" cy="550070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endParaRPr lang="ru-RU" i="1" dirty="0"/>
          </a:p>
        </p:txBody>
      </p:sp>
      <p:pic>
        <p:nvPicPr>
          <p:cNvPr id="20484" name="Picture 4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1000108"/>
            <a:ext cx="5643602" cy="752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214282" y="1872020"/>
            <a:ext cx="2071702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i="1" spc="50" dirty="0" smtClean="0">
                <a:ln w="11430"/>
                <a:cs typeface="Times New Roman" pitchFamily="18" charset="0"/>
              </a:rPr>
              <a:t>Індивідуальні</a:t>
            </a:r>
            <a:endParaRPr lang="uk-UA" b="1" i="1" dirty="0" smtClean="0">
              <a:solidFill>
                <a:srgbClr val="000099"/>
              </a:solidFill>
            </a:endParaRPr>
          </a:p>
          <a:p>
            <a:r>
              <a:rPr lang="uk-UA" sz="2000" dirty="0" smtClean="0">
                <a:solidFill>
                  <a:srgbClr val="000099"/>
                </a:solidFill>
              </a:rPr>
              <a:t>- проведення бесід;</a:t>
            </a:r>
          </a:p>
          <a:p>
            <a:r>
              <a:rPr lang="uk-UA" sz="2000" dirty="0" smtClean="0">
                <a:solidFill>
                  <a:srgbClr val="000099"/>
                </a:solidFill>
              </a:rPr>
              <a:t>- консультацій для батьків;</a:t>
            </a:r>
          </a:p>
          <a:p>
            <a:r>
              <a:rPr lang="uk-UA" sz="2000" dirty="0" smtClean="0">
                <a:solidFill>
                  <a:srgbClr val="000099"/>
                </a:solidFill>
              </a:rPr>
              <a:t>- виконання з дітьми завдань за зошитами індивідуальної роботи;</a:t>
            </a:r>
          </a:p>
          <a:p>
            <a:pPr>
              <a:buFontTx/>
              <a:buChar char="-"/>
            </a:pPr>
            <a:r>
              <a:rPr lang="uk-UA" sz="2000" dirty="0" smtClean="0">
                <a:solidFill>
                  <a:srgbClr val="000099"/>
                </a:solidFill>
              </a:rPr>
              <a:t>відвідування ними індивідуальних занять </a:t>
            </a:r>
          </a:p>
          <a:p>
            <a:r>
              <a:rPr lang="uk-UA" sz="2000" dirty="0" smtClean="0">
                <a:solidFill>
                  <a:srgbClr val="000099"/>
                </a:solidFill>
              </a:rPr>
              <a:t>вчителя-логопеда.</a:t>
            </a:r>
          </a:p>
        </p:txBody>
      </p:sp>
      <p:pic>
        <p:nvPicPr>
          <p:cNvPr id="16386" name="Picture 2" descr="&amp;Kcy;&amp;acy;&amp;rcy;&amp;tcy;&amp;icy;&amp;ncy;&amp;kcy;&amp;icy; &amp;pcy;&amp;ocy; &amp;zcy;&amp;acy;&amp;pcy;&amp;rcy;&amp;ocy;&amp;scy;&amp;ucy; &amp;acy;&amp;ncy;&amp;icy;&amp;mcy;&amp;acy;&amp;tscy;&amp;icy;&amp;yacy; &amp;scy;&amp;tcy;&amp;rcy;&amp;iecy;&amp;lcy;&amp;ocy;&amp;chcy;&amp;kcy;&amp;icy;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1282716" y="1074682"/>
            <a:ext cx="714380" cy="993860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4643438" y="1857364"/>
            <a:ext cx="250033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i="1" spc="50" dirty="0" smtClean="0">
                <a:ln w="11430"/>
                <a:latin typeface="Times New Roman" pitchFamily="18" charset="0"/>
                <a:cs typeface="Times New Roman" pitchFamily="18" charset="0"/>
              </a:rPr>
              <a:t>Колективні</a:t>
            </a:r>
          </a:p>
          <a:p>
            <a:r>
              <a:rPr lang="uk-UA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uk-UA" dirty="0" smtClean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uk-UA" dirty="0" smtClean="0">
                <a:solidFill>
                  <a:srgbClr val="002060"/>
                </a:solidFill>
                <a:cs typeface="Times New Roman" pitchFamily="18" charset="0"/>
              </a:rPr>
              <a:t>проведення анкетування;</a:t>
            </a:r>
          </a:p>
          <a:p>
            <a:r>
              <a:rPr lang="uk-UA" dirty="0" smtClean="0">
                <a:solidFill>
                  <a:srgbClr val="002060"/>
                </a:solidFill>
                <a:cs typeface="Times New Roman" pitchFamily="18" charset="0"/>
              </a:rPr>
              <a:t>- загальних батьківських зборів;</a:t>
            </a:r>
          </a:p>
          <a:p>
            <a:r>
              <a:rPr lang="uk-UA" dirty="0" smtClean="0">
                <a:solidFill>
                  <a:srgbClr val="002060"/>
                </a:solidFill>
                <a:cs typeface="Times New Roman" pitchFamily="18" charset="0"/>
              </a:rPr>
              <a:t> - тематичних вечорів;</a:t>
            </a:r>
          </a:p>
          <a:p>
            <a:r>
              <a:rPr lang="uk-UA" dirty="0" smtClean="0">
                <a:solidFill>
                  <a:srgbClr val="002060"/>
                </a:solidFill>
                <a:cs typeface="Times New Roman" pitchFamily="18" charset="0"/>
              </a:rPr>
              <a:t>- ділових ігор;</a:t>
            </a:r>
          </a:p>
          <a:p>
            <a:r>
              <a:rPr lang="uk-UA" dirty="0" smtClean="0">
                <a:solidFill>
                  <a:srgbClr val="002060"/>
                </a:solidFill>
                <a:cs typeface="Times New Roman" pitchFamily="18" charset="0"/>
              </a:rPr>
              <a:t>- круглих столів;</a:t>
            </a:r>
          </a:p>
          <a:p>
            <a:r>
              <a:rPr lang="uk-UA" dirty="0" smtClean="0">
                <a:solidFill>
                  <a:srgbClr val="002060"/>
                </a:solidFill>
                <a:cs typeface="Times New Roman" pitchFamily="18" charset="0"/>
              </a:rPr>
              <a:t> - проведення презентацій науково-методичної та популярної літератури для батьків;</a:t>
            </a:r>
          </a:p>
          <a:p>
            <a:r>
              <a:rPr lang="uk-UA" dirty="0" smtClean="0">
                <a:solidFill>
                  <a:srgbClr val="002060"/>
                </a:solidFill>
                <a:cs typeface="Times New Roman" pitchFamily="18" charset="0"/>
              </a:rPr>
              <a:t>- залучення батьків до розв'язування проблемних ситуацій і завдань.</a:t>
            </a:r>
            <a:endParaRPr lang="ru-RU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143768" y="1357298"/>
            <a:ext cx="200023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i="1" dirty="0" smtClean="0">
                <a:cs typeface="Times New Roman" pitchFamily="18" charset="0"/>
              </a:rPr>
              <a:t>Масові</a:t>
            </a:r>
          </a:p>
          <a:p>
            <a:r>
              <a:rPr lang="uk-UA" dirty="0" err="1" smtClean="0">
                <a:solidFill>
                  <a:srgbClr val="333399"/>
                </a:solidFill>
                <a:cs typeface="Times New Roman" pitchFamily="18" charset="0"/>
              </a:rPr>
              <a:t>-залучення</a:t>
            </a:r>
            <a:r>
              <a:rPr lang="uk-UA" dirty="0" smtClean="0">
                <a:solidFill>
                  <a:srgbClr val="333399"/>
                </a:solidFill>
                <a:cs typeface="Times New Roman" pitchFamily="18" charset="0"/>
              </a:rPr>
              <a:t> батьків до підготовки, організації та проведення свят, </a:t>
            </a:r>
          </a:p>
          <a:p>
            <a:r>
              <a:rPr lang="uk-UA" dirty="0" err="1" smtClean="0">
                <a:solidFill>
                  <a:srgbClr val="333399"/>
                </a:solidFill>
                <a:cs typeface="Times New Roman" pitchFamily="18" charset="0"/>
              </a:rPr>
              <a:t>-проведення</a:t>
            </a:r>
            <a:r>
              <a:rPr lang="uk-UA" dirty="0" smtClean="0">
                <a:solidFill>
                  <a:srgbClr val="333399"/>
                </a:solidFill>
                <a:cs typeface="Times New Roman" pitchFamily="18" charset="0"/>
              </a:rPr>
              <a:t> семінарів-практикумів, круглих столів;</a:t>
            </a:r>
          </a:p>
          <a:p>
            <a:pPr>
              <a:buFontTx/>
              <a:buChar char="-"/>
            </a:pPr>
            <a:r>
              <a:rPr lang="uk-UA" dirty="0" smtClean="0">
                <a:solidFill>
                  <a:srgbClr val="333399"/>
                </a:solidFill>
                <a:cs typeface="Times New Roman" pitchFamily="18" charset="0"/>
              </a:rPr>
              <a:t>проведення заходів: день відкритих дверей;</a:t>
            </a:r>
          </a:p>
          <a:p>
            <a:pPr>
              <a:buFontTx/>
              <a:buChar char="-"/>
            </a:pPr>
            <a:r>
              <a:rPr lang="uk-UA" dirty="0" smtClean="0">
                <a:solidFill>
                  <a:srgbClr val="333399"/>
                </a:solidFill>
                <a:cs typeface="Times New Roman" pitchFamily="18" charset="0"/>
              </a:rPr>
              <a:t>проведення ігор-розваг, вікторин;</a:t>
            </a:r>
          </a:p>
          <a:p>
            <a:pPr>
              <a:buFontTx/>
              <a:buChar char="-"/>
            </a:pPr>
            <a:r>
              <a:rPr lang="uk-UA" dirty="0" smtClean="0">
                <a:solidFill>
                  <a:srgbClr val="333399"/>
                </a:solidFill>
                <a:cs typeface="Times New Roman" pitchFamily="18" charset="0"/>
              </a:rPr>
              <a:t>виступи на загальних батьківських зборах.</a:t>
            </a:r>
            <a:endParaRPr lang="ru-RU" dirty="0" smtClean="0">
              <a:solidFill>
                <a:srgbClr val="333399"/>
              </a:solidFill>
            </a:endParaRPr>
          </a:p>
          <a:p>
            <a:pPr>
              <a:buFontTx/>
              <a:buChar char="-"/>
            </a:pPr>
            <a:endParaRPr lang="ru-RU" i="1" dirty="0" smtClean="0"/>
          </a:p>
          <a:p>
            <a:pPr>
              <a:buFontTx/>
              <a:buChar char="-"/>
            </a:pPr>
            <a:endParaRPr lang="ru-RU" i="1" dirty="0" smtClean="0"/>
          </a:p>
          <a:p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uk-UA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-</a:t>
            </a:r>
            <a:endParaRPr lang="ru-RU" i="1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285984" y="3929066"/>
            <a:ext cx="2000264" cy="292893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2357422" y="4000504"/>
            <a:ext cx="207170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Творчі форми роботи</a:t>
            </a:r>
            <a:endParaRPr lang="uk-UA" i="1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uk-UA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-спільні</a:t>
            </a:r>
            <a:r>
              <a:rPr lang="uk-UA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виставки 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uk-UA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-робота</a:t>
            </a:r>
            <a:r>
              <a:rPr lang="uk-UA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групи батьків-порадників,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uk-UA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-засідання</a:t>
            </a:r>
            <a:r>
              <a:rPr lang="uk-UA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батьківської ради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uk-UA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uk-UA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uk-UA" sz="24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500298" y="1857364"/>
            <a:ext cx="192882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i="1" spc="50" dirty="0" smtClean="0">
                <a:ln w="1143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Групов</a:t>
            </a:r>
            <a:r>
              <a:rPr lang="uk-UA" b="1" i="1" spc="50" dirty="0" smtClean="0">
                <a:ln w="11430"/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і</a:t>
            </a:r>
            <a:r>
              <a:rPr lang="uk-UA" b="1" i="1" dirty="0" smtClean="0"/>
              <a:t> </a:t>
            </a:r>
          </a:p>
          <a:p>
            <a:pPr>
              <a:buFontTx/>
              <a:buChar char="-"/>
            </a:pPr>
            <a:r>
              <a:rPr lang="uk-UA" dirty="0" smtClean="0">
                <a:solidFill>
                  <a:srgbClr val="002060"/>
                </a:solidFill>
              </a:rPr>
              <a:t>круглий стіл з батьками; </a:t>
            </a:r>
          </a:p>
          <a:p>
            <a:r>
              <a:rPr lang="uk-UA" dirty="0" smtClean="0">
                <a:solidFill>
                  <a:srgbClr val="002060"/>
                </a:solidFill>
              </a:rPr>
              <a:t>- стенди для батьків</a:t>
            </a:r>
            <a:r>
              <a:rPr lang="uk-UA" spc="50" dirty="0" smtClean="0">
                <a:ln w="11430"/>
                <a:solidFill>
                  <a:srgbClr val="00206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;</a:t>
            </a:r>
            <a:endParaRPr lang="uk-UA" dirty="0" smtClean="0">
              <a:solidFill>
                <a:srgbClr val="002060"/>
              </a:solidFill>
            </a:endParaRPr>
          </a:p>
          <a:p>
            <a:r>
              <a:rPr lang="uk-UA" dirty="0" err="1" smtClean="0">
                <a:solidFill>
                  <a:srgbClr val="002060"/>
                </a:solidFill>
              </a:rPr>
              <a:t>-консультації</a:t>
            </a:r>
            <a:r>
              <a:rPr lang="uk-UA" dirty="0" smtClean="0">
                <a:solidFill>
                  <a:srgbClr val="002060"/>
                </a:solidFill>
              </a:rPr>
              <a:t> для батьків</a:t>
            </a:r>
            <a:endParaRPr lang="ru-RU" dirty="0" smtClean="0">
              <a:solidFill>
                <a:srgbClr val="002060"/>
              </a:solidFill>
            </a:endParaRPr>
          </a:p>
        </p:txBody>
      </p:sp>
      <p:pic>
        <p:nvPicPr>
          <p:cNvPr id="26" name="Picture 2" descr="&amp;Kcy;&amp;acy;&amp;rcy;&amp;tcy;&amp;icy;&amp;ncy;&amp;kcy;&amp;icy; &amp;pcy;&amp;ocy; &amp;zcy;&amp;acy;&amp;pcy;&amp;rcy;&amp;ocy;&amp;scy;&amp;ucy; &amp;acy;&amp;ncy;&amp;icy;&amp;mcy;&amp;acy;&amp;tscy;&amp;icy;&amp;yacy; &amp;scy;&amp;tcy;&amp;rcy;&amp;iecy;&amp;lcy;&amp;ocy;&amp;chcy;&amp;kcy;&amp;icy;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8289880" y="574616"/>
            <a:ext cx="714380" cy="993860"/>
          </a:xfrm>
          <a:prstGeom prst="rect">
            <a:avLst/>
          </a:prstGeom>
          <a:noFill/>
        </p:spPr>
      </p:pic>
      <p:pic>
        <p:nvPicPr>
          <p:cNvPr id="27" name="Picture 2" descr="&amp;Kcy;&amp;acy;&amp;rcy;&amp;tcy;&amp;icy;&amp;ncy;&amp;kcy;&amp;icy; &amp;pcy;&amp;ocy; &amp;zcy;&amp;acy;&amp;pcy;&amp;rcy;&amp;ocy;&amp;scy;&amp;ucy; &amp;acy;&amp;ncy;&amp;icy;&amp;mcy;&amp;acy;&amp;tscy;&amp;icy;&amp;yacy; &amp;scy;&amp;tcy;&amp;rcy;&amp;iecy;&amp;lcy;&amp;ocy;&amp;chcy;&amp;kcy;&amp;icy;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6497690" y="1574748"/>
            <a:ext cx="714380" cy="993860"/>
          </a:xfrm>
          <a:prstGeom prst="rect">
            <a:avLst/>
          </a:prstGeom>
          <a:noFill/>
        </p:spPr>
      </p:pic>
      <p:pic>
        <p:nvPicPr>
          <p:cNvPr id="28" name="Picture 2" descr="&amp;Kcy;&amp;acy;&amp;rcy;&amp;tcy;&amp;icy;&amp;ncy;&amp;kcy;&amp;icy; &amp;pcy;&amp;ocy; &amp;zcy;&amp;acy;&amp;pcy;&amp;rcy;&amp;ocy;&amp;scy;&amp;ucy; &amp;acy;&amp;ncy;&amp;icy;&amp;mcy;&amp;acy;&amp;tscy;&amp;icy;&amp;yacy; &amp;scy;&amp;tcy;&amp;rcy;&amp;iecy;&amp;lcy;&amp;ocy;&amp;chcy;&amp;kcy;&amp;icy;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3854484" y="1503310"/>
            <a:ext cx="714380" cy="993860"/>
          </a:xfrm>
          <a:prstGeom prst="rect">
            <a:avLst/>
          </a:prstGeom>
          <a:noFill/>
        </p:spPr>
      </p:pic>
      <p:pic>
        <p:nvPicPr>
          <p:cNvPr id="29" name="Picture 2" descr="&amp;Kcy;&amp;acy;&amp;rcy;&amp;tcy;&amp;icy;&amp;ncy;&amp;kcy;&amp;icy; &amp;pcy;&amp;ocy; &amp;zcy;&amp;acy;&amp;pcy;&amp;rcy;&amp;ocy;&amp;scy;&amp;ucy; &amp;acy;&amp;ncy;&amp;icy;&amp;mcy;&amp;acy;&amp;tscy;&amp;icy;&amp;yacy; &amp;scy;&amp;tcy;&amp;rcy;&amp;iecy;&amp;lcy;&amp;ocy;&amp;chcy;&amp;kcy;&amp;icy;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139972" y="3575012"/>
            <a:ext cx="714380" cy="99386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920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777\Desktop\08438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8" y="0"/>
            <a:ext cx="9141142" cy="6860144"/>
          </a:xfrm>
          <a:prstGeom prst="rect">
            <a:avLst/>
          </a:prstGeom>
          <a:noFill/>
        </p:spPr>
      </p:pic>
      <p:pic>
        <p:nvPicPr>
          <p:cNvPr id="22530" name="Picture 2" descr="G:\DCIM\20170314_091730.jpg"/>
          <p:cNvPicPr>
            <a:picLocks noChangeAspect="1" noChangeArrowheads="1"/>
          </p:cNvPicPr>
          <p:nvPr/>
        </p:nvPicPr>
        <p:blipFill>
          <a:blip r:embed="rId3" cstate="print"/>
          <a:srcRect l="20312" r="30469"/>
          <a:stretch>
            <a:fillRect/>
          </a:stretch>
        </p:blipFill>
        <p:spPr bwMode="auto">
          <a:xfrm>
            <a:off x="5857884" y="1857364"/>
            <a:ext cx="2500330" cy="2857498"/>
          </a:xfrm>
          <a:prstGeom prst="rect">
            <a:avLst/>
          </a:prstGeom>
          <a:noFill/>
        </p:spPr>
      </p:pic>
      <p:pic>
        <p:nvPicPr>
          <p:cNvPr id="22532" name="Picture 4" descr="G:\DCIM\Camera\заняття для батьків\IMG_7041.JPG"/>
          <p:cNvPicPr>
            <a:picLocks noChangeAspect="1" noChangeArrowheads="1"/>
          </p:cNvPicPr>
          <p:nvPr/>
        </p:nvPicPr>
        <p:blipFill>
          <a:blip r:embed="rId4" cstate="print"/>
          <a:srcRect l="10937" t="17708" b="2534"/>
          <a:stretch>
            <a:fillRect/>
          </a:stretch>
        </p:blipFill>
        <p:spPr bwMode="auto">
          <a:xfrm flipH="1">
            <a:off x="1000100" y="1857364"/>
            <a:ext cx="2143140" cy="2878834"/>
          </a:xfrm>
          <a:prstGeom prst="rect">
            <a:avLst/>
          </a:prstGeom>
          <a:noFill/>
        </p:spPr>
      </p:pic>
      <p:pic>
        <p:nvPicPr>
          <p:cNvPr id="22540" name="Picture 1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5357826"/>
            <a:ext cx="2995611" cy="488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428596" y="285728"/>
            <a:ext cx="8229600" cy="1785950"/>
          </a:xfrm>
          <a:prstGeom prst="rect">
            <a:avLst/>
          </a:prstGeom>
        </p:spPr>
        <p:txBody>
          <a:bodyPr anchor="t">
            <a:normAutofit fontScale="25000" lnSpcReduction="20000"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uk-UA" sz="14400" b="1" i="1" u="none" strike="noStrike" kern="1200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Індивідуальні форми роботи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0" lang="uk-UA" sz="11200" b="1" i="1" u="none" strike="noStrike" kern="1200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9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полягають </a:t>
            </a:r>
            <a:r>
              <a:rPr lang="uk-UA" sz="9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безпосередньому спілкуванні </a:t>
            </a:r>
            <a:endParaRPr lang="uk-UA" sz="9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9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</a:t>
            </a:r>
            <a:r>
              <a:rPr lang="uk-UA" sz="9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батьками однієї дитини: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1200" i="0" u="none" strike="noStrike" kern="1200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ru-RU" sz="11200" i="0" u="none" strike="noStrike" kern="1200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Picture 4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43174" y="642918"/>
            <a:ext cx="3714776" cy="485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5786446" y="4786322"/>
            <a:ext cx="27860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 smtClean="0"/>
              <a:t>Буклет - реклама для батьків про логопедичні послуги в дитячому </a:t>
            </a:r>
            <a:r>
              <a:rPr lang="uk-UA" i="1" dirty="0" smtClean="0"/>
              <a:t>садочку</a:t>
            </a:r>
            <a:endParaRPr lang="ru-RU" i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214678" y="4000504"/>
            <a:ext cx="27146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err="1" smtClean="0"/>
              <a:t>Надання</a:t>
            </a:r>
            <a:r>
              <a:rPr lang="ru-RU" i="1" dirty="0" smtClean="0"/>
              <a:t> </a:t>
            </a:r>
            <a:r>
              <a:rPr lang="ru-RU" i="1" dirty="0" err="1" smtClean="0"/>
              <a:t>порад</a:t>
            </a:r>
            <a:r>
              <a:rPr lang="ru-RU" i="1" dirty="0" smtClean="0"/>
              <a:t>, </a:t>
            </a:r>
            <a:r>
              <a:rPr lang="ru-RU" i="1" dirty="0" err="1" smtClean="0"/>
              <a:t>консультацій</a:t>
            </a:r>
            <a:r>
              <a:rPr lang="ru-RU" i="1" dirty="0" smtClean="0"/>
              <a:t> батькам</a:t>
            </a:r>
            <a:endParaRPr lang="ru-RU" i="1" dirty="0"/>
          </a:p>
        </p:txBody>
      </p:sp>
      <p:pic>
        <p:nvPicPr>
          <p:cNvPr id="15" name="Picture 2" descr="&amp;Kcy;&amp;acy;&amp;rcy;&amp;tcy;&amp;icy;&amp;ncy;&amp;kcy;&amp;icy; &amp;pcy;&amp;ocy; &amp;zcy;&amp;acy;&amp;pcy;&amp;rcy;&amp;ocy;&amp;scy;&amp;ucy; &amp;acy;&amp;ncy;&amp;icy;&amp;mcy;&amp;acy;&amp;tscy;&amp;icy;&amp;icy; &amp;bcy;&amp;acy;&amp;bcy;&amp;ocy;&amp;chcy;&amp;kcy;&amp;icy;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81862" y="428604"/>
            <a:ext cx="1762138" cy="2214578"/>
          </a:xfrm>
          <a:prstGeom prst="rect">
            <a:avLst/>
          </a:prstGeom>
          <a:noFill/>
        </p:spPr>
      </p:pic>
      <p:pic>
        <p:nvPicPr>
          <p:cNvPr id="16" name="Picture 3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71934" y="6072206"/>
            <a:ext cx="41910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034" y="6072206"/>
            <a:ext cx="41910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7" name="Picture 1" descr="D:\Юля\фото ДНЗ\Новая папка\P1240132.JPG"/>
          <p:cNvPicPr>
            <a:picLocks noChangeAspect="1" noChangeArrowheads="1"/>
          </p:cNvPicPr>
          <p:nvPr/>
        </p:nvPicPr>
        <p:blipFill>
          <a:blip r:embed="rId9" cstate="print"/>
          <a:srcRect l="5681"/>
          <a:stretch>
            <a:fillRect/>
          </a:stretch>
        </p:blipFill>
        <p:spPr bwMode="auto">
          <a:xfrm>
            <a:off x="3286116" y="1857364"/>
            <a:ext cx="2428892" cy="1931382"/>
          </a:xfrm>
          <a:prstGeom prst="rect">
            <a:avLst/>
          </a:prstGeom>
          <a:noFill/>
        </p:spPr>
      </p:pic>
      <p:pic>
        <p:nvPicPr>
          <p:cNvPr id="14339" name="Picture 3" descr="&amp;Kcy;&amp;acy;&amp;rcy;&amp;tcy;&amp;icy;&amp;ncy;&amp;kcy;&amp;icy; &amp;pcy;&amp;ocy; &amp;zcy;&amp;acy;&amp;pcy;&amp;rcy;&amp;ocy;&amp;scy;&amp;ucy; &amp;acy;&amp;ncy;&amp;icy;&amp;mcy;&amp;acy;&amp;tscy;&amp;icy;&amp;yacy; &amp;dcy;&amp;lcy;&amp;yacy; &amp;pcy;&amp;rcy;&amp;iecy;&amp;zcy;&amp;iecy;&amp;ncy;&amp;tcy;&amp;acy;&amp;tscy;&amp;icy;&amp;jcy;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00364" y="4357694"/>
            <a:ext cx="2786082" cy="2317138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5008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777\Desktop\08438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8" y="-2144"/>
            <a:ext cx="9141142" cy="6860144"/>
          </a:xfrm>
          <a:prstGeom prst="rect">
            <a:avLst/>
          </a:prstGeom>
          <a:noFill/>
        </p:spPr>
      </p:pic>
      <p:pic>
        <p:nvPicPr>
          <p:cNvPr id="3" name="Picture 5" descr="G:\DCIM\Camera\заняття для батьків\IMG_7114.JPG"/>
          <p:cNvPicPr>
            <a:picLocks noChangeAspect="1" noChangeArrowheads="1"/>
          </p:cNvPicPr>
          <p:nvPr/>
        </p:nvPicPr>
        <p:blipFill>
          <a:blip r:embed="rId3" cstate="print"/>
          <a:srcRect l="6250" t="16016" r="32031" b="3125"/>
          <a:stretch>
            <a:fillRect/>
          </a:stretch>
        </p:blipFill>
        <p:spPr bwMode="auto">
          <a:xfrm flipH="1">
            <a:off x="5572132" y="500042"/>
            <a:ext cx="2535531" cy="2214578"/>
          </a:xfrm>
          <a:prstGeom prst="rect">
            <a:avLst/>
          </a:prstGeom>
          <a:noFill/>
        </p:spPr>
      </p:pic>
      <p:pic>
        <p:nvPicPr>
          <p:cNvPr id="4" name="Picture 10" descr="&amp;Kcy;&amp;acy;&amp;rcy;&amp;tcy;&amp;icy;&amp;ncy;&amp;kcy;&amp;icy; &amp;pcy;&amp;ocy; &amp;zcy;&amp;acy;&amp;pcy;&amp;rcy;&amp;ocy;&amp;scy;&amp;ucy; &amp;acy;&amp;ncy;&amp;icy;&amp;mcy;&amp;acy;&amp;tscy;&amp;icy;&amp;icy; &amp;ocy;&amp;lcy;&amp;iukcy;&amp;vcy;&amp;iecy;&amp;tscy;&amp;softcy;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928670"/>
            <a:ext cx="1821669" cy="2318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6" descr="D:\Юля\фото ДНЗ\атестация 2017\20170313_130117.jpg"/>
          <p:cNvPicPr>
            <a:picLocks noChangeAspect="1" noChangeArrowheads="1"/>
          </p:cNvPicPr>
          <p:nvPr/>
        </p:nvPicPr>
        <p:blipFill>
          <a:blip r:embed="rId5" cstate="print"/>
          <a:srcRect l="25000" t="22222" r="33594"/>
          <a:stretch>
            <a:fillRect/>
          </a:stretch>
        </p:blipFill>
        <p:spPr bwMode="auto">
          <a:xfrm>
            <a:off x="4000496" y="3714752"/>
            <a:ext cx="2519463" cy="2662063"/>
          </a:xfrm>
          <a:prstGeom prst="rect">
            <a:avLst/>
          </a:prstGeom>
          <a:noFill/>
        </p:spPr>
      </p:pic>
      <p:pic>
        <p:nvPicPr>
          <p:cNvPr id="6" name="Picture 3" descr="G:\DCIM\20170314_0909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4414" y="500042"/>
            <a:ext cx="2616404" cy="465138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516216" y="4581128"/>
            <a:ext cx="19596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 smtClean="0"/>
              <a:t>Домашнє завдання </a:t>
            </a:r>
            <a:r>
              <a:rPr lang="uk-UA" i="1" dirty="0" smtClean="0"/>
              <a:t>логопеда </a:t>
            </a:r>
            <a:r>
              <a:rPr lang="uk-UA" i="1" dirty="0" smtClean="0"/>
              <a:t>для батьків на автоматизацію звуку </a:t>
            </a:r>
            <a:r>
              <a:rPr lang="uk-UA" i="1" dirty="0" smtClean="0"/>
              <a:t>[Л]</a:t>
            </a:r>
            <a:endParaRPr lang="ru-RU" i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500694" y="2714620"/>
            <a:ext cx="25717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 smtClean="0"/>
              <a:t>Виконання з дітьми завдань за зошитами індивідуальної роботи</a:t>
            </a:r>
            <a:endParaRPr lang="ru-RU" i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142976" y="5143512"/>
            <a:ext cx="27860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 smtClean="0"/>
              <a:t>Рекомендації логопеда батькам щодо виконання домашнього </a:t>
            </a:r>
            <a:r>
              <a:rPr lang="uk-UA" i="1" dirty="0" smtClean="0"/>
              <a:t>завдання</a:t>
            </a:r>
            <a:endParaRPr lang="ru-RU" i="1" dirty="0"/>
          </a:p>
        </p:txBody>
      </p:sp>
    </p:spTree>
  </p:cSld>
  <p:clrMapOvr>
    <a:masterClrMapping/>
  </p:clrMapOvr>
  <p:transition spd="slow" advTm="15912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777\Desktop\08438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8" y="-2144"/>
            <a:ext cx="9141142" cy="686014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14480" y="285728"/>
            <a:ext cx="5709704" cy="23698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Групові форми роботи</a:t>
            </a:r>
          </a:p>
          <a:p>
            <a:pPr algn="ctr"/>
            <a:endParaRPr lang="uk-UA" sz="32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проводяться з батьками </a:t>
            </a:r>
          </a:p>
          <a:p>
            <a:pPr algn="ctr"/>
            <a:r>
              <a:rPr lang="uk-UA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межах даної логопедичної групи:</a:t>
            </a:r>
            <a:endParaRPr lang="ru-RU" sz="28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928670"/>
            <a:ext cx="3429024" cy="447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&amp;Kcy;&amp;acy;&amp;rcy;&amp;tcy;&amp;icy;&amp;ncy;&amp;kcy;&amp;icy; &amp;pcy;&amp;ocy; &amp;zcy;&amp;acy;&amp;pcy;&amp;rcy;&amp;ocy;&amp;scy;&amp;ucy; &amp;scy;&amp;tcy;&amp;rcy;&amp;iecy;&amp;lcy;&amp;kcy;&amp;acy;-&amp;ucy;&amp;kcy;&amp;acy;&amp;zcy;&amp;acy;&amp;tcy;&amp;iecy;&amp;lcy;&amp;softcy;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1928802"/>
            <a:ext cx="1071570" cy="1428760"/>
          </a:xfrm>
          <a:prstGeom prst="rect">
            <a:avLst/>
          </a:prstGeom>
          <a:noFill/>
        </p:spPr>
      </p:pic>
      <p:pic>
        <p:nvPicPr>
          <p:cNvPr id="8" name="Picture 2" descr="H:\заняття для батьків удалить\IMG_7149.JPG"/>
          <p:cNvPicPr>
            <a:picLocks noChangeAspect="1" noChangeArrowheads="1"/>
          </p:cNvPicPr>
          <p:nvPr/>
        </p:nvPicPr>
        <p:blipFill>
          <a:blip r:embed="rId5" cstate="print"/>
          <a:srcRect t="21875"/>
          <a:stretch>
            <a:fillRect/>
          </a:stretch>
        </p:blipFill>
        <p:spPr bwMode="auto">
          <a:xfrm flipH="1">
            <a:off x="928662" y="3214686"/>
            <a:ext cx="3803073" cy="1980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2212959" cy="2002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6" y="-214338"/>
            <a:ext cx="2190360" cy="185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4857752" y="4643446"/>
            <a:ext cx="24288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err="1" smtClean="0"/>
              <a:t>Тренінг</a:t>
            </a:r>
            <a:r>
              <a:rPr lang="ru-RU" i="1" dirty="0" smtClean="0"/>
              <a:t> для </a:t>
            </a:r>
            <a:r>
              <a:rPr lang="ru-RU" i="1" dirty="0" err="1" smtClean="0"/>
              <a:t>батьків</a:t>
            </a:r>
            <a:r>
              <a:rPr lang="ru-RU" i="1" dirty="0" smtClean="0"/>
              <a:t> «</a:t>
            </a:r>
            <a:r>
              <a:rPr lang="ru-RU" i="1" dirty="0" err="1" smtClean="0"/>
              <a:t>Вчимося</a:t>
            </a:r>
            <a:r>
              <a:rPr lang="ru-RU" i="1" dirty="0" smtClean="0"/>
              <a:t> </a:t>
            </a:r>
            <a:r>
              <a:rPr lang="ru-RU" i="1" dirty="0" err="1" smtClean="0"/>
              <a:t>спілкуватися</a:t>
            </a:r>
            <a:r>
              <a:rPr lang="ru-RU" i="1" dirty="0" smtClean="0"/>
              <a:t> </a:t>
            </a:r>
            <a:r>
              <a:rPr lang="ru-RU" i="1" dirty="0" err="1" smtClean="0"/>
              <a:t>з</a:t>
            </a:r>
            <a:r>
              <a:rPr lang="ru-RU" i="1" dirty="0" smtClean="0"/>
              <a:t> </a:t>
            </a:r>
            <a:r>
              <a:rPr lang="ru-RU" i="1" dirty="0" err="1" smtClean="0"/>
              <a:t>дитиною</a:t>
            </a:r>
            <a:r>
              <a:rPr lang="ru-RU" i="1" dirty="0" smtClean="0"/>
              <a:t>»</a:t>
            </a:r>
            <a:endParaRPr lang="ru-RU" i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857224" y="5286388"/>
            <a:ext cx="39290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 smtClean="0"/>
              <a:t>На круглому столі логопеда з батьками обговорюється проблема готовності дітей до навчання в </a:t>
            </a:r>
            <a:r>
              <a:rPr lang="uk-UA" i="1" dirty="0" smtClean="0"/>
              <a:t>школі</a:t>
            </a:r>
            <a:endParaRPr lang="ru-RU" i="1" dirty="0"/>
          </a:p>
        </p:txBody>
      </p:sp>
      <p:pic>
        <p:nvPicPr>
          <p:cNvPr id="13" name="Рисунок 12" descr="D:\Юля\фото ДНЗ\20160908_165859.jpg"/>
          <p:cNvPicPr/>
          <p:nvPr/>
        </p:nvPicPr>
        <p:blipFill>
          <a:blip r:embed="rId8" cstate="print"/>
          <a:srcRect l="32739" t="26129" r="18002" b="12581"/>
          <a:stretch>
            <a:fillRect/>
          </a:stretch>
        </p:blipFill>
        <p:spPr bwMode="auto">
          <a:xfrm>
            <a:off x="4929190" y="2643182"/>
            <a:ext cx="3000396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&amp;Kcy;&amp;acy;&amp;rcy;&amp;tcy;&amp;icy;&amp;ncy;&amp;kcy;&amp;icy; &amp;pcy;&amp;ocy; &amp;zcy;&amp;acy;&amp;pcy;&amp;rcy;&amp;ocy;&amp;scy;&amp;ucy; &amp;scy;&amp;tcy;&amp;rcy;&amp;iecy;&amp;lcy;&amp;kcy;&amp;acy;-&amp;ucy;&amp;kcy;&amp;acy;&amp;zcy;&amp;acy;&amp;tcy;&amp;iecy;&amp;lcy;&amp;softcy;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15206" y="1285860"/>
            <a:ext cx="1071570" cy="1428760"/>
          </a:xfrm>
          <a:prstGeom prst="rect">
            <a:avLst/>
          </a:prstGeom>
          <a:noFill/>
        </p:spPr>
      </p:pic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29124" y="5913222"/>
            <a:ext cx="3857652" cy="944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15912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895</TotalTime>
  <Words>555</Words>
  <Application>Microsoft Office PowerPoint</Application>
  <PresentationFormat>Экран (4:3)</PresentationFormat>
  <Paragraphs>119</Paragraphs>
  <Slides>20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777</dc:creator>
  <cp:lastModifiedBy>User</cp:lastModifiedBy>
  <cp:revision>24</cp:revision>
  <dcterms:created xsi:type="dcterms:W3CDTF">2017-04-08T19:44:21Z</dcterms:created>
  <dcterms:modified xsi:type="dcterms:W3CDTF">2017-05-03T08:15:49Z</dcterms:modified>
</cp:coreProperties>
</file>