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1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19E4E88-8226-4771-8F5F-6E31B37787D9}" type="datetimeFigureOut">
              <a:rPr lang="ru-RU"/>
              <a:pPr>
                <a:defRPr/>
              </a:pPr>
              <a:t>26.01.2018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AFB76E3-5E93-4554-A93D-79F74652C6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8903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1BD551-B3A3-4447-AFBC-168831397DA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8FFEC-2EA9-4E62-9FE7-6FC76E6C3BA9}" type="datetimeFigureOut">
              <a:rPr lang="ru-RU"/>
              <a:pPr>
                <a:defRPr/>
              </a:pPr>
              <a:t>26.01.2018</a:t>
            </a:fld>
            <a:endParaRPr lang="ru-RU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B7DF6-9AC0-4685-A10B-E89F16E486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236D9-E9C8-4C36-ADB9-9EE2E6F3AFCB}" type="datetimeFigureOut">
              <a:rPr lang="ru-RU"/>
              <a:pPr>
                <a:defRPr/>
              </a:pPr>
              <a:t>26.01.2018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D366C-17E8-4844-B14D-5F1E5EA885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6C3B2-A8DC-49B3-9E37-DB94882ABF74}" type="datetimeFigureOut">
              <a:rPr lang="ru-RU"/>
              <a:pPr>
                <a:defRPr/>
              </a:pPr>
              <a:t>26.01.2018</a:t>
            </a:fld>
            <a:endParaRPr lang="ru-RU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A9994-31BB-4225-86DB-5CACEB36260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D53A6-E237-478D-B6F1-8AE451EB1A74}" type="datetimeFigureOut">
              <a:rPr lang="ru-RU"/>
              <a:pPr>
                <a:defRPr/>
              </a:pPr>
              <a:t>26.01.2018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111B0-F07C-4504-89B5-D5A5D88293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CB96F-6AD9-4145-8DB6-2409DE21C775}" type="datetimeFigureOut">
              <a:rPr lang="ru-RU"/>
              <a:pPr>
                <a:defRPr/>
              </a:pPr>
              <a:t>26.01.2018</a:t>
            </a:fld>
            <a:endParaRPr lang="ru-RU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89A96-5A51-45B8-A3AF-9DD763F2D2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393A5-126B-41D2-A61B-6BA8CC9B6621}" type="datetimeFigureOut">
              <a:rPr lang="ru-RU"/>
              <a:pPr>
                <a:defRPr/>
              </a:pPr>
              <a:t>26.01.2018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A2F1B-F320-4600-8EB9-37C3D95BD3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96AEC-99D5-4395-B11F-E782BA18D1AF}" type="datetimeFigureOut">
              <a:rPr lang="ru-RU"/>
              <a:pPr>
                <a:defRPr/>
              </a:pPr>
              <a:t>26.01.2018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73375-86DF-4649-8386-FCD62032BF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99E8A-01F2-4E15-8C0A-7DD2A2D5B015}" type="datetimeFigureOut">
              <a:rPr lang="ru-RU"/>
              <a:pPr>
                <a:defRPr/>
              </a:pPr>
              <a:t>26.01.2018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18718-E297-4B99-B9CB-B80516A24BB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55C4D-9127-46D8-A9D5-80C5D3E533DE}" type="datetimeFigureOut">
              <a:rPr lang="ru-RU"/>
              <a:pPr>
                <a:defRPr/>
              </a:pPr>
              <a:t>26.01.2018</a:t>
            </a:fld>
            <a:endParaRPr lang="ru-RU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5A007-B851-4317-98F7-2FC24AAA50E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F3E9C-8D08-4799-AFDD-8E2274E504F7}" type="datetimeFigureOut">
              <a:rPr lang="ru-RU"/>
              <a:pPr>
                <a:defRPr/>
              </a:pPr>
              <a:t>26.01.2018</a:t>
            </a:fld>
            <a:endParaRPr lang="ru-RU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392CB-3B2D-4755-B1A9-C74142A046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2A550-D418-4075-B2BF-A6FD86ADF1FA}" type="datetimeFigureOut">
              <a:rPr lang="ru-RU"/>
              <a:pPr>
                <a:defRPr/>
              </a:pPr>
              <a:t>26.01.2018</a:t>
            </a:fld>
            <a:endParaRPr lang="ru-RU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0E113-2311-45E8-80FA-117A3BD981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170E7E-2637-4F01-9893-F8677132F9F8}" type="datetimeFigureOut">
              <a:rPr lang="ru-RU"/>
              <a:pPr>
                <a:defRPr/>
              </a:pPr>
              <a:t>26.01.2018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2"/>
                </a:solidFill>
                <a:latin typeface="Candar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ED7D54-7416-46CD-95D3-C45D2E32DE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1" r:id="rId2"/>
    <p:sldLayoutId id="2147483817" r:id="rId3"/>
    <p:sldLayoutId id="2147483812" r:id="rId4"/>
    <p:sldLayoutId id="2147483813" r:id="rId5"/>
    <p:sldLayoutId id="2147483814" r:id="rId6"/>
    <p:sldLayoutId id="2147483818" r:id="rId7"/>
    <p:sldLayoutId id="2147483819" r:id="rId8"/>
    <p:sldLayoutId id="2147483820" r:id="rId9"/>
    <p:sldLayoutId id="2147483815" r:id="rId10"/>
    <p:sldLayoutId id="214748382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chemeClr val="accent5">
              <a:lumMod val="60000"/>
              <a:lumOff val="40000"/>
            </a:schemeClr>
          </a:fgClr>
          <a:bgClr>
            <a:srgbClr val="00B05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760173" y="1700808"/>
            <a:ext cx="7623654" cy="3456385"/>
          </a:xfrm>
        </p:spPr>
        <p:txBody>
          <a:bodyPr>
            <a:normAutofit fontScale="90000"/>
          </a:bodyPr>
          <a:lstStyle/>
          <a:p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1100" dirty="0" smtClean="0"/>
              <a:t/>
            </a:r>
            <a:br>
              <a:rPr lang="uk-UA" sz="1100" dirty="0" smtClean="0"/>
            </a:br>
            <a:r>
              <a:rPr lang="uk-UA" sz="1100" dirty="0" smtClean="0"/>
              <a:t/>
            </a:r>
            <a:br>
              <a:rPr lang="uk-UA" sz="1100" dirty="0" smtClean="0"/>
            </a:br>
            <a:r>
              <a:rPr lang="uk-UA" sz="1100" dirty="0" smtClean="0"/>
              <a:t/>
            </a:r>
            <a:br>
              <a:rPr lang="uk-UA" sz="1100" dirty="0" smtClean="0"/>
            </a:br>
            <a:r>
              <a:rPr lang="uk-UA" sz="1100" dirty="0" smtClean="0"/>
              <a:t/>
            </a:r>
            <a:br>
              <a:rPr lang="uk-UA" sz="1100" dirty="0" smtClean="0"/>
            </a:br>
            <a:r>
              <a:rPr lang="uk-UA" sz="1100" dirty="0" smtClean="0"/>
              <a:t/>
            </a:r>
            <a:br>
              <a:rPr lang="uk-UA" sz="1100" dirty="0" smtClean="0"/>
            </a:br>
            <a:r>
              <a:rPr lang="uk-UA" sz="1100" dirty="0" smtClean="0"/>
              <a:t/>
            </a:r>
            <a:br>
              <a:rPr lang="uk-UA" sz="1100" dirty="0" smtClean="0"/>
            </a:br>
            <a:r>
              <a:rPr lang="uk-UA" sz="1100" dirty="0" smtClean="0"/>
              <a:t/>
            </a:r>
            <a:br>
              <a:rPr lang="uk-UA" sz="1100" dirty="0" smtClean="0"/>
            </a:br>
            <a:r>
              <a:rPr lang="uk-UA" sz="1100" dirty="0" smtClean="0"/>
              <a:t/>
            </a:r>
            <a:br>
              <a:rPr lang="uk-UA" sz="1100" dirty="0" smtClean="0"/>
            </a:br>
            <a:r>
              <a:rPr lang="uk-UA" sz="1100" dirty="0" smtClean="0"/>
              <a:t/>
            </a:r>
            <a:br>
              <a:rPr lang="uk-UA" sz="1100" dirty="0" smtClean="0"/>
            </a:br>
            <a:r>
              <a:rPr lang="uk-UA" sz="1100" dirty="0" smtClean="0"/>
              <a:t/>
            </a:r>
            <a:br>
              <a:rPr lang="uk-UA" sz="1100" dirty="0" smtClean="0"/>
            </a:br>
            <a:r>
              <a:rPr lang="uk-UA" sz="1100" dirty="0" smtClean="0"/>
              <a:t/>
            </a:r>
            <a:br>
              <a:rPr lang="uk-UA" sz="1100" dirty="0" smtClean="0"/>
            </a:br>
            <a:r>
              <a:rPr lang="uk-UA" sz="1100" dirty="0" smtClean="0"/>
              <a:t> </a:t>
            </a:r>
            <a:br>
              <a:rPr lang="uk-UA" sz="1100" dirty="0" smtClean="0"/>
            </a:br>
            <a:r>
              <a:rPr lang="uk-UA" sz="1100" dirty="0" smtClean="0"/>
              <a:t/>
            </a:r>
            <a:br>
              <a:rPr lang="uk-UA" sz="1100" dirty="0" smtClean="0"/>
            </a:br>
            <a:r>
              <a:rPr lang="uk-UA" sz="1100" dirty="0" smtClean="0"/>
              <a:t/>
            </a:r>
            <a:br>
              <a:rPr lang="uk-UA" sz="1100" dirty="0" smtClean="0"/>
            </a:br>
            <a:r>
              <a:rPr lang="uk-UA" sz="1100" dirty="0" smtClean="0"/>
              <a:t/>
            </a:r>
            <a:br>
              <a:rPr lang="uk-UA" sz="1100" dirty="0" smtClean="0"/>
            </a:b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/>
              <a:t/>
            </a:r>
            <a:br>
              <a:rPr lang="uk-UA" sz="2400" dirty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/>
              <a:t> </a:t>
            </a: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/>
              <a:t/>
            </a:r>
            <a:br>
              <a:rPr lang="uk-UA" sz="2400" dirty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> </a:t>
            </a:r>
            <a:br>
              <a:rPr lang="uk-UA" sz="2400" dirty="0" smtClean="0"/>
            </a:br>
            <a:r>
              <a:rPr lang="uk-UA" sz="2400" dirty="0"/>
              <a:t/>
            </a:r>
            <a:br>
              <a:rPr lang="uk-UA" sz="2400" dirty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/>
              <a:t/>
            </a:r>
            <a:br>
              <a:rPr lang="uk-UA" sz="2400" dirty="0"/>
            </a:b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b="1" dirty="0" smtClean="0"/>
              <a:t>Круглий стіл з батьками </a:t>
            </a: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>«Інноваційні педагогічні технології в сучасній дошкільній освіті »</a:t>
            </a:r>
            <a:br>
              <a:rPr lang="uk-UA" sz="3600" b="1" dirty="0" smtClean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uk-UA" sz="1800" dirty="0" smtClean="0"/>
              <a:t/>
            </a:r>
            <a:br>
              <a:rPr lang="uk-UA" sz="1800" dirty="0" smtClean="0"/>
            </a:br>
            <a:endParaRPr lang="ru-RU" sz="18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565775"/>
            <a:ext cx="6400800" cy="7524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uk-UA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Вихователь гр№10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Бондаренко О. М.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1115616" y="260648"/>
            <a:ext cx="662473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1600" dirty="0" smtClean="0">
                <a:latin typeface="Candara" pitchFamily="34" charset="0"/>
              </a:rPr>
              <a:t> </a:t>
            </a:r>
            <a:r>
              <a:rPr lang="uk-UA" sz="1600" dirty="0" err="1" smtClean="0"/>
              <a:t>КЗ«Краснопавлівський</a:t>
            </a:r>
            <a:r>
              <a:rPr lang="uk-UA" sz="1600" dirty="0" smtClean="0"/>
              <a:t> ДНЗ(ясла-садок</a:t>
            </a:r>
            <a:r>
              <a:rPr lang="uk-UA" sz="1600" dirty="0"/>
              <a:t>) «Оленка» </a:t>
            </a:r>
            <a:endParaRPr lang="en-US" sz="1600" dirty="0"/>
          </a:p>
          <a:p>
            <a:pPr algn="ctr"/>
            <a:r>
              <a:rPr lang="uk-UA" sz="1600" dirty="0" err="1"/>
              <a:t>Лозівської</a:t>
            </a:r>
            <a:r>
              <a:rPr lang="uk-UA" sz="1600" dirty="0"/>
              <a:t> районної ради</a:t>
            </a:r>
            <a:endParaRPr lang="en-US" sz="1600" dirty="0"/>
          </a:p>
          <a:p>
            <a:pPr algn="ctr"/>
            <a:r>
              <a:rPr lang="uk-UA" sz="1600" dirty="0"/>
              <a:t>Харківської області </a:t>
            </a:r>
            <a:endParaRPr lang="en-US" sz="1600" dirty="0"/>
          </a:p>
          <a:p>
            <a:pPr algn="ctr"/>
            <a:endParaRPr lang="ru-RU" sz="1600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645024"/>
            <a:ext cx="8229600" cy="1252537"/>
          </a:xfrm>
        </p:spPr>
        <p:txBody>
          <a:bodyPr/>
          <a:lstStyle/>
          <a:p>
            <a:pPr algn="l"/>
            <a:r>
              <a:rPr lang="uk-UA" sz="4000" dirty="0" smtClean="0">
                <a:solidFill>
                  <a:schemeClr val="tx1"/>
                </a:solidFill>
              </a:rPr>
              <a:t>Мета: Ознайомити батьків з інноваційними технологіями </a:t>
            </a:r>
            <a:br>
              <a:rPr lang="uk-UA" sz="4000" dirty="0" smtClean="0">
                <a:solidFill>
                  <a:schemeClr val="tx1"/>
                </a:solidFill>
              </a:rPr>
            </a:br>
            <a:r>
              <a:rPr lang="uk-UA" sz="4000" dirty="0" smtClean="0">
                <a:solidFill>
                  <a:schemeClr val="tx1"/>
                </a:solidFill>
              </a:rPr>
              <a:t>логіко-математичного розвитку</a:t>
            </a:r>
            <a:r>
              <a:rPr lang="ru-RU" sz="4000" dirty="0">
                <a:solidFill>
                  <a:schemeClr val="tx1"/>
                </a:solidFill>
              </a:rPr>
              <a:t> </a:t>
            </a:r>
            <a:r>
              <a:rPr lang="ru-RU" sz="4000" dirty="0" smtClean="0">
                <a:solidFill>
                  <a:schemeClr val="tx1"/>
                </a:solidFill>
              </a:rPr>
              <a:t>блоками </a:t>
            </a:r>
            <a:r>
              <a:rPr lang="ru-RU" sz="4000" dirty="0" err="1" smtClean="0">
                <a:solidFill>
                  <a:schemeClr val="tx1"/>
                </a:solidFill>
              </a:rPr>
              <a:t>Дьєнеша</a:t>
            </a:r>
            <a:r>
              <a:rPr lang="ru-RU" sz="4000" dirty="0" smtClean="0">
                <a:solidFill>
                  <a:schemeClr val="tx1"/>
                </a:solidFill>
              </a:rPr>
              <a:t> та методикою  </a:t>
            </a:r>
            <a:r>
              <a:rPr lang="ru-RU" sz="4000" dirty="0" err="1" smtClean="0">
                <a:solidFill>
                  <a:schemeClr val="tx1"/>
                </a:solidFill>
              </a:rPr>
              <a:t>Кюізенера</a:t>
            </a:r>
            <a:r>
              <a:rPr lang="ru-RU" sz="4000" dirty="0" smtClean="0">
                <a:solidFill>
                  <a:schemeClr val="tx1"/>
                </a:solidFill>
              </a:rPr>
              <a:t>  в </a:t>
            </a:r>
            <a:r>
              <a:rPr lang="ru-RU" sz="4000" dirty="0" err="1" smtClean="0">
                <a:solidFill>
                  <a:schemeClr val="tx1"/>
                </a:solidFill>
              </a:rPr>
              <a:t>умовах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  <a:r>
              <a:rPr lang="ru-RU" sz="4000" dirty="0" err="1" smtClean="0">
                <a:solidFill>
                  <a:schemeClr val="tx1"/>
                </a:solidFill>
              </a:rPr>
              <a:t>дитячого</a:t>
            </a:r>
            <a:r>
              <a:rPr lang="ru-RU" sz="4000" dirty="0" smtClean="0">
                <a:solidFill>
                  <a:schemeClr val="tx1"/>
                </a:solidFill>
              </a:rPr>
              <a:t> садка.</a:t>
            </a:r>
            <a:r>
              <a:rPr lang="uk-UA" sz="4000" dirty="0" smtClean="0">
                <a:solidFill>
                  <a:schemeClr val="tx1"/>
                </a:solidFill>
              </a:rPr>
              <a:t> 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29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7"/>
          <p:cNvSpPr txBox="1">
            <a:spLocks noChangeArrowheads="1"/>
          </p:cNvSpPr>
          <p:nvPr/>
        </p:nvSpPr>
        <p:spPr bwMode="auto">
          <a:xfrm>
            <a:off x="539552" y="476672"/>
            <a:ext cx="4634607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2000" dirty="0" err="1" smtClean="0">
                <a:latin typeface="Candara" pitchFamily="34" charset="0"/>
              </a:rPr>
              <a:t>Золтан</a:t>
            </a:r>
            <a:r>
              <a:rPr lang="uk-UA" sz="2000" dirty="0" smtClean="0">
                <a:latin typeface="Candara" pitchFamily="34" charset="0"/>
              </a:rPr>
              <a:t> Пал </a:t>
            </a:r>
            <a:r>
              <a:rPr lang="uk-UA" sz="2000" dirty="0" err="1" smtClean="0">
                <a:latin typeface="Candara" pitchFamily="34" charset="0"/>
              </a:rPr>
              <a:t>Дь</a:t>
            </a:r>
            <a:r>
              <a:rPr lang="uk-UA" sz="2000" dirty="0" err="1">
                <a:latin typeface="Candara" pitchFamily="34" charset="0"/>
              </a:rPr>
              <a:t>є</a:t>
            </a:r>
            <a:r>
              <a:rPr lang="uk-UA" sz="2000" dirty="0" err="1" smtClean="0">
                <a:latin typeface="Candara" pitchFamily="34" charset="0"/>
              </a:rPr>
              <a:t>неш</a:t>
            </a:r>
            <a:r>
              <a:rPr lang="uk-UA" sz="2000" dirty="0" smtClean="0">
                <a:latin typeface="Candara" pitchFamily="34" charset="0"/>
              </a:rPr>
              <a:t> (1916-2014) угорський математик, психолог  і педагог  професор </a:t>
            </a:r>
            <a:r>
              <a:rPr lang="uk-UA" sz="2000" dirty="0" err="1" smtClean="0">
                <a:latin typeface="Candara" pitchFamily="34" charset="0"/>
              </a:rPr>
              <a:t>Шербурського</a:t>
            </a:r>
            <a:r>
              <a:rPr lang="uk-UA" sz="2000" dirty="0" smtClean="0">
                <a:latin typeface="Candara" pitchFamily="34" charset="0"/>
              </a:rPr>
              <a:t> університету. Автор гри для розвитку дітей, ідея якої </a:t>
            </a:r>
            <a:r>
              <a:rPr lang="uk-UA" sz="2000" dirty="0" err="1" smtClean="0">
                <a:latin typeface="Candara" pitchFamily="34" charset="0"/>
              </a:rPr>
              <a:t>полягае</a:t>
            </a:r>
            <a:r>
              <a:rPr lang="uk-UA" sz="2000" dirty="0" smtClean="0">
                <a:latin typeface="Candara" pitchFamily="34" charset="0"/>
              </a:rPr>
              <a:t> в тому, щоб навчати дітей математиці через захоплюючі логічні ігри, пісні і танці.</a:t>
            </a:r>
            <a:endParaRPr lang="ru-RU" sz="2000" dirty="0">
              <a:latin typeface="Candara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80112" y="332655"/>
            <a:ext cx="3028225" cy="294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96" y="3033732"/>
            <a:ext cx="2506260" cy="3345988"/>
          </a:xfrm>
          <a:prstGeom prst="rect">
            <a:avLst/>
          </a:prstGeom>
        </p:spPr>
      </p:pic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4211960" y="3825175"/>
            <a:ext cx="463460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2000" dirty="0" smtClean="0">
                <a:latin typeface="Candara" pitchFamily="34" charset="0"/>
              </a:rPr>
              <a:t>Джордж </a:t>
            </a:r>
            <a:r>
              <a:rPr lang="uk-UA" sz="2000" dirty="0" err="1" smtClean="0">
                <a:latin typeface="Candara" pitchFamily="34" charset="0"/>
              </a:rPr>
              <a:t>Кюізенер</a:t>
            </a:r>
            <a:r>
              <a:rPr lang="uk-UA" sz="2000" dirty="0" smtClean="0">
                <a:latin typeface="Candara" pitchFamily="34" charset="0"/>
              </a:rPr>
              <a:t> (1891-1976) бельгійський вчитель, автор унікальної методики.  Розробив </a:t>
            </a:r>
            <a:r>
              <a:rPr lang="uk-UA" sz="2000" dirty="0" smtClean="0">
                <a:latin typeface="Candara" pitchFamily="34" charset="0"/>
              </a:rPr>
              <a:t>дидактичний </a:t>
            </a:r>
            <a:r>
              <a:rPr lang="uk-UA" sz="2000" dirty="0" smtClean="0">
                <a:latin typeface="Candara" pitchFamily="34" charset="0"/>
              </a:rPr>
              <a:t>матеріал </a:t>
            </a:r>
            <a:r>
              <a:rPr lang="uk-UA" sz="2000" dirty="0">
                <a:latin typeface="Candara" pitchFamily="34" charset="0"/>
              </a:rPr>
              <a:t>для розвитку у дітей математичних </a:t>
            </a:r>
            <a:r>
              <a:rPr lang="uk-UA" sz="2000" dirty="0" smtClean="0">
                <a:latin typeface="Candara" pitchFamily="34" charset="0"/>
              </a:rPr>
              <a:t>здібностей. В 1952 році він опублікував книгу «Числа і кольори» яка </a:t>
            </a:r>
            <a:r>
              <a:rPr lang="uk-UA" sz="2000" dirty="0" err="1" smtClean="0">
                <a:latin typeface="Candara" pitchFamily="34" charset="0"/>
              </a:rPr>
              <a:t>присвячуеться</a:t>
            </a:r>
            <a:r>
              <a:rPr lang="uk-UA" sz="2000" dirty="0" smtClean="0">
                <a:latin typeface="Candara" pitchFamily="34" charset="0"/>
              </a:rPr>
              <a:t> його навчальному посібнику.</a:t>
            </a:r>
            <a:endParaRPr lang="ru-RU" sz="2000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18307" y="5013176"/>
            <a:ext cx="2376487" cy="148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58" y="3828263"/>
            <a:ext cx="1783409" cy="17834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960" y="3296700"/>
            <a:ext cx="1455466" cy="20484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255" y="4587455"/>
            <a:ext cx="1691824" cy="2048434"/>
          </a:xfrm>
          <a:prstGeom prst="rect">
            <a:avLst/>
          </a:prstGeom>
        </p:spPr>
      </p:pic>
      <p:sp>
        <p:nvSpPr>
          <p:cNvPr id="8" name="Заголовок 2"/>
          <p:cNvSpPr>
            <a:spLocks noGrp="1"/>
          </p:cNvSpPr>
          <p:nvPr>
            <p:ph type="title"/>
          </p:nvPr>
        </p:nvSpPr>
        <p:spPr>
          <a:xfrm>
            <a:off x="395536" y="401971"/>
            <a:ext cx="8229600" cy="2874838"/>
          </a:xfrm>
        </p:spPr>
        <p:txBody>
          <a:bodyPr/>
          <a:lstStyle/>
          <a:p>
            <a:pPr algn="just"/>
            <a:r>
              <a:rPr lang="uk-UA" sz="2400" b="1" dirty="0" smtClean="0">
                <a:solidFill>
                  <a:schemeClr val="tx1"/>
                </a:solidFill>
              </a:rPr>
              <a:t>Палички </a:t>
            </a:r>
            <a:r>
              <a:rPr lang="uk-UA" sz="2400" b="1" dirty="0" err="1" smtClean="0">
                <a:solidFill>
                  <a:schemeClr val="tx1"/>
                </a:solidFill>
              </a:rPr>
              <a:t>Кюізенера</a:t>
            </a:r>
            <a:r>
              <a:rPr lang="uk-UA" sz="2400" b="1" dirty="0" smtClean="0">
                <a:solidFill>
                  <a:schemeClr val="tx1"/>
                </a:solidFill>
              </a:rPr>
              <a:t>- </a:t>
            </a:r>
            <a:r>
              <a:rPr lang="uk-UA" sz="2400" dirty="0" smtClean="0">
                <a:solidFill>
                  <a:schemeClr val="tx1"/>
                </a:solidFill>
              </a:rPr>
              <a:t>це набір лічильних паличок які ще називають «числа в кольорі», «кольорові палички», «кольорові лінійки». Набор вміщає  </a:t>
            </a:r>
            <a:r>
              <a:rPr lang="uk-UA" sz="2400" dirty="0" err="1" smtClean="0">
                <a:solidFill>
                  <a:schemeClr val="tx1"/>
                </a:solidFill>
              </a:rPr>
              <a:t>чотирьохгранні</a:t>
            </a:r>
            <a:r>
              <a:rPr lang="uk-UA" sz="2400" dirty="0" smtClean="0">
                <a:solidFill>
                  <a:schemeClr val="tx1"/>
                </a:solidFill>
              </a:rPr>
              <a:t> палички 10 різних кольорів і довжиною від 1 до 10см. Він розробив палички так, що палички однієї довжини виконані в одному кольорі і значать певне число. Чим більша довжина палички- тим більше число.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3"/>
          <p:cNvSpPr txBox="1">
            <a:spLocks noChangeArrowheads="1"/>
          </p:cNvSpPr>
          <p:nvPr/>
        </p:nvSpPr>
        <p:spPr bwMode="auto">
          <a:xfrm>
            <a:off x="2484438" y="2133600"/>
            <a:ext cx="25923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ndara" pitchFamily="34" charset="0"/>
            </a:endParaRPr>
          </a:p>
        </p:txBody>
      </p:sp>
      <p:pic>
        <p:nvPicPr>
          <p:cNvPr id="18435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4102872"/>
            <a:ext cx="3312368" cy="2481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620688"/>
            <a:ext cx="3341315" cy="255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080" y="412147"/>
            <a:ext cx="2562311" cy="276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825" y="3861048"/>
            <a:ext cx="3331060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1"/>
          <p:cNvSpPr>
            <a:spLocks noGrp="1"/>
          </p:cNvSpPr>
          <p:nvPr>
            <p:ph idx="1"/>
          </p:nvPr>
        </p:nvSpPr>
        <p:spPr>
          <a:xfrm>
            <a:off x="395536" y="332656"/>
            <a:ext cx="8272959" cy="597666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sz="2800" b="1" dirty="0" err="1">
                <a:solidFill>
                  <a:schemeClr val="tx1"/>
                </a:solidFill>
              </a:rPr>
              <a:t>Логічні</a:t>
            </a:r>
            <a:r>
              <a:rPr lang="ru-RU" sz="2800" b="1" dirty="0">
                <a:solidFill>
                  <a:schemeClr val="tx1"/>
                </a:solidFill>
              </a:rPr>
              <a:t> блоки </a:t>
            </a:r>
            <a:r>
              <a:rPr lang="ru-RU" sz="2800" b="1" dirty="0" err="1" smtClean="0">
                <a:solidFill>
                  <a:schemeClr val="tx1"/>
                </a:solidFill>
              </a:rPr>
              <a:t>Дьєнеша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- абстрактно-</a:t>
            </a:r>
            <a:r>
              <a:rPr lang="ru-RU" dirty="0" err="1">
                <a:solidFill>
                  <a:schemeClr val="tx1"/>
                </a:solidFill>
              </a:rPr>
              <a:t>дидактичний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засіб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err="1">
                <a:solidFill>
                  <a:schemeClr val="tx1"/>
                </a:solidFill>
              </a:rPr>
              <a:t>Це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набір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фігур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що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відрізняються</a:t>
            </a:r>
            <a:r>
              <a:rPr lang="ru-RU" dirty="0">
                <a:solidFill>
                  <a:schemeClr val="tx1"/>
                </a:solidFill>
              </a:rPr>
              <a:t> одна </a:t>
            </a:r>
            <a:r>
              <a:rPr lang="ru-RU" dirty="0" err="1">
                <a:solidFill>
                  <a:schemeClr val="tx1"/>
                </a:solidFill>
              </a:rPr>
              <a:t>від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одної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кольором</a:t>
            </a:r>
            <a:r>
              <a:rPr lang="ru-RU" dirty="0">
                <a:solidFill>
                  <a:schemeClr val="tx1"/>
                </a:solidFill>
              </a:rPr>
              <a:t>, формою, </a:t>
            </a:r>
            <a:r>
              <a:rPr lang="ru-RU" dirty="0" err="1">
                <a:solidFill>
                  <a:schemeClr val="tx1"/>
                </a:solidFill>
              </a:rPr>
              <a:t>розміром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товщиною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err="1">
                <a:solidFill>
                  <a:schemeClr val="tx1"/>
                </a:solidFill>
              </a:rPr>
              <a:t>Ці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властивості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можна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варіювати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однак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найчастіше</a:t>
            </a:r>
            <a:r>
              <a:rPr lang="ru-RU" dirty="0">
                <a:solidFill>
                  <a:schemeClr val="tx1"/>
                </a:solidFill>
              </a:rPr>
              <a:t> на </a:t>
            </a:r>
            <a:r>
              <a:rPr lang="ru-RU" dirty="0" err="1">
                <a:solidFill>
                  <a:schemeClr val="tx1"/>
                </a:solidFill>
              </a:rPr>
              <a:t>практиці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використовуються</a:t>
            </a:r>
            <a:r>
              <a:rPr lang="ru-RU" dirty="0">
                <a:solidFill>
                  <a:schemeClr val="tx1"/>
                </a:solidFill>
              </a:rPr>
              <a:t> три </a:t>
            </a:r>
            <a:r>
              <a:rPr lang="ru-RU" dirty="0" err="1">
                <a:solidFill>
                  <a:schemeClr val="tx1"/>
                </a:solidFill>
              </a:rPr>
              <a:t>кольори</a:t>
            </a:r>
            <a:r>
              <a:rPr lang="ru-RU" dirty="0">
                <a:solidFill>
                  <a:schemeClr val="tx1"/>
                </a:solidFill>
              </a:rPr>
              <a:t>: </a:t>
            </a:r>
            <a:r>
              <a:rPr lang="ru-RU" dirty="0" err="1">
                <a:solidFill>
                  <a:schemeClr val="tx1"/>
                </a:solidFill>
              </a:rPr>
              <a:t>червоний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жовтий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синій</a:t>
            </a:r>
            <a:r>
              <a:rPr lang="ru-RU" dirty="0">
                <a:solidFill>
                  <a:schemeClr val="tx1"/>
                </a:solidFill>
              </a:rPr>
              <a:t>; </a:t>
            </a:r>
            <a:r>
              <a:rPr lang="ru-RU" dirty="0" err="1">
                <a:solidFill>
                  <a:schemeClr val="tx1"/>
                </a:solidFill>
              </a:rPr>
              <a:t>чотири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форми</a:t>
            </a:r>
            <a:r>
              <a:rPr lang="ru-RU" dirty="0">
                <a:solidFill>
                  <a:schemeClr val="tx1"/>
                </a:solidFill>
              </a:rPr>
              <a:t>: коло, квадрат, </a:t>
            </a:r>
            <a:r>
              <a:rPr lang="ru-RU" dirty="0" err="1">
                <a:solidFill>
                  <a:schemeClr val="tx1"/>
                </a:solidFill>
              </a:rPr>
              <a:t>трикутник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прямокутник</a:t>
            </a:r>
            <a:r>
              <a:rPr lang="ru-RU" dirty="0">
                <a:solidFill>
                  <a:schemeClr val="tx1"/>
                </a:solidFill>
              </a:rPr>
              <a:t>; по </a:t>
            </a:r>
            <a:r>
              <a:rPr lang="ru-RU" dirty="0" err="1">
                <a:solidFill>
                  <a:schemeClr val="tx1"/>
                </a:solidFill>
              </a:rPr>
              <a:t>дві</a:t>
            </a:r>
            <a:r>
              <a:rPr lang="ru-RU" dirty="0">
                <a:solidFill>
                  <a:schemeClr val="tx1"/>
                </a:solidFill>
              </a:rPr>
              <a:t> характеристики </a:t>
            </a:r>
            <a:r>
              <a:rPr lang="ru-RU" dirty="0" err="1">
                <a:solidFill>
                  <a:schemeClr val="tx1"/>
                </a:solidFill>
              </a:rPr>
              <a:t>величини</a:t>
            </a:r>
            <a:r>
              <a:rPr lang="ru-RU" dirty="0">
                <a:solidFill>
                  <a:schemeClr val="tx1"/>
                </a:solidFill>
              </a:rPr>
              <a:t>: великий і маленький та </a:t>
            </a:r>
            <a:r>
              <a:rPr lang="ru-RU" dirty="0" err="1">
                <a:solidFill>
                  <a:schemeClr val="tx1"/>
                </a:solidFill>
              </a:rPr>
              <a:t>товщини</a:t>
            </a:r>
            <a:r>
              <a:rPr lang="ru-RU" dirty="0">
                <a:solidFill>
                  <a:schemeClr val="tx1"/>
                </a:solidFill>
              </a:rPr>
              <a:t>: тонкий і </a:t>
            </a:r>
            <a:r>
              <a:rPr lang="ru-RU" dirty="0" err="1">
                <a:solidFill>
                  <a:schemeClr val="tx1"/>
                </a:solidFill>
              </a:rPr>
              <a:t>товстий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marL="0" indent="0" eaLnBrk="1" hangingPunct="1">
              <a:buNone/>
            </a:pPr>
            <a:r>
              <a:rPr lang="ru-RU" dirty="0" err="1">
                <a:solidFill>
                  <a:schemeClr val="tx1"/>
                </a:solidFill>
              </a:rPr>
              <a:t>Загальна</a:t>
            </a:r>
            <a:r>
              <a:rPr lang="ru-RU" dirty="0">
                <a:solidFill>
                  <a:schemeClr val="tx1"/>
                </a:solidFill>
              </a:rPr>
              <a:t> характеристика </a:t>
            </a:r>
            <a:r>
              <a:rPr lang="ru-RU" dirty="0" err="1">
                <a:solidFill>
                  <a:schemeClr val="tx1"/>
                </a:solidFill>
              </a:rPr>
              <a:t>системи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ігор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вправ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спрямованих</a:t>
            </a:r>
            <a:r>
              <a:rPr lang="ru-RU" dirty="0">
                <a:solidFill>
                  <a:schemeClr val="tx1"/>
                </a:solidFill>
              </a:rPr>
              <a:t> на </a:t>
            </a:r>
            <a:r>
              <a:rPr lang="ru-RU" dirty="0" err="1">
                <a:solidFill>
                  <a:schemeClr val="tx1"/>
                </a:solidFill>
              </a:rPr>
              <a:t>розвиток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логічного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мислення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дітей</a:t>
            </a:r>
            <a:endParaRPr lang="ru-RU" dirty="0">
              <a:solidFill>
                <a:schemeClr val="tx1"/>
              </a:solidFill>
            </a:endParaRPr>
          </a:p>
          <a:p>
            <a:pPr marL="0" indent="0" eaLnBrk="1" hangingPunct="1">
              <a:buNone/>
            </a:pPr>
            <a:r>
              <a:rPr lang="ru-RU" dirty="0" err="1">
                <a:solidFill>
                  <a:schemeClr val="tx1"/>
                </a:solidFill>
              </a:rPr>
              <a:t>Охарактеризуємо</a:t>
            </a:r>
            <a:r>
              <a:rPr lang="ru-RU" dirty="0">
                <a:solidFill>
                  <a:schemeClr val="tx1"/>
                </a:solidFill>
              </a:rPr>
              <a:t> три </a:t>
            </a:r>
            <a:r>
              <a:rPr lang="ru-RU" dirty="0" err="1">
                <a:solidFill>
                  <a:schemeClr val="tx1"/>
                </a:solidFill>
              </a:rPr>
              <a:t>групи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поступово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ускладнених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ігор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вправ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  <a:endParaRPr lang="ru-RU" dirty="0">
              <a:solidFill>
                <a:schemeClr val="tx1"/>
              </a:solidFill>
            </a:endParaRPr>
          </a:p>
          <a:p>
            <a:pPr marL="0" indent="0" eaLnBrk="1" hangingPunct="1">
              <a:buNone/>
            </a:pPr>
            <a:r>
              <a:rPr lang="ru-RU" dirty="0">
                <a:solidFill>
                  <a:schemeClr val="tx1"/>
                </a:solidFill>
              </a:rPr>
              <a:t>1) для </a:t>
            </a:r>
            <a:r>
              <a:rPr lang="ru-RU" dirty="0" err="1">
                <a:solidFill>
                  <a:schemeClr val="tx1"/>
                </a:solidFill>
              </a:rPr>
              <a:t>розвитку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умінь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виявляти</a:t>
            </a:r>
            <a:r>
              <a:rPr lang="ru-RU" dirty="0">
                <a:solidFill>
                  <a:schemeClr val="tx1"/>
                </a:solidFill>
              </a:rPr>
              <a:t> і </a:t>
            </a:r>
            <a:r>
              <a:rPr lang="ru-RU" dirty="0" err="1">
                <a:solidFill>
                  <a:schemeClr val="tx1"/>
                </a:solidFill>
              </a:rPr>
              <a:t>абстрагувати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властивості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  <a:endParaRPr lang="ru-RU" dirty="0">
              <a:solidFill>
                <a:schemeClr val="tx1"/>
              </a:solidFill>
            </a:endParaRPr>
          </a:p>
          <a:p>
            <a:pPr marL="0" indent="0" eaLnBrk="1" hangingPunct="1">
              <a:buNone/>
            </a:pPr>
            <a:r>
              <a:rPr lang="ru-RU" dirty="0">
                <a:solidFill>
                  <a:schemeClr val="tx1"/>
                </a:solidFill>
              </a:rPr>
              <a:t>2) для </a:t>
            </a:r>
            <a:r>
              <a:rPr lang="ru-RU" dirty="0" err="1">
                <a:solidFill>
                  <a:schemeClr val="tx1"/>
                </a:solidFill>
              </a:rPr>
              <a:t>розвитку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умінь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порівнювати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предмети</a:t>
            </a:r>
            <a:r>
              <a:rPr lang="ru-RU" dirty="0">
                <a:solidFill>
                  <a:schemeClr val="tx1"/>
                </a:solidFill>
              </a:rPr>
              <a:t> за </a:t>
            </a:r>
            <a:r>
              <a:rPr lang="ru-RU" dirty="0" err="1">
                <a:solidFill>
                  <a:schemeClr val="tx1"/>
                </a:solidFill>
              </a:rPr>
              <a:t>їх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властивостями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  <a:endParaRPr lang="ru-RU" dirty="0">
              <a:solidFill>
                <a:schemeClr val="tx1"/>
              </a:solidFill>
            </a:endParaRPr>
          </a:p>
          <a:p>
            <a:pPr marL="0" indent="0" eaLnBrk="1" hangingPunct="1">
              <a:buNone/>
            </a:pPr>
            <a:r>
              <a:rPr lang="ru-RU" dirty="0">
                <a:solidFill>
                  <a:schemeClr val="tx1"/>
                </a:solidFill>
              </a:rPr>
              <a:t>3) для </a:t>
            </a:r>
            <a:r>
              <a:rPr lang="ru-RU" dirty="0" err="1">
                <a:solidFill>
                  <a:schemeClr val="tx1"/>
                </a:solidFill>
              </a:rPr>
              <a:t>розвитку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здатності</a:t>
            </a:r>
            <a:r>
              <a:rPr lang="ru-RU" dirty="0">
                <a:solidFill>
                  <a:schemeClr val="tx1"/>
                </a:solidFill>
              </a:rPr>
              <a:t> до </a:t>
            </a:r>
            <a:r>
              <a:rPr lang="ru-RU" dirty="0" err="1">
                <a:solidFill>
                  <a:schemeClr val="tx1"/>
                </a:solidFill>
              </a:rPr>
              <a:t>логічних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дій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операцій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marL="0" indent="0" eaLnBrk="1" hangingPunct="1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2438950" cy="23105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76672"/>
            <a:ext cx="2952328" cy="32622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6992"/>
            <a:ext cx="3420958" cy="34209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728" y="3925230"/>
            <a:ext cx="2243430" cy="25605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925230"/>
            <a:ext cx="2310584" cy="23105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964" y="476671"/>
            <a:ext cx="2633139" cy="26331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/>
          </p:cNvSpPr>
          <p:nvPr>
            <p:ph type="body" idx="1"/>
          </p:nvPr>
        </p:nvSpPr>
        <p:spPr>
          <a:xfrm>
            <a:off x="827088" y="1052513"/>
            <a:ext cx="7453312" cy="5073650"/>
          </a:xfrm>
        </p:spPr>
        <p:txBody>
          <a:bodyPr/>
          <a:lstStyle/>
          <a:p>
            <a:pPr algn="ctr"/>
            <a:endParaRPr lang="uk-UA" sz="1600" dirty="0" smtClean="0">
              <a:solidFill>
                <a:schemeClr val="tx1"/>
              </a:solidFill>
            </a:endParaRPr>
          </a:p>
          <a:p>
            <a:endParaRPr lang="ru-RU" sz="1600" dirty="0" smtClean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86" y="818465"/>
            <a:ext cx="2636812" cy="19776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382" y="818466"/>
            <a:ext cx="2636811" cy="19776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660" y="4149080"/>
            <a:ext cx="2269705" cy="20362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556" y="4149080"/>
            <a:ext cx="2715064" cy="20362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556" y="818466"/>
            <a:ext cx="2636811" cy="19776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10" y="4149080"/>
            <a:ext cx="2675588" cy="20066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1252537"/>
          </a:xfrm>
        </p:spPr>
        <p:txBody>
          <a:bodyPr/>
          <a:lstStyle/>
          <a:p>
            <a:r>
              <a:rPr lang="uk-UA" sz="6000" dirty="0" smtClean="0">
                <a:solidFill>
                  <a:schemeClr val="tx1"/>
                </a:solidFill>
              </a:rPr>
              <a:t>Дякуємо за увагу!!!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0590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259</TotalTime>
  <Words>299</Words>
  <Application>Microsoft Office PowerPoint</Application>
  <PresentationFormat>Экран (4:3)</PresentationFormat>
  <Paragraphs>19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                                                         Круглий стіл з батьками  «Інноваційні педагогічні технології в сучасній дошкільній освіті »     </vt:lpstr>
      <vt:lpstr>Мета: Ознайомити батьків з інноваційними технологіями  логіко-математичного розвитку блоками Дьєнеша та методикою  Кюізенера  в умовах дитячого садка. </vt:lpstr>
      <vt:lpstr>Презентация PowerPoint</vt:lpstr>
      <vt:lpstr>Палички Кюізенера- це набір лічильних паличок які ще називають «числа в кольорі», «кольорові палички», «кольорові лінійки». Набор вміщає  чотирьохгранні палички 10 різних кольорів і довжиною від 1 до 10см. Він розробив палички так, що палички однієї довжини виконані в одному кольорі і значать певне число. Чим більша довжина палички- тим більше число.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Дякуємо за увагу!!!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Круглий стіл з батьками  «Спільна діяльність батьків та вихователя по розвитку сенсорно-пізнавальних здібностей дітей»</dc:title>
  <dc:creator>Антон</dc:creator>
  <cp:lastModifiedBy>user</cp:lastModifiedBy>
  <cp:revision>38</cp:revision>
  <dcterms:created xsi:type="dcterms:W3CDTF">2014-12-06T17:09:19Z</dcterms:created>
  <dcterms:modified xsi:type="dcterms:W3CDTF">2018-01-26T08:58:28Z</dcterms:modified>
</cp:coreProperties>
</file>