
<file path=[Content_Types].xml><?xml version="1.0" encoding="utf-8"?>
<Types xmlns="http://schemas.openxmlformats.org/package/2006/content-types">
  <Default Extension="png" ContentType="image/png"/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notesMasterIdLst>
    <p:notesMasterId r:id="rId12"/>
  </p:notesMasterIdLst>
  <p:sldIdLst>
    <p:sldId id="258" r:id="rId2"/>
    <p:sldId id="259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</p:sldIdLst>
  <p:sldSz cx="9144000" cy="6858000" type="screen4x3"/>
  <p:notesSz cx="6858000" cy="9144000"/>
  <p:defaultTextStyle>
    <a:defPPr>
      <a:defRPr lang="uk-UA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0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B09A67E-17DC-4E11-8505-2EB300146738}" type="datetimeFigureOut">
              <a:rPr lang="uk-UA" smtClean="0"/>
              <a:t>15.02.2016</a:t>
            </a:fld>
            <a:endParaRPr lang="uk-UA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uk-UA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uk-UA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48F0BBA-2A49-421D-BBF3-3DF926EC138B}" type="slidenum">
              <a:rPr lang="uk-UA" smtClean="0"/>
              <a:t>‹#›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7388525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48F0BBA-2A49-421D-BBF3-3DF926EC138B}" type="slidenum">
              <a:rPr lang="uk-UA" smtClean="0"/>
              <a:t>10</a:t>
            </a:fld>
            <a:endParaRPr lang="uk-UA"/>
          </a:p>
        </p:txBody>
      </p:sp>
    </p:spTree>
    <p:extLst>
      <p:ext uri="{BB962C8B-B14F-4D97-AF65-F5344CB8AC3E}">
        <p14:creationId xmlns:p14="http://schemas.microsoft.com/office/powerpoint/2010/main" val="15935286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9469-467A-4073-A7FB-CCF39C676AA1}" type="datetimeFigureOut">
              <a:rPr lang="uk-UA" smtClean="0"/>
              <a:t>15.02.2016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83C9-7F55-4C7A-BC91-23B3802B6B3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9469-467A-4073-A7FB-CCF39C676AA1}" type="datetimeFigureOut">
              <a:rPr lang="uk-UA" smtClean="0"/>
              <a:t>15.02.2016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83C9-7F55-4C7A-BC91-23B3802B6B3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9469-467A-4073-A7FB-CCF39C676AA1}" type="datetimeFigureOut">
              <a:rPr lang="uk-UA" smtClean="0"/>
              <a:t>15.02.2016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83C9-7F55-4C7A-BC91-23B3802B6B3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9469-467A-4073-A7FB-CCF39C676AA1}" type="datetimeFigureOut">
              <a:rPr lang="uk-UA" smtClean="0"/>
              <a:t>15.02.2016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83C9-7F55-4C7A-BC91-23B3802B6B3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9469-467A-4073-A7FB-CCF39C676AA1}" type="datetimeFigureOut">
              <a:rPr lang="uk-UA" smtClean="0"/>
              <a:t>15.02.2016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83C9-7F55-4C7A-BC91-23B3802B6B3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9469-467A-4073-A7FB-CCF39C676AA1}" type="datetimeFigureOut">
              <a:rPr lang="uk-UA" smtClean="0"/>
              <a:t>15.02.2016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83C9-7F55-4C7A-BC91-23B3802B6B3F}" type="slidenum">
              <a:rPr lang="uk-UA" smtClean="0"/>
              <a:t>‹#›</a:t>
            </a:fld>
            <a:endParaRPr lang="uk-UA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9469-467A-4073-A7FB-CCF39C676AA1}" type="datetimeFigureOut">
              <a:rPr lang="uk-UA" smtClean="0"/>
              <a:t>15.02.2016</a:t>
            </a:fld>
            <a:endParaRPr lang="uk-U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83C9-7F55-4C7A-BC91-23B3802B6B3F}" type="slidenum">
              <a:rPr lang="uk-UA" smtClean="0"/>
              <a:t>‹#›</a:t>
            </a:fld>
            <a:endParaRPr lang="uk-UA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9469-467A-4073-A7FB-CCF39C676AA1}" type="datetimeFigureOut">
              <a:rPr lang="uk-UA" smtClean="0"/>
              <a:t>15.02.2016</a:t>
            </a:fld>
            <a:endParaRPr lang="uk-U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83C9-7F55-4C7A-BC91-23B3802B6B3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9469-467A-4073-A7FB-CCF39C676AA1}" type="datetimeFigureOut">
              <a:rPr lang="uk-UA" smtClean="0"/>
              <a:t>15.02.2016</a:t>
            </a:fld>
            <a:endParaRPr lang="uk-U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83C9-7F55-4C7A-BC91-23B3802B6B3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9469-467A-4073-A7FB-CCF39C676AA1}" type="datetimeFigureOut">
              <a:rPr lang="uk-UA" smtClean="0"/>
              <a:t>15.02.2016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83C9-7F55-4C7A-BC91-23B3802B6B3F}" type="slidenum">
              <a:rPr lang="uk-UA" smtClean="0"/>
              <a:t>‹#›</a:t>
            </a:fld>
            <a:endParaRPr lang="uk-U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F49469-467A-4073-A7FB-CCF39C676AA1}" type="datetimeFigureOut">
              <a:rPr lang="uk-UA" smtClean="0"/>
              <a:t>15.02.2016</a:t>
            </a:fld>
            <a:endParaRPr lang="uk-U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6E83C9-7F55-4C7A-BC91-23B3802B6B3F}" type="slidenum">
              <a:rPr lang="uk-UA" smtClean="0"/>
              <a:t>‹#›</a:t>
            </a:fld>
            <a:endParaRPr lang="uk-UA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DAF49469-467A-4073-A7FB-CCF39C676AA1}" type="datetimeFigureOut">
              <a:rPr lang="uk-UA" smtClean="0"/>
              <a:t>15.02.2016</a:t>
            </a:fld>
            <a:endParaRPr lang="uk-U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uk-U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046E83C9-7F55-4C7A-BC91-23B3802B6B3F}" type="slidenum">
              <a:rPr lang="uk-UA" smtClean="0"/>
              <a:t>‹#›</a:t>
            </a:fld>
            <a:endParaRPr lang="uk-U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gif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png"/><Relationship Id="rId3" Type="http://schemas.openxmlformats.org/officeDocument/2006/relationships/oleObject" Target="../embeddings/oleObject1.bin"/><Relationship Id="rId7" Type="http://schemas.openxmlformats.org/officeDocument/2006/relationships/image" Target="../media/image13.png"/><Relationship Id="rId2" Type="http://schemas.openxmlformats.org/officeDocument/2006/relationships/slideLayout" Target="../slideLayouts/slideLayout1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2.png"/><Relationship Id="rId5" Type="http://schemas.openxmlformats.org/officeDocument/2006/relationships/image" Target="../media/image11.png"/><Relationship Id="rId4" Type="http://schemas.openxmlformats.org/officeDocument/2006/relationships/image" Target="../media/image10.wmf"/><Relationship Id="rId9" Type="http://schemas.openxmlformats.org/officeDocument/2006/relationships/image" Target="../media/image1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7" Type="http://schemas.openxmlformats.org/officeDocument/2006/relationships/image" Target="../media/image23.gif"/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png"/><Relationship Id="rId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27982" y="3429000"/>
            <a:ext cx="6448473" cy="792088"/>
          </a:xfrm>
        </p:spPr>
        <p:txBody>
          <a:bodyPr>
            <a:normAutofit fontScale="90000"/>
          </a:bodyPr>
          <a:lstStyle/>
          <a:p>
            <a:pPr marL="0" lvl="0" indent="0">
              <a:buNone/>
            </a:pPr>
            <a:r>
              <a:rPr lang="uk-UA" b="1" i="1" dirty="0" smtClean="0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uk-UA" b="1" i="1" dirty="0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+ (-а) = </a:t>
            </a:r>
            <a:r>
              <a:rPr lang="uk-UA" b="1" i="1" dirty="0" err="1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-а</a:t>
            </a:r>
            <a:r>
              <a:rPr lang="uk-UA" b="1" i="1" dirty="0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 + а=0</a:t>
            </a:r>
            <a:r>
              <a:rPr lang="uk-UA" b="1" dirty="0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br>
              <a:rPr lang="uk-UA" b="1" dirty="0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</a:br>
            <a:endParaRPr lang="uk-UA" dirty="0"/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909755" y="2583590"/>
            <a:ext cx="7408333" cy="798708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uk-UA" sz="3200" b="1" dirty="0" smtClean="0">
                <a:solidFill>
                  <a:schemeClr val="bg2">
                    <a:lumMod val="1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ВЛАСТИВОСТІ  ДОДАВАННЯ </a:t>
            </a:r>
          </a:p>
        </p:txBody>
      </p:sp>
      <p:pic>
        <p:nvPicPr>
          <p:cNvPr id="3077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933056"/>
            <a:ext cx="2762250" cy="21526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" name="Прямоугольник 7"/>
          <p:cNvSpPr/>
          <p:nvPr/>
        </p:nvSpPr>
        <p:spPr>
          <a:xfrm rot="21154212">
            <a:off x="3405245" y="336381"/>
            <a:ext cx="2417355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uk-UA" sz="3200" b="1" i="1" dirty="0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а +в = в +а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3779912" y="4698554"/>
            <a:ext cx="4032448" cy="13665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uk-UA" b="1" i="1" dirty="0" smtClean="0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І сувора, й солов'їна </a:t>
            </a: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uk-UA" b="1" i="1" dirty="0" smtClean="0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математика-країна.</a:t>
            </a: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uk-UA" b="1" i="1" dirty="0" smtClean="0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Праця тут іде завзята,</a:t>
            </a:r>
          </a:p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uk-UA" b="1" i="1" dirty="0" smtClean="0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         вмій лиш спритно рахувати.</a:t>
            </a:r>
            <a:endParaRPr lang="uk-UA" b="1" i="1" dirty="0">
              <a:solidFill>
                <a:srgbClr val="C6E7FC">
                  <a:lumMod val="10000"/>
                </a:srgb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 rot="19973826">
            <a:off x="4745171" y="1126169"/>
            <a:ext cx="2912368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sz="3200" b="1" i="1" dirty="0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а +0 = 0 + </a:t>
            </a:r>
            <a:r>
              <a:rPr lang="uk-UA" sz="3200" b="1" i="1" dirty="0" err="1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3200" b="1" i="1" dirty="0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 = </a:t>
            </a:r>
            <a:r>
              <a:rPr lang="uk-UA" sz="3200" b="1" i="1" dirty="0" err="1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uk-UA" sz="3200" b="1" i="1" dirty="0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uk-UA" i="1" dirty="0"/>
          </a:p>
        </p:txBody>
      </p:sp>
      <p:sp>
        <p:nvSpPr>
          <p:cNvPr id="12" name="Прямоугольник 11"/>
          <p:cNvSpPr/>
          <p:nvPr/>
        </p:nvSpPr>
        <p:spPr>
          <a:xfrm rot="1583948">
            <a:off x="11314" y="1061209"/>
            <a:ext cx="443333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20000"/>
              </a:spcBef>
              <a:buClr>
                <a:srgbClr val="31B6FD"/>
              </a:buClr>
              <a:buSzPct val="100000"/>
            </a:pPr>
            <a:r>
              <a:rPr lang="uk-UA" sz="3200" b="1" dirty="0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uk-UA" sz="3200" b="1" i="1" dirty="0">
                <a:solidFill>
                  <a:srgbClr val="C6E7FC">
                    <a:lumMod val="10000"/>
                  </a:srgbClr>
                </a:solidFill>
                <a:latin typeface="Times New Roman" pitchFamily="18" charset="0"/>
                <a:cs typeface="Times New Roman" pitchFamily="18" charset="0"/>
              </a:rPr>
              <a:t>а +в) +с = а + (в + с)</a:t>
            </a:r>
          </a:p>
        </p:txBody>
      </p:sp>
    </p:spTree>
    <p:extLst>
      <p:ext uri="{BB962C8B-B14F-4D97-AF65-F5344CB8AC3E}">
        <p14:creationId xmlns:p14="http://schemas.microsoft.com/office/powerpoint/2010/main" val="4283077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43608" y="981489"/>
            <a:ext cx="6984776" cy="150810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Домашнє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b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Повторити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§38 – 40; </a:t>
            </a:r>
            <a:r>
              <a:rPr lang="ru-RU" sz="2400" b="1" dirty="0" err="1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розв’язати</a:t>
            </a:r>
            <a: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№1080(1 – 3),  1082 (1), 1084.</a:t>
            </a:r>
            <a:br>
              <a:rPr lang="ru-RU" sz="2400" b="1" dirty="0">
                <a:solidFill>
                  <a:schemeClr val="tx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uk-UA" sz="2400" b="1" dirty="0">
              <a:solidFill>
                <a:schemeClr val="tx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8" name="Picture 4" descr="D:\Смайли\8e2890cd002f77200d38046b44873c0c.gif"/>
          <p:cNvPicPr>
            <a:picLocks noChangeAspect="1" noChangeArrowheads="1" noCrop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7" y="2700338"/>
            <a:ext cx="3078262" cy="21119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203242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4" name="Picture 8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41277"/>
            <a:ext cx="548688" cy="63403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26365" y="5105991"/>
            <a:ext cx="4219575" cy="172819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6119445"/>
            <a:ext cx="9144000" cy="73855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87624" y="908720"/>
            <a:ext cx="54927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275307"/>
            <a:ext cx="54927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2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7575" y="275306"/>
            <a:ext cx="54927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3" name="Picture 7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84368" y="912626"/>
            <a:ext cx="54927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5" name="Picture 9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75305"/>
            <a:ext cx="54927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6" name="Picture 10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19879239">
            <a:off x="6543005" y="946029"/>
            <a:ext cx="54927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155537" y="279213"/>
            <a:ext cx="549275" cy="6334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827584" y="1052737"/>
            <a:ext cx="6696744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uk-UA" dirty="0" smtClean="0"/>
              <a:t> </a:t>
            </a:r>
            <a:r>
              <a:rPr lang="uk-UA" b="1" u="sng" dirty="0"/>
              <a:t>Девіз </a:t>
            </a:r>
            <a:r>
              <a:rPr lang="uk-UA" b="1" u="sng" dirty="0" smtClean="0"/>
              <a:t> </a:t>
            </a:r>
            <a:r>
              <a:rPr lang="uk-UA" b="1" u="sng" dirty="0"/>
              <a:t>уроку</a:t>
            </a:r>
            <a:r>
              <a:rPr lang="uk-UA" dirty="0"/>
              <a:t> </a:t>
            </a:r>
            <a:r>
              <a:rPr lang="uk-UA" b="1" i="1" dirty="0">
                <a:solidFill>
                  <a:schemeClr val="accent1">
                    <a:lumMod val="50000"/>
                  </a:schemeClr>
                </a:solidFill>
              </a:rPr>
              <a:t>«Знати, мислити , вміти, діяти». </a:t>
            </a:r>
            <a:r>
              <a:rPr lang="ru-RU" dirty="0"/>
              <a:t>	</a:t>
            </a:r>
            <a:endParaRPr lang="ru-RU" dirty="0" smtClean="0"/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№1073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1) -18+ (-7) + 14 +25 +13 +(-10) = -35 +52 =17;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2) 37 + (-18) +23 +1+ (-42) +(-5) = 61 +(-65) = -4;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3) 15,7 + 16,3 + (-8,13) + (-18,5) = 32 + (-26,63) = 5,37;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4) 14,5 + (-18,3) + (-17,1) + (-8,9) = 14,5 + (-44,3) = -29,8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uk-UA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№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1076</a:t>
            </a:r>
          </a:p>
          <a:p>
            <a:r>
              <a:rPr lang="uk-UA" b="1" dirty="0">
                <a:latin typeface="Times New Roman" pitchFamily="18" charset="0"/>
                <a:cs typeface="Times New Roman" pitchFamily="18" charset="0"/>
              </a:rPr>
              <a:t>45 +12 +(-18) +7 +(-8) + (-11) = 64 +(-37) = 27(банок) – з фарбою стало на складі в кінці дня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uk-UA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№1078           1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) -4,17&lt; x &lt;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5,91     </a:t>
            </a: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-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4 + (-3) +(-2) + (-1) + 0 + 1+ 2 + 3 + 4 +5 = 5;</a:t>
            </a:r>
          </a:p>
          <a:p>
            <a:r>
              <a:rPr lang="uk-UA" b="1" dirty="0">
                <a:latin typeface="Times New Roman" pitchFamily="18" charset="0"/>
                <a:cs typeface="Times New Roman" pitchFamily="18" charset="0"/>
              </a:rPr>
              <a:t>2) -12,5 &lt; х &lt; 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10,7         </a:t>
            </a:r>
          </a:p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  -</a:t>
            </a:r>
            <a:r>
              <a:rPr lang="uk-UA" b="1" dirty="0">
                <a:latin typeface="Times New Roman" pitchFamily="18" charset="0"/>
                <a:cs typeface="Times New Roman" pitchFamily="18" charset="0"/>
              </a:rPr>
              <a:t>12 + (-11) + (-10) + (-9) + … + 8 +9 +10 = -23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uk-UA" b="1" dirty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012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uk-UA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19063" y="-119063"/>
            <a:ext cx="9382126" cy="709612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107504" y="476672"/>
            <a:ext cx="8496944" cy="47859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Дві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людини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обмінялись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золотими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монетами, не стали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багатшими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але,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вони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обмінялись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думками, то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кожний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 них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стає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вдвоє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багатшим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Адже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обидва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стали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тепер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розумнішими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». </a:t>
            </a:r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uk-UA" sz="1600" b="1" dirty="0" smtClean="0"/>
              <a:t>- Які </a:t>
            </a:r>
            <a:r>
              <a:rPr lang="uk-UA" sz="1600" b="1" dirty="0"/>
              <a:t>числа називаються раціональними? Навести приклад.</a:t>
            </a:r>
          </a:p>
          <a:p>
            <a:pPr lvl="0"/>
            <a:r>
              <a:rPr lang="uk-UA" sz="1600" b="1" dirty="0" smtClean="0"/>
              <a:t>- Які </a:t>
            </a:r>
            <a:r>
              <a:rPr lang="uk-UA" sz="1600" b="1" dirty="0"/>
              <a:t>числа називаються протилежними? Навести приклад.</a:t>
            </a:r>
          </a:p>
          <a:p>
            <a:pPr lvl="0"/>
            <a:r>
              <a:rPr lang="uk-UA" sz="1600" b="1" dirty="0" smtClean="0"/>
              <a:t>- Що </a:t>
            </a:r>
            <a:r>
              <a:rPr lang="uk-UA" sz="1600" b="1" dirty="0"/>
              <a:t>називається модулем числа? Навести приклад.</a:t>
            </a:r>
          </a:p>
          <a:p>
            <a:pPr lvl="0"/>
            <a:r>
              <a:rPr lang="uk-UA" sz="1600" b="1" dirty="0" smtClean="0"/>
              <a:t>- Як </a:t>
            </a:r>
            <a:r>
              <a:rPr lang="uk-UA" sz="1600" b="1" dirty="0"/>
              <a:t>порівняти від’ємне число з нулем? Навести приклад.</a:t>
            </a:r>
          </a:p>
          <a:p>
            <a:pPr lvl="0"/>
            <a:r>
              <a:rPr lang="uk-UA" sz="1600" b="1" dirty="0" smtClean="0"/>
              <a:t>- Як </a:t>
            </a:r>
            <a:r>
              <a:rPr lang="uk-UA" sz="1600" b="1" dirty="0"/>
              <a:t>порівняти додатне число з від'ємним? Навести приклад.</a:t>
            </a:r>
          </a:p>
          <a:p>
            <a:pPr lvl="0"/>
            <a:r>
              <a:rPr lang="uk-UA" sz="1600" b="1" dirty="0" smtClean="0"/>
              <a:t>- Як </a:t>
            </a:r>
            <a:r>
              <a:rPr lang="uk-UA" sz="1600" b="1" dirty="0"/>
              <a:t>порівняти два від'ємних числа? Навести приклад.</a:t>
            </a:r>
          </a:p>
          <a:p>
            <a:pPr lvl="0"/>
            <a:r>
              <a:rPr lang="uk-UA" sz="1600" b="1" dirty="0" smtClean="0"/>
              <a:t>- </a:t>
            </a:r>
            <a:r>
              <a:rPr lang="uk-UA" sz="1600" b="1" dirty="0" smtClean="0"/>
              <a:t>Сформулюй </a:t>
            </a:r>
            <a:r>
              <a:rPr lang="uk-UA" sz="1600" b="1" dirty="0"/>
              <a:t>правило додавання двох від'ємних чисел.</a:t>
            </a:r>
          </a:p>
          <a:p>
            <a:pPr lvl="0"/>
            <a:r>
              <a:rPr lang="uk-UA" sz="1600" b="1" dirty="0" smtClean="0"/>
              <a:t>- Якому </a:t>
            </a:r>
            <a:r>
              <a:rPr lang="uk-UA" sz="1600" b="1" dirty="0"/>
              <a:t>числу дорівнює сума двох протилежних чисел?</a:t>
            </a:r>
          </a:p>
          <a:p>
            <a:pPr lvl="0"/>
            <a:r>
              <a:rPr lang="uk-UA" sz="1600" b="1" dirty="0" smtClean="0"/>
              <a:t>- Сформулюй </a:t>
            </a:r>
            <a:r>
              <a:rPr lang="uk-UA" sz="1600" b="1" dirty="0"/>
              <a:t>правило додавання двох чисел з різними знаками.</a:t>
            </a:r>
          </a:p>
          <a:p>
            <a:pPr lvl="0"/>
            <a:r>
              <a:rPr lang="uk-UA" sz="1600" b="1" dirty="0" smtClean="0"/>
              <a:t>- Наведи </a:t>
            </a:r>
            <a:r>
              <a:rPr lang="uk-UA" sz="1600" b="1" dirty="0"/>
              <a:t>приклад, у якому сумою двох чисел з різними знаками є число додатне; нуль; число від’ємне. </a:t>
            </a:r>
          </a:p>
          <a:p>
            <a:pPr lvl="0"/>
            <a:r>
              <a:rPr lang="uk-UA" sz="1600" b="1" dirty="0" smtClean="0"/>
              <a:t>- Сформулювати </a:t>
            </a:r>
            <a:r>
              <a:rPr lang="uk-UA" sz="1600" b="1" dirty="0"/>
              <a:t>переставну властивість додавання. Навести приклад.</a:t>
            </a:r>
          </a:p>
          <a:p>
            <a:pPr lvl="0"/>
            <a:r>
              <a:rPr lang="uk-UA" sz="1600" b="1" dirty="0" smtClean="0"/>
              <a:t>- Сформулювати </a:t>
            </a:r>
            <a:r>
              <a:rPr lang="uk-UA" sz="1600" b="1" dirty="0"/>
              <a:t>сполучну  властивість додавання. Навести приклад.</a:t>
            </a:r>
          </a:p>
          <a:p>
            <a:pPr lvl="0"/>
            <a:r>
              <a:rPr lang="uk-UA" sz="1600" b="1" dirty="0" smtClean="0"/>
              <a:t>- Чому </a:t>
            </a:r>
            <a:r>
              <a:rPr lang="uk-UA" sz="1600" b="1" dirty="0"/>
              <a:t>дорівнює х + 0;   </a:t>
            </a:r>
            <a:r>
              <a:rPr lang="uk-UA" sz="1600" b="1" dirty="0" err="1"/>
              <a:t>х</a:t>
            </a:r>
            <a:r>
              <a:rPr lang="uk-UA" sz="1600" b="1" dirty="0"/>
              <a:t> + (-х)?</a:t>
            </a:r>
          </a:p>
          <a:p>
            <a:pPr>
              <a:lnSpc>
                <a:spcPct val="150000"/>
              </a:lnSpc>
            </a:pP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807341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403648" y="4365104"/>
            <a:ext cx="6984776" cy="1577112"/>
          </a:xfrm>
        </p:spPr>
        <p:txBody>
          <a:bodyPr/>
          <a:lstStyle/>
          <a:p>
            <a:pPr marL="0" indent="0" algn="ctr">
              <a:buNone/>
            </a:pPr>
            <a:r>
              <a:rPr lang="uk-UA" sz="1800" dirty="0" smtClean="0"/>
              <a:t/>
            </a:r>
            <a:br>
              <a:rPr lang="uk-UA" sz="1800" dirty="0" smtClean="0"/>
            </a:br>
            <a:r>
              <a:rPr lang="uk-UA" sz="1800" i="1" dirty="0" smtClean="0">
                <a:effectLst/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1800" i="1" dirty="0" smtClean="0">
                <a:effectLst/>
                <a:latin typeface="Times New Roman" pitchFamily="18" charset="0"/>
                <a:cs typeface="Times New Roman" pitchFamily="18" charset="0"/>
              </a:rPr>
            </a:br>
            <a:endParaRPr lang="uk-UA" dirty="0"/>
          </a:p>
        </p:txBody>
      </p:sp>
      <p:sp>
        <p:nvSpPr>
          <p:cNvPr id="2" name="Объект 1"/>
          <p:cNvSpPr>
            <a:spLocks noGrp="1"/>
          </p:cNvSpPr>
          <p:nvPr>
            <p:ph sz="quarter" idx="13"/>
          </p:nvPr>
        </p:nvSpPr>
        <p:spPr>
          <a:xfrm>
            <a:off x="3923928" y="476672"/>
            <a:ext cx="4752528" cy="2232248"/>
          </a:xfrm>
        </p:spPr>
        <p:txBody>
          <a:bodyPr>
            <a:normAutofit fontScale="92500" lnSpcReduction="20000"/>
          </a:bodyPr>
          <a:lstStyle/>
          <a:p>
            <a:pPr marL="45720" indent="0">
              <a:buNone/>
            </a:pPr>
            <a:r>
              <a:rPr lang="uk-UA" sz="2600" b="1" dirty="0" smtClean="0">
                <a:latin typeface="Times New Roman" pitchFamily="18" charset="0"/>
                <a:cs typeface="Times New Roman" pitchFamily="18" charset="0"/>
              </a:rPr>
              <a:t>«Повний уперед»</a:t>
            </a:r>
          </a:p>
          <a:p>
            <a:pPr marL="45720" indent="0">
              <a:buNone/>
            </a:pPr>
            <a:r>
              <a:rPr lang="uk-UA" sz="2400" b="1" i="1" dirty="0" smtClean="0">
                <a:latin typeface="Times New Roman" pitchFamily="18" charset="0"/>
                <a:cs typeface="Times New Roman" pitchFamily="18" charset="0"/>
              </a:rPr>
              <a:t>Острів 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знань ми повинні знайти.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Непростим шляхом </a:t>
            </a:r>
            <a:r>
              <a:rPr lang="uk-UA" sz="2400" b="1" i="1" dirty="0" err="1">
                <a:latin typeface="Times New Roman" pitchFamily="18" charset="0"/>
                <a:cs typeface="Times New Roman" pitchFamily="18" charset="0"/>
              </a:rPr>
              <a:t>будем</a:t>
            </a: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 до нього іти.</a:t>
            </a: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sz="2400" b="1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Кожен з нас потрапить туди,</a:t>
            </a:r>
            <a:br>
              <a:rPr lang="uk-UA" sz="2400" b="1" i="1" dirty="0">
                <a:latin typeface="Times New Roman" pitchFamily="18" charset="0"/>
                <a:cs typeface="Times New Roman" pitchFamily="18" charset="0"/>
              </a:rPr>
            </a:br>
            <a:r>
              <a:rPr lang="uk-UA" sz="2400" b="1" i="1" dirty="0">
                <a:latin typeface="Times New Roman" pitchFamily="18" charset="0"/>
                <a:cs typeface="Times New Roman" pitchFamily="18" charset="0"/>
              </a:rPr>
              <a:t>Коли розв’яже завдання складні</a:t>
            </a:r>
            <a:r>
              <a:rPr lang="uk-UA" sz="2400" b="1" i="1" dirty="0"/>
              <a:t>.</a:t>
            </a:r>
            <a:r>
              <a:rPr lang="uk-UA" sz="2400" b="1" dirty="0"/>
              <a:t/>
            </a:r>
            <a:br>
              <a:rPr lang="uk-UA" sz="2400" b="1" dirty="0"/>
            </a:br>
            <a:endParaRPr lang="uk-UA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3" y="1052736"/>
            <a:ext cx="4824536" cy="295232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Прямоугольник 3"/>
          <p:cNvSpPr/>
          <p:nvPr/>
        </p:nvSpPr>
        <p:spPr>
          <a:xfrm rot="11131718" flipV="1">
            <a:off x="3584925" y="421783"/>
            <a:ext cx="4480716" cy="214793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uk-UA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971600" y="4156630"/>
            <a:ext cx="7344817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 </a:t>
            </a:r>
            <a:r>
              <a:rPr lang="ru-RU" dirty="0" smtClean="0"/>
              <a:t>                 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Загублені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знаки»</a:t>
            </a:r>
          </a:p>
          <a:p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Замість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зірочок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поставити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знак «+»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«-»,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рівність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була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правильною: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1) (*17) + (*12) = -5;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2) (*17) + (*12) – 5;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3) (*7) + (*7) = 0;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4) (*14) + (*14) = 28.</a:t>
            </a:r>
          </a:p>
        </p:txBody>
      </p:sp>
    </p:spTree>
    <p:extLst>
      <p:ext uri="{BB962C8B-B14F-4D97-AF65-F5344CB8AC3E}">
        <p14:creationId xmlns:p14="http://schemas.microsoft.com/office/powerpoint/2010/main" val="3311616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исунок 7"/>
          <p:cNvSpPr>
            <a:spLocks noGrp="1"/>
          </p:cNvSpPr>
          <p:nvPr>
            <p:ph type="pic" idx="1"/>
          </p:nvPr>
        </p:nvSpPr>
        <p:spPr/>
      </p:sp>
      <p:sp>
        <p:nvSpPr>
          <p:cNvPr id="9" name="Текст 8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pPr marL="0" indent="0">
              <a:buNone/>
            </a:pPr>
            <a:r>
              <a:rPr lang="uk-UA" sz="1800" b="1" i="1" dirty="0" smtClean="0">
                <a:latin typeface="Times New Roman" pitchFamily="18" charset="0"/>
                <a:cs typeface="Times New Roman" pitchFamily="18" charset="0"/>
              </a:rPr>
              <a:t>               «</a:t>
            </a:r>
            <a:r>
              <a:rPr lang="uk-UA" sz="1800" b="1" i="1" dirty="0">
                <a:latin typeface="Times New Roman" pitchFamily="18" charset="0"/>
                <a:cs typeface="Times New Roman" pitchFamily="18" charset="0"/>
              </a:rPr>
              <a:t>Квітка».</a:t>
            </a:r>
            <a:endParaRPr lang="uk-UA" sz="1800" b="1" dirty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uk-UA" sz="1800" b="1" dirty="0">
                <a:latin typeface="Times New Roman" pitchFamily="18" charset="0"/>
                <a:cs typeface="Times New Roman" pitchFamily="18" charset="0"/>
              </a:rPr>
              <a:t>З’ясувати, на якому острові росте квітка: додатному чи від’ємному,  виконавши додавання чисел, записаних на пелюстках.</a:t>
            </a:r>
          </a:p>
          <a:p>
            <a:endParaRPr lang="uk-UA" dirty="0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>
          <a:xfrm>
            <a:off x="755576" y="3861048"/>
            <a:ext cx="7776864" cy="2448271"/>
          </a:xfrm>
        </p:spPr>
        <p:txBody>
          <a:bodyPr/>
          <a:lstStyle/>
          <a:p>
            <a:pPr marL="0" indent="0">
              <a:buNone/>
            </a:pPr>
            <a:r>
              <a:rPr lang="uk-UA" sz="2000" dirty="0" smtClean="0">
                <a:effectLst/>
              </a:rPr>
              <a:t/>
            </a:r>
            <a:br>
              <a:rPr lang="uk-UA" sz="2000" dirty="0" smtClean="0">
                <a:effectLst/>
              </a:rPr>
            </a:br>
            <a:r>
              <a:rPr lang="uk-UA" sz="2000" dirty="0">
                <a:effectLst/>
              </a:rPr>
              <a:t/>
            </a:r>
            <a:br>
              <a:rPr lang="uk-UA" sz="2000" dirty="0">
                <a:effectLst/>
              </a:rPr>
            </a:br>
            <a:r>
              <a:rPr lang="uk-UA" sz="2000" dirty="0" smtClean="0">
                <a:effectLst/>
              </a:rPr>
              <a:t>Задача</a:t>
            </a:r>
            <a:r>
              <a:rPr lang="uk-UA" sz="2000" dirty="0">
                <a:effectLst/>
              </a:rPr>
              <a:t>.  Банк отримав за попередній рік прибуток 15 тисяч мудриків; 10 тисяч мудриків він позичив, а 12 тисяч мудриків йому повернули. Скільки мудриків на рахунку в банку?</a:t>
            </a:r>
            <a:br>
              <a:rPr lang="uk-UA" sz="2000" dirty="0">
                <a:effectLst/>
              </a:rPr>
            </a:br>
            <a:endParaRPr lang="uk-UA" sz="2000" dirty="0"/>
          </a:p>
        </p:txBody>
      </p:sp>
      <p:pic>
        <p:nvPicPr>
          <p:cNvPr id="11" name="Рисунок 10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1268760"/>
            <a:ext cx="3096344" cy="2736304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008401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Рисунок 5"/>
          <p:cNvSpPr>
            <a:spLocks noGrp="1"/>
          </p:cNvSpPr>
          <p:nvPr>
            <p:ph type="pic" idx="1"/>
          </p:nvPr>
        </p:nvSpPr>
        <p:spPr/>
      </p:sp>
      <p:sp>
        <p:nvSpPr>
          <p:cNvPr id="7" name="Текст 6"/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pic>
        <p:nvPicPr>
          <p:cNvPr id="9" name="Picture 5" descr="luna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16084"/>
            <a:ext cx="9144000" cy="6858000"/>
          </a:xfrm>
          <a:prstGeom prst="rect">
            <a:avLst/>
          </a:prstGeom>
          <a:noFill/>
          <a:ln w="76200">
            <a:solidFill>
              <a:srgbClr val="3399FF"/>
            </a:solidFill>
            <a:miter lim="800000"/>
            <a:headEnd/>
            <a:tailEnd/>
          </a:ln>
          <a:effectLst>
            <a:outerShdw dist="107763" dir="18900000" algn="ctr" rotWithShape="0">
              <a:srgbClr val="808080">
                <a:alpha val="50000"/>
              </a:srgbClr>
            </a:outerShdw>
          </a:effectLst>
        </p:spPr>
      </p:pic>
      <p:sp>
        <p:nvSpPr>
          <p:cNvPr id="8" name="Прямоугольник 7"/>
          <p:cNvSpPr/>
          <p:nvPr/>
        </p:nvSpPr>
        <p:spPr>
          <a:xfrm>
            <a:off x="2339752" y="889845"/>
            <a:ext cx="655272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                          </a:t>
            </a:r>
            <a:r>
              <a:rPr lang="ru-RU" sz="2000" b="1" dirty="0" err="1" smtClean="0">
                <a:latin typeface="Times New Roman" pitchFamily="18" charset="0"/>
                <a:cs typeface="Times New Roman" pitchFamily="18" charset="0"/>
              </a:rPr>
              <a:t>Зупинка</a:t>
            </a: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Історична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» </a:t>
            </a:r>
          </a:p>
          <a:p>
            <a:pPr>
              <a:lnSpc>
                <a:spcPct val="150000"/>
              </a:lnSpc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50000"/>
              </a:lnSpc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- У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різних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народів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дії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додавання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віднімання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позначали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по-різному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стародавніх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єгиптян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додавання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зображали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допомогою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двох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ніг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рухалися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вперед, 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віднімання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двох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ніг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рухалися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назад. </a:t>
            </a:r>
          </a:p>
          <a:p>
            <a:pPr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Уперше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знаки «плюс» і «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мінус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з’явилися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праці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лейпцігського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професора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у 1489 р., а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загальновживаними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вони стали,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починаючи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 17століття. </a:t>
            </a:r>
          </a:p>
          <a:p>
            <a:pPr algn="ctr">
              <a:lnSpc>
                <a:spcPct val="150000"/>
              </a:lnSpc>
            </a:pPr>
            <a:r>
              <a:rPr lang="ru-RU" b="1" dirty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Вважають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знаком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мінус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позначали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 недостачу,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збиток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, а знаком плюс – </a:t>
            </a:r>
            <a:r>
              <a:rPr lang="ru-RU" b="1" dirty="0" err="1">
                <a:latin typeface="Times New Roman" pitchFamily="18" charset="0"/>
                <a:cs typeface="Times New Roman" pitchFamily="18" charset="0"/>
              </a:rPr>
              <a:t>прибуток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pic>
        <p:nvPicPr>
          <p:cNvPr id="8194" name="Picture 2" descr="F:\ \Папка\03.02.14\[002391]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4941168"/>
            <a:ext cx="3092666" cy="1932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43333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971600" y="4581129"/>
            <a:ext cx="6840760" cy="1353536"/>
          </a:xfrm>
        </p:spPr>
        <p:txBody>
          <a:bodyPr/>
          <a:lstStyle/>
          <a:p>
            <a:endParaRPr lang="uk-UA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827584" y="1700808"/>
            <a:ext cx="3826427" cy="576063"/>
          </a:xfrm>
        </p:spPr>
        <p:txBody>
          <a:bodyPr/>
          <a:lstStyle/>
          <a:p>
            <a:pPr marL="182880" indent="0">
              <a:buNone/>
            </a:pPr>
            <a:r>
              <a:rPr lang="uk-UA" sz="2000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«Загадкове слово»</a:t>
            </a:r>
            <a:endParaRPr lang="uk-UA" sz="2000" dirty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86024985"/>
              </p:ext>
            </p:extLst>
          </p:nvPr>
        </p:nvGraphicFramePr>
        <p:xfrm>
          <a:off x="683568" y="3501008"/>
          <a:ext cx="7704856" cy="237626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540971"/>
                <a:gridCol w="1401334"/>
                <a:gridCol w="1680609"/>
                <a:gridCol w="1540971"/>
                <a:gridCol w="1540971"/>
              </a:tblGrid>
              <a:tr h="1188132">
                <a:tc>
                  <a:txBody>
                    <a:bodyPr/>
                    <a:lstStyle/>
                    <a:p>
                      <a:pPr algn="ctr"/>
                      <a:endParaRPr lang="uk-UA" b="1" dirty="0" smtClean="0"/>
                    </a:p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uk-U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b="1" dirty="0" smtClean="0"/>
                    </a:p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-3</a:t>
                      </a:r>
                      <a:endParaRPr lang="uk-U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b="1" dirty="0" smtClean="0"/>
                    </a:p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1</a:t>
                      </a:r>
                      <a:endParaRPr lang="uk-U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b="1" dirty="0" smtClean="0"/>
                    </a:p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-56,23</a:t>
                      </a:r>
                      <a:endParaRPr lang="uk-U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b="1" dirty="0" smtClean="0"/>
                    </a:p>
                    <a:p>
                      <a:pPr algn="ctr"/>
                      <a:r>
                        <a:rPr lang="uk-UA" b="1" dirty="0" smtClean="0">
                          <a:solidFill>
                            <a:schemeClr val="tx1"/>
                          </a:solidFill>
                        </a:rPr>
                        <a:t>-3</a:t>
                      </a:r>
                      <a:endParaRPr lang="uk-UA" b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188132">
                <a:tc>
                  <a:txBody>
                    <a:bodyPr/>
                    <a:lstStyle/>
                    <a:p>
                      <a:pPr algn="ctr"/>
                      <a:endParaRPr lang="uk-UA" b="1" dirty="0" smtClean="0"/>
                    </a:p>
                    <a:p>
                      <a:pPr algn="ctr"/>
                      <a:r>
                        <a:rPr lang="uk-UA" b="1" dirty="0" smtClean="0">
                          <a:latin typeface="Times New Roman" pitchFamily="18" charset="0"/>
                          <a:cs typeface="Times New Roman" pitchFamily="18" charset="0"/>
                        </a:rPr>
                        <a:t>Л</a:t>
                      </a:r>
                      <a:endParaRPr lang="uk-U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b="1" dirty="0" smtClean="0"/>
                    </a:p>
                    <a:p>
                      <a:pPr algn="ctr"/>
                      <a:r>
                        <a:rPr lang="uk-UA" b="1" dirty="0" smtClean="0">
                          <a:latin typeface="Times New Roman" pitchFamily="18" charset="0"/>
                          <a:cs typeface="Times New Roman" pitchFamily="18" charset="0"/>
                        </a:rPr>
                        <a:t>О</a:t>
                      </a:r>
                      <a:endParaRPr lang="uk-U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b="1" dirty="0" smtClean="0"/>
                    </a:p>
                    <a:p>
                      <a:pPr algn="ctr"/>
                      <a:r>
                        <a:rPr lang="uk-UA" b="1" dirty="0" smtClean="0">
                          <a:latin typeface="Times New Roman" pitchFamily="18" charset="0"/>
                          <a:cs typeface="Times New Roman" pitchFamily="18" charset="0"/>
                        </a:rPr>
                        <a:t>А</a:t>
                      </a:r>
                      <a:endParaRPr lang="uk-U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b="1" dirty="0" smtClean="0"/>
                    </a:p>
                    <a:p>
                      <a:pPr algn="ctr"/>
                      <a:r>
                        <a:rPr lang="uk-UA" b="1" dirty="0" smtClean="0">
                          <a:latin typeface="Times New Roman" pitchFamily="18" charset="0"/>
                          <a:cs typeface="Times New Roman" pitchFamily="18" charset="0"/>
                        </a:rPr>
                        <a:t>Ш</a:t>
                      </a:r>
                      <a:endParaRPr lang="uk-U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endParaRPr lang="uk-UA" b="1" dirty="0" smtClean="0"/>
                    </a:p>
                    <a:p>
                      <a:pPr algn="ctr"/>
                      <a:r>
                        <a:rPr lang="uk-UA" b="1" dirty="0" smtClean="0"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uk-UA" b="1" dirty="0"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585946014"/>
              </p:ext>
            </p:extLst>
          </p:nvPr>
        </p:nvGraphicFramePr>
        <p:xfrm>
          <a:off x="4514850" y="3321050"/>
          <a:ext cx="114300" cy="21590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5133" name="Формула" r:id="rId3" imgW="114120" imgH="215640" progId="Equation.3">
                  <p:embed/>
                </p:oleObj>
              </mc:Choice>
              <mc:Fallback>
                <p:oleObj name="Формула" r:id="rId3" imgW="114120" imgH="21564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4514850" y="3321050"/>
                        <a:ext cx="114300" cy="215900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3781292"/>
            <a:ext cx="439242" cy="51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17870" y="3781292"/>
            <a:ext cx="194973" cy="51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3781292"/>
            <a:ext cx="316831" cy="5118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26" name="Picture 6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18558" y="3718285"/>
            <a:ext cx="364468" cy="63781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1" name="Picture 11" descr="F:\ \Папка\03.02.14\[002416].gif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1999" y="548680"/>
            <a:ext cx="3810000" cy="2381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0579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9" name="Rectangle 6"/>
          <p:cNvSpPr>
            <a:spLocks noChangeArrowheads="1"/>
          </p:cNvSpPr>
          <p:nvPr/>
        </p:nvSpPr>
        <p:spPr bwMode="auto">
          <a:xfrm>
            <a:off x="1258888" y="6092825"/>
            <a:ext cx="184150" cy="3667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/>
          <a:p>
            <a:endParaRPr lang="uk-UA"/>
          </a:p>
        </p:txBody>
      </p:sp>
      <p:pic>
        <p:nvPicPr>
          <p:cNvPr id="5137" name="Picture 17" descr="F:\ \Папка\03.02.14\[002248]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rot="20397193">
            <a:off x="44245" y="188640"/>
            <a:ext cx="200025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Прямоугольник 19"/>
          <p:cNvSpPr/>
          <p:nvPr/>
        </p:nvSpPr>
        <p:spPr>
          <a:xfrm>
            <a:off x="1619672" y="1124744"/>
            <a:ext cx="66247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/>
              <a:t>	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Острів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знань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»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наша </a:t>
            </a:r>
            <a:r>
              <a:rPr lang="ru-RU" sz="2000" b="1" dirty="0" err="1">
                <a:latin typeface="Times New Roman" pitchFamily="18" charset="0"/>
                <a:cs typeface="Times New Roman" pitchFamily="18" charset="0"/>
              </a:rPr>
              <a:t>рідна</a:t>
            </a:r>
            <a:r>
              <a:rPr lang="ru-RU" sz="2000" b="1" dirty="0">
                <a:latin typeface="Times New Roman" pitchFamily="18" charset="0"/>
                <a:cs typeface="Times New Roman" pitchFamily="18" charset="0"/>
              </a:rPr>
              <a:t> школа. </a:t>
            </a:r>
            <a:endParaRPr lang="uk-UA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3038" y="2124075"/>
            <a:ext cx="5904844" cy="3968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0682722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 advClick="0" advTm="2000"/>
    </mc:Choice>
    <mc:Fallback xmlns="">
      <p:transition spd="slow" advClick="0" advTm="2000"/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7" name="Picture 3" descr="D:\Смайли\18aa2fb4e9dffae706350c836ff29403.gif"/>
          <p:cNvPicPr>
            <a:picLocks noChangeAspect="1" noChangeArrowheads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620688"/>
            <a:ext cx="1066800" cy="1000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1691680" y="1844824"/>
            <a:ext cx="5717976" cy="258532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err="1" smtClean="0"/>
              <a:t>Відповіді</a:t>
            </a:r>
            <a:r>
              <a:rPr lang="ru-RU" b="1" dirty="0" smtClean="0"/>
              <a:t> </a:t>
            </a:r>
            <a:r>
              <a:rPr lang="ru-RU" b="1" dirty="0"/>
              <a:t>до </a:t>
            </a:r>
            <a:r>
              <a:rPr lang="ru-RU" b="1" dirty="0" err="1"/>
              <a:t>завдань</a:t>
            </a:r>
            <a:r>
              <a:rPr lang="ru-RU" b="1" dirty="0"/>
              <a:t> </a:t>
            </a:r>
            <a:r>
              <a:rPr lang="ru-RU" b="1" dirty="0" err="1"/>
              <a:t>самостійної</a:t>
            </a:r>
            <a:r>
              <a:rPr lang="ru-RU" b="1" dirty="0"/>
              <a:t> </a:t>
            </a:r>
            <a:r>
              <a:rPr lang="ru-RU" b="1" dirty="0" err="1" smtClean="0"/>
              <a:t>роботи</a:t>
            </a:r>
            <a:r>
              <a:rPr lang="ru-RU" b="1" dirty="0" smtClean="0"/>
              <a:t>.</a:t>
            </a:r>
            <a:endParaRPr lang="ru-RU" b="1" dirty="0"/>
          </a:p>
          <a:p>
            <a:r>
              <a:rPr lang="ru-RU" dirty="0"/>
              <a:t>Варіант1        </a:t>
            </a:r>
            <a:r>
              <a:rPr lang="ru-RU" dirty="0" smtClean="0"/>
              <a:t>                      </a:t>
            </a:r>
            <a:r>
              <a:rPr lang="ru-RU" dirty="0" err="1"/>
              <a:t>Варіант</a:t>
            </a:r>
            <a:r>
              <a:rPr lang="ru-RU" dirty="0"/>
              <a:t> 2.</a:t>
            </a:r>
          </a:p>
          <a:p>
            <a:r>
              <a:rPr lang="ru-RU" dirty="0" smtClean="0"/>
              <a:t>  1</a:t>
            </a:r>
            <a:r>
              <a:rPr lang="ru-RU" dirty="0"/>
              <a:t>. -6                                    1. -</a:t>
            </a:r>
            <a:r>
              <a:rPr lang="ru-RU" dirty="0" smtClean="0"/>
              <a:t>5</a:t>
            </a:r>
          </a:p>
          <a:p>
            <a:endParaRPr lang="ru-RU" dirty="0"/>
          </a:p>
          <a:p>
            <a:r>
              <a:rPr lang="ru-RU" dirty="0" smtClean="0"/>
              <a:t>  2</a:t>
            </a:r>
            <a:r>
              <a:rPr lang="ru-RU" dirty="0"/>
              <a:t>. -1 </a:t>
            </a:r>
            <a:r>
              <a:rPr lang="ru-RU" dirty="0" smtClean="0"/>
              <a:t>    ; </a:t>
            </a:r>
            <a:r>
              <a:rPr lang="ru-RU" dirty="0"/>
              <a:t>-1,8</a:t>
            </a:r>
            <a:r>
              <a:rPr lang="ru-RU" dirty="0" smtClean="0"/>
              <a:t>;  </a:t>
            </a:r>
            <a:r>
              <a:rPr lang="ru-RU" dirty="0"/>
              <a:t>0. </a:t>
            </a:r>
            <a:r>
              <a:rPr lang="ru-RU" dirty="0" smtClean="0"/>
              <a:t>               2</a:t>
            </a:r>
            <a:r>
              <a:rPr lang="ru-RU" dirty="0"/>
              <a:t>. -1 </a:t>
            </a:r>
            <a:r>
              <a:rPr lang="ru-RU" dirty="0" smtClean="0"/>
              <a:t>   ; </a:t>
            </a:r>
            <a:r>
              <a:rPr lang="ru-RU" dirty="0"/>
              <a:t>-1,8; 0</a:t>
            </a:r>
            <a:r>
              <a:rPr lang="ru-RU" dirty="0" smtClean="0"/>
              <a:t>.</a:t>
            </a:r>
          </a:p>
          <a:p>
            <a:endParaRPr lang="ru-RU" dirty="0"/>
          </a:p>
          <a:p>
            <a:r>
              <a:rPr lang="ru-RU" dirty="0" smtClean="0"/>
              <a:t>3</a:t>
            </a:r>
            <a:r>
              <a:rPr lang="ru-RU" dirty="0"/>
              <a:t>. </a:t>
            </a:r>
            <a:r>
              <a:rPr lang="ru-RU" dirty="0" smtClean="0"/>
              <a:t>2                                       </a:t>
            </a:r>
            <a:r>
              <a:rPr lang="ru-RU" dirty="0"/>
              <a:t>3. </a:t>
            </a:r>
            <a:r>
              <a:rPr lang="ru-RU" dirty="0" smtClean="0"/>
              <a:t>2 </a:t>
            </a:r>
          </a:p>
          <a:p>
            <a:endParaRPr lang="ru-RU" dirty="0"/>
          </a:p>
          <a:p>
            <a:r>
              <a:rPr lang="ru-RU" dirty="0"/>
              <a:t>4. 1)</a:t>
            </a:r>
            <a:r>
              <a:rPr lang="ru-RU" dirty="0" err="1"/>
              <a:t>ні</a:t>
            </a:r>
            <a:r>
              <a:rPr lang="ru-RU" dirty="0"/>
              <a:t>; 2) так; 3) </a:t>
            </a:r>
            <a:r>
              <a:rPr lang="ru-RU" dirty="0" err="1"/>
              <a:t>ні</a:t>
            </a:r>
            <a:r>
              <a:rPr lang="ru-RU" dirty="0"/>
              <a:t>.     </a:t>
            </a:r>
            <a:r>
              <a:rPr lang="ru-RU" dirty="0" smtClean="0"/>
              <a:t>       </a:t>
            </a:r>
            <a:r>
              <a:rPr lang="ru-RU" dirty="0"/>
              <a:t>4. 1) так; 2) </a:t>
            </a:r>
            <a:r>
              <a:rPr lang="ru-RU" dirty="0" err="1"/>
              <a:t>ні</a:t>
            </a:r>
            <a:r>
              <a:rPr lang="ru-RU" dirty="0"/>
              <a:t>; 3) так.</a:t>
            </a: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95735" y="3392128"/>
            <a:ext cx="309101" cy="54092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9" name="Picture 5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66727" y="3395816"/>
            <a:ext cx="390875" cy="53724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0" name="Picture 6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50285" y="2852937"/>
            <a:ext cx="347521" cy="54287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51" name="Picture 7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04150" y="2852938"/>
            <a:ext cx="176726" cy="54287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0" name="Picture 2" descr="D:\Смайли\9a82431232081635e3fac9ce81b04b35.gif"/>
          <p:cNvPicPr>
            <a:picLocks noChangeAspect="1" noChangeArrowheads="1" noCrop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7704" y="5544444"/>
            <a:ext cx="5760640" cy="764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1818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360</TotalTime>
  <Words>525</Words>
  <Application>Microsoft Office PowerPoint</Application>
  <PresentationFormat>Экран (4:3)</PresentationFormat>
  <Paragraphs>86</Paragraphs>
  <Slides>10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Воздушный поток</vt:lpstr>
      <vt:lpstr>Формула</vt:lpstr>
      <vt:lpstr>а + (-а) = -а + а=0   </vt:lpstr>
      <vt:lpstr>Презентация PowerPoint</vt:lpstr>
      <vt:lpstr>Презентация PowerPoint</vt:lpstr>
      <vt:lpstr>  </vt:lpstr>
      <vt:lpstr>  Задача.  Банк отримав за попередній рік прибуток 15 тисяч мудриків; 10 тисяч мудриків він позичив, а 12 тисяч мудриків йому повернули. Скільки мудриків на рахунку в банку? </vt:lpstr>
      <vt:lpstr>Презентация PowerPoint</vt:lpstr>
      <vt:lpstr>«Загадкове слово»</vt:lpstr>
      <vt:lpstr>Презентация PowerPoint</vt:lpstr>
      <vt:lpstr>Презентация PowerPoint</vt:lpstr>
      <vt:lpstr>Презентация PowerPoint</vt:lpstr>
    </vt:vector>
  </TitlesOfParts>
  <Company>Home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Сєрий</dc:creator>
  <cp:lastModifiedBy>Сєрий</cp:lastModifiedBy>
  <cp:revision>33</cp:revision>
  <dcterms:created xsi:type="dcterms:W3CDTF">2016-02-10T23:02:13Z</dcterms:created>
  <dcterms:modified xsi:type="dcterms:W3CDTF">2016-02-15T19:25:06Z</dcterms:modified>
</cp:coreProperties>
</file>