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3" r:id="rId7"/>
    <p:sldId id="265" r:id="rId8"/>
    <p:sldId id="266" r:id="rId9"/>
    <p:sldId id="267" r:id="rId10"/>
    <p:sldId id="277" r:id="rId11"/>
    <p:sldId id="269" r:id="rId12"/>
    <p:sldId id="272" r:id="rId13"/>
    <p:sldId id="273" r:id="rId14"/>
    <p:sldId id="274" r:id="rId15"/>
    <p:sldId id="275" r:id="rId16"/>
    <p:sldId id="261" r:id="rId17"/>
    <p:sldId id="276"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єкт">
    <p:spTree>
      <p:nvGrpSpPr>
        <p:cNvPr id="1" name=""/>
        <p:cNvGrpSpPr/>
        <p:nvPr/>
      </p:nvGrpSpPr>
      <p:grpSpPr>
        <a:xfrm>
          <a:off x="0" y="0"/>
          <a:ext cx="0" cy="0"/>
          <a:chOff x="0" y="0"/>
          <a:chExt cx="0" cy="0"/>
        </a:xfrm>
      </p:grpSpPr>
      <p:sp>
        <p:nvSpPr>
          <p:cNvPr id="2" name="Місце для вмісту 1"/>
          <p:cNvSpPr>
            <a:spLocks noGrp="1"/>
          </p:cNvSpPr>
          <p:nvPr>
            <p:ph/>
          </p:nvPr>
        </p:nvSpPr>
        <p:spPr>
          <a:xfrm>
            <a:off x="457200" y="381000"/>
            <a:ext cx="8229600" cy="57150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3" name="Місце для дати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Місце для нижнього колонтитула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Місце для номера слайда 4"/>
          <p:cNvSpPr>
            <a:spLocks noGrp="1"/>
          </p:cNvSpPr>
          <p:nvPr>
            <p:ph type="sldNum" sz="quarter" idx="12"/>
          </p:nvPr>
        </p:nvSpPr>
        <p:spPr>
          <a:xfrm>
            <a:off x="6553200" y="6245225"/>
            <a:ext cx="2133600" cy="476250"/>
          </a:xfrm>
        </p:spPr>
        <p:txBody>
          <a:bodyPr/>
          <a:lstStyle>
            <a:lvl1pPr>
              <a:defRPr/>
            </a:lvl1pPr>
          </a:lstStyle>
          <a:p>
            <a:fld id="{6E022C93-372F-4074-854F-25DEAA9A4ED7}" type="slidenum">
              <a:rPr lang="ru-RU"/>
              <a:pPr/>
              <a:t>‹№›</a:t>
            </a:fld>
            <a:endParaRPr lang="ru-RU"/>
          </a:p>
        </p:txBody>
      </p:sp>
    </p:spTree>
    <p:extLst>
      <p:ext uri="{BB962C8B-B14F-4D97-AF65-F5344CB8AC3E}">
        <p14:creationId xmlns:p14="http://schemas.microsoft.com/office/powerpoint/2010/main" val="2478447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uk-UA" smtClean="0"/>
              <a:t>Зразок заголовка</a:t>
            </a:r>
            <a:endParaRPr lang="uk-UA"/>
          </a:p>
        </p:txBody>
      </p:sp>
      <p:sp>
        <p:nvSpPr>
          <p:cNvPr id="3" name="Місце для тексту 2"/>
          <p:cNvSpPr>
            <a:spLocks noGrp="1"/>
          </p:cNvSpPr>
          <p:nvPr>
            <p:ph type="body" sz="half" idx="1"/>
          </p:nvPr>
        </p:nvSpPr>
        <p:spPr>
          <a:xfrm>
            <a:off x="914400" y="1600200"/>
            <a:ext cx="3810000" cy="45307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876800" y="1600200"/>
            <a:ext cx="3810000" cy="45307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a:xfrm>
            <a:off x="914400" y="6251575"/>
            <a:ext cx="1981200" cy="457200"/>
          </a:xfrm>
        </p:spPr>
        <p:txBody>
          <a:bodyPr/>
          <a:lstStyle>
            <a:lvl1pPr>
              <a:defRPr/>
            </a:lvl1pPr>
          </a:lstStyle>
          <a:p>
            <a:endParaRPr lang="ru-RU"/>
          </a:p>
        </p:txBody>
      </p:sp>
      <p:sp>
        <p:nvSpPr>
          <p:cNvPr id="6" name="Місце для нижнього колонтитула 5"/>
          <p:cNvSpPr>
            <a:spLocks noGrp="1"/>
          </p:cNvSpPr>
          <p:nvPr>
            <p:ph type="ftr" sz="quarter" idx="11"/>
          </p:nvPr>
        </p:nvSpPr>
        <p:spPr>
          <a:xfrm>
            <a:off x="3352800" y="6248400"/>
            <a:ext cx="2971800" cy="457200"/>
          </a:xfrm>
        </p:spPr>
        <p:txBody>
          <a:bodyPr/>
          <a:lstStyle>
            <a:lvl1pPr>
              <a:defRPr/>
            </a:lvl1pPr>
          </a:lstStyle>
          <a:p>
            <a:endParaRPr lang="ru-RU"/>
          </a:p>
        </p:txBody>
      </p:sp>
      <p:sp>
        <p:nvSpPr>
          <p:cNvPr id="7" name="Місце для номера слайда 6"/>
          <p:cNvSpPr>
            <a:spLocks noGrp="1"/>
          </p:cNvSpPr>
          <p:nvPr>
            <p:ph type="sldNum" sz="quarter" idx="12"/>
          </p:nvPr>
        </p:nvSpPr>
        <p:spPr>
          <a:xfrm>
            <a:off x="6781800" y="6248400"/>
            <a:ext cx="1905000" cy="457200"/>
          </a:xfrm>
        </p:spPr>
        <p:txBody>
          <a:bodyPr/>
          <a:lstStyle>
            <a:lvl1pPr>
              <a:defRPr/>
            </a:lvl1pPr>
          </a:lstStyle>
          <a:p>
            <a:fld id="{0F383AD7-7950-4E58-B0AA-FCA23DA61717}" type="slidenum">
              <a:rPr lang="ru-RU"/>
              <a:pPr/>
              <a:t>‹№›</a:t>
            </a:fld>
            <a:endParaRPr lang="ru-RU"/>
          </a:p>
        </p:txBody>
      </p:sp>
    </p:spTree>
    <p:extLst>
      <p:ext uri="{BB962C8B-B14F-4D97-AF65-F5344CB8AC3E}">
        <p14:creationId xmlns:p14="http://schemas.microsoft.com/office/powerpoint/2010/main" val="197756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єкт і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307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648200" y="1600200"/>
            <a:ext cx="4038600" cy="45307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Місце для нижнього колонтитула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Місце для номера слайда 6"/>
          <p:cNvSpPr>
            <a:spLocks noGrp="1"/>
          </p:cNvSpPr>
          <p:nvPr>
            <p:ph type="sldNum" sz="quarter" idx="12"/>
          </p:nvPr>
        </p:nvSpPr>
        <p:spPr>
          <a:xfrm>
            <a:off x="6553200" y="6248400"/>
            <a:ext cx="2133600" cy="457200"/>
          </a:xfrm>
        </p:spPr>
        <p:txBody>
          <a:bodyPr/>
          <a:lstStyle>
            <a:lvl1pPr>
              <a:defRPr/>
            </a:lvl1pPr>
          </a:lstStyle>
          <a:p>
            <a:fld id="{E07227C7-9724-43F3-81AC-C76424E41653}" type="slidenum">
              <a:rPr lang="ru-RU"/>
              <a:pPr/>
              <a:t>‹№›</a:t>
            </a:fld>
            <a:endParaRPr lang="ru-RU"/>
          </a:p>
        </p:txBody>
      </p:sp>
    </p:spTree>
    <p:extLst>
      <p:ext uri="{BB962C8B-B14F-4D97-AF65-F5344CB8AC3E}">
        <p14:creationId xmlns:p14="http://schemas.microsoft.com/office/powerpoint/2010/main" val="130039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pPr/>
              <a:t>21.03.2018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pPr/>
              <a:t>21.03.2018</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_________Microsoft_Word1.docx"/></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180" y="476672"/>
            <a:ext cx="8169678" cy="1467595"/>
          </a:xfrm>
        </p:spPr>
        <p:txBody>
          <a:bodyPr>
            <a:noAutofit/>
          </a:bodyPr>
          <a:lstStyle/>
          <a:p>
            <a:r>
              <a:rPr lang="uk-UA" sz="4800" b="1" dirty="0" smtClean="0">
                <a:solidFill>
                  <a:srgbClr val="C00000"/>
                </a:solidFill>
                <a:latin typeface="Monotype Corsiva" pitchFamily="66" charset="0"/>
              </a:rPr>
              <a:t>Презентація до урок у </a:t>
            </a:r>
            <a:r>
              <a:rPr lang="uk-UA" sz="4800" b="1" dirty="0" smtClean="0">
                <a:solidFill>
                  <a:srgbClr val="C00000"/>
                </a:solidFill>
                <a:latin typeface="Monotype Corsiva" pitchFamily="66" charset="0"/>
              </a:rPr>
              <a:t>біології  в 10 класі</a:t>
            </a:r>
            <a:endParaRPr lang="uk-UA" sz="4800" b="1" dirty="0">
              <a:solidFill>
                <a:srgbClr val="C00000"/>
              </a:solidFill>
              <a:latin typeface="Monotype Corsiva" pitchFamily="66" charset="0"/>
            </a:endParaRPr>
          </a:p>
        </p:txBody>
      </p:sp>
      <p:sp>
        <p:nvSpPr>
          <p:cNvPr id="3" name="Підзаголовок 2"/>
          <p:cNvSpPr>
            <a:spLocks noGrp="1"/>
          </p:cNvSpPr>
          <p:nvPr>
            <p:ph type="subTitle" idx="1"/>
          </p:nvPr>
        </p:nvSpPr>
        <p:spPr>
          <a:xfrm>
            <a:off x="1214414" y="4286256"/>
            <a:ext cx="6400800" cy="1752600"/>
          </a:xfrm>
        </p:spPr>
        <p:txBody>
          <a:bodyPr>
            <a:normAutofit/>
          </a:bodyPr>
          <a:lstStyle/>
          <a:p>
            <a:r>
              <a:rPr lang="uk-UA" sz="2400" b="1" dirty="0" smtClean="0">
                <a:solidFill>
                  <a:schemeClr val="tx1"/>
                </a:solidFill>
              </a:rPr>
              <a:t>Лабораторна робота № 4 </a:t>
            </a:r>
          </a:p>
          <a:p>
            <a:r>
              <a:rPr lang="uk-UA" sz="2400" b="1" dirty="0" smtClean="0">
                <a:solidFill>
                  <a:schemeClr val="tx1"/>
                </a:solidFill>
              </a:rPr>
              <a:t>Спостереження плазмолізу та деплазмолізу в клітинах рослин</a:t>
            </a:r>
            <a:endParaRPr lang="uk-UA" sz="2400" b="1" dirty="0">
              <a:solidFill>
                <a:schemeClr val="tx1"/>
              </a:solidFill>
            </a:endParaRPr>
          </a:p>
        </p:txBody>
      </p:sp>
      <p:sp>
        <p:nvSpPr>
          <p:cNvPr id="4" name="Прямоугольник 3"/>
          <p:cNvSpPr/>
          <p:nvPr/>
        </p:nvSpPr>
        <p:spPr>
          <a:xfrm>
            <a:off x="714348" y="1571613"/>
            <a:ext cx="7740510" cy="2585323"/>
          </a:xfrm>
          <a:prstGeom prst="rect">
            <a:avLst/>
          </a:prstGeom>
          <a:noFill/>
        </p:spPr>
        <p:txBody>
          <a:bodyPr wrap="square" lIns="91440" tIns="45720" rIns="91440" bIns="45720">
            <a:spAutoFit/>
          </a:bodyPr>
          <a:lstStyle/>
          <a:p>
            <a:pPr algn="ctr"/>
            <a:r>
              <a:rPr lang="uk-U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Клітинні мембрани. </a:t>
            </a:r>
          </a:p>
          <a:p>
            <a:pPr algn="ctr"/>
            <a:r>
              <a:rPr lang="uk-U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Вибіркова проникність </a:t>
            </a:r>
          </a:p>
          <a:p>
            <a:pPr algn="ctr"/>
            <a:r>
              <a:rPr lang="uk-U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клітинних мембран. </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78065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sz="half" idx="1"/>
          </p:nvPr>
        </p:nvSpPr>
        <p:spPr/>
        <p:txBody>
          <a:bodyPr/>
          <a:lstStyle/>
          <a:p>
            <a:endParaRPr lang="uk-UA"/>
          </a:p>
        </p:txBody>
      </p:sp>
      <p:sp>
        <p:nvSpPr>
          <p:cNvPr id="4" name="Місце для вмісту 3"/>
          <p:cNvSpPr>
            <a:spLocks noGrp="1"/>
          </p:cNvSpPr>
          <p:nvPr>
            <p:ph sz="half" idx="2"/>
          </p:nvPr>
        </p:nvSpPr>
        <p:spPr/>
        <p:txBody>
          <a:bodyPr/>
          <a:lstStyle/>
          <a:p>
            <a:endParaRPr lang="uk-UA"/>
          </a:p>
        </p:txBody>
      </p:sp>
    </p:spTree>
    <p:extLst>
      <p:ext uri="{BB962C8B-B14F-4D97-AF65-F5344CB8AC3E}">
        <p14:creationId xmlns:p14="http://schemas.microsoft.com/office/powerpoint/2010/main" val="222217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7" name="Rectangle 13"/>
          <p:cNvSpPr>
            <a:spLocks noGrp="1" noChangeArrowheads="1"/>
          </p:cNvSpPr>
          <p:nvPr>
            <p:ph type="body" sz="half" idx="2"/>
          </p:nvPr>
        </p:nvSpPr>
        <p:spPr>
          <a:xfrm>
            <a:off x="4648200" y="765175"/>
            <a:ext cx="4194175" cy="5543550"/>
          </a:xfrm>
        </p:spPr>
        <p:txBody>
          <a:bodyPr/>
          <a:lstStyle/>
          <a:p>
            <a:r>
              <a:rPr lang="ru-RU" sz="2000"/>
              <a:t>За допомогою мембранних пухирців речовини можуть виділятися із клітини. Навколо їх молекул утворюється пухирець, який рухається до плазматичної мембрани. Коли з нею зливається мембрана пухирця,його «вантаж» опиняється за межами клітини. Цей процес називається </a:t>
            </a:r>
            <a:r>
              <a:rPr lang="ru-RU" sz="2000" b="1"/>
              <a:t>екзоцитозом.</a:t>
            </a:r>
            <a:endParaRPr lang="ru-RU" sz="2000"/>
          </a:p>
        </p:txBody>
      </p:sp>
      <p:pic>
        <p:nvPicPr>
          <p:cNvPr id="3175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0689"/>
            <a:ext cx="403244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23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Гомеостаз</a:t>
            </a:r>
            <a:endParaRPr lang="ru-RU" sz="2800" dirty="0"/>
          </a:p>
        </p:txBody>
      </p:sp>
      <p:sp>
        <p:nvSpPr>
          <p:cNvPr id="3" name="Содержимое 2"/>
          <p:cNvSpPr>
            <a:spLocks noGrp="1"/>
          </p:cNvSpPr>
          <p:nvPr>
            <p:ph idx="1"/>
          </p:nvPr>
        </p:nvSpPr>
        <p:spPr>
          <a:xfrm>
            <a:off x="457200" y="1340768"/>
            <a:ext cx="8229600" cy="4785395"/>
          </a:xfrm>
        </p:spPr>
        <p:txBody>
          <a:bodyPr>
            <a:normAutofit/>
          </a:bodyPr>
          <a:lstStyle/>
          <a:p>
            <a:r>
              <a:rPr lang="uk-UA" sz="2000" dirty="0" smtClean="0"/>
              <a:t>Гомеостаз внутрішнього середовища забезпечує повноцінний обмін речовин у клітинах . Тривалі відхилення показників внутрішнього середовища від норми небезпечні для життя клітин . Якщо , наприклад , вміст солей у плазмі крові надмірно збільшується , вода починає виходити з еритроцитів , вони втрачають пружність і зморщуються . Унаслідок зменшення вмісту солей у плазмі  клітини поглинають воду і розбухають . В обох випадках клітини втрачають свої функції і можуть загинути . </a:t>
            </a:r>
            <a:endParaRPr lang="en-US" sz="2000" dirty="0" smtClean="0"/>
          </a:p>
          <a:p>
            <a:endParaRPr lang="ru-RU" sz="2000" dirty="0"/>
          </a:p>
        </p:txBody>
      </p:sp>
      <p:pic>
        <p:nvPicPr>
          <p:cNvPr id="4" name="Picture 2" descr="J:\Images\Камера\201111\201111A0\08112011017.jpg"/>
          <p:cNvPicPr>
            <a:picLocks noChangeAspect="1" noChangeArrowheads="1"/>
          </p:cNvPicPr>
          <p:nvPr/>
        </p:nvPicPr>
        <p:blipFill>
          <a:blip r:embed="rId2" cstate="print"/>
          <a:srcRect l="38263" t="11079" r="6957" b="1955"/>
          <a:stretch>
            <a:fillRect/>
          </a:stretch>
        </p:blipFill>
        <p:spPr bwMode="auto">
          <a:xfrm rot="16200000">
            <a:off x="3343718" y="2209010"/>
            <a:ext cx="2312549" cy="5760640"/>
          </a:xfrm>
          <a:prstGeom prst="rect">
            <a:avLst/>
          </a:prstGeom>
          <a:noFill/>
        </p:spPr>
      </p:pic>
    </p:spTree>
    <p:extLst>
      <p:ext uri="{BB962C8B-B14F-4D97-AF65-F5344CB8AC3E}">
        <p14:creationId xmlns:p14="http://schemas.microsoft.com/office/powerpoint/2010/main" val="271560944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smtClean="0"/>
              <a:t>Плазмоліз</a:t>
            </a:r>
            <a:br>
              <a:rPr lang="uk-UA" sz="2400" dirty="0" smtClean="0"/>
            </a:br>
            <a:endParaRPr lang="uk-UA" sz="2400" dirty="0"/>
          </a:p>
        </p:txBody>
      </p:sp>
      <p:sp>
        <p:nvSpPr>
          <p:cNvPr id="3" name="Содержимое 2"/>
          <p:cNvSpPr>
            <a:spLocks noGrp="1"/>
          </p:cNvSpPr>
          <p:nvPr>
            <p:ph idx="1"/>
          </p:nvPr>
        </p:nvSpPr>
        <p:spPr>
          <a:xfrm>
            <a:off x="457200" y="1196752"/>
            <a:ext cx="8229600" cy="4929411"/>
          </a:xfrm>
        </p:spPr>
        <p:txBody>
          <a:bodyPr>
            <a:normAutofit/>
          </a:bodyPr>
          <a:lstStyle/>
          <a:p>
            <a:r>
              <a:rPr lang="uk-UA" sz="2000" dirty="0" smtClean="0"/>
              <a:t>Плазмоліз – це відділення цитоплазми від оболонки при зануренні клітин в гіпертонічний , тобто концентрованій зоні , розчин . Плазмоліз  характерний головним чином для рослинних клітин , що мають міцну целюлозну оболонку . Якщо тварині  клітини занурити в гіпертонічний розчин ,то вони стискаються . </a:t>
            </a:r>
          </a:p>
          <a:p>
            <a:pPr>
              <a:buNone/>
            </a:pPr>
            <a:r>
              <a:rPr lang="uk-UA" sz="2000" dirty="0" smtClean="0"/>
              <a:t>            Іноді </a:t>
            </a:r>
            <a:r>
              <a:rPr lang="uk-UA" sz="2000" dirty="0" err="1" smtClean="0"/>
              <a:t>плазмолізовані</a:t>
            </a:r>
            <a:r>
              <a:rPr lang="uk-UA" sz="2000" dirty="0" smtClean="0"/>
              <a:t> клітини залишаються живими . Якщо занурити такі клітини у воду , у якої концентрація солей нижча , ніж у клітини ,відбувається деплазмоліз . </a:t>
            </a:r>
            <a:endParaRPr lang="uk-UA" sz="2000" dirty="0"/>
          </a:p>
        </p:txBody>
      </p:sp>
      <p:pic>
        <p:nvPicPr>
          <p:cNvPr id="1026" name="Picture 2" descr="J:\download\s36113968.jpg"/>
          <p:cNvPicPr>
            <a:picLocks noChangeAspect="1" noChangeArrowheads="1"/>
          </p:cNvPicPr>
          <p:nvPr/>
        </p:nvPicPr>
        <p:blipFill>
          <a:blip r:embed="rId2" cstate="print"/>
          <a:srcRect l="51444"/>
          <a:stretch>
            <a:fillRect/>
          </a:stretch>
        </p:blipFill>
        <p:spPr bwMode="auto">
          <a:xfrm rot="5400000">
            <a:off x="3455423" y="1737265"/>
            <a:ext cx="2232248" cy="6911862"/>
          </a:xfrm>
          <a:prstGeom prst="rect">
            <a:avLst/>
          </a:prstGeom>
          <a:noFill/>
        </p:spPr>
      </p:pic>
    </p:spTree>
    <p:extLst>
      <p:ext uri="{BB962C8B-B14F-4D97-AF65-F5344CB8AC3E}">
        <p14:creationId xmlns:p14="http://schemas.microsoft.com/office/powerpoint/2010/main" val="20158392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smtClean="0"/>
              <a:t>Деплазмоліз</a:t>
            </a:r>
            <a:endParaRPr lang="uk-UA" sz="3200" dirty="0"/>
          </a:p>
        </p:txBody>
      </p:sp>
      <p:sp>
        <p:nvSpPr>
          <p:cNvPr id="3" name="Содержимое 2"/>
          <p:cNvSpPr>
            <a:spLocks noGrp="1"/>
          </p:cNvSpPr>
          <p:nvPr>
            <p:ph idx="1"/>
          </p:nvPr>
        </p:nvSpPr>
        <p:spPr/>
        <p:txBody>
          <a:bodyPr>
            <a:normAutofit/>
          </a:bodyPr>
          <a:lstStyle/>
          <a:p>
            <a:r>
              <a:rPr lang="uk-UA" sz="2000" dirty="0" smtClean="0"/>
              <a:t>Деплазмоліз – це повернення цитоплазми клітин рослин зі стану плазмолізу у вихідний стан . </a:t>
            </a:r>
            <a:endParaRPr lang="uk-UA" sz="2000" dirty="0"/>
          </a:p>
        </p:txBody>
      </p:sp>
      <p:pic>
        <p:nvPicPr>
          <p:cNvPr id="2050" name="Picture 2" descr="J:\download\s36113968.jpg"/>
          <p:cNvPicPr>
            <a:picLocks noChangeAspect="1" noChangeArrowheads="1"/>
          </p:cNvPicPr>
          <p:nvPr/>
        </p:nvPicPr>
        <p:blipFill>
          <a:blip r:embed="rId2" cstate="print"/>
          <a:srcRect r="51444"/>
          <a:stretch>
            <a:fillRect/>
          </a:stretch>
        </p:blipFill>
        <p:spPr bwMode="auto">
          <a:xfrm rot="5400000">
            <a:off x="3354533" y="858894"/>
            <a:ext cx="2490806" cy="6824625"/>
          </a:xfrm>
          <a:prstGeom prst="rect">
            <a:avLst/>
          </a:prstGeom>
          <a:noFill/>
        </p:spPr>
      </p:pic>
    </p:spTree>
    <p:extLst>
      <p:ext uri="{BB962C8B-B14F-4D97-AF65-F5344CB8AC3E}">
        <p14:creationId xmlns:p14="http://schemas.microsoft.com/office/powerpoint/2010/main" val="10667226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П</a:t>
            </a:r>
            <a:r>
              <a:rPr lang="uk-UA" sz="2400" dirty="0" smtClean="0"/>
              <a:t>ІНОЦИТОЗ</a:t>
            </a:r>
            <a:br>
              <a:rPr lang="uk-UA" sz="2400" dirty="0" smtClean="0"/>
            </a:br>
            <a:endParaRPr lang="ru-RU" sz="2400" dirty="0"/>
          </a:p>
        </p:txBody>
      </p:sp>
      <p:sp>
        <p:nvSpPr>
          <p:cNvPr id="3" name="Содержимое 2"/>
          <p:cNvSpPr>
            <a:spLocks noGrp="1"/>
          </p:cNvSpPr>
          <p:nvPr>
            <p:ph idx="1"/>
          </p:nvPr>
        </p:nvSpPr>
        <p:spPr>
          <a:xfrm>
            <a:off x="214282" y="500042"/>
            <a:ext cx="3643338" cy="6000792"/>
          </a:xfrm>
        </p:spPr>
        <p:txBody>
          <a:bodyPr>
            <a:normAutofit fontScale="92500" lnSpcReduction="20000"/>
          </a:bodyPr>
          <a:lstStyle/>
          <a:p>
            <a:pPr>
              <a:buNone/>
            </a:pPr>
            <a:r>
              <a:rPr lang="ru-RU" sz="2000" dirty="0" smtClean="0"/>
              <a:t>        </a:t>
            </a:r>
            <a:r>
              <a:rPr lang="ru-RU" sz="2000" dirty="0" err="1" smtClean="0"/>
              <a:t>Пиноцитоз</a:t>
            </a:r>
            <a:r>
              <a:rPr lang="ru-RU" sz="2000" dirty="0" smtClean="0"/>
              <a:t> – поглощение клеткой капелек жидкости. Захват капли жидкости происходит путем  ее постепенного окружения плазматической мембраной и втягивания </a:t>
            </a:r>
            <a:r>
              <a:rPr lang="ru-RU" sz="2000" dirty="0" err="1" smtClean="0"/>
              <a:t>пиноцитозного</a:t>
            </a:r>
            <a:r>
              <a:rPr lang="ru-RU" sz="2000" dirty="0" smtClean="0"/>
              <a:t> пузырька внутрь клетки. Содержимое таких пузырьков ( молекулы белков , углеводы и др.) сливается с лизосомами. При этом образуются вакуоли. В которых гидролитические ферменты лизосом расщепляют макромолекулы. Так осуществляется внутриклеточное пищеварение. </a:t>
            </a:r>
            <a:r>
              <a:rPr lang="ru-RU" sz="2000" dirty="0" err="1" smtClean="0"/>
              <a:t>Пиноцитоз</a:t>
            </a:r>
            <a:r>
              <a:rPr lang="ru-RU" sz="2000" dirty="0" smtClean="0"/>
              <a:t> и фагоцитоз объединяют понятием </a:t>
            </a:r>
            <a:r>
              <a:rPr lang="ru-RU" sz="2000" dirty="0" err="1" smtClean="0"/>
              <a:t>эндоцитоз</a:t>
            </a:r>
            <a:r>
              <a:rPr lang="ru-RU" sz="2000" dirty="0" smtClean="0"/>
              <a:t>. Обратный процесс –выведение веществ из клетки – называется </a:t>
            </a:r>
            <a:r>
              <a:rPr lang="ru-RU" sz="2000" dirty="0" err="1" smtClean="0"/>
              <a:t>экзоцитоз</a:t>
            </a:r>
            <a:r>
              <a:rPr lang="ru-RU" sz="2000" dirty="0" smtClean="0"/>
              <a:t>.    </a:t>
            </a:r>
          </a:p>
        </p:txBody>
      </p:sp>
      <p:pic>
        <p:nvPicPr>
          <p:cNvPr id="1026" name="Picture 2"/>
          <p:cNvPicPr>
            <a:picLocks noChangeAspect="1" noChangeArrowheads="1"/>
          </p:cNvPicPr>
          <p:nvPr/>
        </p:nvPicPr>
        <p:blipFill>
          <a:blip r:embed="rId2" cstate="print"/>
          <a:srcRect l="1267" b="11957"/>
          <a:stretch>
            <a:fillRect/>
          </a:stretch>
        </p:blipFill>
        <p:spPr bwMode="auto">
          <a:xfrm>
            <a:off x="3892861" y="1142984"/>
            <a:ext cx="5251139" cy="3571876"/>
          </a:xfrm>
          <a:prstGeom prst="rect">
            <a:avLst/>
          </a:prstGeom>
          <a:noFill/>
          <a:ln w="9525">
            <a:noFill/>
            <a:miter lim="800000"/>
            <a:headEnd/>
            <a:tailEnd/>
          </a:ln>
          <a:effectLst/>
        </p:spPr>
      </p:pic>
    </p:spTree>
    <p:extLst>
      <p:ext uri="{BB962C8B-B14F-4D97-AF65-F5344CB8AC3E}">
        <p14:creationId xmlns:p14="http://schemas.microsoft.com/office/powerpoint/2010/main" val="339323770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7772400" cy="650503"/>
          </a:xfrm>
        </p:spPr>
        <p:txBody>
          <a:bodyPr>
            <a:normAutofit/>
          </a:bodyPr>
          <a:lstStyle/>
          <a:p>
            <a:r>
              <a:rPr lang="uk-UA" sz="1600" dirty="0" smtClean="0"/>
              <a:t>Механізм транспорту крізь мембрану клітини</a:t>
            </a:r>
            <a:endParaRPr lang="uk-UA" sz="1600" dirty="0"/>
          </a:p>
        </p:txBody>
      </p:sp>
      <p:sp>
        <p:nvSpPr>
          <p:cNvPr id="4" name="Округлений прямокутник 3"/>
          <p:cNvSpPr/>
          <p:nvPr/>
        </p:nvSpPr>
        <p:spPr>
          <a:xfrm>
            <a:off x="2699792" y="1232756"/>
            <a:ext cx="3168352" cy="6480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uk-UA" dirty="0" smtClean="0"/>
              <a:t>Транспортування речовин через мембрани</a:t>
            </a:r>
            <a:endParaRPr lang="uk-UA" dirty="0"/>
          </a:p>
        </p:txBody>
      </p:sp>
      <p:sp>
        <p:nvSpPr>
          <p:cNvPr id="5" name="Горизонтальний сувій 4"/>
          <p:cNvSpPr/>
          <p:nvPr/>
        </p:nvSpPr>
        <p:spPr>
          <a:xfrm>
            <a:off x="329800" y="2564904"/>
            <a:ext cx="1721920" cy="1656184"/>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dirty="0" smtClean="0"/>
              <a:t>Дифузія</a:t>
            </a:r>
            <a:endParaRPr lang="uk-UA" dirty="0"/>
          </a:p>
        </p:txBody>
      </p:sp>
      <p:sp>
        <p:nvSpPr>
          <p:cNvPr id="7" name="Горизонтальний сувій 6"/>
          <p:cNvSpPr/>
          <p:nvPr/>
        </p:nvSpPr>
        <p:spPr>
          <a:xfrm>
            <a:off x="2402436" y="2533292"/>
            <a:ext cx="1800200" cy="1640160"/>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dirty="0" smtClean="0"/>
              <a:t>Пасивний транспорт</a:t>
            </a:r>
            <a:endParaRPr lang="uk-UA" dirty="0"/>
          </a:p>
        </p:txBody>
      </p:sp>
      <p:sp>
        <p:nvSpPr>
          <p:cNvPr id="8" name="Горизонтальний сувій 7"/>
          <p:cNvSpPr/>
          <p:nvPr/>
        </p:nvSpPr>
        <p:spPr>
          <a:xfrm>
            <a:off x="4499992" y="2420888"/>
            <a:ext cx="1872208" cy="1640160"/>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dirty="0" smtClean="0"/>
              <a:t>Активний транспорт</a:t>
            </a:r>
            <a:endParaRPr lang="uk-UA" dirty="0"/>
          </a:p>
        </p:txBody>
      </p:sp>
      <p:sp>
        <p:nvSpPr>
          <p:cNvPr id="9" name="Горизонтальний сувій 8"/>
          <p:cNvSpPr/>
          <p:nvPr/>
        </p:nvSpPr>
        <p:spPr>
          <a:xfrm>
            <a:off x="6660232" y="2420888"/>
            <a:ext cx="1800200" cy="1512168"/>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dirty="0" err="1" smtClean="0"/>
              <a:t>Ендоцитоз</a:t>
            </a:r>
            <a:endParaRPr lang="uk-UA" dirty="0"/>
          </a:p>
        </p:txBody>
      </p:sp>
      <p:sp>
        <p:nvSpPr>
          <p:cNvPr id="10" name="Загнутий кут 9"/>
          <p:cNvSpPr/>
          <p:nvPr/>
        </p:nvSpPr>
        <p:spPr>
          <a:xfrm>
            <a:off x="5169768" y="4581128"/>
            <a:ext cx="1490464" cy="179984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smtClean="0"/>
              <a:t>Фагоцитоз</a:t>
            </a:r>
            <a:endParaRPr lang="uk-UA" dirty="0"/>
          </a:p>
        </p:txBody>
      </p:sp>
      <p:sp>
        <p:nvSpPr>
          <p:cNvPr id="11" name="Загнутий кут 10"/>
          <p:cNvSpPr/>
          <p:nvPr/>
        </p:nvSpPr>
        <p:spPr>
          <a:xfrm>
            <a:off x="7236296" y="4581128"/>
            <a:ext cx="1368152" cy="179452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err="1" smtClean="0"/>
              <a:t>Піноцитоз</a:t>
            </a:r>
            <a:endParaRPr lang="uk-UA" dirty="0"/>
          </a:p>
        </p:txBody>
      </p:sp>
      <p:cxnSp>
        <p:nvCxnSpPr>
          <p:cNvPr id="13" name="Пряма зі стрілкою 12"/>
          <p:cNvCxnSpPr>
            <a:stCxn id="4" idx="2"/>
          </p:cNvCxnSpPr>
          <p:nvPr/>
        </p:nvCxnSpPr>
        <p:spPr>
          <a:xfrm flipH="1">
            <a:off x="755576" y="1880828"/>
            <a:ext cx="3528392" cy="828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 зі стрілкою 14"/>
          <p:cNvCxnSpPr>
            <a:stCxn id="4" idx="2"/>
          </p:cNvCxnSpPr>
          <p:nvPr/>
        </p:nvCxnSpPr>
        <p:spPr>
          <a:xfrm>
            <a:off x="4283968" y="1880828"/>
            <a:ext cx="3636404" cy="684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 зі стрілкою 16"/>
          <p:cNvCxnSpPr>
            <a:stCxn id="4" idx="2"/>
            <a:endCxn id="7" idx="0"/>
          </p:cNvCxnSpPr>
          <p:nvPr/>
        </p:nvCxnSpPr>
        <p:spPr>
          <a:xfrm flipH="1">
            <a:off x="3302536" y="1880828"/>
            <a:ext cx="981432" cy="857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p:cNvCxnSpPr>
            <a:stCxn id="4" idx="2"/>
            <a:endCxn id="8" idx="0"/>
          </p:cNvCxnSpPr>
          <p:nvPr/>
        </p:nvCxnSpPr>
        <p:spPr>
          <a:xfrm>
            <a:off x="4283968" y="1880828"/>
            <a:ext cx="1152128" cy="745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 зі стрілкою 20"/>
          <p:cNvCxnSpPr>
            <a:stCxn id="9" idx="2"/>
            <a:endCxn id="10" idx="0"/>
          </p:cNvCxnSpPr>
          <p:nvPr/>
        </p:nvCxnSpPr>
        <p:spPr>
          <a:xfrm flipH="1">
            <a:off x="5915000" y="3744035"/>
            <a:ext cx="1645332" cy="837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 зі стрілкою 22"/>
          <p:cNvCxnSpPr>
            <a:stCxn id="9" idx="2"/>
            <a:endCxn id="11" idx="0"/>
          </p:cNvCxnSpPr>
          <p:nvPr/>
        </p:nvCxnSpPr>
        <p:spPr>
          <a:xfrm>
            <a:off x="7560332" y="3744035"/>
            <a:ext cx="360040" cy="837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78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єкт 6"/>
          <p:cNvGraphicFramePr>
            <a:graphicFrameLocks noChangeAspect="1"/>
          </p:cNvGraphicFramePr>
          <p:nvPr>
            <p:extLst>
              <p:ext uri="{D42A27DB-BD31-4B8C-83A1-F6EECF244321}">
                <p14:modId xmlns:p14="http://schemas.microsoft.com/office/powerpoint/2010/main" val="524377591"/>
              </p:ext>
            </p:extLst>
          </p:nvPr>
        </p:nvGraphicFramePr>
        <p:xfrm>
          <a:off x="1043608" y="116632"/>
          <a:ext cx="7416824" cy="6552728"/>
        </p:xfrm>
        <a:graphic>
          <a:graphicData uri="http://schemas.openxmlformats.org/presentationml/2006/ole">
            <mc:AlternateContent xmlns:mc="http://schemas.openxmlformats.org/markup-compatibility/2006">
              <mc:Choice xmlns:v="urn:schemas-microsoft-com:vml" Requires="v">
                <p:oleObj spid="_x0000_s1031" name="Документ" r:id="rId4" imgW="6119195" imgH="9595239" progId="Word.Document.12">
                  <p:embed/>
                </p:oleObj>
              </mc:Choice>
              <mc:Fallback>
                <p:oleObj name="Документ" r:id="rId4" imgW="6119195" imgH="9595239" progId="Word.Document.12">
                  <p:embed/>
                  <p:pic>
                    <p:nvPicPr>
                      <p:cNvPr id="0" name=""/>
                      <p:cNvPicPr/>
                      <p:nvPr/>
                    </p:nvPicPr>
                    <p:blipFill>
                      <a:blip r:embed="rId5"/>
                      <a:stretch>
                        <a:fillRect/>
                      </a:stretch>
                    </p:blipFill>
                    <p:spPr>
                      <a:xfrm>
                        <a:off x="1043608" y="116632"/>
                        <a:ext cx="7416824" cy="6552728"/>
                      </a:xfrm>
                      <a:prstGeom prst="rect">
                        <a:avLst/>
                      </a:prstGeom>
                    </p:spPr>
                  </p:pic>
                </p:oleObj>
              </mc:Fallback>
            </mc:AlternateContent>
          </a:graphicData>
        </a:graphic>
      </p:graphicFrame>
    </p:spTree>
    <p:extLst>
      <p:ext uri="{BB962C8B-B14F-4D97-AF65-F5344CB8AC3E}">
        <p14:creationId xmlns:p14="http://schemas.microsoft.com/office/powerpoint/2010/main" val="76620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620689"/>
            <a:ext cx="3600400" cy="2979762"/>
          </a:xfrm>
        </p:spPr>
        <p:txBody>
          <a:bodyPr>
            <a:normAutofit fontScale="90000"/>
          </a:bodyPr>
          <a:lstStyle/>
          <a:p>
            <a:r>
              <a:rPr lang="uk-UA" sz="1400" dirty="0"/>
              <a:t>Виберіть правильну відповідь.        </a:t>
            </a:r>
            <a:br>
              <a:rPr lang="uk-UA" sz="1400" dirty="0"/>
            </a:br>
            <a:r>
              <a:rPr lang="uk-UA" sz="1400" dirty="0"/>
              <a:t>                                                             </a:t>
            </a:r>
            <a:br>
              <a:rPr lang="uk-UA" sz="1400" dirty="0"/>
            </a:br>
            <a:r>
              <a:rPr lang="uk-UA" sz="1400" dirty="0"/>
              <a:t>А. Мембрана</a:t>
            </a:r>
            <a:br>
              <a:rPr lang="uk-UA" sz="1400" dirty="0"/>
            </a:br>
            <a:r>
              <a:rPr lang="uk-UA" sz="1400" dirty="0"/>
              <a:t>Б. Мітохондрії                                    </a:t>
            </a:r>
            <a:br>
              <a:rPr lang="uk-UA" sz="1400" dirty="0"/>
            </a:br>
            <a:r>
              <a:rPr lang="uk-UA" sz="1400" dirty="0"/>
              <a:t>В. Рибосоми</a:t>
            </a:r>
            <a:br>
              <a:rPr lang="uk-UA" sz="1400" dirty="0"/>
            </a:br>
            <a:r>
              <a:rPr lang="uk-UA" sz="1400" dirty="0"/>
              <a:t>Г. Цитоплазма</a:t>
            </a:r>
            <a:br>
              <a:rPr lang="uk-UA" sz="1400" dirty="0"/>
            </a:br>
            <a:r>
              <a:rPr lang="uk-UA" sz="1400" dirty="0"/>
              <a:t>Д. Хлоропласти</a:t>
            </a:r>
            <a:br>
              <a:rPr lang="uk-UA" sz="1400" dirty="0"/>
            </a:br>
            <a:r>
              <a:rPr lang="uk-UA" sz="1400" dirty="0"/>
              <a:t>Е. Ядро</a:t>
            </a:r>
            <a:br>
              <a:rPr lang="uk-UA" sz="1400" dirty="0"/>
            </a:br>
            <a:r>
              <a:rPr lang="uk-UA" sz="1400" dirty="0"/>
              <a:t>Ж. Хромосоми</a:t>
            </a:r>
            <a:br>
              <a:rPr lang="uk-UA" sz="1400" dirty="0"/>
            </a:br>
            <a:r>
              <a:rPr lang="uk-UA" sz="1400" dirty="0"/>
              <a:t>З. ЕПС</a:t>
            </a:r>
            <a:br>
              <a:rPr lang="uk-UA" sz="1400" dirty="0"/>
            </a:br>
            <a:r>
              <a:rPr lang="uk-UA" sz="1400" dirty="0"/>
              <a:t>И. Комплекс Гольджі</a:t>
            </a:r>
            <a:br>
              <a:rPr lang="uk-UA" sz="1400" dirty="0"/>
            </a:br>
            <a:r>
              <a:rPr lang="uk-UA" sz="1400" dirty="0"/>
              <a:t>К. </a:t>
            </a:r>
            <a:r>
              <a:rPr lang="uk-UA" sz="1400" dirty="0" err="1"/>
              <a:t>Лізосоми</a:t>
            </a:r>
            <a:r>
              <a:rPr lang="uk-UA" sz="1400" dirty="0"/>
              <a:t/>
            </a:r>
            <a:br>
              <a:rPr lang="uk-UA" sz="1400" dirty="0"/>
            </a:br>
            <a:r>
              <a:rPr lang="uk-UA" sz="1400" dirty="0"/>
              <a:t>Л. Вакуолі</a:t>
            </a:r>
            <a:br>
              <a:rPr lang="uk-UA" sz="1400" dirty="0"/>
            </a:br>
            <a:r>
              <a:rPr lang="uk-UA" sz="1400" dirty="0"/>
              <a:t>М. Клітинна стінка</a:t>
            </a:r>
            <a:br>
              <a:rPr lang="uk-UA" sz="1400" dirty="0"/>
            </a:br>
            <a:r>
              <a:rPr lang="uk-UA" sz="1400" dirty="0"/>
              <a:t>Н. Кільцева ДНК</a:t>
            </a:r>
            <a:br>
              <a:rPr lang="uk-UA" sz="1400" dirty="0"/>
            </a:br>
            <a:r>
              <a:rPr lang="uk-UA" sz="1400" dirty="0"/>
              <a:t>О. Глікокалікс</a:t>
            </a:r>
            <a:br>
              <a:rPr lang="uk-UA" sz="1400" dirty="0"/>
            </a:br>
            <a:r>
              <a:rPr lang="uk-UA" sz="1400" dirty="0"/>
              <a:t>П. Капсула</a:t>
            </a:r>
            <a:br>
              <a:rPr lang="uk-UA" sz="1400" dirty="0"/>
            </a:br>
            <a:r>
              <a:rPr lang="uk-UA" sz="1400" dirty="0"/>
              <a:t>Р. Клітинний центр</a:t>
            </a:r>
            <a:br>
              <a:rPr lang="uk-UA" sz="1400" dirty="0"/>
            </a:br>
            <a:endParaRPr lang="uk-UA" sz="1400" dirty="0"/>
          </a:p>
        </p:txBody>
      </p:sp>
      <p:sp>
        <p:nvSpPr>
          <p:cNvPr id="3" name="Підзаголовок 2"/>
          <p:cNvSpPr>
            <a:spLocks noGrp="1"/>
          </p:cNvSpPr>
          <p:nvPr>
            <p:ph type="subTitle" idx="1"/>
          </p:nvPr>
        </p:nvSpPr>
        <p:spPr/>
        <p:txBody>
          <a:bodyPr>
            <a:normAutofit fontScale="70000" lnSpcReduction="20000"/>
          </a:bodyPr>
          <a:lstStyle/>
          <a:p>
            <a:r>
              <a:rPr lang="uk-UA" dirty="0"/>
              <a:t>Із даного переліку вкажіть органели, що характерні:</a:t>
            </a:r>
          </a:p>
          <a:p>
            <a:pPr lvl="0"/>
            <a:r>
              <a:rPr lang="uk-UA" dirty="0"/>
              <a:t>бактеріям;</a:t>
            </a:r>
          </a:p>
          <a:p>
            <a:pPr lvl="0"/>
            <a:r>
              <a:rPr lang="uk-UA" dirty="0"/>
              <a:t>тваринам;</a:t>
            </a:r>
          </a:p>
          <a:p>
            <a:pPr lvl="0"/>
            <a:r>
              <a:rPr lang="uk-UA" dirty="0"/>
              <a:t>рослинам.</a:t>
            </a:r>
          </a:p>
          <a:p>
            <a:r>
              <a:rPr lang="uk-UA" dirty="0"/>
              <a:t> </a:t>
            </a:r>
          </a:p>
          <a:p>
            <a:endParaRPr lang="uk-UA" dirty="0"/>
          </a:p>
        </p:txBody>
      </p:sp>
      <p:pic>
        <p:nvPicPr>
          <p:cNvPr id="4" name="Picture 3"/>
          <p:cNvPicPr>
            <a:picLocks noChangeAspect="1" noChangeArrowheads="1"/>
          </p:cNvPicPr>
          <p:nvPr/>
        </p:nvPicPr>
        <p:blipFill>
          <a:blip r:embed="rId2" cstate="print"/>
          <a:srcRect/>
          <a:stretch>
            <a:fillRect/>
          </a:stretch>
        </p:blipFill>
        <p:spPr bwMode="auto">
          <a:xfrm>
            <a:off x="642910" y="357166"/>
            <a:ext cx="2998777" cy="3022767"/>
          </a:xfrm>
          <a:prstGeom prst="rect">
            <a:avLst/>
          </a:prstGeom>
          <a:noFill/>
          <a:ln w="9525">
            <a:noFill/>
            <a:miter lim="800000"/>
            <a:headEnd/>
            <a:tailEnd/>
          </a:ln>
          <a:effectLst/>
        </p:spPr>
      </p:pic>
    </p:spTree>
    <p:extLst>
      <p:ext uri="{BB962C8B-B14F-4D97-AF65-F5344CB8AC3E}">
        <p14:creationId xmlns:p14="http://schemas.microsoft.com/office/powerpoint/2010/main" val="315963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3235230"/>
          </a:xfrm>
        </p:spPr>
        <p:txBody>
          <a:bodyPr>
            <a:normAutofit fontScale="90000"/>
          </a:bodyPr>
          <a:lstStyle/>
          <a:p>
            <a:pPr lvl="0"/>
            <a:r>
              <a:rPr lang="uk-UA" dirty="0" smtClean="0"/>
              <a:t>1) а</a:t>
            </a:r>
            <a:r>
              <a:rPr lang="uk-UA" dirty="0"/>
              <a:t>, в, г, м, н, п</a:t>
            </a:r>
            <a:br>
              <a:rPr lang="uk-UA" dirty="0"/>
            </a:br>
            <a:r>
              <a:rPr lang="uk-UA" dirty="0"/>
              <a:t> </a:t>
            </a:r>
            <a:br>
              <a:rPr lang="uk-UA" dirty="0"/>
            </a:br>
            <a:r>
              <a:rPr lang="uk-UA" dirty="0" smtClean="0"/>
              <a:t>2) а,б,в</a:t>
            </a:r>
            <a:r>
              <a:rPr lang="uk-UA" dirty="0"/>
              <a:t>, г, е, ж, з, и, к, л, о,р</a:t>
            </a:r>
            <a:r>
              <a:rPr lang="uk-UA" dirty="0" smtClean="0"/>
              <a:t>.</a:t>
            </a:r>
            <a:r>
              <a:rPr lang="uk-UA" dirty="0"/>
              <a:t> </a:t>
            </a:r>
            <a:br>
              <a:rPr lang="uk-UA" dirty="0"/>
            </a:br>
            <a:r>
              <a:rPr lang="uk-UA" dirty="0"/>
              <a:t> </a:t>
            </a:r>
            <a:br>
              <a:rPr lang="uk-UA" dirty="0"/>
            </a:br>
            <a:r>
              <a:rPr lang="uk-UA" dirty="0" smtClean="0"/>
              <a:t>3) а</a:t>
            </a:r>
            <a:r>
              <a:rPr lang="uk-UA" dirty="0"/>
              <a:t>, в, г, д, е, ж, з, и, к, л, м.</a:t>
            </a:r>
            <a:br>
              <a:rPr lang="uk-UA" dirty="0"/>
            </a:br>
            <a:r>
              <a:rPr lang="uk-UA" dirty="0"/>
              <a:t> </a:t>
            </a:r>
            <a:br>
              <a:rPr lang="uk-UA" dirty="0"/>
            </a:br>
            <a:endParaRPr lang="uk-UA" dirty="0"/>
          </a:p>
        </p:txBody>
      </p:sp>
    </p:spTree>
    <p:extLst>
      <p:ext uri="{BB962C8B-B14F-4D97-AF65-F5344CB8AC3E}">
        <p14:creationId xmlns:p14="http://schemas.microsoft.com/office/powerpoint/2010/main" val="103166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404665"/>
            <a:ext cx="5904656" cy="576063"/>
          </a:xfrm>
        </p:spPr>
        <p:txBody>
          <a:bodyPr>
            <a:normAutofit/>
          </a:bodyPr>
          <a:lstStyle/>
          <a:p>
            <a:r>
              <a:rPr lang="uk-UA" sz="2400" b="1" dirty="0" smtClean="0">
                <a:solidFill>
                  <a:srgbClr val="7030A0"/>
                </a:solidFill>
              </a:rPr>
              <a:t>     Хімічний склад клітинної мембрани</a:t>
            </a:r>
            <a:endParaRPr lang="uk-UA" sz="2400" b="1" dirty="0">
              <a:solidFill>
                <a:srgbClr val="7030A0"/>
              </a:solidFill>
            </a:endParaRPr>
          </a:p>
        </p:txBody>
      </p:sp>
      <p:sp>
        <p:nvSpPr>
          <p:cNvPr id="5" name="Прямокутник 4"/>
          <p:cNvSpPr/>
          <p:nvPr/>
        </p:nvSpPr>
        <p:spPr>
          <a:xfrm>
            <a:off x="3157325" y="5373216"/>
            <a:ext cx="2586686"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uk-UA"/>
          </a:p>
        </p:txBody>
      </p:sp>
      <p:sp>
        <p:nvSpPr>
          <p:cNvPr id="6" name="Прямокутник 5"/>
          <p:cNvSpPr/>
          <p:nvPr/>
        </p:nvSpPr>
        <p:spPr>
          <a:xfrm>
            <a:off x="4932040" y="4077072"/>
            <a:ext cx="2736304"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a:p>
        </p:txBody>
      </p:sp>
      <p:sp>
        <p:nvSpPr>
          <p:cNvPr id="7" name="Прямокутник 6"/>
          <p:cNvSpPr/>
          <p:nvPr/>
        </p:nvSpPr>
        <p:spPr>
          <a:xfrm>
            <a:off x="1403648" y="4077072"/>
            <a:ext cx="235464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a:p>
        </p:txBody>
      </p:sp>
      <p:sp>
        <p:nvSpPr>
          <p:cNvPr id="8" name="Прямокутник 7"/>
          <p:cNvSpPr/>
          <p:nvPr/>
        </p:nvSpPr>
        <p:spPr>
          <a:xfrm>
            <a:off x="3184142" y="2545904"/>
            <a:ext cx="238182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p>
        </p:txBody>
      </p:sp>
      <p:sp>
        <p:nvSpPr>
          <p:cNvPr id="9" name="Прямокутник 8"/>
          <p:cNvSpPr/>
          <p:nvPr/>
        </p:nvSpPr>
        <p:spPr>
          <a:xfrm>
            <a:off x="611560" y="2530272"/>
            <a:ext cx="2304256"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p>
        </p:txBody>
      </p:sp>
      <p:sp>
        <p:nvSpPr>
          <p:cNvPr id="10" name="Прямокутник 9"/>
          <p:cNvSpPr/>
          <p:nvPr/>
        </p:nvSpPr>
        <p:spPr>
          <a:xfrm>
            <a:off x="6012160" y="2545904"/>
            <a:ext cx="252028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p>
        </p:txBody>
      </p:sp>
      <p:sp>
        <p:nvSpPr>
          <p:cNvPr id="11" name="Прямокутник 10"/>
          <p:cNvSpPr/>
          <p:nvPr/>
        </p:nvSpPr>
        <p:spPr>
          <a:xfrm>
            <a:off x="3054896" y="1224568"/>
            <a:ext cx="2791544"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smtClean="0"/>
              <a:t>Хімічний склад</a:t>
            </a:r>
          </a:p>
          <a:p>
            <a:pPr algn="ctr"/>
            <a:r>
              <a:rPr lang="uk-UA" dirty="0" smtClean="0"/>
              <a:t>мембрани</a:t>
            </a:r>
            <a:endParaRPr lang="uk-UA" dirty="0"/>
          </a:p>
        </p:txBody>
      </p:sp>
      <p:cxnSp>
        <p:nvCxnSpPr>
          <p:cNvPr id="13" name="Пряма зі стрілкою 12"/>
          <p:cNvCxnSpPr>
            <a:stCxn id="11" idx="2"/>
          </p:cNvCxnSpPr>
          <p:nvPr/>
        </p:nvCxnSpPr>
        <p:spPr>
          <a:xfrm>
            <a:off x="4450668" y="2138968"/>
            <a:ext cx="0" cy="391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 зі стрілкою 14"/>
          <p:cNvCxnSpPr>
            <a:stCxn id="11" idx="1"/>
            <a:endCxn id="9" idx="0"/>
          </p:cNvCxnSpPr>
          <p:nvPr/>
        </p:nvCxnSpPr>
        <p:spPr>
          <a:xfrm flipH="1">
            <a:off x="1763688" y="1681768"/>
            <a:ext cx="1291208" cy="848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 зі стрілкою 16"/>
          <p:cNvCxnSpPr>
            <a:stCxn id="11" idx="3"/>
            <a:endCxn id="10" idx="0"/>
          </p:cNvCxnSpPr>
          <p:nvPr/>
        </p:nvCxnSpPr>
        <p:spPr>
          <a:xfrm>
            <a:off x="5846440" y="1681768"/>
            <a:ext cx="1425860" cy="86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p:cNvCxnSpPr>
            <a:stCxn id="8" idx="2"/>
            <a:endCxn id="7" idx="0"/>
          </p:cNvCxnSpPr>
          <p:nvPr/>
        </p:nvCxnSpPr>
        <p:spPr>
          <a:xfrm flipH="1">
            <a:off x="2580968" y="3460304"/>
            <a:ext cx="1794088" cy="616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 зі стрілкою 20"/>
          <p:cNvCxnSpPr>
            <a:stCxn id="8" idx="2"/>
            <a:endCxn id="6" idx="0"/>
          </p:cNvCxnSpPr>
          <p:nvPr/>
        </p:nvCxnSpPr>
        <p:spPr>
          <a:xfrm>
            <a:off x="4375056" y="3460304"/>
            <a:ext cx="1925136" cy="616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 зі стрілкою 22"/>
          <p:cNvCxnSpPr>
            <a:stCxn id="8" idx="2"/>
          </p:cNvCxnSpPr>
          <p:nvPr/>
        </p:nvCxnSpPr>
        <p:spPr>
          <a:xfrm>
            <a:off x="4375056" y="3460304"/>
            <a:ext cx="0" cy="1912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38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772400" cy="6048671"/>
          </a:xfrm>
        </p:spPr>
        <p:txBody>
          <a:bodyPr>
            <a:normAutofit fontScale="90000"/>
          </a:bodyPr>
          <a:lstStyle/>
          <a:p>
            <a:pPr algn="l"/>
            <a:r>
              <a:rPr lang="uk-UA" sz="1200" dirty="0"/>
              <a:t> </a:t>
            </a:r>
            <a:br>
              <a:rPr lang="uk-UA" sz="1200" dirty="0"/>
            </a:br>
            <a:r>
              <a:rPr lang="uk-UA" sz="2700" dirty="0"/>
              <a:t>                Доповнити речення.</a:t>
            </a:r>
            <a:br>
              <a:rPr lang="uk-UA" sz="2700" dirty="0"/>
            </a:br>
            <a:r>
              <a:rPr lang="uk-UA" sz="2700" dirty="0"/>
              <a:t>Мембрани складаються з подвійного шару (…………..). На поверхні мембрани тваринної клітини містяться глюкопротеїди, які утворюють (……………………………..). Перенос полярних молекул та </a:t>
            </a:r>
            <a:r>
              <a:rPr lang="uk-UA" sz="2700" dirty="0" err="1"/>
              <a:t>йонів</a:t>
            </a:r>
            <a:r>
              <a:rPr lang="uk-UA" sz="2700" dirty="0"/>
              <a:t> за градієнтом концентрації відбувається за допомогою (…………………..</a:t>
            </a:r>
            <a:br>
              <a:rPr lang="uk-UA" sz="2700" dirty="0"/>
            </a:br>
            <a:r>
              <a:rPr lang="uk-UA" sz="2700" dirty="0"/>
              <a:t>……………..). Із середини клітини мембрана має шар, який забезпечує її форму. Він складається з (………………………………..).  Взаємодія клітин із зовнішнім середовищем здійснюється за допомогою спеціальних (……………………..).  Основні функції мембрани (……………………….., </a:t>
            </a:r>
            <a:br>
              <a:rPr lang="uk-UA" sz="2700" dirty="0"/>
            </a:br>
            <a:r>
              <a:rPr lang="uk-UA" sz="2700" dirty="0"/>
              <a:t>……………………………., …………………………………).</a:t>
            </a:r>
            <a:br>
              <a:rPr lang="uk-UA" sz="2700" dirty="0"/>
            </a:br>
            <a:r>
              <a:rPr lang="uk-UA" sz="2700" dirty="0"/>
              <a:t> </a:t>
            </a:r>
            <a:r>
              <a:rPr lang="uk-UA" sz="1200" dirty="0"/>
              <a:t/>
            </a:r>
            <a:br>
              <a:rPr lang="uk-UA" sz="1200" dirty="0"/>
            </a:br>
            <a:r>
              <a:rPr lang="uk-UA" sz="1200" dirty="0"/>
              <a:t> </a:t>
            </a:r>
            <a:br>
              <a:rPr lang="uk-UA" sz="1200" dirty="0"/>
            </a:br>
            <a:r>
              <a:rPr lang="uk-UA" sz="1200" dirty="0"/>
              <a:t> </a:t>
            </a:r>
            <a:br>
              <a:rPr lang="uk-UA" sz="1200" dirty="0"/>
            </a:br>
            <a:r>
              <a:rPr lang="uk-UA" sz="1200" dirty="0"/>
              <a:t>                                     </a:t>
            </a:r>
            <a:br>
              <a:rPr lang="uk-UA" sz="1200" dirty="0"/>
            </a:br>
            <a:r>
              <a:rPr lang="uk-UA" sz="1200" dirty="0"/>
              <a:t>   </a:t>
            </a:r>
            <a:br>
              <a:rPr lang="uk-UA" sz="1200" dirty="0"/>
            </a:br>
            <a:endParaRPr lang="uk-UA" sz="1200" dirty="0"/>
          </a:p>
        </p:txBody>
      </p:sp>
    </p:spTree>
    <p:extLst>
      <p:ext uri="{BB962C8B-B14F-4D97-AF65-F5344CB8AC3E}">
        <p14:creationId xmlns:p14="http://schemas.microsoft.com/office/powerpoint/2010/main" val="323450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250825" y="333375"/>
            <a:ext cx="4119563" cy="6191250"/>
          </a:xfrm>
        </p:spPr>
        <p:txBody>
          <a:bodyPr/>
          <a:lstStyle/>
          <a:p>
            <a:r>
              <a:rPr lang="ru-RU" sz="2400">
                <a:solidFill>
                  <a:srgbClr val="000000"/>
                </a:solidFill>
                <a:effectLst/>
              </a:rPr>
              <a:t>З великими органічними молекулами справа складніша: щоб їх захопити, плазматична мембрана утворює впадини і вирости. Коли їх краї стуляються,виникає оточений мембраною пухирець, що разом зі своїм «вантажем» опиняється всередині клітини. Цей процес називається </a:t>
            </a:r>
            <a:r>
              <a:rPr lang="ru-RU" sz="2400" b="1">
                <a:solidFill>
                  <a:srgbClr val="000000"/>
                </a:solidFill>
                <a:effectLst/>
              </a:rPr>
              <a:t>ендоцитозом.</a:t>
            </a:r>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6380" y="692150"/>
            <a:ext cx="3317870" cy="396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43837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256213" y="736600"/>
            <a:ext cx="3887787" cy="6121400"/>
          </a:xfrm>
        </p:spPr>
        <p:txBody>
          <a:bodyPr/>
          <a:lstStyle/>
          <a:p>
            <a:pPr>
              <a:lnSpc>
                <a:spcPct val="90000"/>
              </a:lnSpc>
              <a:buFont typeface="Wingdings" pitchFamily="2" charset="2"/>
              <a:buNone/>
            </a:pPr>
            <a:r>
              <a:rPr lang="ru-RU" sz="1900"/>
              <a:t>     У пухирцях , утворених у результаті ендоцитозу, велик</a:t>
            </a:r>
            <a:r>
              <a:rPr lang="ru-RU" sz="1900">
                <a:latin typeface="Arial" charset="0"/>
              </a:rPr>
              <a:t>і</a:t>
            </a:r>
            <a:r>
              <a:rPr lang="ru-RU" sz="1900"/>
              <a:t>  органічні молекули розщеплюються на молекули такого розміри, що здатні подолати мембрану.Ці невеликі молекули проникають до внутрішнього вмісту клітини за допомогою молекул-переносників або через канали в мембрані, що оточує пухирець.</a:t>
            </a:r>
          </a:p>
          <a:p>
            <a:pPr>
              <a:lnSpc>
                <a:spcPct val="90000"/>
              </a:lnSpc>
              <a:buFont typeface="Wingdings" pitchFamily="2" charset="2"/>
              <a:buNone/>
            </a:pPr>
            <a:r>
              <a:rPr lang="ru-RU" sz="1900"/>
              <a:t>     Так за участю плазматичної мембрани відбувається гетеротрофне живлення клітини тварин.</a:t>
            </a:r>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4896544"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80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ru-RU"/>
              <a:t>Живлення амеби</a:t>
            </a:r>
          </a:p>
        </p:txBody>
      </p:sp>
      <p:sp>
        <p:nvSpPr>
          <p:cNvPr id="38915" name="Rectangle 3"/>
          <p:cNvSpPr>
            <a:spLocks noGrp="1" noChangeArrowheads="1"/>
          </p:cNvSpPr>
          <p:nvPr>
            <p:ph type="body" idx="4294967295"/>
          </p:nvPr>
        </p:nvSpPr>
        <p:spPr>
          <a:xfrm>
            <a:off x="0" y="1557338"/>
            <a:ext cx="4716463" cy="4498975"/>
          </a:xfrm>
        </p:spPr>
        <p:txBody>
          <a:bodyPr/>
          <a:lstStyle/>
          <a:p>
            <a:r>
              <a:rPr lang="ru-RU" sz="2400">
                <a:solidFill>
                  <a:schemeClr val="tx2"/>
                </a:solidFill>
              </a:rPr>
              <a:t>Живлення амеби в</a:t>
            </a:r>
            <a:r>
              <a:rPr lang="ru-RU" sz="2400">
                <a:solidFill>
                  <a:schemeClr val="tx2"/>
                </a:solidFill>
                <a:latin typeface="Arial" charset="0"/>
              </a:rPr>
              <a:t>ідбувається шляхом ендоцитозу. При зіткненні амеби з їжею псевдоподії «огортають» здобич,яка опиняється в пухирці-травній вакуолі. У цій тимчасовій органел,яка рухається разом</a:t>
            </a:r>
            <a:r>
              <a:rPr lang="ru-RU">
                <a:solidFill>
                  <a:schemeClr val="tx2"/>
                </a:solidFill>
                <a:latin typeface="Arial" charset="0"/>
              </a:rPr>
              <a:t> </a:t>
            </a:r>
            <a:r>
              <a:rPr lang="ru-RU" sz="2400">
                <a:solidFill>
                  <a:schemeClr val="tx2"/>
                </a:solidFill>
                <a:latin typeface="Arial" charset="0"/>
              </a:rPr>
              <a:t>із цитоплазмою,їжа перетравлюється.</a:t>
            </a:r>
            <a:endParaRPr lang="ru-RU">
              <a:solidFill>
                <a:schemeClr val="tx2"/>
              </a:solidFill>
              <a:latin typeface="Arial" charset="0"/>
            </a:endParaRPr>
          </a:p>
        </p:txBody>
      </p:sp>
      <p:pic>
        <p:nvPicPr>
          <p:cNvPr id="38917" name="Picture 5" descr="amoe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1773238"/>
            <a:ext cx="4032250" cy="38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08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9" name="Rectangle 7"/>
          <p:cNvSpPr>
            <a:spLocks noGrp="1" noChangeArrowheads="1"/>
          </p:cNvSpPr>
          <p:nvPr>
            <p:ph type="body" sz="half" idx="1"/>
          </p:nvPr>
        </p:nvSpPr>
        <p:spPr>
          <a:xfrm>
            <a:off x="914400" y="1600200"/>
            <a:ext cx="3816350" cy="4530725"/>
          </a:xfrm>
        </p:spPr>
        <p:txBody>
          <a:bodyPr/>
          <a:lstStyle/>
          <a:p>
            <a:r>
              <a:rPr lang="ru-RU" sz="2400">
                <a:solidFill>
                  <a:srgbClr val="666633"/>
                </a:solidFill>
              </a:rPr>
              <a:t>Унаслідок травлення утворюються невеликі органічні молекули ,які надходять до цитоплазми клітини,долаючи мембрану вакуолі. Неперетравлені рештки видаляються з клітини шляхом екзоцитозу, і травна вакуоля зникає.</a:t>
            </a:r>
          </a:p>
        </p:txBody>
      </p:sp>
      <p:pic>
        <p:nvPicPr>
          <p:cNvPr id="15156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1773238"/>
            <a:ext cx="396081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73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518</Words>
  <Application>Microsoft Office PowerPoint</Application>
  <PresentationFormat>Екран (4:3)</PresentationFormat>
  <Paragraphs>41</Paragraphs>
  <Slides>17</Slides>
  <Notes>0</Notes>
  <HiddenSlides>0</HiddenSlides>
  <MMClips>0</MMClips>
  <ScaleCrop>false</ScaleCrop>
  <HeadingPairs>
    <vt:vector size="6" baseType="variant">
      <vt:variant>
        <vt:lpstr>Тема</vt:lpstr>
      </vt:variant>
      <vt:variant>
        <vt:i4>1</vt:i4>
      </vt:variant>
      <vt:variant>
        <vt:lpstr>Вбудовані сервери OLE</vt:lpstr>
      </vt:variant>
      <vt:variant>
        <vt:i4>1</vt:i4>
      </vt:variant>
      <vt:variant>
        <vt:lpstr>Заголовки слайдів</vt:lpstr>
      </vt:variant>
      <vt:variant>
        <vt:i4>17</vt:i4>
      </vt:variant>
    </vt:vector>
  </HeadingPairs>
  <TitlesOfParts>
    <vt:vector size="19" baseType="lpstr">
      <vt:lpstr>Тема Office</vt:lpstr>
      <vt:lpstr>Документ</vt:lpstr>
      <vt:lpstr>Презентація до урок у біології  в 10 класі</vt:lpstr>
      <vt:lpstr>Виберіть правильну відповідь.                                                                       А. Мембрана Б. Мітохондрії                                     В. Рибосоми Г. Цитоплазма Д. Хлоропласти Е. Ядро Ж. Хромосоми З. ЕПС И. Комплекс Гольджі К. Лізосоми Л. Вакуолі М. Клітинна стінка Н. Кільцева ДНК О. Глікокалікс П. Капсула Р. Клітинний центр </vt:lpstr>
      <vt:lpstr>1) а, в, г, м, н, п   2) а,б,в, г, е, ж, з, и, к, л, о,р.    3) а, в, г, д, е, ж, з, и, к, л, м.   </vt:lpstr>
      <vt:lpstr>     Хімічний склад клітинної мембрани</vt:lpstr>
      <vt:lpstr>                  Доповнити речення. Мембрани складаються з подвійного шару (…………..). На поверхні мембрани тваринної клітини містяться глюкопротеїди, які утворюють (……………………………..). Перенос полярних молекул та йонів за градієнтом концентрації відбувається за допомогою (………………….. ……………..). Із середини клітини мембрана має шар, який забезпечує її форму. Він складається з (………………………………..).  Взаємодія клітин із зовнішнім середовищем здійснюється за допомогою спеціальних (……………………..).  Основні функції мембрани (………………………..,  ……………………………., …………………………………).                                                 </vt:lpstr>
      <vt:lpstr>Презентація PowerPoint</vt:lpstr>
      <vt:lpstr>Презентація PowerPoint</vt:lpstr>
      <vt:lpstr>Живлення амеби</vt:lpstr>
      <vt:lpstr>Презентація PowerPoint</vt:lpstr>
      <vt:lpstr>Презентація PowerPoint</vt:lpstr>
      <vt:lpstr>Презентація PowerPoint</vt:lpstr>
      <vt:lpstr>Гомеостаз</vt:lpstr>
      <vt:lpstr>Плазмоліз </vt:lpstr>
      <vt:lpstr>Деплазмоліз</vt:lpstr>
      <vt:lpstr>ПІНОЦИТОЗ </vt:lpstr>
      <vt:lpstr>Механізм транспорту крізь мембрану клітини</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біології в 10 класі</dc:title>
  <dc:creator>Sara Yasmeen (Wipro Technologies)</dc:creator>
  <cp:lastModifiedBy>test</cp:lastModifiedBy>
  <cp:revision>19</cp:revision>
  <dcterms:created xsi:type="dcterms:W3CDTF">2010-02-23T11:30:32Z</dcterms:created>
  <dcterms:modified xsi:type="dcterms:W3CDTF">2018-03-21T09:17:28Z</dcterms:modified>
</cp:coreProperties>
</file>