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010" autoAdjust="0"/>
  </p:normalViewPr>
  <p:slideViewPr>
    <p:cSldViewPr>
      <p:cViewPr varScale="1">
        <p:scale>
          <a:sx n="106" d="100"/>
          <a:sy n="106" d="100"/>
        </p:scale>
        <p:origin x="-1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l"/>
            <a:r>
              <a:rPr lang="uk-UA" b="1" i="1" u="sng" dirty="0" smtClean="0"/>
              <a:t>Мета уроку</a:t>
            </a:r>
            <a:r>
              <a:rPr lang="uk-UA" dirty="0" smtClean="0"/>
              <a:t>: Познайомитись з причинами і приводом для початку Пунічних воєн, перебігом Пунічних воєн, видатними полководцями і битвами, дізнатися чим завершилось протистояння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 smtClean="0"/>
              <a:t>Тема: Пунічні війни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1898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УРОК\8f4411b2a77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052736"/>
            <a:ext cx="6248400" cy="456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781800" y="980728"/>
            <a:ext cx="1984248" cy="518457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У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війську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40000 </a:t>
            </a:r>
            <a:r>
              <a:rPr lang="ru-RU" dirty="0" err="1"/>
              <a:t>піших</a:t>
            </a:r>
            <a:r>
              <a:rPr lang="ru-RU" dirty="0"/>
              <a:t> </a:t>
            </a:r>
            <a:r>
              <a:rPr lang="ru-RU" dirty="0" err="1"/>
              <a:t>вояків</a:t>
            </a:r>
            <a:r>
              <a:rPr lang="ru-RU" dirty="0"/>
              <a:t>, 8000 </a:t>
            </a:r>
            <a:r>
              <a:rPr lang="ru-RU" dirty="0" err="1"/>
              <a:t>вершників</a:t>
            </a:r>
            <a:r>
              <a:rPr lang="ru-RU" dirty="0"/>
              <a:t> і 37 </a:t>
            </a:r>
            <a:r>
              <a:rPr lang="ru-RU" dirty="0" err="1"/>
              <a:t>бойових</a:t>
            </a:r>
            <a:r>
              <a:rPr lang="ru-RU" dirty="0"/>
              <a:t> </a:t>
            </a:r>
            <a:r>
              <a:rPr lang="ru-RU" dirty="0" err="1"/>
              <a:t>слонів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перетину</a:t>
            </a:r>
            <a:r>
              <a:rPr lang="ru-RU" dirty="0"/>
              <a:t> </a:t>
            </a:r>
            <a:r>
              <a:rPr lang="ru-RU" dirty="0" err="1"/>
              <a:t>річки</a:t>
            </a:r>
            <a:r>
              <a:rPr lang="ru-RU" dirty="0"/>
              <a:t> </a:t>
            </a:r>
            <a:r>
              <a:rPr lang="ru-RU" dirty="0" err="1"/>
              <a:t>Родан</a:t>
            </a:r>
            <a:r>
              <a:rPr lang="ru-RU" dirty="0"/>
              <a:t> (</a:t>
            </a:r>
            <a:r>
              <a:rPr lang="ru-RU" dirty="0" err="1"/>
              <a:t>сучасна</a:t>
            </a:r>
            <a:r>
              <a:rPr lang="ru-RU" dirty="0"/>
              <a:t> Рона)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отримував</a:t>
            </a:r>
            <a:r>
              <a:rPr lang="ru-RU" dirty="0"/>
              <a:t> як </a:t>
            </a:r>
            <a:r>
              <a:rPr lang="ru-RU" dirty="0" err="1"/>
              <a:t>підтримку</a:t>
            </a:r>
            <a:r>
              <a:rPr lang="ru-RU" dirty="0"/>
              <a:t> з боку </a:t>
            </a:r>
            <a:r>
              <a:rPr lang="ru-RU" dirty="0" err="1"/>
              <a:t>галльських</a:t>
            </a:r>
            <a:r>
              <a:rPr lang="ru-RU" dirty="0"/>
              <a:t> племен та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вождів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 Бранка та </a:t>
            </a:r>
            <a:r>
              <a:rPr lang="ru-RU" dirty="0" err="1"/>
              <a:t>Магала</a:t>
            </a:r>
            <a:r>
              <a:rPr lang="ru-RU" dirty="0"/>
              <a:t>, так й </a:t>
            </a:r>
            <a:r>
              <a:rPr lang="ru-RU" dirty="0" err="1"/>
              <a:t>відчайдушний</a:t>
            </a:r>
            <a:r>
              <a:rPr lang="ru-RU" dirty="0"/>
              <a:t> </a:t>
            </a:r>
            <a:r>
              <a:rPr lang="ru-RU" dirty="0" err="1"/>
              <a:t>спротив</a:t>
            </a:r>
            <a:r>
              <a:rPr lang="ru-RU" dirty="0"/>
              <a:t>. При </a:t>
            </a:r>
            <a:r>
              <a:rPr lang="ru-RU" dirty="0" err="1"/>
              <a:t>переході</a:t>
            </a:r>
            <a:r>
              <a:rPr lang="ru-RU" dirty="0"/>
              <a:t> через </a:t>
            </a:r>
            <a:r>
              <a:rPr lang="ru-RU" dirty="0" err="1"/>
              <a:t>Альпи</a:t>
            </a:r>
            <a:r>
              <a:rPr lang="ru-RU" dirty="0"/>
              <a:t> </a:t>
            </a:r>
            <a:r>
              <a:rPr lang="ru-RU" dirty="0" err="1"/>
              <a:t>значна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війська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 smtClean="0"/>
              <a:t>втрачена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52352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Перехід через Альпи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4220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4654352" cy="5715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220072" y="620688"/>
            <a:ext cx="3545976" cy="612068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1100" dirty="0"/>
              <a:t>У </a:t>
            </a:r>
            <a:r>
              <a:rPr lang="ru-RU" sz="1100" dirty="0" err="1"/>
              <a:t>центральній</a:t>
            </a:r>
            <a:r>
              <a:rPr lang="ru-RU" sz="1100" dirty="0"/>
              <a:t> </a:t>
            </a:r>
            <a:r>
              <a:rPr lang="ru-RU" sz="1100" dirty="0" err="1"/>
              <a:t>частині</a:t>
            </a:r>
            <a:r>
              <a:rPr lang="ru-RU" sz="1100" dirty="0"/>
              <a:t> поля бою битву </a:t>
            </a:r>
            <a:r>
              <a:rPr lang="ru-RU" sz="1100" dirty="0" err="1"/>
              <a:t>зав'язали</a:t>
            </a:r>
            <a:r>
              <a:rPr lang="ru-RU" sz="1100" dirty="0"/>
              <a:t>, як </a:t>
            </a:r>
            <a:r>
              <a:rPr lang="ru-RU" sz="1100" dirty="0" err="1"/>
              <a:t>завжди</a:t>
            </a:r>
            <a:r>
              <a:rPr lang="ru-RU" sz="1100" dirty="0"/>
              <a:t>, </a:t>
            </a:r>
            <a:r>
              <a:rPr lang="ru-RU" sz="1100" dirty="0" err="1"/>
              <a:t>легкоозброєні</a:t>
            </a:r>
            <a:r>
              <a:rPr lang="ru-RU" sz="1100" dirty="0"/>
              <a:t> </a:t>
            </a:r>
            <a:r>
              <a:rPr lang="ru-RU" sz="1100" dirty="0" err="1"/>
              <a:t>піхотинці</a:t>
            </a:r>
            <a:r>
              <a:rPr lang="ru-RU" sz="1100" dirty="0"/>
              <a:t>. </a:t>
            </a:r>
            <a:r>
              <a:rPr lang="ru-RU" sz="1100" dirty="0" err="1"/>
              <a:t>Одночасно</a:t>
            </a:r>
            <a:r>
              <a:rPr lang="ru-RU" sz="1100" dirty="0"/>
              <a:t> з </a:t>
            </a:r>
            <a:r>
              <a:rPr lang="ru-RU" sz="1100" dirty="0" err="1"/>
              <a:t>цим</a:t>
            </a:r>
            <a:r>
              <a:rPr lang="ru-RU" sz="1100" dirty="0"/>
              <a:t> </a:t>
            </a:r>
            <a:r>
              <a:rPr lang="ru-RU" sz="1100" dirty="0" err="1"/>
              <a:t>важка</a:t>
            </a:r>
            <a:r>
              <a:rPr lang="ru-RU" sz="1100" dirty="0"/>
              <a:t> </a:t>
            </a:r>
            <a:r>
              <a:rPr lang="ru-RU" sz="1100" dirty="0" err="1"/>
              <a:t>кіннота</a:t>
            </a:r>
            <a:r>
              <a:rPr lang="ru-RU" sz="1100" dirty="0"/>
              <a:t> </a:t>
            </a:r>
            <a:r>
              <a:rPr lang="ru-RU" sz="1100" dirty="0" err="1"/>
              <a:t>лівого</a:t>
            </a:r>
            <a:r>
              <a:rPr lang="ru-RU" sz="1100" dirty="0"/>
              <a:t> </a:t>
            </a:r>
            <a:r>
              <a:rPr lang="ru-RU" sz="1100" dirty="0" err="1"/>
              <a:t>крила</a:t>
            </a:r>
            <a:r>
              <a:rPr lang="ru-RU" sz="1100" dirty="0"/>
              <a:t> </a:t>
            </a:r>
            <a:r>
              <a:rPr lang="ru-RU" sz="1100" dirty="0" err="1"/>
              <a:t>Ганнібала</a:t>
            </a:r>
            <a:r>
              <a:rPr lang="ru-RU" sz="1100" dirty="0"/>
              <a:t> </a:t>
            </a:r>
            <a:r>
              <a:rPr lang="ru-RU" sz="1100" dirty="0" err="1"/>
              <a:t>завдала</a:t>
            </a:r>
            <a:r>
              <a:rPr lang="ru-RU" sz="1100" dirty="0"/>
              <a:t> удару по 2-х </a:t>
            </a:r>
            <a:r>
              <a:rPr lang="ru-RU" sz="1100" dirty="0" err="1"/>
              <a:t>тисячній</a:t>
            </a:r>
            <a:r>
              <a:rPr lang="ru-RU" sz="1100" dirty="0"/>
              <a:t> </a:t>
            </a:r>
            <a:r>
              <a:rPr lang="ru-RU" sz="1100" dirty="0" err="1"/>
              <a:t>римській</a:t>
            </a:r>
            <a:r>
              <a:rPr lang="ru-RU" sz="1100" dirty="0"/>
              <a:t> </a:t>
            </a:r>
            <a:r>
              <a:rPr lang="ru-RU" sz="1100" dirty="0" err="1"/>
              <a:t>кінноті</a:t>
            </a:r>
            <a:r>
              <a:rPr lang="ru-RU" sz="1100" dirty="0"/>
              <a:t> і вельми </a:t>
            </a:r>
            <a:r>
              <a:rPr lang="ru-RU" sz="1100" dirty="0" err="1"/>
              <a:t>швидко</a:t>
            </a:r>
            <a:r>
              <a:rPr lang="ru-RU" sz="1100" dirty="0"/>
              <a:t> </a:t>
            </a:r>
            <a:r>
              <a:rPr lang="ru-RU" sz="1100" dirty="0" err="1"/>
              <a:t>розбила</a:t>
            </a:r>
            <a:r>
              <a:rPr lang="ru-RU" sz="1100" dirty="0"/>
              <a:t> </a:t>
            </a:r>
            <a:r>
              <a:rPr lang="ru-RU" sz="1100" dirty="0" err="1"/>
              <a:t>її</a:t>
            </a:r>
            <a:r>
              <a:rPr lang="ru-RU" sz="1100" dirty="0"/>
              <a:t> і обернула у </a:t>
            </a:r>
            <a:r>
              <a:rPr lang="ru-RU" sz="1100" dirty="0" err="1"/>
              <a:t>втечу</a:t>
            </a:r>
            <a:r>
              <a:rPr lang="ru-RU" sz="1100" dirty="0"/>
              <a:t>. </a:t>
            </a:r>
            <a:r>
              <a:rPr lang="ru-RU" sz="1100" dirty="0" err="1"/>
              <a:t>Після</a:t>
            </a:r>
            <a:r>
              <a:rPr lang="ru-RU" sz="1100" dirty="0"/>
              <a:t> </a:t>
            </a:r>
            <a:r>
              <a:rPr lang="ru-RU" sz="1100" dirty="0" err="1"/>
              <a:t>цього</a:t>
            </a:r>
            <a:r>
              <a:rPr lang="ru-RU" sz="1100" dirty="0"/>
              <a:t> бою </a:t>
            </a:r>
            <a:r>
              <a:rPr lang="ru-RU" sz="1100" dirty="0" err="1"/>
              <a:t>важка</a:t>
            </a:r>
            <a:r>
              <a:rPr lang="ru-RU" sz="1100" dirty="0"/>
              <a:t> </a:t>
            </a:r>
            <a:r>
              <a:rPr lang="ru-RU" sz="1100" dirty="0" err="1"/>
              <a:t>кіннота</a:t>
            </a:r>
            <a:r>
              <a:rPr lang="ru-RU" sz="1100" dirty="0"/>
              <a:t> </a:t>
            </a:r>
            <a:r>
              <a:rPr lang="ru-RU" sz="1100" dirty="0" err="1"/>
              <a:t>обійшла</a:t>
            </a:r>
            <a:r>
              <a:rPr lang="ru-RU" sz="1100" dirty="0"/>
              <a:t> </a:t>
            </a:r>
            <a:r>
              <a:rPr lang="ru-RU" sz="1100" dirty="0" err="1"/>
              <a:t>римську</a:t>
            </a:r>
            <a:r>
              <a:rPr lang="ru-RU" sz="1100" dirty="0"/>
              <a:t> </a:t>
            </a:r>
            <a:r>
              <a:rPr lang="ru-RU" sz="1100" dirty="0" err="1"/>
              <a:t>піхоту</a:t>
            </a:r>
            <a:r>
              <a:rPr lang="ru-RU" sz="1100" dirty="0"/>
              <a:t> і </a:t>
            </a:r>
            <a:r>
              <a:rPr lang="ru-RU" sz="1100" dirty="0" err="1"/>
              <a:t>опинилася</a:t>
            </a:r>
            <a:r>
              <a:rPr lang="ru-RU" sz="1100" dirty="0"/>
              <a:t> в </a:t>
            </a:r>
            <a:r>
              <a:rPr lang="ru-RU" sz="1100" dirty="0" err="1"/>
              <a:t>тилу</a:t>
            </a:r>
            <a:r>
              <a:rPr lang="ru-RU" sz="1100" dirty="0"/>
              <a:t> </a:t>
            </a:r>
            <a:r>
              <a:rPr lang="ru-RU" sz="1100" dirty="0" err="1"/>
              <a:t>римської</a:t>
            </a:r>
            <a:r>
              <a:rPr lang="ru-RU" sz="1100" dirty="0"/>
              <a:t> </a:t>
            </a:r>
            <a:r>
              <a:rPr lang="ru-RU" sz="1100" dirty="0" err="1"/>
              <a:t>кінноти</a:t>
            </a:r>
            <a:r>
              <a:rPr lang="ru-RU" sz="1100" dirty="0"/>
              <a:t> </a:t>
            </a:r>
            <a:r>
              <a:rPr lang="ru-RU" sz="1100" dirty="0" err="1"/>
              <a:t>лівого</a:t>
            </a:r>
            <a:r>
              <a:rPr lang="ru-RU" sz="1100" dirty="0"/>
              <a:t> </a:t>
            </a:r>
            <a:r>
              <a:rPr lang="ru-RU" sz="1100" dirty="0" err="1"/>
              <a:t>крила</a:t>
            </a:r>
            <a:r>
              <a:rPr lang="ru-RU" sz="1100" dirty="0"/>
              <a:t>, яка </a:t>
            </a:r>
            <a:r>
              <a:rPr lang="ru-RU" sz="1100" dirty="0" err="1"/>
              <a:t>була</a:t>
            </a:r>
            <a:r>
              <a:rPr lang="ru-RU" sz="1100" dirty="0"/>
              <a:t> </a:t>
            </a:r>
            <a:r>
              <a:rPr lang="ru-RU" sz="1100" dirty="0" err="1"/>
              <a:t>скута</a:t>
            </a:r>
            <a:r>
              <a:rPr lang="ru-RU" sz="1100" dirty="0"/>
              <a:t> з фронту </a:t>
            </a:r>
            <a:r>
              <a:rPr lang="ru-RU" sz="1100" dirty="0" err="1"/>
              <a:t>нумідійськой</a:t>
            </a:r>
            <a:r>
              <a:rPr lang="ru-RU" sz="1100" dirty="0"/>
              <a:t> </a:t>
            </a:r>
            <a:r>
              <a:rPr lang="ru-RU" sz="1100" dirty="0" err="1"/>
              <a:t>кіннотою</a:t>
            </a:r>
            <a:r>
              <a:rPr lang="ru-RU" sz="1100" dirty="0"/>
              <a:t> </a:t>
            </a:r>
            <a:r>
              <a:rPr lang="ru-RU" sz="1100" dirty="0" err="1"/>
              <a:t>Ганнібала</a:t>
            </a:r>
            <a:r>
              <a:rPr lang="ru-RU" sz="1100" dirty="0"/>
              <a:t>. </a:t>
            </a:r>
            <a:r>
              <a:rPr lang="ru-RU" sz="1100" dirty="0" err="1"/>
              <a:t>Ліве</a:t>
            </a:r>
            <a:r>
              <a:rPr lang="ru-RU" sz="1100" dirty="0"/>
              <a:t> </a:t>
            </a:r>
            <a:r>
              <a:rPr lang="ru-RU" sz="1100" dirty="0" err="1"/>
              <a:t>крило</a:t>
            </a:r>
            <a:r>
              <a:rPr lang="ru-RU" sz="1100" dirty="0"/>
              <a:t> римлян так само </a:t>
            </a:r>
            <a:r>
              <a:rPr lang="ru-RU" sz="1100" dirty="0" err="1"/>
              <a:t>було</a:t>
            </a:r>
            <a:r>
              <a:rPr lang="ru-RU" sz="1100" dirty="0"/>
              <a:t> </a:t>
            </a:r>
            <a:r>
              <a:rPr lang="ru-RU" sz="1100" dirty="0" err="1"/>
              <a:t>розбите</a:t>
            </a:r>
            <a:r>
              <a:rPr lang="ru-RU" sz="1100" dirty="0"/>
              <a:t>. </a:t>
            </a:r>
            <a:r>
              <a:rPr lang="ru-RU" sz="1100" dirty="0" err="1"/>
              <a:t>Під</a:t>
            </a:r>
            <a:r>
              <a:rPr lang="ru-RU" sz="1100" dirty="0"/>
              <a:t> час </a:t>
            </a:r>
            <a:r>
              <a:rPr lang="ru-RU" sz="1100" dirty="0" err="1"/>
              <a:t>кінної</a:t>
            </a:r>
            <a:r>
              <a:rPr lang="ru-RU" sz="1100" dirty="0"/>
              <a:t> </a:t>
            </a:r>
            <a:r>
              <a:rPr lang="ru-RU" sz="1100" dirty="0" err="1"/>
              <a:t>битви</a:t>
            </a:r>
            <a:r>
              <a:rPr lang="ru-RU" sz="1100" dirty="0"/>
              <a:t> на флангах </a:t>
            </a:r>
            <a:r>
              <a:rPr lang="ru-RU" sz="1100" dirty="0" err="1"/>
              <a:t>римська</a:t>
            </a:r>
            <a:r>
              <a:rPr lang="ru-RU" sz="1100" dirty="0"/>
              <a:t> </a:t>
            </a:r>
            <a:r>
              <a:rPr lang="ru-RU" sz="1100" dirty="0" err="1"/>
              <a:t>піхота</a:t>
            </a:r>
            <a:r>
              <a:rPr lang="ru-RU" sz="1100" dirty="0"/>
              <a:t> </a:t>
            </a:r>
            <a:r>
              <a:rPr lang="ru-RU" sz="1100" dirty="0" err="1"/>
              <a:t>атакувала</a:t>
            </a:r>
            <a:r>
              <a:rPr lang="ru-RU" sz="1100" dirty="0"/>
              <a:t> </a:t>
            </a:r>
            <a:r>
              <a:rPr lang="ru-RU" sz="1100" dirty="0" err="1"/>
              <a:t>піхоту</a:t>
            </a:r>
            <a:r>
              <a:rPr lang="ru-RU" sz="1100" dirty="0"/>
              <a:t> Карфагена і, </a:t>
            </a:r>
            <a:r>
              <a:rPr lang="ru-RU" sz="1100" dirty="0" err="1"/>
              <a:t>маючи</a:t>
            </a:r>
            <a:r>
              <a:rPr lang="ru-RU" sz="1100" dirty="0"/>
              <a:t> </a:t>
            </a:r>
            <a:r>
              <a:rPr lang="ru-RU" sz="1100" dirty="0" err="1"/>
              <a:t>перевагу</a:t>
            </a:r>
            <a:r>
              <a:rPr lang="ru-RU" sz="1100" dirty="0"/>
              <a:t> в </a:t>
            </a:r>
            <a:r>
              <a:rPr lang="ru-RU" sz="1100" dirty="0" err="1"/>
              <a:t>силі</a:t>
            </a:r>
            <a:r>
              <a:rPr lang="ru-RU" sz="1100" dirty="0"/>
              <a:t>, почала </a:t>
            </a:r>
            <a:r>
              <a:rPr lang="ru-RU" sz="1100" dirty="0" err="1"/>
              <a:t>тіснити</a:t>
            </a:r>
            <a:r>
              <a:rPr lang="ru-RU" sz="1100" dirty="0"/>
              <a:t> </a:t>
            </a:r>
            <a:r>
              <a:rPr lang="ru-RU" sz="1100" dirty="0" err="1"/>
              <a:t>її</a:t>
            </a:r>
            <a:r>
              <a:rPr lang="ru-RU" sz="1100" dirty="0"/>
              <a:t>. </a:t>
            </a:r>
            <a:r>
              <a:rPr lang="ru-RU" sz="1100" dirty="0" err="1"/>
              <a:t>Якщо</a:t>
            </a:r>
            <a:r>
              <a:rPr lang="ru-RU" sz="1100" dirty="0"/>
              <a:t> на початку </a:t>
            </a:r>
            <a:r>
              <a:rPr lang="ru-RU" sz="1100" dirty="0" err="1"/>
              <a:t>битви</a:t>
            </a:r>
            <a:r>
              <a:rPr lang="ru-RU" sz="1100" dirty="0"/>
              <a:t> центр </a:t>
            </a:r>
            <a:r>
              <a:rPr lang="ru-RU" sz="1100" dirty="0" err="1"/>
              <a:t>бойового</a:t>
            </a:r>
            <a:r>
              <a:rPr lang="ru-RU" sz="1100" dirty="0"/>
              <a:t> порядку Карфагена </a:t>
            </a:r>
            <a:r>
              <a:rPr lang="ru-RU" sz="1100" dirty="0" err="1"/>
              <a:t>знаходився</a:t>
            </a:r>
            <a:r>
              <a:rPr lang="ru-RU" sz="1100" dirty="0"/>
              <a:t> </a:t>
            </a:r>
            <a:r>
              <a:rPr lang="ru-RU" sz="1100" dirty="0" err="1"/>
              <a:t>попереду</a:t>
            </a:r>
            <a:r>
              <a:rPr lang="ru-RU" sz="1100" dirty="0"/>
              <a:t>, </a:t>
            </a:r>
            <a:r>
              <a:rPr lang="ru-RU" sz="1100" dirty="0" err="1"/>
              <a:t>утворюючи</a:t>
            </a:r>
            <a:r>
              <a:rPr lang="ru-RU" sz="1100" dirty="0"/>
              <a:t> як </a:t>
            </a:r>
            <a:r>
              <a:rPr lang="ru-RU" sz="1100" dirty="0" err="1"/>
              <a:t>би</a:t>
            </a:r>
            <a:r>
              <a:rPr lang="ru-RU" sz="1100" dirty="0"/>
              <a:t> </a:t>
            </a:r>
            <a:r>
              <a:rPr lang="ru-RU" sz="1100" dirty="0" err="1"/>
              <a:t>опуклу</a:t>
            </a:r>
            <a:r>
              <a:rPr lang="ru-RU" sz="1100" dirty="0"/>
              <a:t> </a:t>
            </a:r>
            <a:r>
              <a:rPr lang="ru-RU" sz="1100" dirty="0" err="1"/>
              <a:t>частину</a:t>
            </a:r>
            <a:r>
              <a:rPr lang="ru-RU" sz="1100" dirty="0"/>
              <a:t> </a:t>
            </a:r>
            <a:r>
              <a:rPr lang="ru-RU" sz="1100" dirty="0" err="1"/>
              <a:t>півмісяця</a:t>
            </a:r>
            <a:r>
              <a:rPr lang="ru-RU" sz="1100" dirty="0"/>
              <a:t>, то </a:t>
            </a:r>
            <a:r>
              <a:rPr lang="ru-RU" sz="1100" dirty="0" err="1"/>
              <a:t>тепер</a:t>
            </a:r>
            <a:r>
              <a:rPr lang="ru-RU" sz="1100" dirty="0"/>
              <a:t> </a:t>
            </a:r>
            <a:r>
              <a:rPr lang="ru-RU" sz="1100" dirty="0" err="1"/>
              <a:t>він</a:t>
            </a:r>
            <a:r>
              <a:rPr lang="ru-RU" sz="1100" dirty="0"/>
              <a:t> </a:t>
            </a:r>
            <a:r>
              <a:rPr lang="ru-RU" sz="1100" dirty="0" err="1"/>
              <a:t>подався</a:t>
            </a:r>
            <a:r>
              <a:rPr lang="ru-RU" sz="1100" dirty="0"/>
              <a:t> далеко назад. </a:t>
            </a:r>
            <a:r>
              <a:rPr lang="ru-RU" sz="1100" dirty="0" err="1"/>
              <a:t>Положення</a:t>
            </a:r>
            <a:r>
              <a:rPr lang="ru-RU" sz="1100" dirty="0"/>
              <a:t> </a:t>
            </a:r>
            <a:r>
              <a:rPr lang="ru-RU" sz="1100" dirty="0" err="1"/>
              <a:t>піхоти</a:t>
            </a:r>
            <a:r>
              <a:rPr lang="ru-RU" sz="1100" dirty="0"/>
              <a:t> Карфагена </a:t>
            </a:r>
            <a:r>
              <a:rPr lang="ru-RU" sz="1100" dirty="0" err="1"/>
              <a:t>погіршувалося</a:t>
            </a:r>
            <a:r>
              <a:rPr lang="ru-RU" sz="1100" dirty="0"/>
              <a:t>, але фронт </a:t>
            </a:r>
            <a:r>
              <a:rPr lang="ru-RU" sz="1100" dirty="0" err="1"/>
              <a:t>ще</a:t>
            </a:r>
            <a:r>
              <a:rPr lang="ru-RU" sz="1100" dirty="0"/>
              <a:t> не </a:t>
            </a:r>
            <a:r>
              <a:rPr lang="ru-RU" sz="1100" dirty="0" err="1"/>
              <a:t>був</a:t>
            </a:r>
            <a:r>
              <a:rPr lang="ru-RU" sz="1100" dirty="0"/>
              <a:t> </a:t>
            </a:r>
            <a:r>
              <a:rPr lang="ru-RU" sz="1100" dirty="0" err="1"/>
              <a:t>прорваний</a:t>
            </a:r>
            <a:r>
              <a:rPr lang="ru-RU" sz="1100" dirty="0"/>
              <a:t>, </a:t>
            </a:r>
            <a:r>
              <a:rPr lang="ru-RU" sz="1100" dirty="0" err="1"/>
              <a:t>оскільки</a:t>
            </a:r>
            <a:r>
              <a:rPr lang="ru-RU" sz="1100" dirty="0"/>
              <a:t> </a:t>
            </a:r>
            <a:r>
              <a:rPr lang="ru-RU" sz="1100" dirty="0" err="1"/>
              <a:t>вигнувши</a:t>
            </a:r>
            <a:r>
              <a:rPr lang="ru-RU" sz="1100" dirty="0"/>
              <a:t> </a:t>
            </a:r>
            <a:r>
              <a:rPr lang="ru-RU" sz="1100" dirty="0" err="1"/>
              <a:t>його</a:t>
            </a:r>
            <a:r>
              <a:rPr lang="ru-RU" sz="1100" dirty="0"/>
              <a:t> дугою у </a:t>
            </a:r>
            <a:r>
              <a:rPr lang="ru-RU" sz="1100" dirty="0" err="1"/>
              <a:t>бік</a:t>
            </a:r>
            <a:r>
              <a:rPr lang="ru-RU" sz="1100" dirty="0"/>
              <a:t> супротивника, </a:t>
            </a:r>
            <a:r>
              <a:rPr lang="ru-RU" sz="1100" dirty="0" err="1"/>
              <a:t>Ганнібал</a:t>
            </a:r>
            <a:r>
              <a:rPr lang="ru-RU" sz="1100" dirty="0"/>
              <a:t> </a:t>
            </a:r>
            <a:r>
              <a:rPr lang="ru-RU" sz="1100" dirty="0" err="1"/>
              <a:t>забезпечив</a:t>
            </a:r>
            <a:r>
              <a:rPr lang="ru-RU" sz="1100" dirty="0"/>
              <a:t> </a:t>
            </a:r>
            <a:r>
              <a:rPr lang="ru-RU" sz="1100" dirty="0" err="1"/>
              <a:t>йому</a:t>
            </a:r>
            <a:r>
              <a:rPr lang="ru-RU" sz="1100" dirty="0"/>
              <a:t> запас часу. </a:t>
            </a:r>
            <a:r>
              <a:rPr lang="ru-RU" sz="1100" dirty="0" err="1"/>
              <a:t>Бойовий</a:t>
            </a:r>
            <a:r>
              <a:rPr lang="ru-RU" sz="1100" dirty="0"/>
              <a:t> порядок карфагенян як і </a:t>
            </a:r>
            <a:r>
              <a:rPr lang="ru-RU" sz="1100" dirty="0" err="1"/>
              <a:t>раніше</a:t>
            </a:r>
            <a:r>
              <a:rPr lang="ru-RU" sz="1100" dirty="0"/>
              <a:t> </a:t>
            </a:r>
            <a:r>
              <a:rPr lang="ru-RU" sz="1100" dirty="0" err="1"/>
              <a:t>мав</a:t>
            </a:r>
            <a:r>
              <a:rPr lang="ru-RU" sz="1100" dirty="0"/>
              <a:t> форму </a:t>
            </a:r>
            <a:r>
              <a:rPr lang="ru-RU" sz="1100" dirty="0" err="1"/>
              <a:t>півмісяця</a:t>
            </a:r>
            <a:r>
              <a:rPr lang="ru-RU" sz="1100" dirty="0"/>
              <a:t>, але </a:t>
            </a:r>
            <a:r>
              <a:rPr lang="ru-RU" sz="1100" dirty="0" err="1"/>
              <a:t>поверненого</a:t>
            </a:r>
            <a:r>
              <a:rPr lang="ru-RU" sz="1100" dirty="0"/>
              <a:t> до супротивника </a:t>
            </a:r>
            <a:r>
              <a:rPr lang="ru-RU" sz="1100" dirty="0" err="1"/>
              <a:t>вже</a:t>
            </a:r>
            <a:r>
              <a:rPr lang="ru-RU" sz="1100" dirty="0"/>
              <a:t> не </a:t>
            </a:r>
            <a:r>
              <a:rPr lang="ru-RU" sz="1100" dirty="0" err="1"/>
              <a:t>опуклою</a:t>
            </a:r>
            <a:r>
              <a:rPr lang="ru-RU" sz="1100" dirty="0"/>
              <a:t> </a:t>
            </a:r>
            <a:r>
              <a:rPr lang="ru-RU" sz="1100" dirty="0" err="1"/>
              <a:t>частиною</a:t>
            </a:r>
            <a:r>
              <a:rPr lang="ru-RU" sz="1100" dirty="0"/>
              <a:t>, а рогами. Продавивши центр карфагенян, колона римлян </a:t>
            </a:r>
            <a:r>
              <a:rPr lang="ru-RU" sz="1100" dirty="0" err="1"/>
              <a:t>опинилася</a:t>
            </a:r>
            <a:r>
              <a:rPr lang="ru-RU" sz="1100" dirty="0"/>
              <a:t> </a:t>
            </a:r>
            <a:r>
              <a:rPr lang="ru-RU" sz="1100" dirty="0" err="1"/>
              <a:t>між</a:t>
            </a:r>
            <a:r>
              <a:rPr lang="ru-RU" sz="1100" dirty="0"/>
              <a:t> </a:t>
            </a:r>
            <a:r>
              <a:rPr lang="ru-RU" sz="1100" dirty="0" err="1"/>
              <a:t>африканськими</a:t>
            </a:r>
            <a:r>
              <a:rPr lang="ru-RU" sz="1100" dirty="0"/>
              <a:t> </a:t>
            </a:r>
            <a:r>
              <a:rPr lang="ru-RU" sz="1100" dirty="0" err="1"/>
              <a:t>військами</a:t>
            </a:r>
            <a:r>
              <a:rPr lang="ru-RU" sz="1100" dirty="0"/>
              <a:t> </a:t>
            </a:r>
            <a:r>
              <a:rPr lang="ru-RU" sz="1100" dirty="0" err="1"/>
              <a:t>Ганнібала</a:t>
            </a:r>
            <a:r>
              <a:rPr lang="ru-RU" sz="1100" dirty="0"/>
              <a:t>, </a:t>
            </a:r>
            <a:r>
              <a:rPr lang="ru-RU" sz="1100" dirty="0" err="1"/>
              <a:t>що</a:t>
            </a:r>
            <a:r>
              <a:rPr lang="ru-RU" sz="1100" dirty="0"/>
              <a:t> </a:t>
            </a:r>
            <a:r>
              <a:rPr lang="ru-RU" sz="1100" dirty="0" err="1"/>
              <a:t>кинулися</a:t>
            </a:r>
            <a:r>
              <a:rPr lang="ru-RU" sz="1100" dirty="0"/>
              <a:t> на римлян справа та </a:t>
            </a:r>
            <a:r>
              <a:rPr lang="ru-RU" sz="1100" dirty="0" err="1"/>
              <a:t>зліва</a:t>
            </a:r>
            <a:r>
              <a:rPr lang="ru-RU" sz="1100" dirty="0"/>
              <a:t>. </a:t>
            </a:r>
            <a:r>
              <a:rPr lang="ru-RU" sz="1100" dirty="0" err="1"/>
              <a:t>Це</a:t>
            </a:r>
            <a:r>
              <a:rPr lang="ru-RU" sz="1100" dirty="0"/>
              <a:t> </a:t>
            </a:r>
            <a:r>
              <a:rPr lang="ru-RU" sz="1100" dirty="0" err="1"/>
              <a:t>зупинило</a:t>
            </a:r>
            <a:r>
              <a:rPr lang="ru-RU" sz="1100" dirty="0"/>
              <a:t> </a:t>
            </a:r>
            <a:r>
              <a:rPr lang="ru-RU" sz="1100" dirty="0" err="1"/>
              <a:t>просування</a:t>
            </a:r>
            <a:r>
              <a:rPr lang="ru-RU" sz="1100" dirty="0"/>
              <a:t> вперед римлян і центр карфагенян </a:t>
            </a:r>
            <a:r>
              <a:rPr lang="ru-RU" sz="1100" dirty="0" err="1"/>
              <a:t>вистояв</a:t>
            </a:r>
            <a:r>
              <a:rPr lang="ru-RU" sz="1100" dirty="0"/>
              <a:t>. </a:t>
            </a:r>
            <a:r>
              <a:rPr lang="ru-RU" sz="1100" dirty="0" err="1"/>
              <a:t>Римська</a:t>
            </a:r>
            <a:r>
              <a:rPr lang="ru-RU" sz="1100" dirty="0"/>
              <a:t> </a:t>
            </a:r>
            <a:r>
              <a:rPr lang="ru-RU" sz="1100" dirty="0" err="1"/>
              <a:t>армія</a:t>
            </a:r>
            <a:r>
              <a:rPr lang="ru-RU" sz="1100" dirty="0"/>
              <a:t>, </a:t>
            </a:r>
            <a:r>
              <a:rPr lang="ru-RU" sz="1100" dirty="0" err="1"/>
              <a:t>що</a:t>
            </a:r>
            <a:r>
              <a:rPr lang="ru-RU" sz="1100" dirty="0"/>
              <a:t> </a:t>
            </a:r>
            <a:r>
              <a:rPr lang="ru-RU" sz="1100" dirty="0" err="1"/>
              <a:t>залишилася</a:t>
            </a:r>
            <a:r>
              <a:rPr lang="ru-RU" sz="1100" dirty="0"/>
              <a:t> без </a:t>
            </a:r>
            <a:r>
              <a:rPr lang="ru-RU" sz="1100" dirty="0" err="1"/>
              <a:t>кінноти</a:t>
            </a:r>
            <a:r>
              <a:rPr lang="ru-RU" sz="1100" dirty="0"/>
              <a:t> на флангах, </a:t>
            </a:r>
            <a:r>
              <a:rPr lang="ru-RU" sz="1100" dirty="0" err="1"/>
              <a:t>маючи</a:t>
            </a:r>
            <a:r>
              <a:rPr lang="ru-RU" sz="1100" dirty="0"/>
              <a:t> </a:t>
            </a:r>
            <a:r>
              <a:rPr lang="ru-RU" sz="1100" dirty="0" err="1"/>
              <a:t>успіх</a:t>
            </a:r>
            <a:r>
              <a:rPr lang="ru-RU" sz="1100" dirty="0"/>
              <a:t> в </a:t>
            </a:r>
            <a:r>
              <a:rPr lang="ru-RU" sz="1100" dirty="0" err="1"/>
              <a:t>центрі</a:t>
            </a:r>
            <a:r>
              <a:rPr lang="ru-RU" sz="1100" dirty="0"/>
              <a:t>, входила в «</a:t>
            </a:r>
            <a:r>
              <a:rPr lang="ru-RU" sz="1100" dirty="0" err="1"/>
              <a:t>мішок</a:t>
            </a:r>
            <a:r>
              <a:rPr lang="ru-RU" sz="1100" dirty="0"/>
              <a:t>».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20072" y="260648"/>
            <a:ext cx="3542928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Хід</a:t>
            </a:r>
            <a:r>
              <a:rPr lang="ru-RU" dirty="0"/>
              <a:t> </a:t>
            </a:r>
            <a:r>
              <a:rPr lang="ru-RU" dirty="0" err="1"/>
              <a:t>битви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457200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0889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399"/>
            <a:ext cx="8229600" cy="137617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vi-VN" sz="1800" b="1" dirty="0"/>
              <a:t>Би́тва при За́мі  </a:t>
            </a:r>
            <a:r>
              <a:rPr lang="vi-VN" sz="1800" dirty="0"/>
              <a:t>— битва між військами Карфагену та Римської республіки, що сталася 202 до н. е. Точне місце невідоме, десь недалеко від Карфагена, сучасний Туніс. Остання і вирішальна битва Другої Пунічної війни, перемога римського війська на чолі зі Сципіоном Африканським над карфагенським військом Ганнібала. Єдина битва Другої Пунічної війни, у якій Ганнібал зазнав поразки</a:t>
            </a:r>
            <a:r>
              <a:rPr lang="vi-VN" sz="1800" dirty="0" smtClean="0"/>
              <a:t>.</a:t>
            </a:r>
            <a:r>
              <a:rPr lang="uk-UA" sz="1800" dirty="0" smtClean="0"/>
              <a:t> (Доповідь №2)</a:t>
            </a:r>
            <a:endParaRPr lang="ru-RU" sz="1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00" y="1528573"/>
            <a:ext cx="708660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0060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52400"/>
            <a:ext cx="8291264" cy="183644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3200" dirty="0" smtClean="0"/>
              <a:t>Наслідки: Карфаген зазнав поразки а Рим став </a:t>
            </a:r>
            <a:r>
              <a:rPr lang="uk-UA" sz="3200" b="1" i="1" dirty="0" smtClean="0"/>
              <a:t>повним господарем </a:t>
            </a:r>
            <a:r>
              <a:rPr lang="uk-UA" sz="3200" dirty="0" smtClean="0"/>
              <a:t>Західного Середземномор'я </a:t>
            </a:r>
            <a:endParaRPr lang="ru-RU" sz="3200" dirty="0"/>
          </a:p>
        </p:txBody>
      </p:sp>
      <p:pic>
        <p:nvPicPr>
          <p:cNvPr id="4098" name="Picture 2" descr="C:\Documents and Settings\Admin\Рабочий стол\УРОК\167382-strange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8880"/>
            <a:ext cx="4059238" cy="324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Admin\Рабочий стол\УРОК\d1026108e7b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060848"/>
            <a:ext cx="3333750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343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3863668"/>
              </p:ext>
            </p:extLst>
          </p:nvPr>
        </p:nvGraphicFramePr>
        <p:xfrm>
          <a:off x="457200" y="1557338"/>
          <a:ext cx="8229600" cy="2225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14800"/>
                <a:gridCol w="41148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Третя</a:t>
                      </a:r>
                      <a:r>
                        <a:rPr lang="uk-UA" baseline="0" dirty="0" smtClean="0"/>
                        <a:t> Пунічна війна</a:t>
                      </a:r>
                      <a:r>
                        <a:rPr lang="uk-UA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Роки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Головна подія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Рік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Хто переміг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Значення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037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«А Карфаген має бути зруйновано»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838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31296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 smtClean="0"/>
              <a:t>1.Чому </a:t>
            </a:r>
            <a:r>
              <a:rPr lang="ru-RU" sz="4000" dirty="0" err="1"/>
              <a:t>війни</a:t>
            </a:r>
            <a:r>
              <a:rPr lang="ru-RU" sz="4000" dirty="0"/>
              <a:t>, </a:t>
            </a:r>
            <a:r>
              <a:rPr lang="ru-RU" sz="4000" dirty="0" err="1"/>
              <a:t>що</a:t>
            </a:r>
            <a:r>
              <a:rPr lang="ru-RU" sz="4000" dirty="0"/>
              <a:t> </a:t>
            </a:r>
            <a:r>
              <a:rPr lang="ru-RU" sz="4000" dirty="0" err="1"/>
              <a:t>почалися</a:t>
            </a:r>
            <a:r>
              <a:rPr lang="ru-RU" sz="4000" dirty="0"/>
              <a:t> </a:t>
            </a:r>
            <a:r>
              <a:rPr lang="ru-RU" sz="4000" dirty="0" err="1"/>
              <a:t>між</a:t>
            </a:r>
            <a:r>
              <a:rPr lang="ru-RU" sz="4000" dirty="0"/>
              <a:t> Римом та </a:t>
            </a:r>
            <a:endParaRPr lang="ru-RU" sz="4000" dirty="0" smtClean="0"/>
          </a:p>
          <a:p>
            <a:pPr marL="0" indent="0">
              <a:buNone/>
            </a:pPr>
            <a:r>
              <a:rPr lang="ru-RU" sz="4000" dirty="0" smtClean="0"/>
              <a:t>Карфагеном</a:t>
            </a:r>
            <a:r>
              <a:rPr lang="ru-RU" sz="4000" dirty="0"/>
              <a:t>, </a:t>
            </a:r>
            <a:r>
              <a:rPr lang="ru-RU" sz="4000" dirty="0" err="1" smtClean="0"/>
              <a:t>отримали</a:t>
            </a:r>
            <a:r>
              <a:rPr lang="ru-RU" sz="4000" dirty="0" smtClean="0"/>
              <a:t> </a:t>
            </a:r>
            <a:r>
              <a:rPr lang="ru-RU" sz="4000" dirty="0" err="1" smtClean="0"/>
              <a:t>назву</a:t>
            </a:r>
            <a:r>
              <a:rPr lang="ru-RU" sz="4000" dirty="0" smtClean="0"/>
              <a:t> </a:t>
            </a:r>
            <a:r>
              <a:rPr lang="ru-RU" sz="4000" dirty="0" err="1" smtClean="0"/>
              <a:t>Пунічних</a:t>
            </a:r>
            <a:r>
              <a:rPr lang="ru-RU" sz="4000" dirty="0" smtClean="0"/>
              <a:t> ?                      </a:t>
            </a:r>
          </a:p>
          <a:p>
            <a:pPr marL="0" indent="0">
              <a:buNone/>
            </a:pPr>
            <a:r>
              <a:rPr lang="ru-RU" sz="4000" dirty="0"/>
              <a:t>2. </a:t>
            </a:r>
            <a:r>
              <a:rPr lang="ru-RU" sz="4000" dirty="0" err="1"/>
              <a:t>Хто</a:t>
            </a:r>
            <a:r>
              <a:rPr lang="ru-RU" sz="4000" dirty="0"/>
              <a:t> </a:t>
            </a:r>
            <a:r>
              <a:rPr lang="ru-RU" sz="4000" dirty="0" err="1"/>
              <a:t>такий</a:t>
            </a:r>
            <a:r>
              <a:rPr lang="ru-RU" sz="4000" dirty="0"/>
              <a:t> </a:t>
            </a:r>
            <a:r>
              <a:rPr lang="ru-RU" sz="4000" dirty="0" err="1"/>
              <a:t>Гамількар</a:t>
            </a:r>
            <a:r>
              <a:rPr lang="ru-RU" sz="4000" dirty="0"/>
              <a:t> Барка</a:t>
            </a:r>
            <a:r>
              <a:rPr lang="ru-RU" sz="4000" dirty="0" smtClean="0"/>
              <a:t>?</a:t>
            </a:r>
          </a:p>
          <a:p>
            <a:pPr marL="0" indent="0">
              <a:buNone/>
            </a:pPr>
            <a:r>
              <a:rPr lang="uk-UA" sz="4000" dirty="0" smtClean="0"/>
              <a:t>3.</a:t>
            </a:r>
            <a:r>
              <a:rPr lang="ru-RU" sz="4000" dirty="0"/>
              <a:t> </a:t>
            </a:r>
            <a:r>
              <a:rPr lang="ru-RU" sz="4000" dirty="0" err="1"/>
              <a:t>Хто</a:t>
            </a:r>
            <a:r>
              <a:rPr lang="ru-RU" sz="4000" dirty="0"/>
              <a:t> </a:t>
            </a:r>
            <a:r>
              <a:rPr lang="ru-RU" sz="4000" dirty="0" err="1"/>
              <a:t>такий</a:t>
            </a:r>
            <a:r>
              <a:rPr lang="ru-RU" sz="4000" dirty="0"/>
              <a:t> </a:t>
            </a:r>
            <a:r>
              <a:rPr lang="ru-RU" sz="4000" dirty="0" err="1"/>
              <a:t>Публій</a:t>
            </a:r>
            <a:r>
              <a:rPr lang="ru-RU" sz="4000" dirty="0"/>
              <a:t> </a:t>
            </a:r>
            <a:r>
              <a:rPr lang="ru-RU" sz="4000" dirty="0" err="1"/>
              <a:t>Корнелій</a:t>
            </a:r>
            <a:r>
              <a:rPr lang="ru-RU" sz="4000" dirty="0"/>
              <a:t> </a:t>
            </a:r>
            <a:r>
              <a:rPr lang="ru-RU" sz="4000" dirty="0" err="1"/>
              <a:t>Сципіон</a:t>
            </a:r>
            <a:r>
              <a:rPr lang="ru-RU" sz="4000" dirty="0" smtClean="0"/>
              <a:t>?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4029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Перевіримо себе 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317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err="1">
                <a:latin typeface="SchoolBookC"/>
              </a:rPr>
              <a:t>Консервативний</a:t>
            </a:r>
            <a:r>
              <a:rPr lang="ru-RU" sz="2800" dirty="0">
                <a:latin typeface="SchoolBookC"/>
              </a:rPr>
              <a:t> </a:t>
            </a:r>
            <a:r>
              <a:rPr lang="ru-RU" sz="2800" dirty="0" err="1">
                <a:latin typeface="SchoolBookC"/>
              </a:rPr>
              <a:t>політичний</a:t>
            </a:r>
            <a:r>
              <a:rPr lang="ru-RU" sz="2800" dirty="0">
                <a:latin typeface="SchoolBookC"/>
              </a:rPr>
              <a:t> </a:t>
            </a:r>
            <a:r>
              <a:rPr lang="ru-RU" sz="2800" dirty="0" err="1">
                <a:latin typeface="SchoolBookC"/>
              </a:rPr>
              <a:t>діяч</a:t>
            </a:r>
            <a:r>
              <a:rPr lang="ru-RU" sz="2800" dirty="0">
                <a:latin typeface="SchoolBookC"/>
              </a:rPr>
              <a:t> Риму, автор книги «Про </a:t>
            </a:r>
            <a:r>
              <a:rPr lang="ru-RU" sz="2800" dirty="0" err="1" smtClean="0">
                <a:latin typeface="SchoolBookC"/>
              </a:rPr>
              <a:t>сільське</a:t>
            </a:r>
            <a:r>
              <a:rPr lang="ru-RU" sz="2800" dirty="0" smtClean="0">
                <a:latin typeface="SchoolBookC"/>
              </a:rPr>
              <a:t> </a:t>
            </a:r>
            <a:r>
              <a:rPr lang="ru-RU" sz="2800" dirty="0" err="1">
                <a:latin typeface="SchoolBookC"/>
              </a:rPr>
              <a:t>господарство</a:t>
            </a:r>
            <a:r>
              <a:rPr lang="ru-RU" sz="2800" dirty="0">
                <a:latin typeface="SchoolBookC"/>
              </a:rPr>
              <a:t>», </a:t>
            </a:r>
            <a:r>
              <a:rPr lang="ru-RU" sz="2800" dirty="0" err="1">
                <a:latin typeface="SchoolBookC"/>
              </a:rPr>
              <a:t>учасник</a:t>
            </a:r>
            <a:r>
              <a:rPr lang="ru-RU" sz="2800" dirty="0">
                <a:latin typeface="SchoolBookC"/>
              </a:rPr>
              <a:t> </a:t>
            </a:r>
            <a:r>
              <a:rPr lang="ru-RU" sz="2800" dirty="0" err="1">
                <a:latin typeface="SchoolBookC"/>
              </a:rPr>
              <a:t>Другої</a:t>
            </a:r>
            <a:r>
              <a:rPr lang="ru-RU" sz="2800" dirty="0">
                <a:latin typeface="SchoolBookC"/>
              </a:rPr>
              <a:t> </a:t>
            </a:r>
            <a:r>
              <a:rPr lang="ru-RU" sz="2800" dirty="0" err="1">
                <a:latin typeface="SchoolBookC"/>
              </a:rPr>
              <a:t>Пунічної</a:t>
            </a:r>
            <a:r>
              <a:rPr lang="ru-RU" sz="2800" dirty="0">
                <a:latin typeface="SchoolBookC"/>
              </a:rPr>
              <a:t> </a:t>
            </a:r>
            <a:r>
              <a:rPr lang="ru-RU" sz="2800" dirty="0" err="1">
                <a:latin typeface="SchoolBookC"/>
              </a:rPr>
              <a:t>війни</a:t>
            </a:r>
            <a:r>
              <a:rPr lang="ru-RU" sz="2800" dirty="0">
                <a:latin typeface="SchoolBookC"/>
              </a:rPr>
              <a:t>, </a:t>
            </a:r>
            <a:r>
              <a:rPr lang="ru-RU" sz="2800" dirty="0" err="1" smtClean="0">
                <a:latin typeface="SchoolBookC"/>
              </a:rPr>
              <a:t>критикував</a:t>
            </a:r>
            <a:r>
              <a:rPr lang="ru-RU" sz="2800" dirty="0" smtClean="0">
                <a:latin typeface="SchoolBookC"/>
              </a:rPr>
              <a:t> </a:t>
            </a:r>
            <a:r>
              <a:rPr lang="ru-RU" sz="2800" dirty="0" err="1" smtClean="0">
                <a:latin typeface="SchoolBookC"/>
              </a:rPr>
              <a:t>Сципіона</a:t>
            </a:r>
            <a:r>
              <a:rPr lang="ru-RU" sz="2800" dirty="0" smtClean="0">
                <a:latin typeface="SchoolBookC"/>
              </a:rPr>
              <a:t> </a:t>
            </a:r>
            <a:r>
              <a:rPr lang="ru-RU" sz="2800" dirty="0">
                <a:latin typeface="SchoolBookC"/>
              </a:rPr>
              <a:t>за </a:t>
            </a:r>
            <a:r>
              <a:rPr lang="ru-RU" sz="2800" dirty="0" err="1">
                <a:latin typeface="SchoolBookC"/>
              </a:rPr>
              <a:t>надмірну</a:t>
            </a:r>
            <a:r>
              <a:rPr lang="ru-RU" sz="2800" dirty="0">
                <a:latin typeface="SchoolBookC"/>
              </a:rPr>
              <a:t> </a:t>
            </a:r>
            <a:r>
              <a:rPr lang="ru-RU" sz="2800" dirty="0" err="1">
                <a:latin typeface="SchoolBookC"/>
              </a:rPr>
              <a:t>поміркованість</a:t>
            </a:r>
            <a:r>
              <a:rPr lang="ru-RU" sz="2800" dirty="0">
                <a:latin typeface="SchoolBookC"/>
              </a:rPr>
              <a:t> у </a:t>
            </a:r>
            <a:r>
              <a:rPr lang="ru-RU" sz="2800" dirty="0" err="1">
                <a:latin typeface="SchoolBookC"/>
              </a:rPr>
              <a:t>боротьбі</a:t>
            </a:r>
            <a:r>
              <a:rPr lang="ru-RU" sz="2800" dirty="0">
                <a:latin typeface="SchoolBookC"/>
              </a:rPr>
              <a:t> з пунами. </a:t>
            </a:r>
            <a:r>
              <a:rPr lang="ru-RU" sz="2800" dirty="0" err="1" smtClean="0">
                <a:latin typeface="SchoolBookC"/>
              </a:rPr>
              <a:t>Щоразу</a:t>
            </a:r>
            <a:r>
              <a:rPr lang="ru-RU" sz="2800" dirty="0" smtClean="0">
                <a:latin typeface="SchoolBookC"/>
              </a:rPr>
              <a:t> </a:t>
            </a:r>
            <a:r>
              <a:rPr lang="ru-RU" sz="2800" dirty="0">
                <a:latin typeface="SchoolBookC"/>
              </a:rPr>
              <a:t>свою </a:t>
            </a:r>
            <a:r>
              <a:rPr lang="ru-RU" sz="2800" dirty="0" err="1">
                <a:latin typeface="SchoolBookC"/>
              </a:rPr>
              <a:t>промову</a:t>
            </a:r>
            <a:r>
              <a:rPr lang="ru-RU" sz="2800" dirty="0">
                <a:latin typeface="SchoolBookC"/>
              </a:rPr>
              <a:t> в </a:t>
            </a:r>
            <a:r>
              <a:rPr lang="ru-RU" sz="2800" dirty="0" err="1">
                <a:latin typeface="SchoolBookC"/>
              </a:rPr>
              <a:t>сенаті</a:t>
            </a:r>
            <a:r>
              <a:rPr lang="ru-RU" sz="2800" dirty="0">
                <a:latin typeface="SchoolBookC"/>
              </a:rPr>
              <a:t> з будь-</a:t>
            </a:r>
            <a:r>
              <a:rPr lang="ru-RU" sz="2800" dirty="0" err="1">
                <a:latin typeface="SchoolBookC"/>
              </a:rPr>
              <a:t>якого</a:t>
            </a:r>
            <a:r>
              <a:rPr lang="ru-RU" sz="2800" dirty="0">
                <a:latin typeface="SchoolBookC"/>
              </a:rPr>
              <a:t> приводу </a:t>
            </a:r>
            <a:r>
              <a:rPr lang="ru-RU" sz="2800" dirty="0" err="1">
                <a:latin typeface="SchoolBookC"/>
              </a:rPr>
              <a:t>завжди</a:t>
            </a:r>
            <a:r>
              <a:rPr lang="ru-RU" sz="2800" dirty="0">
                <a:latin typeface="SchoolBookC"/>
              </a:rPr>
              <a:t> </a:t>
            </a:r>
            <a:r>
              <a:rPr lang="ru-RU" sz="2800" dirty="0" err="1" smtClean="0">
                <a:latin typeface="SchoolBookC"/>
              </a:rPr>
              <a:t>закінчував</a:t>
            </a:r>
            <a:r>
              <a:rPr lang="ru-RU" sz="2800" dirty="0" smtClean="0">
                <a:latin typeface="SchoolBookC"/>
              </a:rPr>
              <a:t> словами</a:t>
            </a:r>
            <a:r>
              <a:rPr lang="ru-RU" sz="2800" dirty="0">
                <a:latin typeface="SchoolBookC"/>
              </a:rPr>
              <a:t>: «А Карфаген </a:t>
            </a:r>
            <a:r>
              <a:rPr lang="ru-RU" sz="2800" dirty="0" err="1">
                <a:latin typeface="SchoolBookC"/>
              </a:rPr>
              <a:t>має</a:t>
            </a:r>
            <a:r>
              <a:rPr lang="ru-RU" sz="2800" dirty="0">
                <a:latin typeface="SchoolBookC"/>
              </a:rPr>
              <a:t> бути </a:t>
            </a:r>
            <a:r>
              <a:rPr lang="ru-RU" sz="2800" dirty="0" err="1">
                <a:latin typeface="SchoolBookC"/>
              </a:rPr>
              <a:t>зруйнований</a:t>
            </a:r>
            <a:r>
              <a:rPr lang="ru-RU" sz="2800" dirty="0">
                <a:latin typeface="SchoolBookC"/>
              </a:rPr>
              <a:t>!»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Вправа «Вгадай</a:t>
            </a:r>
            <a:r>
              <a:rPr lang="ru-RU" b="1" dirty="0"/>
              <a:t> героя»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787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9760041"/>
              </p:ext>
            </p:extLst>
          </p:nvPr>
        </p:nvGraphicFramePr>
        <p:xfrm>
          <a:off x="457200" y="1524000"/>
          <a:ext cx="8229600" cy="4497288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026568"/>
                <a:gridCol w="3459832"/>
                <a:gridCol w="2743200"/>
              </a:tblGrid>
              <a:tr h="535566">
                <a:tc>
                  <a:txBody>
                    <a:bodyPr/>
                    <a:lstStyle/>
                    <a:p>
                      <a:r>
                        <a:rPr kumimoji="0" lang="ru-RU" sz="1800" u="none" strike="noStrike" kern="1200" baseline="0" dirty="0" err="1" smtClean="0"/>
                        <a:t>Подія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baseline="0" dirty="0" smtClean="0"/>
                        <a:t>Роки</a:t>
                      </a:r>
                      <a:endParaRPr kumimoji="0" lang="ru-RU" sz="1800" b="1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u="none" strike="noStrike" kern="1200" baseline="0" dirty="0" err="1" smtClean="0"/>
                        <a:t>Хто</a:t>
                      </a:r>
                      <a:r>
                        <a:rPr kumimoji="0" lang="ru-RU" sz="1800" u="none" strike="noStrike" kern="1200" baseline="0" dirty="0" smtClean="0"/>
                        <a:t> </a:t>
                      </a:r>
                      <a:r>
                        <a:rPr kumimoji="0" lang="ru-RU" sz="1800" u="none" strike="noStrike" kern="1200" baseline="0" dirty="0" err="1" smtClean="0"/>
                        <a:t>переміг</a:t>
                      </a:r>
                      <a:endParaRPr lang="ru-RU" dirty="0" smtClean="0"/>
                    </a:p>
                  </a:txBody>
                  <a:tcPr/>
                </a:tc>
              </a:tr>
              <a:tr h="1320574">
                <a:tc>
                  <a:txBody>
                    <a:bodyPr/>
                    <a:lstStyle/>
                    <a:p>
                      <a:r>
                        <a:rPr lang="ru-RU" dirty="0" smtClean="0"/>
                        <a:t>Перша</a:t>
                      </a:r>
                    </a:p>
                    <a:p>
                      <a:r>
                        <a:rPr lang="ru-RU" dirty="0" err="1" smtClean="0"/>
                        <a:t>Пунічна</a:t>
                      </a:r>
                      <a:endParaRPr lang="ru-RU" dirty="0" smtClean="0"/>
                    </a:p>
                    <a:p>
                      <a:r>
                        <a:rPr lang="ru-RU" dirty="0" err="1" smtClean="0"/>
                        <a:t>війна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u="none" strike="noStrike" kern="1200" baseline="0" dirty="0" smtClean="0"/>
                        <a:t>218–201 </a:t>
                      </a:r>
                      <a:r>
                        <a:rPr kumimoji="0" lang="ru-RU" sz="1800" u="none" strike="noStrike" kern="1200" baseline="0" dirty="0" err="1" smtClean="0"/>
                        <a:t>рр</a:t>
                      </a:r>
                      <a:r>
                        <a:rPr kumimoji="0" lang="ru-RU" sz="1800" u="none" strike="noStrike" kern="1200" baseline="0" dirty="0" smtClean="0"/>
                        <a:t>.</a:t>
                      </a:r>
                    </a:p>
                    <a:p>
                      <a:r>
                        <a:rPr kumimoji="0" lang="ru-RU" sz="1800" u="none" strike="noStrike" kern="1200" baseline="0" dirty="0" smtClean="0"/>
                        <a:t>до </a:t>
                      </a:r>
                      <a:r>
                        <a:rPr kumimoji="0" lang="ru-RU" sz="1800" u="none" strike="noStrike" kern="1200" baseline="0" dirty="0" err="1" smtClean="0"/>
                        <a:t>н.е</a:t>
                      </a:r>
                      <a:r>
                        <a:rPr kumimoji="0" lang="ru-RU" sz="1800" u="none" strike="noStrike" kern="1200" baseline="0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u="none" strike="noStrike" kern="1200" baseline="0" dirty="0" smtClean="0"/>
                        <a:t>Рим</a:t>
                      </a:r>
                      <a:endParaRPr lang="ru-RU" dirty="0"/>
                    </a:p>
                  </a:txBody>
                  <a:tcPr/>
                </a:tc>
              </a:tr>
              <a:tr h="1320574">
                <a:tc>
                  <a:txBody>
                    <a:bodyPr/>
                    <a:lstStyle/>
                    <a:p>
                      <a:r>
                        <a:rPr kumimoji="0" lang="ru-RU" sz="1800" u="none" strike="noStrike" kern="1200" baseline="0" dirty="0" smtClean="0"/>
                        <a:t>Друга</a:t>
                      </a:r>
                    </a:p>
                    <a:p>
                      <a:r>
                        <a:rPr kumimoji="0" lang="ru-RU" sz="1800" u="none" strike="noStrike" kern="1200" baseline="0" dirty="0" err="1" smtClean="0"/>
                        <a:t>Пунічна</a:t>
                      </a:r>
                      <a:endParaRPr kumimoji="0" lang="ru-RU" sz="1800" u="none" strike="noStrike" kern="1200" baseline="0" dirty="0" smtClean="0"/>
                    </a:p>
                    <a:p>
                      <a:r>
                        <a:rPr kumimoji="0" lang="ru-RU" sz="1800" u="none" strike="noStrike" kern="1200" baseline="0" dirty="0" err="1" smtClean="0"/>
                        <a:t>війна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u="none" strike="noStrike" kern="1200" baseline="0" dirty="0" smtClean="0"/>
                        <a:t>264–241 </a:t>
                      </a:r>
                      <a:r>
                        <a:rPr kumimoji="0" lang="ru-RU" sz="1800" u="none" strike="noStrike" kern="1200" baseline="0" dirty="0" err="1" smtClean="0"/>
                        <a:t>рр</a:t>
                      </a:r>
                      <a:r>
                        <a:rPr kumimoji="0" lang="ru-RU" sz="1800" u="none" strike="noStrike" kern="1200" baseline="0" dirty="0" smtClean="0"/>
                        <a:t>.</a:t>
                      </a:r>
                    </a:p>
                    <a:p>
                      <a:r>
                        <a:rPr kumimoji="0" lang="ru-RU" sz="1800" u="none" strike="noStrike" kern="1200" baseline="0" dirty="0" smtClean="0"/>
                        <a:t>до </a:t>
                      </a:r>
                      <a:r>
                        <a:rPr kumimoji="0" lang="ru-RU" sz="1800" u="none" strike="noStrike" kern="1200" baseline="0" dirty="0" err="1" smtClean="0"/>
                        <a:t>н.е</a:t>
                      </a:r>
                      <a:r>
                        <a:rPr kumimoji="0" lang="ru-RU" sz="1800" u="none" strike="noStrike" kern="1200" baseline="0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Карфаген</a:t>
                      </a:r>
                      <a:endParaRPr lang="ru-RU" dirty="0"/>
                    </a:p>
                  </a:txBody>
                  <a:tcPr/>
                </a:tc>
              </a:tr>
              <a:tr h="1320574">
                <a:tc>
                  <a:txBody>
                    <a:bodyPr/>
                    <a:lstStyle/>
                    <a:p>
                      <a:r>
                        <a:rPr kumimoji="0" lang="ru-RU" sz="1800" u="none" strike="noStrike" kern="1200" baseline="0" dirty="0" err="1" smtClean="0"/>
                        <a:t>Третя</a:t>
                      </a:r>
                      <a:endParaRPr kumimoji="0" lang="ru-RU" sz="1800" u="none" strike="noStrike" kern="1200" baseline="0" dirty="0" smtClean="0"/>
                    </a:p>
                    <a:p>
                      <a:r>
                        <a:rPr kumimoji="0" lang="ru-RU" sz="1800" u="none" strike="noStrike" kern="1200" baseline="0" dirty="0" err="1" smtClean="0"/>
                        <a:t>Пунічна</a:t>
                      </a:r>
                      <a:endParaRPr kumimoji="0" lang="ru-RU" sz="1800" u="none" strike="noStrike" kern="1200" baseline="0" dirty="0" smtClean="0"/>
                    </a:p>
                    <a:p>
                      <a:r>
                        <a:rPr kumimoji="0" lang="ru-RU" sz="1800" u="none" strike="noStrike" kern="1200" baseline="0" dirty="0" err="1" smtClean="0"/>
                        <a:t>війна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u="none" strike="noStrike" kern="1200" baseline="0" dirty="0" smtClean="0"/>
                        <a:t>149–146 </a:t>
                      </a:r>
                      <a:r>
                        <a:rPr kumimoji="0" lang="ru-RU" sz="1800" u="none" strike="noStrike" kern="1200" baseline="0" dirty="0" err="1" smtClean="0"/>
                        <a:t>рр</a:t>
                      </a:r>
                      <a:r>
                        <a:rPr kumimoji="0" lang="ru-RU" sz="1800" u="none" strike="noStrike" kern="1200" baseline="0" dirty="0" smtClean="0"/>
                        <a:t>.</a:t>
                      </a:r>
                    </a:p>
                    <a:p>
                      <a:r>
                        <a:rPr kumimoji="0" lang="ru-RU" sz="1800" u="none" strike="noStrike" kern="1200" baseline="0" dirty="0" smtClean="0"/>
                        <a:t>до </a:t>
                      </a:r>
                      <a:r>
                        <a:rPr kumimoji="0" lang="ru-RU" sz="1800" u="none" strike="noStrike" kern="1200" baseline="0" dirty="0" err="1" smtClean="0"/>
                        <a:t>н.е</a:t>
                      </a:r>
                      <a:r>
                        <a:rPr kumimoji="0" lang="ru-RU" sz="1800" u="none" strike="noStrike" kern="1200" baseline="0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u="none" strike="noStrike" kern="1200" baseline="0" dirty="0" smtClean="0"/>
                        <a:t>Рим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ru-RU" dirty="0" err="1" smtClean="0"/>
              <a:t>Знайдіть</a:t>
            </a:r>
            <a:r>
              <a:rPr lang="ru-RU" dirty="0" smtClean="0"/>
              <a:t> </a:t>
            </a:r>
            <a:r>
              <a:rPr lang="ru-RU" dirty="0" err="1" smtClean="0"/>
              <a:t>помилку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858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444952"/>
          </a:xfrm>
        </p:spPr>
        <p:txBody>
          <a:bodyPr>
            <a:normAutofit/>
          </a:bodyPr>
          <a:lstStyle/>
          <a:p>
            <a:r>
              <a:rPr lang="uk-UA" dirty="0" err="1" smtClean="0"/>
              <a:t>Домашне</a:t>
            </a:r>
            <a:r>
              <a:rPr lang="uk-UA" dirty="0" smtClean="0"/>
              <a:t> завдання: опрацювати матеріал параграфа 39: підготувати відповіді на запитання і завдання, вивчити терміни які ми зустріли в параграфі 39, вивчити відповідні карти в атласі для роботи </a:t>
            </a:r>
            <a:r>
              <a:rPr lang="uk-UA" smtClean="0"/>
              <a:t>в контурних.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697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sz="5800" dirty="0" smtClean="0"/>
              <a:t>1. Пунічні війни тривали понад 100 років.</a:t>
            </a:r>
          </a:p>
          <a:p>
            <a:r>
              <a:rPr lang="uk-UA" sz="5800" dirty="0" smtClean="0"/>
              <a:t>2. Ці війни велися на двох материках.</a:t>
            </a:r>
          </a:p>
          <a:p>
            <a:r>
              <a:rPr lang="uk-UA" sz="5800" dirty="0" smtClean="0"/>
              <a:t>3. Ці війни були надзвичайно кровопролитними</a:t>
            </a:r>
            <a:r>
              <a:rPr lang="uk-UA" dirty="0" smtClean="0"/>
              <a:t>. </a:t>
            </a:r>
            <a:endParaRPr lang="ru-RU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 чому полягає важливість теми?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97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57200" y="1556792"/>
            <a:ext cx="8305800" cy="4824536"/>
          </a:xfrm>
        </p:spPr>
        <p:txBody>
          <a:bodyPr/>
          <a:lstStyle/>
          <a:p>
            <a:r>
              <a:rPr lang="uk-UA" sz="3600" dirty="0" smtClean="0"/>
              <a:t>1.Боротьба між Римом і Карфагеном за панування в </a:t>
            </a:r>
            <a:r>
              <a:rPr lang="uk-UA" sz="3600" dirty="0" err="1" smtClean="0"/>
              <a:t>морскій</a:t>
            </a:r>
            <a:r>
              <a:rPr lang="uk-UA" sz="3600" dirty="0" smtClean="0"/>
              <a:t> торгівлі в Середземномор'ї.</a:t>
            </a:r>
          </a:p>
          <a:p>
            <a:endParaRPr lang="uk-UA" sz="3600" dirty="0" smtClean="0"/>
          </a:p>
          <a:p>
            <a:r>
              <a:rPr lang="uk-UA" sz="3600" dirty="0" smtClean="0"/>
              <a:t>2. Суперечка жителів сицилійського міста </a:t>
            </a:r>
            <a:r>
              <a:rPr lang="uk-UA" sz="3600" dirty="0" err="1" smtClean="0"/>
              <a:t>Мессана</a:t>
            </a:r>
            <a:r>
              <a:rPr lang="uk-UA" sz="3600" dirty="0" smtClean="0"/>
              <a:t> з ким укладати союзну угоду з Римом чи </a:t>
            </a:r>
            <a:r>
              <a:rPr lang="uk-UA" sz="3600" dirty="0"/>
              <a:t>Карфагеном</a:t>
            </a:r>
            <a:r>
              <a:rPr lang="uk-UA" sz="3600" dirty="0" smtClean="0"/>
              <a:t>  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8305800" cy="1008112"/>
          </a:xfrm>
        </p:spPr>
        <p:txBody>
          <a:bodyPr/>
          <a:lstStyle/>
          <a:p>
            <a:r>
              <a:rPr lang="uk-UA" sz="3200" dirty="0" smtClean="0"/>
              <a:t>Причинами </a:t>
            </a:r>
            <a:r>
              <a:rPr lang="uk-UA" sz="3200" dirty="0"/>
              <a:t>і приводом для початку Пунічних </a:t>
            </a:r>
            <a:r>
              <a:rPr lang="uk-UA" sz="3200" dirty="0" smtClean="0"/>
              <a:t>воєн були: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7351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572000" y="1600200"/>
            <a:ext cx="4194048" cy="3733800"/>
          </a:xfrm>
        </p:spPr>
        <p:txBody>
          <a:bodyPr/>
          <a:lstStyle/>
          <a:p>
            <a:r>
              <a:rPr lang="uk-UA" dirty="0" smtClean="0"/>
              <a:t>1.Рим заснований у 753 р. до н.е. </a:t>
            </a:r>
          </a:p>
          <a:p>
            <a:r>
              <a:rPr lang="uk-UA" dirty="0" smtClean="0"/>
              <a:t>2. Рабовласницький устрій.</a:t>
            </a:r>
          </a:p>
          <a:p>
            <a:r>
              <a:rPr lang="uk-UA" dirty="0" smtClean="0"/>
              <a:t>3. Займалися землеробством.</a:t>
            </a:r>
          </a:p>
          <a:p>
            <a:r>
              <a:rPr lang="uk-UA" dirty="0" smtClean="0"/>
              <a:t>4.Держава республіка на чолі з сенатом.</a:t>
            </a:r>
          </a:p>
          <a:p>
            <a:r>
              <a:rPr lang="uk-UA" dirty="0" smtClean="0"/>
              <a:t>5. Головний бог – Юпітер.</a:t>
            </a:r>
          </a:p>
          <a:p>
            <a:r>
              <a:rPr lang="uk-UA" dirty="0" smtClean="0"/>
              <a:t>6. Військо – легіон, воїни - громадяни Римської держави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0" y="457200"/>
            <a:ext cx="4191000" cy="1066800"/>
          </a:xfrm>
        </p:spPr>
        <p:txBody>
          <a:bodyPr>
            <a:noAutofit/>
          </a:bodyPr>
          <a:lstStyle/>
          <a:p>
            <a:pPr algn="ctr"/>
            <a:r>
              <a:rPr lang="uk-UA" sz="4400" dirty="0" smtClean="0"/>
              <a:t>Римська республіка</a:t>
            </a:r>
            <a:endParaRPr lang="ru-RU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97152"/>
            <a:ext cx="38100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Documents and Settings\Admin\Рабочий стол\УРОК\Republic_Rome_Army_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8039"/>
            <a:ext cx="4114800" cy="56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15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205500" y="980728"/>
            <a:ext cx="2938500" cy="5328592"/>
          </a:xfrm>
        </p:spPr>
        <p:txBody>
          <a:bodyPr/>
          <a:lstStyle/>
          <a:p>
            <a:r>
              <a:rPr lang="uk-UA" b="1" dirty="0" smtClean="0"/>
              <a:t>1.Карфаген засновано – 814р. до н.е. фінікійцями</a:t>
            </a:r>
          </a:p>
          <a:p>
            <a:r>
              <a:rPr lang="uk-UA" dirty="0" smtClean="0"/>
              <a:t>2. Рабовласницький устрій.</a:t>
            </a:r>
          </a:p>
          <a:p>
            <a:r>
              <a:rPr lang="uk-UA" dirty="0" smtClean="0"/>
              <a:t>3.Займалися морською торгівлею.</a:t>
            </a:r>
          </a:p>
          <a:p>
            <a:r>
              <a:rPr lang="uk-UA" dirty="0" smtClean="0"/>
              <a:t> 4.Держава – республіка.</a:t>
            </a:r>
          </a:p>
          <a:p>
            <a:r>
              <a:rPr lang="uk-UA" dirty="0" smtClean="0"/>
              <a:t>5.Головний бог – Молох.</a:t>
            </a:r>
          </a:p>
          <a:p>
            <a:r>
              <a:rPr lang="uk-UA" dirty="0" smtClean="0"/>
              <a:t>6. Військо – найманці з різних з різних племен, сильний флот.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523528"/>
          </a:xfrm>
        </p:spPr>
        <p:txBody>
          <a:bodyPr>
            <a:normAutofit fontScale="90000"/>
          </a:bodyPr>
          <a:lstStyle/>
          <a:p>
            <a:r>
              <a:rPr lang="uk-UA" sz="2800" dirty="0" smtClean="0"/>
              <a:t>Карфаген</a:t>
            </a:r>
            <a:endParaRPr lang="ru-RU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8928"/>
            <a:ext cx="6205500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013176"/>
            <a:ext cx="269557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Прямая со стрелкой 21"/>
          <p:cNvCxnSpPr/>
          <p:nvPr/>
        </p:nvCxnSpPr>
        <p:spPr>
          <a:xfrm flipH="1" flipV="1">
            <a:off x="4283968" y="3501008"/>
            <a:ext cx="1728192" cy="14401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851920" y="3717032"/>
            <a:ext cx="43204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4572000" y="1556792"/>
            <a:ext cx="360040" cy="14401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02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Перша Пунічна війна </a:t>
            </a:r>
            <a:br>
              <a:rPr lang="uk-UA" dirty="0" smtClean="0"/>
            </a:br>
            <a:r>
              <a:rPr lang="uk-UA" dirty="0" smtClean="0"/>
              <a:t>264-241рр. </a:t>
            </a:r>
            <a:r>
              <a:rPr lang="uk-UA" dirty="0"/>
              <a:t>д</a:t>
            </a:r>
            <a:r>
              <a:rPr lang="uk-UA" dirty="0" smtClean="0"/>
              <a:t>о н.е.</a:t>
            </a:r>
            <a:endParaRPr lang="ru-RU" dirty="0"/>
          </a:p>
        </p:txBody>
      </p:sp>
      <p:pic>
        <p:nvPicPr>
          <p:cNvPr id="3074" name="Picture 2" descr="C:\Documents and Settings\Admin\Рабочий стол\УРОК\1 Пунічн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446449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Admin\Рабочий стол\УРОК\_18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68760"/>
            <a:ext cx="4248472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H="1" flipV="1">
            <a:off x="1763688" y="4365104"/>
            <a:ext cx="2952328" cy="15121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554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395536" y="2348880"/>
            <a:ext cx="8305800" cy="4032448"/>
          </a:xfrm>
        </p:spPr>
        <p:txBody>
          <a:bodyPr/>
          <a:lstStyle/>
          <a:p>
            <a:pPr marL="457200" indent="-457200" algn="l">
              <a:buAutoNum type="arabicPeriod"/>
            </a:pPr>
            <a:r>
              <a:rPr lang="uk-UA" dirty="0"/>
              <a:t>Рим оволодів островом Сицилія</a:t>
            </a:r>
          </a:p>
          <a:p>
            <a:pPr marL="457200" indent="-457200" algn="l">
              <a:buAutoNum type="arabicPeriod"/>
            </a:pPr>
            <a:r>
              <a:rPr lang="uk-UA" dirty="0"/>
              <a:t>Карфаген сплачував контрибуцію 3200 талантів срібла(84 тонни) та повертав полонених без викупу</a:t>
            </a:r>
            <a:r>
              <a:rPr lang="uk-UA" dirty="0" smtClean="0"/>
              <a:t>.</a:t>
            </a:r>
          </a:p>
          <a:p>
            <a:pPr marL="457200" indent="-457200" algn="l">
              <a:buAutoNum type="arabicPeriod"/>
            </a:pPr>
            <a:r>
              <a:rPr lang="uk-UA" dirty="0" smtClean="0"/>
              <a:t>Рим захопив о. Сардинію та о. Корсику</a:t>
            </a:r>
          </a:p>
          <a:p>
            <a:pPr marL="457200" indent="-457200" algn="l">
              <a:buAutoNum type="arabicPeriod"/>
            </a:pPr>
            <a:r>
              <a:rPr lang="uk-UA" dirty="0" smtClean="0"/>
              <a:t>Утворилися перші заморські володіння – колонії Риму.</a:t>
            </a:r>
          </a:p>
          <a:p>
            <a:pPr marL="457200" indent="-457200" algn="l">
              <a:buAutoNum type="arabicPeriod"/>
            </a:pPr>
            <a:r>
              <a:rPr lang="uk-UA" dirty="0" smtClean="0"/>
              <a:t>Рим почав перетворюватися на сильну морську державу.</a:t>
            </a:r>
          </a:p>
          <a:p>
            <a:pPr marL="457200" indent="-457200" algn="l">
              <a:buAutoNum type="arabicPeriod"/>
            </a:pPr>
            <a:endParaRPr lang="uk-UA" dirty="0"/>
          </a:p>
          <a:p>
            <a:pPr marL="457200" indent="-457200" algn="l">
              <a:buAutoNum type="arabicPeriod"/>
            </a:pPr>
            <a:endParaRPr lang="ru-RU" dirty="0"/>
          </a:p>
          <a:p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305800" cy="1981200"/>
          </a:xfrm>
        </p:spPr>
        <p:txBody>
          <a:bodyPr/>
          <a:lstStyle/>
          <a:p>
            <a:r>
              <a:rPr lang="uk-UA" dirty="0"/>
              <a:t>Наслідки війни: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224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732584" y="1556792"/>
            <a:ext cx="5954216" cy="4539208"/>
          </a:xfrm>
        </p:spPr>
        <p:txBody>
          <a:bodyPr>
            <a:normAutofit fontScale="92500" lnSpcReduction="10000"/>
          </a:bodyPr>
          <a:lstStyle/>
          <a:p>
            <a:r>
              <a:rPr lang="vi-VN" dirty="0"/>
              <a:t>Ганніба́л, Ганнібал Барка </a:t>
            </a:r>
            <a:r>
              <a:rPr lang="vi-VN" dirty="0" smtClean="0"/>
              <a:t>(лат</a:t>
            </a:r>
            <a:r>
              <a:rPr lang="vi-VN" dirty="0"/>
              <a:t>. </a:t>
            </a:r>
            <a:r>
              <a:rPr lang="en-US" dirty="0"/>
              <a:t>Hannibal </a:t>
            </a:r>
            <a:r>
              <a:rPr lang="en-US" dirty="0" err="1"/>
              <a:t>Barca</a:t>
            </a:r>
            <a:r>
              <a:rPr lang="en-US" dirty="0"/>
              <a:t>, 247 </a:t>
            </a:r>
            <a:r>
              <a:rPr lang="vi-VN" dirty="0"/>
              <a:t>або 246 — † 183 до н. е.) — карфагенський військовий та політичний діяч, який вважається одним з найкращих полководців давнини. За життя був головним ворогом Римської </a:t>
            </a:r>
            <a:r>
              <a:rPr lang="vi-VN" dirty="0" smtClean="0"/>
              <a:t>республіки</a:t>
            </a:r>
            <a:r>
              <a:rPr lang="en-US" dirty="0" smtClean="0"/>
              <a:t>!!!</a:t>
            </a:r>
            <a:r>
              <a:rPr lang="uk-UA" dirty="0" smtClean="0"/>
              <a:t>...(Доповідь №1)</a:t>
            </a:r>
            <a:endParaRPr lang="vi-VN" dirty="0"/>
          </a:p>
          <a:p>
            <a:endParaRPr lang="vi-VN" dirty="0"/>
          </a:p>
          <a:p>
            <a:r>
              <a:rPr lang="vi-VN" dirty="0"/>
              <a:t>Ганнібал виявив себе геніальним полководцем, так що навіть римляни висловлювалися про нього з незвичайними похвалами.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Друга Пунічна війна 218 -201рр. </a:t>
            </a:r>
            <a:r>
              <a:rPr lang="uk-UA" dirty="0"/>
              <a:t>д</a:t>
            </a:r>
            <a:r>
              <a:rPr lang="uk-UA" dirty="0" smtClean="0"/>
              <a:t>о н.е.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0" y="31409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974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0" y="-387424"/>
            <a:ext cx="9858375" cy="837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44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351</TotalTime>
  <Words>841</Words>
  <Application>Microsoft Office PowerPoint</Application>
  <PresentationFormat>Экран (4:3)</PresentationFormat>
  <Paragraphs>79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Бумажная</vt:lpstr>
      <vt:lpstr>Тема: Пунічні війни</vt:lpstr>
      <vt:lpstr>В чому полягає важливість теми?</vt:lpstr>
      <vt:lpstr>Причинами і приводом для початку Пунічних воєн були:</vt:lpstr>
      <vt:lpstr>Римська республіка</vt:lpstr>
      <vt:lpstr>Карфаген</vt:lpstr>
      <vt:lpstr>Перша Пунічна війна  264-241рр. до н.е.</vt:lpstr>
      <vt:lpstr>Наслідки війни:  </vt:lpstr>
      <vt:lpstr>Друга Пунічна війна 218 -201рр. до н.е.</vt:lpstr>
      <vt:lpstr>Презентация PowerPoint</vt:lpstr>
      <vt:lpstr>Перехід через Альпи</vt:lpstr>
      <vt:lpstr>Хід битви</vt:lpstr>
      <vt:lpstr>Би́тва при За́мі  — битва між військами Карфагену та Римської республіки, що сталася 202 до н. е. Точне місце невідоме, десь недалеко від Карфагена, сучасний Туніс. Остання і вирішальна битва Другої Пунічної війни, перемога римського війська на чолі зі Сципіоном Африканським над карфагенським військом Ганнібала. Єдина битва Другої Пунічної війни, у якій Ганнібал зазнав поразки. (Доповідь №2)</vt:lpstr>
      <vt:lpstr>Наслідки: Карфаген зазнав поразки а Рим став повним господарем Західного Середземномор'я </vt:lpstr>
      <vt:lpstr>«А Карфаген має бути зруйновано»</vt:lpstr>
      <vt:lpstr>Перевіримо себе :</vt:lpstr>
      <vt:lpstr>Вправа «Вгадай героя»</vt:lpstr>
      <vt:lpstr> Знайдіть помилку</vt:lpstr>
      <vt:lpstr>Домашне завдання: опрацювати матеріал параграфа 39: підготувати відповіді на запитання і завдання, вивчити терміни які ми зустріли в параграфі 39, вивчити відповідні карти в атласі для роботи в контурних.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Пунічні війни</dc:title>
  <cp:lastModifiedBy>User</cp:lastModifiedBy>
  <cp:revision>27</cp:revision>
  <dcterms:modified xsi:type="dcterms:W3CDTF">2013-03-20T04:54:26Z</dcterms:modified>
</cp:coreProperties>
</file>