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1" r:id="rId1"/>
  </p:sldMasterIdLst>
  <p:sldIdLst>
    <p:sldId id="256" r:id="rId2"/>
    <p:sldId id="257" r:id="rId3"/>
    <p:sldId id="262" r:id="rId4"/>
    <p:sldId id="258" r:id="rId5"/>
    <p:sldId id="259" r:id="rId6"/>
    <p:sldId id="263" r:id="rId7"/>
    <p:sldId id="260" r:id="rId8"/>
    <p:sldId id="261"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202B0CA-FC54-4496-8BCA-5EF66A818D29}" styleName="Темный стиль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505E3EF-67EA-436B-97B2-0124C06EBD24}" styleName="Средний стиль 4 — акцент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ru-RU" smtClean="0"/>
              <a:t>Образец заголовка</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DF0CDD65-04FD-428E-89DC-1838A590A2BB}" type="datetimeFigureOut">
              <a:rPr lang="ru-RU" smtClean="0"/>
              <a:t>15.03.2018</a:t>
            </a:fld>
            <a:endParaRPr lang="ru-RU" dirty="0"/>
          </a:p>
        </p:txBody>
      </p:sp>
      <p:sp>
        <p:nvSpPr>
          <p:cNvPr id="5" name="Footer Placeholder 4"/>
          <p:cNvSpPr>
            <a:spLocks noGrp="1"/>
          </p:cNvSpPr>
          <p:nvPr>
            <p:ph type="ftr" sz="quarter" idx="11"/>
          </p:nvPr>
        </p:nvSpPr>
        <p:spPr>
          <a:xfrm>
            <a:off x="1876424" y="5410201"/>
            <a:ext cx="5124886" cy="365125"/>
          </a:xfrm>
        </p:spPr>
        <p:txBody>
          <a:bodyPr/>
          <a:lstStyle/>
          <a:p>
            <a:endParaRPr lang="ru-RU" dirty="0"/>
          </a:p>
        </p:txBody>
      </p:sp>
      <p:sp>
        <p:nvSpPr>
          <p:cNvPr id="6" name="Slide Number Placeholder 5"/>
          <p:cNvSpPr>
            <a:spLocks noGrp="1"/>
          </p:cNvSpPr>
          <p:nvPr>
            <p:ph type="sldNum" sz="quarter" idx="12"/>
          </p:nvPr>
        </p:nvSpPr>
        <p:spPr>
          <a:xfrm>
            <a:off x="9896911" y="5410199"/>
            <a:ext cx="771089" cy="365125"/>
          </a:xfrm>
        </p:spPr>
        <p:txBody>
          <a:bodyPr/>
          <a:lstStyle/>
          <a:p>
            <a:fld id="{949EBF16-690E-4485-8170-0528D9F9C820}" type="slidenum">
              <a:rPr lang="ru-RU" smtClean="0"/>
              <a:t>‹#›</a:t>
            </a:fld>
            <a:endParaRPr lang="ru-RU" dirty="0"/>
          </a:p>
        </p:txBody>
      </p:sp>
    </p:spTree>
    <p:extLst>
      <p:ext uri="{BB962C8B-B14F-4D97-AF65-F5344CB8AC3E}">
        <p14:creationId xmlns:p14="http://schemas.microsoft.com/office/powerpoint/2010/main" val="3829805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ru-RU" dirty="0" smtClean="0"/>
              <a:t>Вставка рисунка</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DF0CDD65-04FD-428E-89DC-1838A590A2BB}" type="datetimeFigureOut">
              <a:rPr lang="ru-RU" smtClean="0"/>
              <a:t>15.03.2018</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949EBF16-690E-4485-8170-0528D9F9C820}" type="slidenum">
              <a:rPr lang="ru-RU" smtClean="0"/>
              <a:t>‹#›</a:t>
            </a:fld>
            <a:endParaRPr lang="ru-RU" dirty="0"/>
          </a:p>
        </p:txBody>
      </p:sp>
    </p:spTree>
    <p:extLst>
      <p:ext uri="{BB962C8B-B14F-4D97-AF65-F5344CB8AC3E}">
        <p14:creationId xmlns:p14="http://schemas.microsoft.com/office/powerpoint/2010/main" val="489245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ru-RU" smtClean="0"/>
              <a:t>Образец заголовка</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DF0CDD65-04FD-428E-89DC-1838A590A2BB}" type="datetimeFigureOut">
              <a:rPr lang="ru-RU" smtClean="0"/>
              <a:t>15.03.2018</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949EBF16-690E-4485-8170-0528D9F9C820}" type="slidenum">
              <a:rPr lang="ru-RU" smtClean="0"/>
              <a:t>‹#›</a:t>
            </a:fld>
            <a:endParaRPr lang="ru-RU" dirty="0"/>
          </a:p>
        </p:txBody>
      </p:sp>
    </p:spTree>
    <p:extLst>
      <p:ext uri="{BB962C8B-B14F-4D97-AF65-F5344CB8AC3E}">
        <p14:creationId xmlns:p14="http://schemas.microsoft.com/office/powerpoint/2010/main" val="11649711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ru-RU" smtClean="0"/>
              <a:t>Образец заголовка</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DF0CDD65-04FD-428E-89DC-1838A590A2BB}" type="datetimeFigureOut">
              <a:rPr lang="ru-RU" smtClean="0"/>
              <a:t>15.03.2018</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949EBF16-690E-4485-8170-0528D9F9C820}" type="slidenum">
              <a:rPr lang="ru-RU" smtClean="0"/>
              <a:t>‹#›</a:t>
            </a:fld>
            <a:endParaRPr lang="ru-RU"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1802621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ru-RU" smtClean="0"/>
              <a:t>Образец заголовка</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DF0CDD65-04FD-428E-89DC-1838A590A2BB}" type="datetimeFigureOut">
              <a:rPr lang="ru-RU" smtClean="0"/>
              <a:t>15.03.2018</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949EBF16-690E-4485-8170-0528D9F9C820}" type="slidenum">
              <a:rPr lang="ru-RU" smtClean="0"/>
              <a:t>‹#›</a:t>
            </a:fld>
            <a:endParaRPr lang="ru-RU" dirty="0"/>
          </a:p>
        </p:txBody>
      </p:sp>
    </p:spTree>
    <p:extLst>
      <p:ext uri="{BB962C8B-B14F-4D97-AF65-F5344CB8AC3E}">
        <p14:creationId xmlns:p14="http://schemas.microsoft.com/office/powerpoint/2010/main" val="1528630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ru-RU" smtClean="0"/>
              <a:t>Образец заголовка</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DF0CDD65-04FD-428E-89DC-1838A590A2BB}" type="datetimeFigureOut">
              <a:rPr lang="ru-RU" smtClean="0"/>
              <a:t>15.03.2018</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949EBF16-690E-4485-8170-0528D9F9C820}" type="slidenum">
              <a:rPr lang="ru-RU" smtClean="0"/>
              <a:t>‹#›</a:t>
            </a:fld>
            <a:endParaRPr lang="ru-RU" dirty="0"/>
          </a:p>
        </p:txBody>
      </p:sp>
    </p:spTree>
    <p:extLst>
      <p:ext uri="{BB962C8B-B14F-4D97-AF65-F5344CB8AC3E}">
        <p14:creationId xmlns:p14="http://schemas.microsoft.com/office/powerpoint/2010/main" val="33019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ru-RU" smtClean="0"/>
              <a:t>Образец заголовка</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dirty="0" smtClean="0"/>
              <a:t>Вставка рисунка</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dirty="0" smtClean="0"/>
              <a:t>Вставка рисунка</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dirty="0" smtClean="0"/>
              <a:t>Вставка рисунка</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DF0CDD65-04FD-428E-89DC-1838A590A2BB}" type="datetimeFigureOut">
              <a:rPr lang="ru-RU" smtClean="0"/>
              <a:t>15.03.2018</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949EBF16-690E-4485-8170-0528D9F9C820}" type="slidenum">
              <a:rPr lang="ru-RU" smtClean="0"/>
              <a:t>‹#›</a:t>
            </a:fld>
            <a:endParaRPr lang="ru-RU" dirty="0"/>
          </a:p>
        </p:txBody>
      </p:sp>
    </p:spTree>
    <p:extLst>
      <p:ext uri="{BB962C8B-B14F-4D97-AF65-F5344CB8AC3E}">
        <p14:creationId xmlns:p14="http://schemas.microsoft.com/office/powerpoint/2010/main" val="41808195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F0CDD65-04FD-428E-89DC-1838A590A2BB}" type="datetimeFigureOut">
              <a:rPr lang="ru-RU" smtClean="0"/>
              <a:t>15.03.2018</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949EBF16-690E-4485-8170-0528D9F9C820}" type="slidenum">
              <a:rPr lang="ru-RU" smtClean="0"/>
              <a:t>‹#›</a:t>
            </a:fld>
            <a:endParaRPr lang="ru-RU" dirty="0"/>
          </a:p>
        </p:txBody>
      </p:sp>
    </p:spTree>
    <p:extLst>
      <p:ext uri="{BB962C8B-B14F-4D97-AF65-F5344CB8AC3E}">
        <p14:creationId xmlns:p14="http://schemas.microsoft.com/office/powerpoint/2010/main" val="39711770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F0CDD65-04FD-428E-89DC-1838A590A2BB}" type="datetimeFigureOut">
              <a:rPr lang="ru-RU" smtClean="0"/>
              <a:t>15.03.2018</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949EBF16-690E-4485-8170-0528D9F9C820}" type="slidenum">
              <a:rPr lang="ru-RU" smtClean="0"/>
              <a:t>‹#›</a:t>
            </a:fld>
            <a:endParaRPr lang="ru-RU" dirty="0"/>
          </a:p>
        </p:txBody>
      </p:sp>
    </p:spTree>
    <p:extLst>
      <p:ext uri="{BB962C8B-B14F-4D97-AF65-F5344CB8AC3E}">
        <p14:creationId xmlns:p14="http://schemas.microsoft.com/office/powerpoint/2010/main" val="650281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F0CDD65-04FD-428E-89DC-1838A590A2BB}" type="datetimeFigureOut">
              <a:rPr lang="ru-RU" smtClean="0"/>
              <a:t>15.03.2018</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949EBF16-690E-4485-8170-0528D9F9C820}" type="slidenum">
              <a:rPr lang="ru-RU" smtClean="0"/>
              <a:t>‹#›</a:t>
            </a:fld>
            <a:endParaRPr lang="ru-RU" dirty="0"/>
          </a:p>
        </p:txBody>
      </p:sp>
    </p:spTree>
    <p:extLst>
      <p:ext uri="{BB962C8B-B14F-4D97-AF65-F5344CB8AC3E}">
        <p14:creationId xmlns:p14="http://schemas.microsoft.com/office/powerpoint/2010/main" val="1757142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ru-RU" smtClean="0"/>
              <a:t>Образец заголовка</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F0CDD65-04FD-428E-89DC-1838A590A2BB}" type="datetimeFigureOut">
              <a:rPr lang="ru-RU" smtClean="0"/>
              <a:t>15.03.2018</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949EBF16-690E-4485-8170-0528D9F9C820}" type="slidenum">
              <a:rPr lang="ru-RU" smtClean="0"/>
              <a:t>‹#›</a:t>
            </a:fld>
            <a:endParaRPr lang="ru-RU" dirty="0"/>
          </a:p>
        </p:txBody>
      </p:sp>
    </p:spTree>
    <p:extLst>
      <p:ext uri="{BB962C8B-B14F-4D97-AF65-F5344CB8AC3E}">
        <p14:creationId xmlns:p14="http://schemas.microsoft.com/office/powerpoint/2010/main" val="4178598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F0CDD65-04FD-428E-89DC-1838A590A2BB}" type="datetimeFigureOut">
              <a:rPr lang="ru-RU" smtClean="0"/>
              <a:t>15.03.2018</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949EBF16-690E-4485-8170-0528D9F9C820}" type="slidenum">
              <a:rPr lang="ru-RU" smtClean="0"/>
              <a:t>‹#›</a:t>
            </a:fld>
            <a:endParaRPr lang="ru-RU" dirty="0"/>
          </a:p>
        </p:txBody>
      </p:sp>
    </p:spTree>
    <p:extLst>
      <p:ext uri="{BB962C8B-B14F-4D97-AF65-F5344CB8AC3E}">
        <p14:creationId xmlns:p14="http://schemas.microsoft.com/office/powerpoint/2010/main" val="1140957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41410" y="3073397"/>
            <a:ext cx="4878391" cy="271780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3073397"/>
            <a:ext cx="4875210" cy="271780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F0CDD65-04FD-428E-89DC-1838A590A2BB}" type="datetimeFigureOut">
              <a:rPr lang="ru-RU" smtClean="0"/>
              <a:t>15.03.2018</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9" name="Slide Number Placeholder 8"/>
          <p:cNvSpPr>
            <a:spLocks noGrp="1"/>
          </p:cNvSpPr>
          <p:nvPr>
            <p:ph type="sldNum" sz="quarter" idx="12"/>
          </p:nvPr>
        </p:nvSpPr>
        <p:spPr/>
        <p:txBody>
          <a:bodyPr/>
          <a:lstStyle/>
          <a:p>
            <a:fld id="{949EBF16-690E-4485-8170-0528D9F9C820}" type="slidenum">
              <a:rPr lang="ru-RU" smtClean="0"/>
              <a:t>‹#›</a:t>
            </a:fld>
            <a:endParaRPr lang="ru-RU" dirty="0"/>
          </a:p>
        </p:txBody>
      </p:sp>
    </p:spTree>
    <p:extLst>
      <p:ext uri="{BB962C8B-B14F-4D97-AF65-F5344CB8AC3E}">
        <p14:creationId xmlns:p14="http://schemas.microsoft.com/office/powerpoint/2010/main" val="2345510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F0CDD65-04FD-428E-89DC-1838A590A2BB}" type="datetimeFigureOut">
              <a:rPr lang="ru-RU" smtClean="0"/>
              <a:t>15.03.2018</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949EBF16-690E-4485-8170-0528D9F9C820}" type="slidenum">
              <a:rPr lang="ru-RU" smtClean="0"/>
              <a:t>‹#›</a:t>
            </a:fld>
            <a:endParaRPr lang="ru-RU" dirty="0"/>
          </a:p>
        </p:txBody>
      </p:sp>
    </p:spTree>
    <p:extLst>
      <p:ext uri="{BB962C8B-B14F-4D97-AF65-F5344CB8AC3E}">
        <p14:creationId xmlns:p14="http://schemas.microsoft.com/office/powerpoint/2010/main" val="2567401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0CDD65-04FD-428E-89DC-1838A590A2BB}" type="datetimeFigureOut">
              <a:rPr lang="ru-RU" smtClean="0"/>
              <a:t>15.03.2018</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4" name="Slide Number Placeholder 3"/>
          <p:cNvSpPr>
            <a:spLocks noGrp="1"/>
          </p:cNvSpPr>
          <p:nvPr>
            <p:ph type="sldNum" sz="quarter" idx="12"/>
          </p:nvPr>
        </p:nvSpPr>
        <p:spPr/>
        <p:txBody>
          <a:bodyPr/>
          <a:lstStyle/>
          <a:p>
            <a:fld id="{949EBF16-690E-4485-8170-0528D9F9C820}" type="slidenum">
              <a:rPr lang="ru-RU" smtClean="0"/>
              <a:t>‹#›</a:t>
            </a:fld>
            <a:endParaRPr lang="ru-RU" dirty="0"/>
          </a:p>
        </p:txBody>
      </p:sp>
    </p:spTree>
    <p:extLst>
      <p:ext uri="{BB962C8B-B14F-4D97-AF65-F5344CB8AC3E}">
        <p14:creationId xmlns:p14="http://schemas.microsoft.com/office/powerpoint/2010/main" val="2892412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DF0CDD65-04FD-428E-89DC-1838A590A2BB}" type="datetimeFigureOut">
              <a:rPr lang="ru-RU" smtClean="0"/>
              <a:t>15.03.2018</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949EBF16-690E-4485-8170-0528D9F9C820}" type="slidenum">
              <a:rPr lang="ru-RU" smtClean="0"/>
              <a:t>‹#›</a:t>
            </a:fld>
            <a:endParaRPr lang="ru-RU" dirty="0"/>
          </a:p>
        </p:txBody>
      </p:sp>
    </p:spTree>
    <p:extLst>
      <p:ext uri="{BB962C8B-B14F-4D97-AF65-F5344CB8AC3E}">
        <p14:creationId xmlns:p14="http://schemas.microsoft.com/office/powerpoint/2010/main" val="720669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smtClean="0"/>
              <a:t>Вставка рисунка</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DF0CDD65-04FD-428E-89DC-1838A590A2BB}" type="datetimeFigureOut">
              <a:rPr lang="ru-RU" smtClean="0"/>
              <a:t>15.03.2018</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949EBF16-690E-4485-8170-0528D9F9C820}" type="slidenum">
              <a:rPr lang="ru-RU" smtClean="0"/>
              <a:t>‹#›</a:t>
            </a:fld>
            <a:endParaRPr lang="ru-RU" dirty="0"/>
          </a:p>
        </p:txBody>
      </p:sp>
    </p:spTree>
    <p:extLst>
      <p:ext uri="{BB962C8B-B14F-4D97-AF65-F5344CB8AC3E}">
        <p14:creationId xmlns:p14="http://schemas.microsoft.com/office/powerpoint/2010/main" val="42294365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DF0CDD65-04FD-428E-89DC-1838A590A2BB}" type="datetimeFigureOut">
              <a:rPr lang="ru-RU" smtClean="0"/>
              <a:t>15.03.2018</a:t>
            </a:fld>
            <a:endParaRPr lang="ru-RU"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ru-RU"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49EBF16-690E-4485-8170-0528D9F9C820}" type="slidenum">
              <a:rPr lang="ru-RU" smtClean="0"/>
              <a:t>‹#›</a:t>
            </a:fld>
            <a:endParaRPr lang="ru-RU" dirty="0"/>
          </a:p>
        </p:txBody>
      </p:sp>
    </p:spTree>
    <p:extLst>
      <p:ext uri="{BB962C8B-B14F-4D97-AF65-F5344CB8AC3E}">
        <p14:creationId xmlns:p14="http://schemas.microsoft.com/office/powerpoint/2010/main" val="1110496682"/>
      </p:ext>
    </p:extLst>
  </p:cSld>
  <p:clrMap bg1="dk1" tx1="lt1" bg2="dk2" tx2="lt2" accent1="accent1" accent2="accent2" accent3="accent3" accent4="accent4" accent5="accent5" accent6="accent6" hlink="hlink" folHlink="folHlink"/>
  <p:sldLayoutIdLst>
    <p:sldLayoutId id="2147483852" r:id="rId1"/>
    <p:sldLayoutId id="2147483853" r:id="rId2"/>
    <p:sldLayoutId id="2147483854" r:id="rId3"/>
    <p:sldLayoutId id="2147483855" r:id="rId4"/>
    <p:sldLayoutId id="2147483856" r:id="rId5"/>
    <p:sldLayoutId id="2147483857" r:id="rId6"/>
    <p:sldLayoutId id="2147483858" r:id="rId7"/>
    <p:sldLayoutId id="2147483859" r:id="rId8"/>
    <p:sldLayoutId id="2147483860" r:id="rId9"/>
    <p:sldLayoutId id="2147483861" r:id="rId10"/>
    <p:sldLayoutId id="2147483862" r:id="rId11"/>
    <p:sldLayoutId id="2147483863" r:id="rId12"/>
    <p:sldLayoutId id="2147483864" r:id="rId13"/>
    <p:sldLayoutId id="2147483865" r:id="rId14"/>
    <p:sldLayoutId id="2147483866" r:id="rId15"/>
    <p:sldLayoutId id="2147483867" r:id="rId16"/>
    <p:sldLayoutId id="2147483868" r:id="rId17"/>
  </p:sldLayoutIdLst>
  <p:txStyles>
    <p:titleStyle>
      <a:lvl1pPr algn="l" defTabSz="914400" rtl="0" eaLnBrk="1" latinLnBrk="0" hangingPunct="1">
        <a:lnSpc>
          <a:spcPct val="90000"/>
        </a:lnSpc>
        <a:spcBef>
          <a:spcPct val="0"/>
        </a:spcBef>
        <a:buNone/>
        <a:defRPr sz="3600" kern="1200" cap="all" baseline="0">
          <a:solidFill>
            <a:schemeClr val="tx1"/>
          </a:solidFill>
          <a:effectLst>
            <a:outerShdw blurRad="177800" dist="38100" dir="2700000" algn="tl">
              <a:srgbClr val="000000">
                <a:alpha val="24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effectLst>
            <a:outerShdw blurRad="152400" dist="38100" dir="2700000" algn="tl">
              <a:srgbClr val="000000">
                <a:alpha val="36000"/>
              </a:srgbClr>
            </a:outerShdw>
          </a:effectLst>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effectLst>
            <a:outerShdw blurRad="152400" dist="38100" dir="2700000" algn="tl">
              <a:srgbClr val="000000">
                <a:alpha val="36000"/>
              </a:srgbClr>
            </a:outerShdw>
          </a:effectLst>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effectLst>
            <a:outerShdw blurRad="152400" dist="38100" dir="2700000" algn="tl">
              <a:srgbClr val="000000">
                <a:alpha val="36000"/>
              </a:srgbClr>
            </a:outerShdw>
          </a:effectLst>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papmambook.ru/articles/638/"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3804" y="-41923"/>
            <a:ext cx="10870130" cy="1600200"/>
          </a:xfrm>
        </p:spPr>
        <p:txBody>
          <a:bodyPr>
            <a:normAutofit fontScale="90000"/>
          </a:bodyPr>
          <a:lstStyle/>
          <a:p>
            <a:pPr algn="ctr"/>
            <a:r>
              <a:rPr lang="ru-RU" sz="4000" b="1" dirty="0">
                <a:solidFill>
                  <a:srgbClr val="FF0000"/>
                </a:solidFill>
              </a:rPr>
              <a:t>Текстоцентрична та читацькоцентрична парадигма викладання зарубіжної літератури</a:t>
            </a:r>
          </a:p>
        </p:txBody>
      </p:sp>
      <p:sp>
        <p:nvSpPr>
          <p:cNvPr id="4" name="Объект 3"/>
          <p:cNvSpPr>
            <a:spLocks noGrp="1"/>
          </p:cNvSpPr>
          <p:nvPr>
            <p:ph idx="1"/>
          </p:nvPr>
        </p:nvSpPr>
        <p:spPr>
          <a:xfrm>
            <a:off x="4782206" y="1558277"/>
            <a:ext cx="7158231" cy="5052730"/>
          </a:xfrm>
        </p:spPr>
        <p:txBody>
          <a:bodyPr>
            <a:normAutofit fontScale="62500" lnSpcReduction="20000"/>
          </a:bodyPr>
          <a:lstStyle/>
          <a:p>
            <a:pPr marL="0" indent="0" algn="just">
              <a:buNone/>
              <a:tabLst>
                <a:tab pos="2332038" algn="l"/>
              </a:tabLst>
            </a:pPr>
            <a:r>
              <a:rPr lang="ru-RU" sz="3200" dirty="0"/>
              <a:t> </a:t>
            </a:r>
            <a:r>
              <a:rPr lang="ru-RU" sz="3200" dirty="0" smtClean="0"/>
              <a:t>            За </a:t>
            </a:r>
            <a:r>
              <a:rPr lang="ru-RU" sz="3200" dirty="0"/>
              <a:t>концепцією видатного вітчизняного вченого, засновника харківської психо-лінгвістичної школи Олександра Потебні, читання є відкриттям твору. У праці «Естетика і поетика слова»  учений доводить, що художній твір постає, конкретизується в уяві читача і, відповідно, має стільки змістів, скільки читачів цього твору. Звідси справжній мистецький твір викликає величезну кількість змістів. О.Потебня обґрунтовує, що до появи самого читача твір нібито очікує свого завершення через сприймання. Важливим внеском для розвитку проблеми читання стала думка О.Потебні, про те, що </a:t>
            </a:r>
            <a:r>
              <a:rPr lang="ru-RU" sz="3200" i="1" dirty="0"/>
              <a:t>«… читач може краще за самого поета осягнути ідею його твору, що </a:t>
            </a:r>
            <a:r>
              <a:rPr lang="ru-RU" sz="3200" b="1" i="1" dirty="0"/>
              <a:t>сутність, сила такого твору не в тому, що розповів під ним автор, а в тому, як він діє на читача»</a:t>
            </a:r>
            <a:r>
              <a:rPr lang="ru-RU" sz="3200" i="1" dirty="0"/>
              <a:t>.</a:t>
            </a:r>
            <a:endParaRPr lang="ru-RU" sz="3200" dirty="0"/>
          </a:p>
          <a:p>
            <a:pPr marL="0" indent="0" algn="just">
              <a:buNone/>
              <a:tabLst>
                <a:tab pos="2332038" algn="l"/>
              </a:tabLst>
            </a:pPr>
            <a:r>
              <a:rPr lang="uk-UA" dirty="0" smtClean="0">
                <a:solidFill>
                  <a:srgbClr val="002060"/>
                </a:solidFill>
              </a:rPr>
              <a:t>                                </a:t>
            </a:r>
            <a:r>
              <a:rPr lang="uk-UA" dirty="0" smtClean="0">
                <a:solidFill>
                  <a:srgbClr val="002060"/>
                </a:solidFill>
              </a:rPr>
              <a:t>.</a:t>
            </a:r>
            <a:endParaRPr lang="ru-RU" dirty="0">
              <a:solidFill>
                <a:srgbClr val="002060"/>
              </a:solidFill>
            </a:endParaRPr>
          </a:p>
        </p:txBody>
      </p:sp>
      <p:sp>
        <p:nvSpPr>
          <p:cNvPr id="5" name="Текст 4"/>
          <p:cNvSpPr>
            <a:spLocks noGrp="1"/>
          </p:cNvSpPr>
          <p:nvPr>
            <p:ph type="body" sz="half" idx="2"/>
          </p:nvPr>
        </p:nvSpPr>
        <p:spPr>
          <a:xfrm>
            <a:off x="167242" y="4677103"/>
            <a:ext cx="4278634" cy="1933904"/>
          </a:xfrm>
        </p:spPr>
        <p:txBody>
          <a:bodyPr>
            <a:normAutofit fontScale="92500"/>
          </a:bodyPr>
          <a:lstStyle/>
          <a:p>
            <a:pPr fontAlgn="base">
              <a:spcBef>
                <a:spcPts val="0"/>
              </a:spcBef>
            </a:pPr>
            <a:r>
              <a:rPr lang="ru-RU" sz="2200" i="1" dirty="0" smtClean="0"/>
              <a:t>        </a:t>
            </a:r>
            <a:r>
              <a:rPr lang="ru-RU" sz="2200" i="1" dirty="0" smtClean="0"/>
              <a:t>« </a:t>
            </a:r>
            <a:r>
              <a:rPr lang="ru-RU" sz="2200" i="1" dirty="0" smtClean="0"/>
              <a:t>Що </a:t>
            </a:r>
            <a:r>
              <a:rPr lang="ru-RU" sz="2200" i="1" dirty="0"/>
              <a:t>хотів сказати </a:t>
            </a:r>
            <a:r>
              <a:rPr lang="ru-RU" sz="2200" i="1" dirty="0" smtClean="0"/>
              <a:t> </a:t>
            </a:r>
          </a:p>
          <a:p>
            <a:pPr fontAlgn="base">
              <a:spcBef>
                <a:spcPts val="0"/>
              </a:spcBef>
            </a:pPr>
            <a:r>
              <a:rPr lang="ru-RU" sz="2200" i="1" dirty="0"/>
              <a:t> </a:t>
            </a:r>
            <a:r>
              <a:rPr lang="ru-RU" sz="2200" i="1" dirty="0" smtClean="0"/>
              <a:t>        письменник?» чи </a:t>
            </a:r>
            <a:endParaRPr lang="ru-RU" sz="2200" dirty="0"/>
          </a:p>
          <a:p>
            <a:pPr fontAlgn="base">
              <a:spcBef>
                <a:spcPts val="0"/>
              </a:spcBef>
            </a:pPr>
            <a:r>
              <a:rPr lang="ru-RU" sz="2200" i="1" dirty="0" smtClean="0"/>
              <a:t>        «</a:t>
            </a:r>
            <a:r>
              <a:rPr lang="ru-RU" sz="2200" i="1" dirty="0"/>
              <a:t>Що я, читач, зумів винести </a:t>
            </a:r>
            <a:r>
              <a:rPr lang="ru-RU" sz="2200" i="1" dirty="0" smtClean="0"/>
              <a:t>    із    сказанного</a:t>
            </a:r>
            <a:r>
              <a:rPr lang="ru-RU" sz="2200" i="1" dirty="0"/>
              <a:t>?» </a:t>
            </a:r>
            <a:r>
              <a:rPr lang="ru-RU" sz="2200" i="1" dirty="0" smtClean="0"/>
              <a:t>               </a:t>
            </a:r>
          </a:p>
          <a:p>
            <a:pPr fontAlgn="base">
              <a:spcBef>
                <a:spcPts val="0"/>
              </a:spcBef>
            </a:pPr>
            <a:r>
              <a:rPr lang="ru-RU" sz="2200" i="1" dirty="0"/>
              <a:t> </a:t>
            </a:r>
            <a:r>
              <a:rPr lang="ru-RU" sz="2200" i="1" dirty="0" smtClean="0"/>
              <a:t>                               М</a:t>
            </a:r>
            <a:r>
              <a:rPr lang="ru-RU" sz="2200" i="1" dirty="0"/>
              <a:t>. Аромштам</a:t>
            </a:r>
            <a:endParaRPr lang="ru-RU" sz="2200" dirty="0"/>
          </a:p>
          <a:p>
            <a:endParaRPr lang="ru-RU" dirty="0"/>
          </a:p>
        </p:txBody>
      </p:sp>
      <p:pic>
        <p:nvPicPr>
          <p:cNvPr id="6" name="Рисунок 5" descr="https://upload.wikimedia.org/wikipedia/commons/thumb/4/48/Potebnya.jpg/200px-Potebnya.jpg"/>
          <p:cNvPicPr/>
          <p:nvPr/>
        </p:nvPicPr>
        <p:blipFill>
          <a:blip r:embed="rId2">
            <a:extLst>
              <a:ext uri="{28A0092B-C50C-407E-A947-70E740481C1C}">
                <a14:useLocalDpi xmlns:a14="http://schemas.microsoft.com/office/drawing/2010/main" val="0"/>
              </a:ext>
            </a:extLst>
          </a:blip>
          <a:srcRect/>
          <a:stretch>
            <a:fillRect/>
          </a:stretch>
        </p:blipFill>
        <p:spPr bwMode="auto">
          <a:xfrm>
            <a:off x="497300" y="1558277"/>
            <a:ext cx="1900555" cy="2584450"/>
          </a:xfrm>
          <a:prstGeom prst="rect">
            <a:avLst/>
          </a:prstGeom>
          <a:noFill/>
          <a:ln>
            <a:noFill/>
          </a:ln>
        </p:spPr>
      </p:pic>
      <p:pic>
        <p:nvPicPr>
          <p:cNvPr id="7" name="Рисунок 6" descr="https://ozon-st.cdn.ngenix.net/multimedia/1000046262.jpg"/>
          <p:cNvPicPr/>
          <p:nvPr/>
        </p:nvPicPr>
        <p:blipFill>
          <a:blip r:embed="rId3">
            <a:extLst>
              <a:ext uri="{28A0092B-C50C-407E-A947-70E740481C1C}">
                <a14:useLocalDpi xmlns:a14="http://schemas.microsoft.com/office/drawing/2010/main" val="0"/>
              </a:ext>
            </a:extLst>
          </a:blip>
          <a:srcRect/>
          <a:stretch>
            <a:fillRect/>
          </a:stretch>
        </p:blipFill>
        <p:spPr bwMode="auto">
          <a:xfrm>
            <a:off x="2727913" y="1726446"/>
            <a:ext cx="1900555" cy="3037205"/>
          </a:xfrm>
          <a:prstGeom prst="rect">
            <a:avLst/>
          </a:prstGeom>
          <a:noFill/>
          <a:ln>
            <a:noFill/>
          </a:ln>
        </p:spPr>
      </p:pic>
    </p:spTree>
    <p:extLst>
      <p:ext uri="{BB962C8B-B14F-4D97-AF65-F5344CB8AC3E}">
        <p14:creationId xmlns:p14="http://schemas.microsoft.com/office/powerpoint/2010/main" val="386054243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бъект 5"/>
          <p:cNvSpPr>
            <a:spLocks noGrp="1"/>
          </p:cNvSpPr>
          <p:nvPr>
            <p:ph sz="half" idx="2"/>
          </p:nvPr>
        </p:nvSpPr>
        <p:spPr>
          <a:xfrm>
            <a:off x="2175641" y="81604"/>
            <a:ext cx="7357241" cy="2703637"/>
          </a:xfrm>
        </p:spPr>
        <p:txBody>
          <a:bodyPr>
            <a:normAutofit fontScale="25000" lnSpcReduction="20000"/>
          </a:bodyPr>
          <a:lstStyle/>
          <a:p>
            <a:pPr marL="0" indent="0">
              <a:spcBef>
                <a:spcPts val="0"/>
              </a:spcBef>
              <a:buNone/>
            </a:pPr>
            <a:r>
              <a:rPr lang="ru-RU" sz="8000" dirty="0" smtClean="0"/>
              <a:t>Проблеми взаємодії автора та читача художнього твору найбільш ретельно були розроблені в соціокультурній </a:t>
            </a:r>
            <a:r>
              <a:rPr lang="ru-RU" sz="8000" i="1" dirty="0" smtClean="0"/>
              <a:t>теорії про діалогічну природу художньої словесної творчості</a:t>
            </a:r>
            <a:r>
              <a:rPr lang="ru-RU" sz="8000" dirty="0" smtClean="0"/>
              <a:t> відомого російського літературознавця М. Бахтіна.</a:t>
            </a:r>
          </a:p>
          <a:p>
            <a:pPr marL="0" indent="0">
              <a:spcBef>
                <a:spcPts val="0"/>
              </a:spcBef>
              <a:buNone/>
            </a:pPr>
            <a:r>
              <a:rPr lang="ru-RU" sz="8000" dirty="0" smtClean="0"/>
              <a:t>М. Бахтін услід О.Потебні доводить, що діалогічність розуміння виникає із поліфонії поглядів. Дослідник підкреслює, що лише особистісне включення читача в текст доповнює його, робить твором в істинному значенні цього слова.</a:t>
            </a:r>
          </a:p>
          <a:p>
            <a:pPr marL="0" indent="0">
              <a:buNone/>
            </a:pPr>
            <a:r>
              <a:rPr lang="ru-RU" dirty="0"/>
              <a:t> </a:t>
            </a:r>
          </a:p>
          <a:p>
            <a:endParaRPr lang="ru-RU" dirty="0"/>
          </a:p>
        </p:txBody>
      </p:sp>
      <p:sp>
        <p:nvSpPr>
          <p:cNvPr id="8" name="Объект 7"/>
          <p:cNvSpPr>
            <a:spLocks noGrp="1"/>
          </p:cNvSpPr>
          <p:nvPr>
            <p:ph sz="quarter" idx="4"/>
          </p:nvPr>
        </p:nvSpPr>
        <p:spPr>
          <a:xfrm>
            <a:off x="241738" y="2745679"/>
            <a:ext cx="11771585" cy="3260685"/>
          </a:xfrm>
        </p:spPr>
        <p:txBody>
          <a:bodyPr>
            <a:normAutofit fontScale="25000" lnSpcReduction="20000"/>
          </a:bodyPr>
          <a:lstStyle/>
          <a:p>
            <a:pPr marL="0" indent="0">
              <a:spcBef>
                <a:spcPts val="0"/>
              </a:spcBef>
              <a:buNone/>
            </a:pPr>
            <a:r>
              <a:rPr lang="ru-RU" dirty="0" smtClean="0"/>
              <a:t>	</a:t>
            </a:r>
            <a:r>
              <a:rPr lang="ru-RU" sz="8000" dirty="0" smtClean="0">
                <a:effectLst/>
              </a:rPr>
              <a:t>О</a:t>
            </a:r>
            <a:r>
              <a:rPr lang="ru-RU" sz="8000" dirty="0">
                <a:effectLst/>
              </a:rPr>
              <a:t>. Потебня стверджував, що заглиблення читача в мистецький твір неминуче включає і самопізнання. </a:t>
            </a:r>
          </a:p>
          <a:p>
            <a:pPr marL="0" indent="0">
              <a:spcBef>
                <a:spcPts val="0"/>
              </a:spcBef>
              <a:buNone/>
            </a:pPr>
            <a:r>
              <a:rPr lang="ru-RU" sz="8000" dirty="0" smtClean="0">
                <a:effectLst/>
              </a:rPr>
              <a:t>	За </a:t>
            </a:r>
            <a:r>
              <a:rPr lang="ru-RU" sz="8000" dirty="0">
                <a:effectLst/>
              </a:rPr>
              <a:t>герменевтичною теорією сприйняття смислу художнього твору, його інтерпретації, яка найбільш представлена завдяки працям Г. Гадамера, розуміння твору виникає під час злиття виднокола письменника та читача, що і створює врешті-решт різноманітні інтерпретації цього твору. </a:t>
            </a:r>
          </a:p>
          <a:p>
            <a:pPr marL="0" indent="0">
              <a:spcBef>
                <a:spcPts val="0"/>
              </a:spcBef>
              <a:buNone/>
            </a:pPr>
            <a:r>
              <a:rPr lang="uk-UA" sz="8000" dirty="0" smtClean="0">
                <a:effectLst/>
              </a:rPr>
              <a:t>	Ханс </a:t>
            </a:r>
            <a:r>
              <a:rPr lang="uk-UA" sz="8000" dirty="0">
                <a:effectLst/>
              </a:rPr>
              <a:t>Георг Гадамер підкреслює</a:t>
            </a:r>
            <a:r>
              <a:rPr lang="uk-UA" sz="8000" dirty="0" smtClean="0">
                <a:effectLst/>
              </a:rPr>
              <a:t>:</a:t>
            </a:r>
            <a:r>
              <a:rPr lang="ru-RU" sz="8000" dirty="0" smtClean="0">
                <a:effectLst/>
              </a:rPr>
              <a:t> «</a:t>
            </a:r>
            <a:r>
              <a:rPr lang="ru-RU" sz="8000" dirty="0">
                <a:effectLst/>
              </a:rPr>
              <a:t>Інтимність, –   якою нас вражає твір мистецтва, – це водночас якесь загадкове потрясіння й руйнація для нас звичного. Твір не тільки говорить кожному з нас уже відоме: «Це ти», проголошуючи це серед радісного й кошмарного жаху водночас. Він ще й каже нам: «Ти повинен змінити своє життя». </a:t>
            </a:r>
          </a:p>
          <a:p>
            <a:pPr marL="0" indent="0">
              <a:spcBef>
                <a:spcPts val="0"/>
              </a:spcBef>
              <a:buNone/>
            </a:pPr>
            <a:r>
              <a:rPr lang="ru-RU" sz="8000" dirty="0" smtClean="0">
                <a:effectLst/>
              </a:rPr>
              <a:t>	Отже</a:t>
            </a:r>
            <a:r>
              <a:rPr lang="ru-RU" sz="8000" dirty="0">
                <a:effectLst/>
              </a:rPr>
              <a:t>, герменевтика збагачує нас важливою для методики розвитку читацької діяльності школярів думкою, що при кожному прочитанні художнього твору новим читачем літературний текст виявляється новим, постає в новому вигляді.</a:t>
            </a:r>
          </a:p>
          <a:p>
            <a:endParaRPr lang="ru-RU" sz="8000" dirty="0"/>
          </a:p>
        </p:txBody>
      </p:sp>
      <p:pic>
        <p:nvPicPr>
          <p:cNvPr id="10" name="Рисунок 9" descr="Гадамер, Ганс-Георг.jpg"/>
          <p:cNvPicPr/>
          <p:nvPr/>
        </p:nvPicPr>
        <p:blipFill>
          <a:blip r:embed="rId2">
            <a:extLst>
              <a:ext uri="{28A0092B-C50C-407E-A947-70E740481C1C}">
                <a14:useLocalDpi xmlns:a14="http://schemas.microsoft.com/office/drawing/2010/main" val="0"/>
              </a:ext>
            </a:extLst>
          </a:blip>
          <a:srcRect/>
          <a:stretch>
            <a:fillRect/>
          </a:stretch>
        </p:blipFill>
        <p:spPr bwMode="auto">
          <a:xfrm>
            <a:off x="9806151" y="81604"/>
            <a:ext cx="2207172" cy="2538262"/>
          </a:xfrm>
          <a:prstGeom prst="rect">
            <a:avLst/>
          </a:prstGeom>
          <a:noFill/>
          <a:ln>
            <a:noFill/>
          </a:ln>
        </p:spPr>
      </p:pic>
      <p:pic>
        <p:nvPicPr>
          <p:cNvPr id="11" name="Рисунок 10" descr="Bachtin 1.jpg"/>
          <p:cNvPicPr/>
          <p:nvPr/>
        </p:nvPicPr>
        <p:blipFill rotWithShape="1">
          <a:blip r:embed="rId3">
            <a:extLst>
              <a:ext uri="{28A0092B-C50C-407E-A947-70E740481C1C}">
                <a14:useLocalDpi xmlns:a14="http://schemas.microsoft.com/office/drawing/2010/main" val="0"/>
              </a:ext>
            </a:extLst>
          </a:blip>
          <a:srcRect l="8154" t="3658" r="7318" b="10958"/>
          <a:stretch/>
        </p:blipFill>
        <p:spPr bwMode="auto">
          <a:xfrm>
            <a:off x="105103" y="189186"/>
            <a:ext cx="2070538" cy="2448911"/>
          </a:xfrm>
          <a:prstGeom prst="rect">
            <a:avLst/>
          </a:prstGeom>
          <a:noFill/>
          <a:ln>
            <a:noFill/>
          </a:ln>
        </p:spPr>
      </p:pic>
    </p:spTree>
    <p:extLst>
      <p:ext uri="{BB962C8B-B14F-4D97-AF65-F5344CB8AC3E}">
        <p14:creationId xmlns:p14="http://schemas.microsoft.com/office/powerpoint/2010/main" val="326121233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0" y="0"/>
            <a:ext cx="10520855" cy="3480237"/>
          </a:xfrm>
        </p:spPr>
        <p:txBody>
          <a:bodyPr>
            <a:noAutofit/>
          </a:bodyPr>
          <a:lstStyle/>
          <a:p>
            <a:pPr algn="just" fontAlgn="base">
              <a:lnSpc>
                <a:spcPct val="100000"/>
              </a:lnSpc>
              <a:spcBef>
                <a:spcPts val="0"/>
              </a:spcBef>
            </a:pPr>
            <a:r>
              <a:rPr lang="ru-RU" sz="2000" dirty="0">
                <a:effectLst/>
              </a:rPr>
              <a:t>Сучасна російська письменниця і </a:t>
            </a:r>
            <a:r>
              <a:rPr lang="ru-RU" sz="2000" dirty="0" smtClean="0">
                <a:effectLst/>
              </a:rPr>
              <a:t>педаго Марина </a:t>
            </a:r>
            <a:r>
              <a:rPr lang="ru-RU" sz="2000" dirty="0">
                <a:effectLst/>
              </a:rPr>
              <a:t>Аромштам продовжує цю думку і переконана, що «…читання виникає тільки там, де існує розуміння». Метою читання має бути особистісне сприйняття літературного тексту, що виявляється в здатності висловитися про прочитане, «… але не в форматі «письменник – геній/ворог народу/ наше все – відобразив прагнення народу/вузько-суб’єктивний погляд», а в стилістиці «мені це підходить/не підходить», «мене це хвилює/не хвилює», «мені від цього боляче/мені байдуже». Здається спрощення. Але воно потребує  чесності і навіть </a:t>
            </a:r>
            <a:r>
              <a:rPr lang="ru-RU" sz="2000" dirty="0" smtClean="0">
                <a:effectLst/>
              </a:rPr>
              <a:t>самовідданості.</a:t>
            </a:r>
          </a:p>
          <a:p>
            <a:pPr algn="just" fontAlgn="base">
              <a:lnSpc>
                <a:spcPct val="100000"/>
              </a:lnSpc>
              <a:spcBef>
                <a:spcPts val="0"/>
              </a:spcBef>
            </a:pPr>
            <a:r>
              <a:rPr lang="ru-RU" sz="2000" dirty="0" smtClean="0">
                <a:effectLst/>
              </a:rPr>
              <a:t>А наступний крок – уміння пояснити, чому тобі від цього боляче чи чому тебе це так сильно хвилює. Не те, що хотів сказати письменник (письменник не завжди сам це розуміє, а іноді його бажання сказати щось протирічить тому, що він дійсно сказав), а що я, конкретний читач, зумів винести із висловленого» </a:t>
            </a:r>
            <a:r>
              <a:rPr lang="ru-RU" sz="2000" dirty="0" smtClean="0"/>
              <a:t> </a:t>
            </a:r>
          </a:p>
          <a:p>
            <a:pPr algn="just">
              <a:lnSpc>
                <a:spcPct val="100000"/>
              </a:lnSpc>
            </a:pPr>
            <a:endParaRPr lang="ru-RU" sz="2000" dirty="0"/>
          </a:p>
        </p:txBody>
      </p:sp>
      <p:pic>
        <p:nvPicPr>
          <p:cNvPr id="5" name="Рисунок 4" descr="Картинки по запросу"/>
          <p:cNvPicPr/>
          <p:nvPr/>
        </p:nvPicPr>
        <p:blipFill rotWithShape="1">
          <a:blip r:embed="rId2">
            <a:extLst>
              <a:ext uri="{28A0092B-C50C-407E-A947-70E740481C1C}">
                <a14:useLocalDpi xmlns:a14="http://schemas.microsoft.com/office/drawing/2010/main" val="0"/>
              </a:ext>
            </a:extLst>
          </a:blip>
          <a:srcRect l="14147" r="14634"/>
          <a:stretch/>
        </p:blipFill>
        <p:spPr bwMode="auto">
          <a:xfrm>
            <a:off x="10657489" y="0"/>
            <a:ext cx="1534511" cy="2196662"/>
          </a:xfrm>
          <a:prstGeom prst="rect">
            <a:avLst/>
          </a:prstGeom>
          <a:noFill/>
          <a:ln>
            <a:noFill/>
          </a:ln>
        </p:spPr>
      </p:pic>
      <p:sp>
        <p:nvSpPr>
          <p:cNvPr id="6" name="Rectangle 2"/>
          <p:cNvSpPr>
            <a:spLocks noChangeArrowheads="1"/>
          </p:cNvSpPr>
          <p:nvPr/>
        </p:nvSpPr>
        <p:spPr bwMode="auto">
          <a:xfrm>
            <a:off x="136634" y="373905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pic>
        <p:nvPicPr>
          <p:cNvPr id="2049" name="Рисунок 1" descr="http://1.bp.blogspot.com/-xIopfveNby8/Uwnv8bkOjTI/AAAAAAAAAF0/lqMh8M7_D6Q/s1600/%D0%B7%D0%B0%D0%B3%D1%80%D1%83%D0%B6%D0%B5%D0%BD%D0%BD%D0%BE%D0%B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39055"/>
            <a:ext cx="2075533" cy="2671789"/>
          </a:xfrm>
          <a:prstGeom prst="rect">
            <a:avLst/>
          </a:prstGeom>
          <a:noFill/>
          <a:extLst>
            <a:ext uri="{909E8E84-426E-40DD-AFC4-6F175D3DCCD1}">
              <a14:hiddenFill xmlns:a14="http://schemas.microsoft.com/office/drawing/2010/main">
                <a:solidFill>
                  <a:srgbClr val="FFFFFF"/>
                </a:solidFill>
              </a14:hiddenFill>
            </a:ext>
          </a:extLst>
        </p:spPr>
      </p:pic>
      <p:sp>
        <p:nvSpPr>
          <p:cNvPr id="8" name="Прямоугольник 7"/>
          <p:cNvSpPr/>
          <p:nvPr/>
        </p:nvSpPr>
        <p:spPr>
          <a:xfrm>
            <a:off x="1828799" y="3392141"/>
            <a:ext cx="10363201" cy="3185487"/>
          </a:xfrm>
          <a:prstGeom prst="rect">
            <a:avLst/>
          </a:prstGeom>
        </p:spPr>
        <p:txBody>
          <a:bodyPr wrap="square">
            <a:spAutoFit/>
          </a:bodyPr>
          <a:lstStyle/>
          <a:p>
            <a:pPr algn="just" fontAlgn="base">
              <a:lnSpc>
                <a:spcPct val="115000"/>
              </a:lnSpc>
              <a:spcAft>
                <a:spcPts val="0"/>
              </a:spcAft>
            </a:pPr>
            <a:r>
              <a:rPr lang="ru-RU" sz="2000" dirty="0" smtClean="0">
                <a:effectLst/>
                <a:ea typeface="Times New Roman" panose="02020603050405020304" pitchFamily="18" charset="0"/>
                <a:cs typeface="Times New Roman" panose="02020603050405020304" pitchFamily="18" charset="0"/>
              </a:rPr>
              <a:t>Аспекти взаємодії читача з текстом, запропоновані  І. Єсауловим:</a:t>
            </a:r>
            <a:endParaRPr lang="ru-RU" sz="2000" dirty="0" smtClean="0">
              <a:effectLst/>
              <a:ea typeface="Calibri" panose="020F0502020204030204" pitchFamily="34" charset="0"/>
              <a:cs typeface="Times New Roman" panose="02020603050405020304" pitchFamily="18" charset="0"/>
            </a:endParaRPr>
          </a:p>
          <a:p>
            <a:pPr marL="342900" lvl="0" indent="-342900" fontAlgn="base">
              <a:lnSpc>
                <a:spcPct val="115000"/>
              </a:lnSpc>
              <a:spcAft>
                <a:spcPts val="0"/>
              </a:spcAft>
              <a:buSzPts val="1000"/>
              <a:buFont typeface="Wingdings" panose="05000000000000000000" pitchFamily="2" charset="2"/>
              <a:buChar char=""/>
              <a:tabLst>
                <a:tab pos="457200" algn="l"/>
              </a:tabLst>
            </a:pPr>
            <a:r>
              <a:rPr lang="ru-RU" sz="2000" i="1" dirty="0" smtClean="0">
                <a:effectLst/>
                <a:ea typeface="Times New Roman" panose="02020603050405020304" pitchFamily="18" charset="0"/>
                <a:cs typeface="Times New Roman" panose="02020603050405020304" pitchFamily="18" charset="0"/>
              </a:rPr>
              <a:t>об’єктно-об’єктний</a:t>
            </a:r>
            <a:r>
              <a:rPr lang="ru-RU" sz="2000" dirty="0" smtClean="0">
                <a:effectLst/>
                <a:ea typeface="Times New Roman" panose="02020603050405020304" pitchFamily="18" charset="0"/>
                <a:cs typeface="Times New Roman" panose="02020603050405020304" pitchFamily="18" charset="0"/>
              </a:rPr>
              <a:t> (коли найвищим авторитетом для читача є сфера “чужого” (авторського), тобто власна особистісна позиція читача підпорядковується волі автора);</a:t>
            </a:r>
            <a:endParaRPr lang="ru-RU" sz="2000" dirty="0" smtClean="0">
              <a:effectLst/>
              <a:ea typeface="Calibri" panose="020F0502020204030204" pitchFamily="34" charset="0"/>
              <a:cs typeface="Times New Roman" panose="02020603050405020304" pitchFamily="18" charset="0"/>
            </a:endParaRPr>
          </a:p>
          <a:p>
            <a:pPr marL="342900" lvl="0" indent="-342900" fontAlgn="base">
              <a:lnSpc>
                <a:spcPct val="115000"/>
              </a:lnSpc>
              <a:spcAft>
                <a:spcPts val="0"/>
              </a:spcAft>
              <a:buSzPts val="1000"/>
              <a:buFont typeface="Wingdings" panose="05000000000000000000" pitchFamily="2" charset="2"/>
              <a:buChar char=""/>
              <a:tabLst>
                <a:tab pos="457200" algn="l"/>
              </a:tabLst>
            </a:pPr>
            <a:r>
              <a:rPr lang="ru-RU" sz="2000" i="1" dirty="0" smtClean="0">
                <a:effectLst/>
                <a:ea typeface="Times New Roman" panose="02020603050405020304" pitchFamily="18" charset="0"/>
                <a:cs typeface="Times New Roman" panose="02020603050405020304" pitchFamily="18" charset="0"/>
              </a:rPr>
              <a:t>суб’єктно-об’єктний</a:t>
            </a:r>
            <a:r>
              <a:rPr lang="ru-RU" sz="2000" dirty="0" smtClean="0">
                <a:effectLst/>
                <a:ea typeface="Times New Roman" panose="02020603050405020304" pitchFamily="18" charset="0"/>
                <a:cs typeface="Times New Roman" panose="02020603050405020304" pitchFamily="18" charset="0"/>
              </a:rPr>
              <a:t> (найвищим авторитетом для читача є його власна позиція, авторська думка при цьому часто ігнорується);</a:t>
            </a:r>
            <a:endParaRPr lang="ru-RU" sz="2000" dirty="0" smtClean="0">
              <a:effectLst/>
              <a:ea typeface="Calibri" panose="020F0502020204030204" pitchFamily="34" charset="0"/>
              <a:cs typeface="Times New Roman" panose="02020603050405020304" pitchFamily="18" charset="0"/>
            </a:endParaRPr>
          </a:p>
          <a:p>
            <a:pPr marL="342900" lvl="0" indent="-342900" fontAlgn="base">
              <a:lnSpc>
                <a:spcPct val="115000"/>
              </a:lnSpc>
              <a:spcAft>
                <a:spcPts val="0"/>
              </a:spcAft>
              <a:buSzPts val="1000"/>
              <a:buFont typeface="Wingdings" panose="05000000000000000000" pitchFamily="2" charset="2"/>
              <a:buChar char=""/>
              <a:tabLst>
                <a:tab pos="457200" algn="l"/>
              </a:tabLst>
            </a:pPr>
            <a:r>
              <a:rPr lang="ru-RU" sz="2000" i="1" dirty="0" smtClean="0">
                <a:effectLst/>
                <a:ea typeface="Times New Roman" panose="02020603050405020304" pitchFamily="18" charset="0"/>
                <a:cs typeface="Times New Roman" panose="02020603050405020304" pitchFamily="18" charset="0"/>
              </a:rPr>
              <a:t>суб’єктно-суб’єктний</a:t>
            </a:r>
            <a:r>
              <a:rPr lang="ru-RU" sz="2000" dirty="0" smtClean="0">
                <a:effectLst/>
                <a:ea typeface="Times New Roman" panose="02020603050405020304" pitchFamily="18" charset="0"/>
                <a:cs typeface="Times New Roman" panose="02020603050405020304" pitchFamily="18" charset="0"/>
              </a:rPr>
              <a:t> (тут можливий «діалог згоди» (за М.Бахтіним), коли відбувається справжня духовна зустріч автора й читача.</a:t>
            </a:r>
            <a:endParaRPr lang="ru-RU" sz="2000" dirty="0" smtClean="0">
              <a:effectLst/>
              <a:ea typeface="Calibri" panose="020F0502020204030204" pitchFamily="34" charset="0"/>
              <a:cs typeface="Times New Roman" panose="02020603050405020304" pitchFamily="18" charset="0"/>
            </a:endParaRPr>
          </a:p>
          <a:p>
            <a:r>
              <a:rPr lang="ru-RU" sz="2000" dirty="0" smtClean="0">
                <a:effectLst/>
                <a:ea typeface="Times New Roman" panose="02020603050405020304" pitchFamily="18" charset="0"/>
                <a:cs typeface="Times New Roman" panose="02020603050405020304" pitchFamily="18" charset="0"/>
              </a:rPr>
              <a:t>    Отже, саме </a:t>
            </a:r>
            <a:r>
              <a:rPr lang="ru-RU" sz="2000" b="1" dirty="0" smtClean="0">
                <a:effectLst/>
                <a:ea typeface="Times New Roman" panose="02020603050405020304" pitchFamily="18" charset="0"/>
                <a:cs typeface="Times New Roman" panose="02020603050405020304" pitchFamily="18" charset="0"/>
              </a:rPr>
              <a:t>суб’єктно-суб’єктний аспект взаємодії читача з текстом</a:t>
            </a:r>
            <a:r>
              <a:rPr lang="ru-RU" sz="2000" dirty="0" smtClean="0">
                <a:effectLst/>
                <a:ea typeface="Times New Roman" panose="02020603050405020304" pitchFamily="18" charset="0"/>
                <a:cs typeface="Times New Roman" panose="02020603050405020304" pitchFamily="18" charset="0"/>
              </a:rPr>
              <a:t> і є його  домінантою,       </a:t>
            </a:r>
          </a:p>
          <a:p>
            <a:r>
              <a:rPr lang="ru-RU" sz="2000" dirty="0">
                <a:ea typeface="Times New Roman" panose="02020603050405020304" pitchFamily="18" charset="0"/>
                <a:cs typeface="Times New Roman" panose="02020603050405020304" pitchFamily="18" charset="0"/>
              </a:rPr>
              <a:t> </a:t>
            </a:r>
            <a:r>
              <a:rPr lang="ru-RU" sz="2000" dirty="0" smtClean="0">
                <a:ea typeface="Times New Roman" panose="02020603050405020304" pitchFamily="18" charset="0"/>
                <a:cs typeface="Times New Roman" panose="02020603050405020304" pitchFamily="18" charset="0"/>
              </a:rPr>
              <a:t>   </a:t>
            </a:r>
            <a:r>
              <a:rPr lang="ru-RU" sz="2000" dirty="0" smtClean="0">
                <a:effectLst/>
                <a:ea typeface="Times New Roman" panose="02020603050405020304" pitchFamily="18" charset="0"/>
                <a:cs typeface="Times New Roman" panose="02020603050405020304" pitchFamily="18" charset="0"/>
              </a:rPr>
              <a:t>навколо чого й мають бути створені читацькі інтерпретації</a:t>
            </a:r>
            <a:endParaRPr lang="ru-RU" sz="2000" dirty="0"/>
          </a:p>
        </p:txBody>
      </p:sp>
    </p:spTree>
    <p:extLst>
      <p:ext uri="{BB962C8B-B14F-4D97-AF65-F5344CB8AC3E}">
        <p14:creationId xmlns:p14="http://schemas.microsoft.com/office/powerpoint/2010/main" val="183631202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http://3.bp.blogspot.com/-dRBjELX9w_8/Uwnv7n8mTxI/AAAAAAAAAFg/pSgGE2SPMjM/s1600/teacher5.jpg"/>
          <p:cNvPicPr/>
          <p:nvPr/>
        </p:nvPicPr>
        <p:blipFill>
          <a:blip r:embed="rId2">
            <a:extLst>
              <a:ext uri="{28A0092B-C50C-407E-A947-70E740481C1C}">
                <a14:useLocalDpi xmlns:a14="http://schemas.microsoft.com/office/drawing/2010/main" val="0"/>
              </a:ext>
            </a:extLst>
          </a:blip>
          <a:srcRect/>
          <a:stretch>
            <a:fillRect/>
          </a:stretch>
        </p:blipFill>
        <p:spPr bwMode="auto">
          <a:xfrm>
            <a:off x="9210040" y="0"/>
            <a:ext cx="2846202" cy="2182849"/>
          </a:xfrm>
          <a:prstGeom prst="rect">
            <a:avLst/>
          </a:prstGeom>
          <a:noFill/>
          <a:ln>
            <a:noFill/>
          </a:ln>
        </p:spPr>
      </p:pic>
      <p:sp>
        <p:nvSpPr>
          <p:cNvPr id="4" name="Прямоугольник 3"/>
          <p:cNvSpPr/>
          <p:nvPr/>
        </p:nvSpPr>
        <p:spPr>
          <a:xfrm>
            <a:off x="210207" y="774300"/>
            <a:ext cx="10226565" cy="446276"/>
          </a:xfrm>
          <a:prstGeom prst="rect">
            <a:avLst/>
          </a:prstGeom>
        </p:spPr>
        <p:txBody>
          <a:bodyPr wrap="square">
            <a:spAutoFit/>
          </a:bodyPr>
          <a:lstStyle/>
          <a:p>
            <a:pPr algn="just" fontAlgn="base">
              <a:lnSpc>
                <a:spcPct val="115000"/>
              </a:lnSpc>
              <a:spcAft>
                <a:spcPts val="0"/>
              </a:spcAft>
            </a:pPr>
            <a:r>
              <a:rPr lang="ru-RU" sz="2000" dirty="0" smtClean="0">
                <a:solidFill>
                  <a:srgbClr val="111111"/>
                </a:solidFill>
                <a:effectLst/>
                <a:latin typeface="inherit"/>
                <a:ea typeface="Times New Roman" panose="02020603050405020304" pitchFamily="18" charset="0"/>
                <a:cs typeface="Times New Roman" panose="02020603050405020304" pitchFamily="18" charset="0"/>
              </a:rPr>
              <a:t>Сьогодні існують і активно розвиваються різні концепції щодо проблеми читання:</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Прямоугольник 5"/>
          <p:cNvSpPr/>
          <p:nvPr/>
        </p:nvSpPr>
        <p:spPr>
          <a:xfrm>
            <a:off x="477246" y="1185341"/>
            <a:ext cx="8902262" cy="800219"/>
          </a:xfrm>
          <a:prstGeom prst="rect">
            <a:avLst/>
          </a:prstGeom>
        </p:spPr>
        <p:txBody>
          <a:bodyPr wrap="square">
            <a:spAutoFit/>
          </a:bodyPr>
          <a:lstStyle/>
          <a:p>
            <a:pPr marL="342900" lvl="0" indent="-342900" fontAlgn="base">
              <a:lnSpc>
                <a:spcPct val="115000"/>
              </a:lnSpc>
              <a:spcAft>
                <a:spcPts val="0"/>
              </a:spcAft>
              <a:buSzPts val="1000"/>
              <a:buFont typeface="Wingdings" panose="05000000000000000000" pitchFamily="2" charset="2"/>
              <a:buChar char=""/>
              <a:tabLst>
                <a:tab pos="457200" algn="l"/>
              </a:tabLst>
            </a:pPr>
            <a:r>
              <a:rPr lang="ru-RU" sz="2000" dirty="0" smtClean="0">
                <a:effectLst/>
                <a:latin typeface="inherit"/>
                <a:ea typeface="Times New Roman" panose="02020603050405020304" pitchFamily="18" charset="0"/>
                <a:cs typeface="Times New Roman" panose="02020603050405020304" pitchFamily="18" charset="0"/>
              </a:rPr>
              <a:t>читання – це творча діяльність, а читач – активний учасник літературного процесу;</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Рисунок 6" descr="Картинки по запросу картинка автор-читач"/>
          <p:cNvPicPr/>
          <p:nvPr/>
        </p:nvPicPr>
        <p:blipFill>
          <a:blip r:embed="rId3">
            <a:extLst>
              <a:ext uri="{28A0092B-C50C-407E-A947-70E740481C1C}">
                <a14:useLocalDpi xmlns:a14="http://schemas.microsoft.com/office/drawing/2010/main" val="0"/>
              </a:ext>
            </a:extLst>
          </a:blip>
          <a:srcRect/>
          <a:stretch>
            <a:fillRect/>
          </a:stretch>
        </p:blipFill>
        <p:spPr bwMode="auto">
          <a:xfrm>
            <a:off x="8631166" y="2379139"/>
            <a:ext cx="3331779" cy="2050975"/>
          </a:xfrm>
          <a:prstGeom prst="rect">
            <a:avLst/>
          </a:prstGeom>
          <a:noFill/>
          <a:ln>
            <a:noFill/>
          </a:ln>
        </p:spPr>
      </p:pic>
      <p:sp>
        <p:nvSpPr>
          <p:cNvPr id="8" name="Прямоугольник 7"/>
          <p:cNvSpPr/>
          <p:nvPr/>
        </p:nvSpPr>
        <p:spPr>
          <a:xfrm>
            <a:off x="210207" y="2015051"/>
            <a:ext cx="8848100" cy="1154162"/>
          </a:xfrm>
          <a:prstGeom prst="rect">
            <a:avLst/>
          </a:prstGeom>
        </p:spPr>
        <p:txBody>
          <a:bodyPr wrap="square">
            <a:spAutoFit/>
          </a:bodyPr>
          <a:lstStyle/>
          <a:p>
            <a:pPr marL="342900" lvl="0" indent="-342900" fontAlgn="base">
              <a:lnSpc>
                <a:spcPct val="115000"/>
              </a:lnSpc>
              <a:spcAft>
                <a:spcPts val="0"/>
              </a:spcAft>
              <a:buSzPts val="1000"/>
              <a:buFont typeface="Wingdings" panose="05000000000000000000" pitchFamily="2" charset="2"/>
              <a:buChar char=""/>
              <a:tabLst>
                <a:tab pos="457200" algn="l"/>
              </a:tabLst>
            </a:pPr>
            <a:r>
              <a:rPr lang="ru-RU" sz="2000" dirty="0" smtClean="0">
                <a:effectLst/>
                <a:latin typeface="inherit"/>
                <a:ea typeface="Times New Roman" panose="02020603050405020304" pitchFamily="18" charset="0"/>
                <a:cs typeface="Times New Roman" panose="02020603050405020304" pitchFamily="18" charset="0"/>
              </a:rPr>
              <a:t>процес художньої взаємодії автора та читача носить діалогічний характер, отже, читач – це і суб’єкт діалогічних стосунків, і об’єкт впливу з боку автора та його твору;</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Рисунок 8" descr="Картинки по запросу картинка одна книжка і багато людей"/>
          <p:cNvPicPr/>
          <p:nvPr/>
        </p:nvPicPr>
        <p:blipFill>
          <a:blip r:embed="rId4">
            <a:extLst>
              <a:ext uri="{28A0092B-C50C-407E-A947-70E740481C1C}">
                <a14:useLocalDpi xmlns:a14="http://schemas.microsoft.com/office/drawing/2010/main" val="0"/>
              </a:ext>
            </a:extLst>
          </a:blip>
          <a:srcRect/>
          <a:stretch>
            <a:fillRect/>
          </a:stretch>
        </p:blipFill>
        <p:spPr bwMode="auto">
          <a:xfrm>
            <a:off x="210207" y="3354889"/>
            <a:ext cx="3300248" cy="1795180"/>
          </a:xfrm>
          <a:prstGeom prst="rect">
            <a:avLst/>
          </a:prstGeom>
          <a:noFill/>
          <a:ln>
            <a:noFill/>
          </a:ln>
        </p:spPr>
      </p:pic>
      <p:sp>
        <p:nvSpPr>
          <p:cNvPr id="10" name="Прямоугольник 9"/>
          <p:cNvSpPr/>
          <p:nvPr/>
        </p:nvSpPr>
        <p:spPr>
          <a:xfrm>
            <a:off x="3192168" y="3523156"/>
            <a:ext cx="5689074" cy="1862048"/>
          </a:xfrm>
          <a:prstGeom prst="rect">
            <a:avLst/>
          </a:prstGeom>
        </p:spPr>
        <p:txBody>
          <a:bodyPr wrap="square">
            <a:spAutoFit/>
          </a:bodyPr>
          <a:lstStyle/>
          <a:p>
            <a:pPr marL="342900" lvl="0" indent="-342900" fontAlgn="base">
              <a:lnSpc>
                <a:spcPct val="115000"/>
              </a:lnSpc>
              <a:spcAft>
                <a:spcPts val="0"/>
              </a:spcAft>
              <a:buSzPts val="1000"/>
              <a:buFont typeface="Wingdings" panose="05000000000000000000" pitchFamily="2" charset="2"/>
              <a:buChar char=""/>
              <a:tabLst>
                <a:tab pos="457200" algn="l"/>
              </a:tabLst>
            </a:pPr>
            <a:r>
              <a:rPr lang="ru-RU" sz="2000" dirty="0" smtClean="0">
                <a:effectLst/>
                <a:latin typeface="inherit"/>
                <a:ea typeface="Times New Roman" panose="02020603050405020304" pitchFamily="18" charset="0"/>
                <a:cs typeface="Times New Roman" panose="02020603050405020304" pitchFamily="18" charset="0"/>
              </a:rPr>
              <a:t>художнє сприйняття має продуктивний характер, читацька рецепція здатна збагачувати літературний твір, адже художній текст має «стільки змістів, скільки читачів цього твору».</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Прямоугольник 10"/>
          <p:cNvSpPr/>
          <p:nvPr/>
        </p:nvSpPr>
        <p:spPr>
          <a:xfrm>
            <a:off x="210207" y="5385204"/>
            <a:ext cx="10699532" cy="1388585"/>
          </a:xfrm>
          <a:prstGeom prst="rect">
            <a:avLst/>
          </a:prstGeom>
        </p:spPr>
        <p:txBody>
          <a:bodyPr wrap="square">
            <a:spAutoFit/>
          </a:bodyPr>
          <a:lstStyle/>
          <a:p>
            <a:pPr algn="ctr">
              <a:lnSpc>
                <a:spcPct val="115000"/>
              </a:lnSpc>
              <a:spcAft>
                <a:spcPts val="1000"/>
              </a:spcAft>
            </a:pPr>
            <a:r>
              <a:rPr lang="ru-RU" sz="2400" i="1" dirty="0" smtClean="0">
                <a:solidFill>
                  <a:srgbClr val="000000"/>
                </a:solidFill>
                <a:effectLst/>
                <a:latin typeface="Verdana" panose="020B0604030504040204" pitchFamily="34" charset="0"/>
                <a:ea typeface="Calibri" panose="020F0502020204030204" pitchFamily="34" charset="0"/>
                <a:cs typeface="Times New Roman" panose="02020603050405020304" pitchFamily="18" charset="0"/>
              </a:rPr>
              <a:t> «Автор пише лише половину книжки; іншу половину пише читач.»</a:t>
            </a:r>
            <a:r>
              <a:rPr lang="ru-RU" i="1" dirty="0" smtClean="0">
                <a:solidFill>
                  <a:srgbClr val="000000"/>
                </a:solidFill>
                <a:effectLst/>
                <a:latin typeface="Verdana" panose="020B0604030504040204" pitchFamily="34" charset="0"/>
                <a:ea typeface="Calibri" panose="020F0502020204030204" pitchFamily="34" charset="0"/>
                <a:cs typeface="Times New Roman" panose="02020603050405020304" pitchFamily="18" charset="0"/>
              </a:rPr>
              <a:t>                                                                        </a:t>
            </a:r>
          </a:p>
          <a:p>
            <a:pPr>
              <a:lnSpc>
                <a:spcPct val="115000"/>
              </a:lnSpc>
              <a:spcAft>
                <a:spcPts val="1000"/>
              </a:spcAft>
            </a:pPr>
            <a:r>
              <a:rPr lang="ru-RU" i="1" dirty="0">
                <a:solidFill>
                  <a:srgbClr val="000000"/>
                </a:solidFill>
                <a:latin typeface="Verdana" panose="020B0604030504040204" pitchFamily="34" charset="0"/>
                <a:ea typeface="Calibri" panose="020F0502020204030204" pitchFamily="34" charset="0"/>
                <a:cs typeface="Times New Roman" panose="02020603050405020304" pitchFamily="18" charset="0"/>
              </a:rPr>
              <a:t> </a:t>
            </a:r>
            <a:r>
              <a:rPr lang="ru-RU" i="1" dirty="0" smtClean="0">
                <a:solidFill>
                  <a:srgbClr val="000000"/>
                </a:solidFill>
                <a:latin typeface="Verdana" panose="020B0604030504040204" pitchFamily="34" charset="0"/>
                <a:ea typeface="Calibri" panose="020F0502020204030204" pitchFamily="34" charset="0"/>
                <a:cs typeface="Times New Roman" panose="02020603050405020304" pitchFamily="18" charset="0"/>
              </a:rPr>
              <a:t>                                                                                             </a:t>
            </a:r>
            <a:r>
              <a:rPr lang="ru-RU" i="1" dirty="0" smtClean="0">
                <a:solidFill>
                  <a:srgbClr val="000000"/>
                </a:solidFill>
                <a:effectLst/>
                <a:latin typeface="Verdana" panose="020B0604030504040204" pitchFamily="34" charset="0"/>
                <a:ea typeface="Calibri" panose="020F0502020204030204" pitchFamily="34" charset="0"/>
                <a:cs typeface="Times New Roman" panose="02020603050405020304" pitchFamily="18" charset="0"/>
              </a:rPr>
              <a:t>Джозеф Конрад </a:t>
            </a:r>
            <a:endParaRPr lang="ru-RU" dirty="0"/>
          </a:p>
        </p:txBody>
      </p:sp>
      <p:sp>
        <p:nvSpPr>
          <p:cNvPr id="12" name="Прямоугольник 11"/>
          <p:cNvSpPr/>
          <p:nvPr/>
        </p:nvSpPr>
        <p:spPr>
          <a:xfrm>
            <a:off x="903889" y="79355"/>
            <a:ext cx="9606455" cy="707886"/>
          </a:xfrm>
          <a:prstGeom prst="rect">
            <a:avLst/>
          </a:prstGeom>
        </p:spPr>
        <p:txBody>
          <a:bodyPr wrap="square">
            <a:spAutoFit/>
          </a:bodyPr>
          <a:lstStyle/>
          <a:p>
            <a:pPr algn="ctr"/>
            <a:r>
              <a:rPr lang="ru-RU" sz="2000" b="1" dirty="0" smtClean="0">
                <a:solidFill>
                  <a:srgbClr val="FF0000"/>
                </a:solidFill>
              </a:rPr>
              <a:t>Текстоцентрична чи читацькоцентрична парадигма викладання зарубіжної літератури в школі?</a:t>
            </a:r>
            <a:endParaRPr lang="ru-RU" sz="2000" dirty="0"/>
          </a:p>
        </p:txBody>
      </p:sp>
    </p:spTree>
    <p:extLst>
      <p:ext uri="{BB962C8B-B14F-4D97-AF65-F5344CB8AC3E}">
        <p14:creationId xmlns:p14="http://schemas.microsoft.com/office/powerpoint/2010/main" val="246848784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5648" y="144409"/>
            <a:ext cx="10515600" cy="780502"/>
          </a:xfrm>
        </p:spPr>
        <p:txBody>
          <a:bodyPr/>
          <a:lstStyle/>
          <a:p>
            <a:pPr algn="ctr"/>
            <a:r>
              <a:rPr lang="uk-UA" b="1" dirty="0" smtClean="0">
                <a:solidFill>
                  <a:srgbClr val="FF0000"/>
                </a:solidFill>
              </a:rPr>
              <a:t>Орієнтовні питання для аналізу тексту</a:t>
            </a:r>
            <a:endParaRPr lang="ru-RU" b="1" dirty="0">
              <a:solidFill>
                <a:srgbClr val="FF0000"/>
              </a:solidFill>
            </a:endParaRPr>
          </a:p>
        </p:txBody>
      </p:sp>
      <p:graphicFrame>
        <p:nvGraphicFramePr>
          <p:cNvPr id="5" name="Таблица 4"/>
          <p:cNvGraphicFramePr>
            <a:graphicFrameLocks noGrp="1"/>
          </p:cNvGraphicFramePr>
          <p:nvPr>
            <p:extLst>
              <p:ext uri="{D42A27DB-BD31-4B8C-83A1-F6EECF244321}">
                <p14:modId xmlns:p14="http://schemas.microsoft.com/office/powerpoint/2010/main" val="3387347226"/>
              </p:ext>
            </p:extLst>
          </p:nvPr>
        </p:nvGraphicFramePr>
        <p:xfrm>
          <a:off x="244366" y="924911"/>
          <a:ext cx="11779468" cy="5673480"/>
        </p:xfrm>
        <a:graphic>
          <a:graphicData uri="http://schemas.openxmlformats.org/drawingml/2006/table">
            <a:tbl>
              <a:tblPr firstRow="1" firstCol="1" bandRow="1">
                <a:tableStyleId>{0505E3EF-67EA-436B-97B2-0124C06EBD24}</a:tableStyleId>
              </a:tblPr>
              <a:tblGrid>
                <a:gridCol w="2317823"/>
                <a:gridCol w="5446694"/>
                <a:gridCol w="4014951"/>
              </a:tblGrid>
              <a:tr h="772024">
                <a:tc>
                  <a:txBody>
                    <a:bodyPr/>
                    <a:lstStyle/>
                    <a:p>
                      <a:pPr>
                        <a:lnSpc>
                          <a:spcPct val="115000"/>
                        </a:lnSpc>
                        <a:spcAft>
                          <a:spcPts val="750"/>
                        </a:spcAft>
                      </a:pPr>
                      <a:r>
                        <a:rPr lang="ru-RU" sz="2000" dirty="0">
                          <a:effectLst/>
                        </a:rPr>
                        <a:t>Назва твору</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750"/>
                        </a:spcAft>
                      </a:pPr>
                      <a:r>
                        <a:rPr lang="ru-RU" sz="2000" dirty="0">
                          <a:effectLst/>
                        </a:rPr>
                        <a:t>Текстоцентричні запитання (завдання)</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750"/>
                        </a:spcAft>
                      </a:pPr>
                      <a:r>
                        <a:rPr lang="ru-RU" sz="2000" dirty="0">
                          <a:effectLst/>
                        </a:rPr>
                        <a:t>Читацькоцентричні запитання</a:t>
                      </a:r>
                    </a:p>
                    <a:p>
                      <a:pPr algn="ctr">
                        <a:lnSpc>
                          <a:spcPct val="115000"/>
                        </a:lnSpc>
                        <a:spcAft>
                          <a:spcPts val="750"/>
                        </a:spcAft>
                      </a:pPr>
                      <a:r>
                        <a:rPr lang="ru-RU" sz="2000" dirty="0">
                          <a:effectLst/>
                        </a:rPr>
                        <a:t>(завдання)</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r>
              <a:tr h="1003275">
                <a:tc rowSpan="5">
                  <a:txBody>
                    <a:bodyPr/>
                    <a:lstStyle/>
                    <a:p>
                      <a:pPr>
                        <a:lnSpc>
                          <a:spcPct val="115000"/>
                        </a:lnSpc>
                        <a:spcAft>
                          <a:spcPts val="750"/>
                        </a:spcAft>
                      </a:pPr>
                      <a:r>
                        <a:rPr lang="ru-RU" sz="2000" dirty="0">
                          <a:effectLst/>
                        </a:rPr>
                        <a:t> Ф</a:t>
                      </a:r>
                      <a:r>
                        <a:rPr lang="ru-RU" sz="2000" dirty="0" smtClean="0">
                          <a:effectLst/>
                        </a:rPr>
                        <a:t>. Петрарка. Сонет </a:t>
                      </a:r>
                      <a:r>
                        <a:rPr lang="ru-RU" sz="2000" dirty="0">
                          <a:effectLst/>
                        </a:rPr>
                        <a:t>№61»Благословенн</a:t>
                      </a:r>
                      <a:r>
                        <a:rPr lang="uk-UA" sz="2000" dirty="0">
                          <a:effectLst/>
                        </a:rPr>
                        <a:t>і</a:t>
                      </a:r>
                      <a:r>
                        <a:rPr lang="ru-RU" sz="2000" dirty="0">
                          <a:effectLst/>
                        </a:rPr>
                        <a:t> будьте</a:t>
                      </a:r>
                      <a:r>
                        <a:rPr lang="ru-RU" sz="2000" dirty="0" smtClean="0">
                          <a:effectLst/>
                        </a:rPr>
                        <a:t>, день </a:t>
                      </a:r>
                      <a:r>
                        <a:rPr lang="uk-UA" sz="2000" dirty="0">
                          <a:effectLst/>
                        </a:rPr>
                        <a:t>і</a:t>
                      </a:r>
                      <a:r>
                        <a:rPr lang="ru-RU" sz="2000" dirty="0">
                          <a:effectLst/>
                        </a:rPr>
                        <a:t> р</a:t>
                      </a:r>
                      <a:r>
                        <a:rPr lang="uk-UA" sz="2000" dirty="0">
                          <a:effectLst/>
                        </a:rPr>
                        <a:t>і</a:t>
                      </a:r>
                      <a:r>
                        <a:rPr lang="ru-RU" sz="2000" dirty="0">
                          <a:effectLst/>
                        </a:rPr>
                        <a:t>к..»</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750"/>
                        </a:spcAft>
                      </a:pPr>
                      <a:r>
                        <a:rPr lang="ru-RU" sz="2000" dirty="0">
                          <a:effectLst/>
                        </a:rPr>
                        <a:t> </a:t>
                      </a:r>
                      <a:r>
                        <a:rPr lang="uk-UA" sz="2000" dirty="0">
                          <a:effectLst/>
                        </a:rPr>
                        <a:t>Визначте провідний настрій вірша. Знайдіть текстові підтвердження.</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fontAlgn="base">
                        <a:lnSpc>
                          <a:spcPct val="115000"/>
                        </a:lnSpc>
                        <a:spcBef>
                          <a:spcPts val="300"/>
                        </a:spcBef>
                        <a:spcAft>
                          <a:spcPts val="900"/>
                        </a:spcAft>
                      </a:pPr>
                      <a:r>
                        <a:rPr lang="ru-RU" sz="2000" dirty="0">
                          <a:effectLst/>
                        </a:rPr>
                        <a:t> </a:t>
                      </a:r>
                      <a:r>
                        <a:rPr lang="uk-UA" sz="2000" dirty="0">
                          <a:effectLst/>
                        </a:rPr>
                        <a:t>Прочитати сонет під музику. Передати свої враження від прочитаного.</a:t>
                      </a:r>
                      <a:endParaRPr lang="ru-RU" sz="2000" dirty="0">
                        <a:effectLst/>
                        <a:latin typeface="Calibri" panose="020F0502020204030204" pitchFamily="34" charset="0"/>
                        <a:ea typeface="Times New Roman" panose="02020603050405020304" pitchFamily="18" charset="0"/>
                      </a:endParaRPr>
                    </a:p>
                  </a:txBody>
                  <a:tcPr marL="0" marR="0" marT="0" marB="0"/>
                </a:tc>
              </a:tr>
              <a:tr h="1003275">
                <a:tc vMerge="1">
                  <a:txBody>
                    <a:bodyPr/>
                    <a:lstStyle/>
                    <a:p>
                      <a:endParaRPr lang="ru-RU"/>
                    </a:p>
                  </a:txBody>
                  <a:tcPr/>
                </a:tc>
                <a:tc>
                  <a:txBody>
                    <a:bodyPr/>
                    <a:lstStyle/>
                    <a:p>
                      <a:pPr>
                        <a:lnSpc>
                          <a:spcPct val="115000"/>
                        </a:lnSpc>
                        <a:spcAft>
                          <a:spcPts val="750"/>
                        </a:spcAft>
                      </a:pPr>
                      <a:r>
                        <a:rPr lang="ru-RU" sz="2000" dirty="0">
                          <a:effectLst/>
                        </a:rPr>
                        <a:t> </a:t>
                      </a:r>
                      <a:r>
                        <a:rPr lang="uk-UA" sz="2000" dirty="0">
                          <a:effectLst/>
                        </a:rPr>
                        <a:t>Про що йдеться в сонеті?</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750"/>
                        </a:spcAft>
                      </a:pPr>
                      <a:r>
                        <a:rPr lang="ru-RU" sz="2000" dirty="0">
                          <a:effectLst/>
                        </a:rPr>
                        <a:t> </a:t>
                      </a:r>
                      <a:r>
                        <a:rPr lang="uk-UA" sz="2000" dirty="0">
                          <a:effectLst/>
                        </a:rPr>
                        <a:t>Про що ми можемо поговорити? Як вам допомагає робити висновки образ Амура?</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r>
              <a:tr h="1063405">
                <a:tc vMerge="1">
                  <a:txBody>
                    <a:bodyPr/>
                    <a:lstStyle/>
                    <a:p>
                      <a:endParaRPr lang="ru-RU"/>
                    </a:p>
                  </a:txBody>
                  <a:tcPr/>
                </a:tc>
                <a:tc>
                  <a:txBody>
                    <a:bodyPr/>
                    <a:lstStyle/>
                    <a:p>
                      <a:pPr>
                        <a:lnSpc>
                          <a:spcPct val="115000"/>
                        </a:lnSpc>
                        <a:spcAft>
                          <a:spcPts val="750"/>
                        </a:spcAft>
                      </a:pPr>
                      <a:r>
                        <a:rPr lang="ru-RU" sz="2000" dirty="0">
                          <a:effectLst/>
                        </a:rPr>
                        <a:t> </a:t>
                      </a:r>
                      <a:r>
                        <a:rPr lang="uk-UA" sz="2000" dirty="0">
                          <a:effectLst/>
                        </a:rPr>
                        <a:t>Знайдіть у тексті сонета художні опозиції, що характеризують стан ліричного героя та особливості його душевних переживань?</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750"/>
                        </a:spcAft>
                      </a:pPr>
                      <a:r>
                        <a:rPr lang="ru-RU" sz="2000" dirty="0">
                          <a:effectLst/>
                        </a:rPr>
                        <a:t> </a:t>
                      </a:r>
                      <a:r>
                        <a:rPr lang="uk-UA" sz="2000" dirty="0">
                          <a:effectLst/>
                        </a:rPr>
                        <a:t>Чи може біль серця бути солодким? Аргументуйте свої висновки.</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r>
              <a:tr h="662167">
                <a:tc vMerge="1">
                  <a:txBody>
                    <a:bodyPr/>
                    <a:lstStyle/>
                    <a:p>
                      <a:endParaRPr lang="ru-RU"/>
                    </a:p>
                  </a:txBody>
                  <a:tcPr/>
                </a:tc>
                <a:tc>
                  <a:txBody>
                    <a:bodyPr/>
                    <a:lstStyle/>
                    <a:p>
                      <a:pPr>
                        <a:lnSpc>
                          <a:spcPct val="115000"/>
                        </a:lnSpc>
                        <a:spcAft>
                          <a:spcPts val="750"/>
                        </a:spcAft>
                      </a:pPr>
                      <a:r>
                        <a:rPr lang="ru-RU" sz="2000" dirty="0">
                          <a:effectLst/>
                        </a:rPr>
                        <a:t> </a:t>
                      </a:r>
                      <a:r>
                        <a:rPr lang="uk-UA" sz="2000" dirty="0">
                          <a:effectLst/>
                        </a:rPr>
                        <a:t>Які деталі створюють образ ліричної героїні сонета?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750"/>
                        </a:spcAft>
                      </a:pPr>
                      <a:r>
                        <a:rPr lang="ru-RU" sz="2000" dirty="0">
                          <a:effectLst/>
                        </a:rPr>
                        <a:t> </a:t>
                      </a:r>
                      <a:r>
                        <a:rPr lang="uk-UA" sz="2000" dirty="0">
                          <a:effectLst/>
                        </a:rPr>
                        <a:t>Чому герой сонета вимовляє ім</a:t>
                      </a:r>
                      <a:r>
                        <a:rPr lang="ru-RU" sz="2000" dirty="0">
                          <a:effectLst/>
                        </a:rPr>
                        <a:t>’</a:t>
                      </a:r>
                      <a:r>
                        <a:rPr lang="uk-UA" sz="2000" dirty="0">
                          <a:effectLst/>
                        </a:rPr>
                        <a:t>я «моєї донни» пошепки?</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r>
              <a:tr h="1003275">
                <a:tc vMerge="1">
                  <a:txBody>
                    <a:bodyPr/>
                    <a:lstStyle/>
                    <a:p>
                      <a:endParaRPr lang="ru-RU"/>
                    </a:p>
                  </a:txBody>
                  <a:tcPr/>
                </a:tc>
                <a:tc>
                  <a:txBody>
                    <a:bodyPr/>
                    <a:lstStyle/>
                    <a:p>
                      <a:pPr>
                        <a:lnSpc>
                          <a:spcPct val="115000"/>
                        </a:lnSpc>
                        <a:spcAft>
                          <a:spcPts val="750"/>
                        </a:spcAft>
                      </a:pPr>
                      <a:r>
                        <a:rPr lang="ru-RU" sz="2000" dirty="0">
                          <a:effectLst/>
                        </a:rPr>
                        <a:t> </a:t>
                      </a:r>
                      <a:r>
                        <a:rPr lang="uk-UA" sz="2000" dirty="0">
                          <a:effectLst/>
                        </a:rPr>
                        <a:t>Як ви гадаєте</a:t>
                      </a:r>
                      <a:r>
                        <a:rPr lang="uk-UA" sz="2000" dirty="0" smtClean="0">
                          <a:effectLst/>
                        </a:rPr>
                        <a:t>, чи </a:t>
                      </a:r>
                      <a:r>
                        <a:rPr lang="uk-UA" sz="2000" dirty="0">
                          <a:effectLst/>
                        </a:rPr>
                        <a:t>можна вважати зміст цього сонета оптимістичним?</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750"/>
                        </a:spcAft>
                      </a:pPr>
                      <a:r>
                        <a:rPr lang="ru-RU" sz="2000" dirty="0">
                          <a:effectLst/>
                        </a:rPr>
                        <a:t> </a:t>
                      </a:r>
                      <a:r>
                        <a:rPr lang="uk-UA" sz="2000" dirty="0">
                          <a:effectLst/>
                        </a:rPr>
                        <a:t>Які думки викликає у вас сонет</a:t>
                      </a:r>
                      <a:r>
                        <a:rPr lang="uk-UA" sz="2000" dirty="0" smtClean="0">
                          <a:effectLst/>
                        </a:rPr>
                        <a:t>? Що </a:t>
                      </a:r>
                      <a:r>
                        <a:rPr lang="uk-UA" sz="2000" dirty="0">
                          <a:effectLst/>
                        </a:rPr>
                        <a:t>вам сподобалось , а що ні?</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r>
            </a:tbl>
          </a:graphicData>
        </a:graphic>
      </p:graphicFrame>
    </p:spTree>
    <p:extLst>
      <p:ext uri="{BB962C8B-B14F-4D97-AF65-F5344CB8AC3E}">
        <p14:creationId xmlns:p14="http://schemas.microsoft.com/office/powerpoint/2010/main" val="293290086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633358"/>
          </a:xfrm>
        </p:spPr>
        <p:txBody>
          <a:bodyPr>
            <a:noAutofit/>
          </a:bodyPr>
          <a:lstStyle/>
          <a:p>
            <a:pPr algn="ctr"/>
            <a:r>
              <a:rPr lang="uk-UA" b="1" dirty="0" smtClean="0">
                <a:solidFill>
                  <a:srgbClr val="FF0000"/>
                </a:solidFill>
              </a:rPr>
              <a:t>Орієнтовні питання для аналізу тексту</a:t>
            </a:r>
            <a:endParaRPr lang="ru-RU" b="1" dirty="0">
              <a:solidFill>
                <a:srgbClr val="FF0000"/>
              </a:solidFill>
            </a:endParaRPr>
          </a:p>
        </p:txBody>
      </p:sp>
      <p:graphicFrame>
        <p:nvGraphicFramePr>
          <p:cNvPr id="4" name="Таблица 3"/>
          <p:cNvGraphicFramePr>
            <a:graphicFrameLocks noGrp="1"/>
          </p:cNvGraphicFramePr>
          <p:nvPr>
            <p:extLst>
              <p:ext uri="{D42A27DB-BD31-4B8C-83A1-F6EECF244321}">
                <p14:modId xmlns:p14="http://schemas.microsoft.com/office/powerpoint/2010/main" val="3526874619"/>
              </p:ext>
            </p:extLst>
          </p:nvPr>
        </p:nvGraphicFramePr>
        <p:xfrm>
          <a:off x="405304" y="998482"/>
          <a:ext cx="11523937" cy="6410960"/>
        </p:xfrm>
        <a:graphic>
          <a:graphicData uri="http://schemas.openxmlformats.org/drawingml/2006/table">
            <a:tbl>
              <a:tblPr firstRow="1" firstCol="1" bandRow="1">
                <a:tableStyleId>{0505E3EF-67EA-436B-97B2-0124C06EBD24}</a:tableStyleId>
              </a:tblPr>
              <a:tblGrid>
                <a:gridCol w="1749317"/>
                <a:gridCol w="5297213"/>
                <a:gridCol w="4477407"/>
              </a:tblGrid>
              <a:tr h="731200">
                <a:tc>
                  <a:txBody>
                    <a:bodyPr/>
                    <a:lstStyle/>
                    <a:p>
                      <a:pPr>
                        <a:lnSpc>
                          <a:spcPct val="115000"/>
                        </a:lnSpc>
                        <a:spcAft>
                          <a:spcPts val="750"/>
                        </a:spcAft>
                      </a:pPr>
                      <a:r>
                        <a:rPr lang="ru-RU" sz="2000" dirty="0">
                          <a:effectLst/>
                        </a:rPr>
                        <a:t>Назва твору</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750"/>
                        </a:spcAft>
                      </a:pPr>
                      <a:r>
                        <a:rPr lang="ru-RU" sz="2000" dirty="0">
                          <a:effectLst/>
                        </a:rPr>
                        <a:t>Текстоцентричні запитання (завдання)</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750"/>
                        </a:spcAft>
                      </a:pPr>
                      <a:r>
                        <a:rPr lang="ru-RU" sz="2000" dirty="0">
                          <a:effectLst/>
                        </a:rPr>
                        <a:t>Читацькоцентричні запитання</a:t>
                      </a:r>
                    </a:p>
                    <a:p>
                      <a:pPr algn="ctr">
                        <a:lnSpc>
                          <a:spcPct val="115000"/>
                        </a:lnSpc>
                        <a:spcAft>
                          <a:spcPts val="750"/>
                        </a:spcAft>
                      </a:pPr>
                      <a:r>
                        <a:rPr lang="ru-RU" sz="2000" dirty="0">
                          <a:effectLst/>
                        </a:rPr>
                        <a:t>(завдання)</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r>
              <a:tr h="569296">
                <a:tc rowSpan="5">
                  <a:txBody>
                    <a:bodyPr/>
                    <a:lstStyle/>
                    <a:p>
                      <a:pPr>
                        <a:lnSpc>
                          <a:spcPct val="115000"/>
                        </a:lnSpc>
                        <a:spcAft>
                          <a:spcPts val="750"/>
                        </a:spcAft>
                      </a:pPr>
                      <a:r>
                        <a:rPr lang="uk-UA" sz="2000" dirty="0" smtClean="0">
                          <a:effectLst/>
                        </a:rPr>
                        <a:t>Сервантес</a:t>
                      </a:r>
                    </a:p>
                    <a:p>
                      <a:pPr>
                        <a:lnSpc>
                          <a:spcPct val="115000"/>
                        </a:lnSpc>
                        <a:spcAft>
                          <a:spcPts val="750"/>
                        </a:spcAft>
                      </a:pPr>
                      <a:r>
                        <a:rPr lang="uk-UA" sz="2000" dirty="0" smtClean="0">
                          <a:effectLst/>
                        </a:rPr>
                        <a:t> </a:t>
                      </a:r>
                      <a:r>
                        <a:rPr lang="uk-UA" sz="2000" dirty="0">
                          <a:effectLst/>
                        </a:rPr>
                        <a:t>«Дон Кіхот»</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750"/>
                        </a:spcAft>
                      </a:pPr>
                      <a:r>
                        <a:rPr lang="uk-UA" sz="2000" dirty="0">
                          <a:effectLst/>
                        </a:rPr>
                        <a:t> Прочитайте </a:t>
                      </a:r>
                      <a:r>
                        <a:rPr lang="en-US" sz="2000" dirty="0">
                          <a:effectLst/>
                        </a:rPr>
                        <a:t>XV</a:t>
                      </a:r>
                      <a:r>
                        <a:rPr lang="ru-RU" sz="2000" dirty="0">
                          <a:effectLst/>
                        </a:rPr>
                        <a:t>-</a:t>
                      </a:r>
                      <a:r>
                        <a:rPr lang="en-US" sz="2000" dirty="0">
                          <a:effectLst/>
                        </a:rPr>
                        <a:t>XX</a:t>
                      </a:r>
                      <a:r>
                        <a:rPr lang="uk-UA" sz="2000" dirty="0">
                          <a:effectLst/>
                        </a:rPr>
                        <a:t> розділи роману. Про що в них розповідається?7</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fontAlgn="base">
                        <a:lnSpc>
                          <a:spcPct val="115000"/>
                        </a:lnSpc>
                        <a:spcBef>
                          <a:spcPts val="300"/>
                        </a:spcBef>
                        <a:spcAft>
                          <a:spcPts val="900"/>
                        </a:spcAft>
                      </a:pPr>
                      <a:r>
                        <a:rPr lang="uk-UA" sz="2000" dirty="0">
                          <a:effectLst/>
                        </a:rPr>
                        <a:t> Які фрагменти найбільше привернули увагу,чим? Що сподобалося, а що – ні?</a:t>
                      </a:r>
                      <a:endParaRPr lang="ru-RU" sz="2000" dirty="0">
                        <a:effectLst/>
                        <a:latin typeface="Calibri" panose="020F0502020204030204" pitchFamily="34" charset="0"/>
                        <a:ea typeface="Times New Roman" panose="02020603050405020304" pitchFamily="18" charset="0"/>
                      </a:endParaRPr>
                    </a:p>
                  </a:txBody>
                  <a:tcPr marL="0" marR="0" marT="0" marB="0"/>
                </a:tc>
              </a:tr>
              <a:tr h="1155794">
                <a:tc vMerge="1">
                  <a:txBody>
                    <a:bodyPr/>
                    <a:lstStyle/>
                    <a:p>
                      <a:endParaRPr lang="ru-RU"/>
                    </a:p>
                  </a:txBody>
                  <a:tcPr/>
                </a:tc>
                <a:tc>
                  <a:txBody>
                    <a:bodyPr/>
                    <a:lstStyle/>
                    <a:p>
                      <a:pPr>
                        <a:lnSpc>
                          <a:spcPct val="115000"/>
                        </a:lnSpc>
                        <a:spcAft>
                          <a:spcPts val="750"/>
                        </a:spcAft>
                      </a:pPr>
                      <a:r>
                        <a:rPr lang="uk-UA" sz="2000" dirty="0">
                          <a:effectLst/>
                        </a:rPr>
                        <a:t> Читаючи епізоди</a:t>
                      </a:r>
                      <a:r>
                        <a:rPr lang="uk-UA" sz="2000" dirty="0" smtClean="0">
                          <a:effectLst/>
                        </a:rPr>
                        <a:t>, про </a:t>
                      </a:r>
                      <a:r>
                        <a:rPr lang="uk-UA" sz="2000" dirty="0">
                          <a:effectLst/>
                        </a:rPr>
                        <a:t>що дізналися?</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750"/>
                        </a:spcAft>
                      </a:pPr>
                      <a:r>
                        <a:rPr lang="uk-UA" sz="2000" dirty="0">
                          <a:effectLst/>
                        </a:rPr>
                        <a:t> Які важливі</a:t>
                      </a:r>
                      <a:r>
                        <a:rPr lang="uk-UA" sz="2000" dirty="0" smtClean="0">
                          <a:effectLst/>
                        </a:rPr>
                        <a:t>, на </a:t>
                      </a:r>
                      <a:r>
                        <a:rPr lang="uk-UA" sz="2000" dirty="0">
                          <a:effectLst/>
                        </a:rPr>
                        <a:t>ваш погляд</a:t>
                      </a:r>
                      <a:r>
                        <a:rPr lang="uk-UA" sz="2000" dirty="0" smtClean="0">
                          <a:effectLst/>
                        </a:rPr>
                        <a:t>, думки </a:t>
                      </a:r>
                      <a:r>
                        <a:rPr lang="uk-UA" sz="2000" dirty="0">
                          <a:effectLst/>
                        </a:rPr>
                        <a:t>мають місце у вказаних епізодах? У чому їх актуальність? Наскільки вони вагомі у наші дні?</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r>
              <a:tr h="569296">
                <a:tc vMerge="1">
                  <a:txBody>
                    <a:bodyPr/>
                    <a:lstStyle/>
                    <a:p>
                      <a:endParaRPr lang="ru-RU"/>
                    </a:p>
                  </a:txBody>
                  <a:tcPr/>
                </a:tc>
                <a:tc>
                  <a:txBody>
                    <a:bodyPr/>
                    <a:lstStyle/>
                    <a:p>
                      <a:pPr>
                        <a:lnSpc>
                          <a:spcPct val="115000"/>
                        </a:lnSpc>
                        <a:spcAft>
                          <a:spcPts val="750"/>
                        </a:spcAft>
                      </a:pPr>
                      <a:r>
                        <a:rPr lang="uk-UA" sz="2000" dirty="0">
                          <a:effectLst/>
                        </a:rPr>
                        <a:t>Прослідкуйте,де більше комічних сцен: на початку чи наприкінці роману?</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750"/>
                        </a:spcAft>
                      </a:pPr>
                      <a:r>
                        <a:rPr lang="uk-UA" sz="2000" dirty="0">
                          <a:effectLst/>
                        </a:rPr>
                        <a:t>Читаючи які епізоди</a:t>
                      </a:r>
                      <a:r>
                        <a:rPr lang="uk-UA" sz="2000" dirty="0" smtClean="0">
                          <a:effectLst/>
                        </a:rPr>
                        <a:t>, ви </a:t>
                      </a:r>
                      <a:r>
                        <a:rPr lang="uk-UA" sz="2000" dirty="0">
                          <a:effectLst/>
                        </a:rPr>
                        <a:t>сміялися найбільше</a:t>
                      </a:r>
                      <a:r>
                        <a:rPr lang="uk-UA" sz="2000" dirty="0" smtClean="0">
                          <a:effectLst/>
                        </a:rPr>
                        <a:t>? Чому</a:t>
                      </a:r>
                      <a:r>
                        <a:rPr lang="uk-UA" sz="2000" dirty="0">
                          <a:effectLst/>
                        </a:rPr>
                        <a:t>?</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r>
              <a:tr h="862545">
                <a:tc vMerge="1">
                  <a:txBody>
                    <a:bodyPr/>
                    <a:lstStyle/>
                    <a:p>
                      <a:endParaRPr lang="ru-RU"/>
                    </a:p>
                  </a:txBody>
                  <a:tcPr/>
                </a:tc>
                <a:tc>
                  <a:txBody>
                    <a:bodyPr/>
                    <a:lstStyle/>
                    <a:p>
                      <a:pPr>
                        <a:lnSpc>
                          <a:spcPct val="115000"/>
                        </a:lnSpc>
                        <a:spcAft>
                          <a:spcPts val="750"/>
                        </a:spcAft>
                      </a:pPr>
                      <a:r>
                        <a:rPr lang="uk-UA" sz="2000" dirty="0">
                          <a:effectLst/>
                        </a:rPr>
                        <a:t>Випишіть цитати з тексту про цінні якості Дон Кіхота.</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750"/>
                        </a:spcAft>
                      </a:pPr>
                      <a:r>
                        <a:rPr lang="uk-UA" sz="2000" dirty="0">
                          <a:effectLst/>
                        </a:rPr>
                        <a:t> Доведіть</a:t>
                      </a:r>
                      <a:r>
                        <a:rPr lang="uk-UA" sz="2000" dirty="0" smtClean="0">
                          <a:effectLst/>
                        </a:rPr>
                        <a:t>, спираючись </a:t>
                      </a:r>
                      <a:r>
                        <a:rPr lang="uk-UA" sz="2000" dirty="0">
                          <a:effectLst/>
                        </a:rPr>
                        <a:t>на текст</a:t>
                      </a:r>
                      <a:r>
                        <a:rPr lang="uk-UA" sz="2000" dirty="0" smtClean="0">
                          <a:effectLst/>
                        </a:rPr>
                        <a:t>, що </a:t>
                      </a:r>
                      <a:r>
                        <a:rPr lang="uk-UA" sz="2000" dirty="0">
                          <a:effectLst/>
                        </a:rPr>
                        <a:t>Дон Кіхот цінний для людей нового часу величчю своїх ідей.</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r>
              <a:tr h="862545">
                <a:tc vMerge="1">
                  <a:txBody>
                    <a:bodyPr/>
                    <a:lstStyle/>
                    <a:p>
                      <a:endParaRPr lang="ru-RU"/>
                    </a:p>
                  </a:txBody>
                  <a:tcPr/>
                </a:tc>
                <a:tc>
                  <a:txBody>
                    <a:bodyPr/>
                    <a:lstStyle/>
                    <a:p>
                      <a:pPr>
                        <a:lnSpc>
                          <a:spcPct val="115000"/>
                        </a:lnSpc>
                        <a:spcAft>
                          <a:spcPts val="750"/>
                        </a:spcAft>
                      </a:pPr>
                      <a:r>
                        <a:rPr lang="uk-UA" sz="2000" dirty="0">
                          <a:effectLst/>
                        </a:rPr>
                        <a:t>Якими зобразили Дон Кіхота і Санчо Пансу П. Пікассо, Г. Доре, О. </a:t>
                      </a:r>
                      <a:r>
                        <a:rPr lang="uk-UA" sz="2000" dirty="0" err="1">
                          <a:effectLst/>
                        </a:rPr>
                        <a:t>Дом</a:t>
                      </a:r>
                      <a:r>
                        <a:rPr lang="ru-RU" sz="2000" dirty="0">
                          <a:effectLst/>
                        </a:rPr>
                        <a:t>’</a:t>
                      </a:r>
                      <a:r>
                        <a:rPr lang="uk-UA" sz="2000" dirty="0">
                          <a:effectLst/>
                        </a:rPr>
                        <a:t>є, С. Бродський?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750"/>
                        </a:spcAft>
                      </a:pPr>
                      <a:r>
                        <a:rPr lang="uk-UA" sz="2000" dirty="0">
                          <a:effectLst/>
                        </a:rPr>
                        <a:t> Поміркуйте, який бік сутності головних героїв роману Сервантеса вдалося розкрити кожному з художників?</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r>
            </a:tbl>
          </a:graphicData>
        </a:graphic>
      </p:graphicFrame>
    </p:spTree>
    <p:extLst>
      <p:ext uri="{BB962C8B-B14F-4D97-AF65-F5344CB8AC3E}">
        <p14:creationId xmlns:p14="http://schemas.microsoft.com/office/powerpoint/2010/main" val="240820944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91013"/>
          </a:xfrm>
        </p:spPr>
        <p:txBody>
          <a:bodyPr/>
          <a:lstStyle/>
          <a:p>
            <a:pPr algn="ctr"/>
            <a:r>
              <a:rPr lang="uk-UA" b="1" dirty="0" smtClean="0">
                <a:solidFill>
                  <a:srgbClr val="FF0000"/>
                </a:solidFill>
              </a:rPr>
              <a:t>Орієнтовні питання для аналізу тексту</a:t>
            </a:r>
            <a:endParaRPr lang="ru-RU" b="1" dirty="0">
              <a:solidFill>
                <a:srgbClr val="FF0000"/>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3549398879"/>
              </p:ext>
            </p:extLst>
          </p:nvPr>
        </p:nvGraphicFramePr>
        <p:xfrm>
          <a:off x="430924" y="1048903"/>
          <a:ext cx="11340661" cy="5788464"/>
        </p:xfrm>
        <a:graphic>
          <a:graphicData uri="http://schemas.openxmlformats.org/drawingml/2006/table">
            <a:tbl>
              <a:tblPr firstRow="1" firstCol="1" bandRow="1">
                <a:tableStyleId>{0505E3EF-67EA-436B-97B2-0124C06EBD24}</a:tableStyleId>
              </a:tblPr>
              <a:tblGrid>
                <a:gridCol w="1996966"/>
                <a:gridCol w="4677103"/>
                <a:gridCol w="4666592"/>
              </a:tblGrid>
              <a:tr h="881184">
                <a:tc>
                  <a:txBody>
                    <a:bodyPr/>
                    <a:lstStyle/>
                    <a:p>
                      <a:pPr>
                        <a:lnSpc>
                          <a:spcPct val="115000"/>
                        </a:lnSpc>
                        <a:spcAft>
                          <a:spcPts val="750"/>
                        </a:spcAft>
                      </a:pPr>
                      <a:r>
                        <a:rPr lang="ru-RU" sz="2000" dirty="0">
                          <a:effectLst/>
                        </a:rPr>
                        <a:t>Назва твору</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750"/>
                        </a:spcAft>
                      </a:pPr>
                      <a:r>
                        <a:rPr lang="ru-RU" sz="2000" dirty="0">
                          <a:effectLst/>
                        </a:rPr>
                        <a:t>Текстоцентричні запитання (завдання)</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750"/>
                        </a:spcAft>
                      </a:pPr>
                      <a:r>
                        <a:rPr lang="ru-RU" sz="2000" dirty="0">
                          <a:effectLst/>
                        </a:rPr>
                        <a:t>Читацькоцентричні запитання</a:t>
                      </a:r>
                    </a:p>
                    <a:p>
                      <a:pPr algn="ctr">
                        <a:lnSpc>
                          <a:spcPct val="115000"/>
                        </a:lnSpc>
                        <a:spcAft>
                          <a:spcPts val="750"/>
                        </a:spcAft>
                      </a:pPr>
                      <a:r>
                        <a:rPr lang="ru-RU" sz="2000" dirty="0">
                          <a:effectLst/>
                        </a:rPr>
                        <a:t>(завдання)</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r>
              <a:tr h="1035832">
                <a:tc rowSpan="5">
                  <a:txBody>
                    <a:bodyPr/>
                    <a:lstStyle/>
                    <a:p>
                      <a:pPr>
                        <a:lnSpc>
                          <a:spcPct val="115000"/>
                        </a:lnSpc>
                        <a:spcAft>
                          <a:spcPts val="750"/>
                        </a:spcAft>
                      </a:pPr>
                      <a:r>
                        <a:rPr lang="uk-UA" sz="2000" dirty="0">
                          <a:effectLst/>
                        </a:rPr>
                        <a:t> Лі Бо «Печаль на яшмовому ганку»</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750"/>
                        </a:spcAft>
                      </a:pPr>
                      <a:r>
                        <a:rPr lang="uk-UA" sz="2000" dirty="0">
                          <a:effectLst/>
                        </a:rPr>
                        <a:t> Яким настроєм проникнутий вірш?</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fontAlgn="base">
                        <a:lnSpc>
                          <a:spcPct val="115000"/>
                        </a:lnSpc>
                        <a:spcBef>
                          <a:spcPts val="300"/>
                        </a:spcBef>
                        <a:spcAft>
                          <a:spcPts val="900"/>
                        </a:spcAft>
                      </a:pPr>
                      <a:r>
                        <a:rPr lang="uk-UA" sz="2000" dirty="0">
                          <a:effectLst/>
                        </a:rPr>
                        <a:t>  Чи дійсно текст вірша відповідає його назві - «Печаль на яшмовому ганку»? Знайдіть приклади олюднення природи у вірші. </a:t>
                      </a:r>
                      <a:endParaRPr lang="ru-RU" sz="2000" dirty="0">
                        <a:effectLst/>
                        <a:latin typeface="Calibri" panose="020F0502020204030204" pitchFamily="34" charset="0"/>
                        <a:ea typeface="Times New Roman" panose="02020603050405020304" pitchFamily="18" charset="0"/>
                      </a:endParaRPr>
                    </a:p>
                  </a:txBody>
                  <a:tcPr marL="0" marR="0" marT="0" marB="0"/>
                </a:tc>
              </a:tr>
              <a:tr h="690555">
                <a:tc vMerge="1">
                  <a:txBody>
                    <a:bodyPr/>
                    <a:lstStyle/>
                    <a:p>
                      <a:endParaRPr lang="ru-RU"/>
                    </a:p>
                  </a:txBody>
                  <a:tcPr/>
                </a:tc>
                <a:tc>
                  <a:txBody>
                    <a:bodyPr/>
                    <a:lstStyle/>
                    <a:p>
                      <a:pPr>
                        <a:lnSpc>
                          <a:spcPct val="115000"/>
                        </a:lnSpc>
                        <a:spcAft>
                          <a:spcPts val="750"/>
                        </a:spcAft>
                      </a:pPr>
                      <a:r>
                        <a:rPr lang="uk-UA" sz="2000" dirty="0">
                          <a:effectLst/>
                        </a:rPr>
                        <a:t> Про що йдеться у вірші? Зверніть увагу на назву поезії.</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750"/>
                        </a:spcAft>
                      </a:pPr>
                      <a:r>
                        <a:rPr lang="uk-UA" sz="2000" dirty="0">
                          <a:effectLst/>
                        </a:rPr>
                        <a:t>Як ви гадаєте, чому вірш має таку назву? До якого із світів належить образ печалі?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r>
              <a:tr h="690555">
                <a:tc vMerge="1">
                  <a:txBody>
                    <a:bodyPr/>
                    <a:lstStyle/>
                    <a:p>
                      <a:endParaRPr lang="ru-RU"/>
                    </a:p>
                  </a:txBody>
                  <a:tcPr/>
                </a:tc>
                <a:tc>
                  <a:txBody>
                    <a:bodyPr/>
                    <a:lstStyle/>
                    <a:p>
                      <a:pPr>
                        <a:lnSpc>
                          <a:spcPct val="115000"/>
                        </a:lnSpc>
                        <a:spcAft>
                          <a:spcPts val="750"/>
                        </a:spcAft>
                      </a:pPr>
                      <a:r>
                        <a:rPr lang="uk-UA" sz="2000" dirty="0">
                          <a:effectLst/>
                        </a:rPr>
                        <a:t> Які епітети використовує автор, які метафори?</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750"/>
                        </a:spcAft>
                      </a:pPr>
                      <a:r>
                        <a:rPr lang="uk-UA" sz="2000" dirty="0">
                          <a:effectLst/>
                        </a:rPr>
                        <a:t> Які засоби виразності підсилюють смуток?</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r>
              <a:tr h="690555">
                <a:tc vMerge="1">
                  <a:txBody>
                    <a:bodyPr/>
                    <a:lstStyle/>
                    <a:p>
                      <a:endParaRPr lang="ru-RU"/>
                    </a:p>
                  </a:txBody>
                  <a:tcPr/>
                </a:tc>
                <a:tc>
                  <a:txBody>
                    <a:bodyPr/>
                    <a:lstStyle/>
                    <a:p>
                      <a:pPr>
                        <a:lnSpc>
                          <a:spcPct val="115000"/>
                        </a:lnSpc>
                        <a:spcAft>
                          <a:spcPts val="750"/>
                        </a:spcAft>
                      </a:pPr>
                      <a:r>
                        <a:rPr lang="uk-UA" sz="2000" dirty="0">
                          <a:effectLst/>
                        </a:rPr>
                        <a:t> Яка основна філософська думка вірша?</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750"/>
                        </a:spcAft>
                      </a:pPr>
                      <a:r>
                        <a:rPr lang="uk-UA" sz="2000" dirty="0">
                          <a:effectLst/>
                        </a:rPr>
                        <a:t> Передайте в малюнку картину зовнішнього споглядання   і картину з вікна.</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r>
              <a:tr h="690555">
                <a:tc vMerge="1">
                  <a:txBody>
                    <a:bodyPr/>
                    <a:lstStyle/>
                    <a:p>
                      <a:endParaRPr lang="ru-RU"/>
                    </a:p>
                  </a:txBody>
                  <a:tcPr/>
                </a:tc>
                <a:tc>
                  <a:txBody>
                    <a:bodyPr/>
                    <a:lstStyle/>
                    <a:p>
                      <a:pPr>
                        <a:lnSpc>
                          <a:spcPct val="115000"/>
                        </a:lnSpc>
                        <a:spcAft>
                          <a:spcPts val="750"/>
                        </a:spcAft>
                      </a:pPr>
                      <a:r>
                        <a:rPr lang="uk-UA" sz="2000" dirty="0">
                          <a:effectLst/>
                        </a:rPr>
                        <a:t> Що ви знаєте (читали)про традицію печалей у китайській поезії?</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15000"/>
                        </a:lnSpc>
                        <a:spcAft>
                          <a:spcPts val="750"/>
                        </a:spcAft>
                      </a:pPr>
                      <a:r>
                        <a:rPr lang="uk-UA" sz="2000" dirty="0">
                          <a:effectLst/>
                        </a:rPr>
                        <a:t>  З чим пов’язана печаль у вірші Лі Бо «Печаль на яшмовому ганку»?</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r>
            </a:tbl>
          </a:graphicData>
        </a:graphic>
      </p:graphicFrame>
    </p:spTree>
    <p:extLst>
      <p:ext uri="{BB962C8B-B14F-4D97-AF65-F5344CB8AC3E}">
        <p14:creationId xmlns:p14="http://schemas.microsoft.com/office/powerpoint/2010/main" val="269384498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99696" y="0"/>
            <a:ext cx="6442842" cy="6874190"/>
          </a:xfrm>
          <a:prstGeom prst="rect">
            <a:avLst/>
          </a:prstGeom>
        </p:spPr>
        <p:txBody>
          <a:bodyPr wrap="square">
            <a:spAutoFit/>
          </a:bodyPr>
          <a:lstStyle/>
          <a:p>
            <a:pPr algn="just" fontAlgn="base">
              <a:spcAft>
                <a:spcPts val="0"/>
              </a:spcAft>
            </a:pPr>
            <a:r>
              <a:rPr lang="ru-RU" sz="2000" dirty="0" smtClean="0">
                <a:effectLst/>
                <a:latin typeface="inherit"/>
                <a:ea typeface="Times New Roman" panose="02020603050405020304" pitchFamily="18" charset="0"/>
              </a:rPr>
              <a:t>           Головна мета вивчення зарубіжної літератури полягає у вихованні читацької культури особистості, здатної до самостійного повноцінного спілкування з твором мистецтва, у формуванні духовно-ціннісних орієнтацій та естетичних потреб учнів. Першочергове завдання вивчення літератури полягає не в накопиченні певних літературних відомостей, а </a:t>
            </a:r>
            <a:r>
              <a:rPr lang="ru-RU" sz="2000" b="1" dirty="0" smtClean="0">
                <a:effectLst/>
                <a:latin typeface="inherit"/>
                <a:ea typeface="Times New Roman" panose="02020603050405020304" pitchFamily="18" charset="0"/>
              </a:rPr>
              <a:t>у пізнанні себе і світу через читання,</a:t>
            </a:r>
            <a:r>
              <a:rPr lang="ru-RU" sz="2000" dirty="0" smtClean="0">
                <a:effectLst/>
                <a:latin typeface="inherit"/>
                <a:ea typeface="Times New Roman" panose="02020603050405020304" pitchFamily="18" charset="0"/>
              </a:rPr>
              <a:t> </a:t>
            </a:r>
            <a:r>
              <a:rPr lang="ru-RU" sz="2000" b="1" dirty="0" smtClean="0">
                <a:effectLst/>
                <a:latin typeface="inherit"/>
                <a:ea typeface="Times New Roman" panose="02020603050405020304" pitchFamily="18" charset="0"/>
              </a:rPr>
              <a:t>отриманні естетичної насолоди від зустрічі з мистецтвом, вмінні самостійно інтерпретувати, а значить перекладати літературні явища на мову  власних вражень та понять.</a:t>
            </a:r>
            <a:endParaRPr lang="ru-RU" sz="2000" dirty="0" smtClean="0">
              <a:effectLst/>
              <a:latin typeface="Times New Roman" panose="02020603050405020304" pitchFamily="18" charset="0"/>
              <a:ea typeface="Times New Roman" panose="02020603050405020304" pitchFamily="18" charset="0"/>
            </a:endParaRPr>
          </a:p>
          <a:p>
            <a:pPr algn="just" fontAlgn="base">
              <a:spcAft>
                <a:spcPts val="0"/>
              </a:spcAft>
            </a:pPr>
            <a:r>
              <a:rPr lang="ru-RU" sz="2000" dirty="0" smtClean="0">
                <a:effectLst/>
                <a:latin typeface="inherit"/>
                <a:ea typeface="Times New Roman" panose="02020603050405020304" pitchFamily="18" charset="0"/>
              </a:rPr>
              <a:t>         Сьогодні необхідно індивідуалізувати процес навчання, ураховувати первісні читацькі враження, «читацьке право» учнів на своє ставлення до прочитаного.</a:t>
            </a:r>
            <a:endParaRPr lang="ru-RU" sz="2000" dirty="0" smtClean="0">
              <a:effectLst/>
              <a:latin typeface="Times New Roman" panose="02020603050405020304" pitchFamily="18" charset="0"/>
              <a:ea typeface="Times New Roman" panose="02020603050405020304" pitchFamily="18" charset="0"/>
            </a:endParaRPr>
          </a:p>
          <a:p>
            <a:pPr algn="just" fontAlgn="base">
              <a:spcAft>
                <a:spcPts val="0"/>
              </a:spcAft>
            </a:pPr>
            <a:r>
              <a:rPr lang="ru-RU" sz="2000" b="1" dirty="0" smtClean="0">
                <a:effectLst/>
                <a:latin typeface="inherit"/>
                <a:ea typeface="Times New Roman" panose="02020603050405020304" pitchFamily="18" charset="0"/>
              </a:rPr>
              <a:t>        Таким чином, саме </a:t>
            </a:r>
            <a:r>
              <a:rPr lang="ru-RU" sz="2000" b="1" dirty="0" smtClean="0">
                <a:solidFill>
                  <a:srgbClr val="FF0000"/>
                </a:solidFill>
                <a:effectLst/>
                <a:latin typeface="inherit"/>
                <a:ea typeface="Times New Roman" panose="02020603050405020304" pitchFamily="18" charset="0"/>
              </a:rPr>
              <a:t>читацькоцентрична парадигма, а не текстоцентрична, має стати пріоритетною під час вивчення літератури у школі.</a:t>
            </a:r>
            <a:endParaRPr lang="ru-RU" sz="2000" dirty="0" smtClean="0">
              <a:solidFill>
                <a:srgbClr val="FF0000"/>
              </a:solidFill>
              <a:effectLst/>
              <a:latin typeface="Times New Roman" panose="02020603050405020304" pitchFamily="18" charset="0"/>
              <a:ea typeface="Times New Roman" panose="02020603050405020304" pitchFamily="18" charset="0"/>
            </a:endParaRPr>
          </a:p>
          <a:p>
            <a:pPr>
              <a:lnSpc>
                <a:spcPct val="115000"/>
              </a:lnSpc>
              <a:spcAft>
                <a:spcPts val="1000"/>
              </a:spcAft>
            </a:pPr>
            <a:r>
              <a:rPr lang="ru-RU"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Прямоугольник 4"/>
          <p:cNvSpPr/>
          <p:nvPr/>
        </p:nvSpPr>
        <p:spPr>
          <a:xfrm>
            <a:off x="6747641" y="0"/>
            <a:ext cx="5360276" cy="6433043"/>
          </a:xfrm>
          <a:prstGeom prst="rect">
            <a:avLst/>
          </a:prstGeom>
        </p:spPr>
        <p:txBody>
          <a:bodyPr wrap="square">
            <a:spAutoFit/>
          </a:bodyPr>
          <a:lstStyle/>
          <a:p>
            <a:pPr algn="ctr">
              <a:lnSpc>
                <a:spcPct val="115000"/>
              </a:lnSpc>
              <a:spcAft>
                <a:spcPts val="1000"/>
              </a:spcAft>
            </a:pP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Список використаних джерел:</a:t>
            </a:r>
            <a:endParaRPr lang="ru-R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fontAlgn="base">
              <a:spcAft>
                <a:spcPts val="0"/>
              </a:spcAft>
            </a:pPr>
            <a:r>
              <a:rPr lang="ru-RU" sz="2000" dirty="0" smtClean="0">
                <a:solidFill>
                  <a:srgbClr val="111111"/>
                </a:solidFill>
                <a:effectLst/>
                <a:latin typeface="Times New Roman" panose="02020603050405020304" pitchFamily="18" charset="0"/>
                <a:ea typeface="Times New Roman" panose="02020603050405020304" pitchFamily="18" charset="0"/>
              </a:rPr>
              <a:t>1.Потебня О.О. Естетика і поетика  слова. – К.: Мистецтво, 1985. – 302 с.</a:t>
            </a:r>
            <a:endParaRPr lang="ru-RU" sz="2000" dirty="0" smtClean="0">
              <a:effectLst/>
              <a:latin typeface="Times New Roman" panose="02020603050405020304" pitchFamily="18" charset="0"/>
              <a:ea typeface="Times New Roman" panose="02020603050405020304" pitchFamily="18" charset="0"/>
            </a:endParaRPr>
          </a:p>
          <a:p>
            <a:pPr fontAlgn="base">
              <a:spcAft>
                <a:spcPts val="0"/>
              </a:spcAft>
            </a:pPr>
            <a:r>
              <a:rPr lang="ru-RU" sz="2000" dirty="0" smtClean="0">
                <a:solidFill>
                  <a:srgbClr val="111111"/>
                </a:solidFill>
                <a:effectLst/>
                <a:latin typeface="Times New Roman" panose="02020603050405020304" pitchFamily="18" charset="0"/>
                <a:ea typeface="Times New Roman" panose="02020603050405020304" pitchFamily="18" charset="0"/>
              </a:rPr>
              <a:t>2. Бахтин М.М. Эстетика словесного творчества /Сост. С.Г.Бочаров; прим. С.С.Аверинцева, С.Г.Бочарова. – М.: Искусство, 1979. – 424 с.</a:t>
            </a:r>
            <a:endParaRPr lang="ru-RU" sz="2000" dirty="0" smtClean="0">
              <a:effectLst/>
              <a:latin typeface="Times New Roman" panose="02020603050405020304" pitchFamily="18" charset="0"/>
              <a:ea typeface="Times New Roman" panose="02020603050405020304" pitchFamily="18" charset="0"/>
            </a:endParaRPr>
          </a:p>
          <a:p>
            <a:pPr fontAlgn="base">
              <a:spcAft>
                <a:spcPts val="0"/>
              </a:spcAft>
            </a:pPr>
            <a:r>
              <a:rPr lang="ru-RU" sz="2000" dirty="0" smtClean="0">
                <a:solidFill>
                  <a:srgbClr val="111111"/>
                </a:solidFill>
                <a:effectLst/>
                <a:latin typeface="Times New Roman" panose="02020603050405020304" pitchFamily="18" charset="0"/>
                <a:ea typeface="Times New Roman" panose="02020603050405020304" pitchFamily="18" charset="0"/>
              </a:rPr>
              <a:t> 3.Гадамер Х.-Г. Истина и метод : Основы философской герменевтики: Пер. с нем. – М. : Прогресс, 1988. – 700 с.</a:t>
            </a:r>
            <a:endParaRPr lang="ru-RU" sz="2000" dirty="0" smtClean="0">
              <a:effectLst/>
              <a:latin typeface="Times New Roman" panose="02020603050405020304" pitchFamily="18" charset="0"/>
              <a:ea typeface="Times New Roman" panose="02020603050405020304" pitchFamily="18" charset="0"/>
            </a:endParaRPr>
          </a:p>
          <a:p>
            <a:pPr fontAlgn="base">
              <a:spcAft>
                <a:spcPts val="0"/>
              </a:spcAft>
            </a:pPr>
            <a:r>
              <a:rPr lang="ru-RU" sz="2000" dirty="0" smtClean="0">
                <a:solidFill>
                  <a:srgbClr val="111111"/>
                </a:solidFill>
                <a:effectLst/>
                <a:latin typeface="Times New Roman" panose="02020603050405020304" pitchFamily="18" charset="0"/>
                <a:ea typeface="Times New Roman" panose="02020603050405020304" pitchFamily="18" charset="0"/>
              </a:rPr>
              <a:t>4.Гадамер Г.-Г. Герменевтика і поетика.- К.: Юніверс. – 2001. – 280 с.</a:t>
            </a:r>
            <a:endParaRPr lang="ru-RU" sz="2000" dirty="0" smtClean="0">
              <a:effectLst/>
              <a:latin typeface="Times New Roman" panose="02020603050405020304" pitchFamily="18" charset="0"/>
              <a:ea typeface="Times New Roman" panose="02020603050405020304" pitchFamily="18" charset="0"/>
            </a:endParaRPr>
          </a:p>
          <a:p>
            <a:pPr fontAlgn="base">
              <a:spcAft>
                <a:spcPts val="0"/>
              </a:spcAft>
            </a:pPr>
            <a:r>
              <a:rPr lang="ru-RU" sz="2000" dirty="0" smtClean="0">
                <a:solidFill>
                  <a:srgbClr val="111111"/>
                </a:solidFill>
                <a:effectLst/>
                <a:latin typeface="Times New Roman" panose="02020603050405020304" pitchFamily="18" charset="0"/>
                <a:ea typeface="Times New Roman" panose="02020603050405020304" pitchFamily="18" charset="0"/>
              </a:rPr>
              <a:t>5. Аромштам М. Чтение как понимание [Электронный ресурс] – Режим доступа: </a:t>
            </a:r>
            <a:r>
              <a:rPr lang="ru-RU" sz="2000" u="sng" dirty="0" smtClean="0">
                <a:solidFill>
                  <a:srgbClr val="FFFF00"/>
                </a:solidFill>
                <a:effectLst/>
                <a:latin typeface="Times New Roman" panose="02020603050405020304" pitchFamily="18" charset="0"/>
                <a:ea typeface="Times New Roman" panose="02020603050405020304" pitchFamily="18" charset="0"/>
                <a:hlinkClick r:id="rId2"/>
              </a:rPr>
              <a:t>http://www.papmambook.ru/articles/638/</a:t>
            </a:r>
            <a:endParaRPr lang="ru-RU" sz="2000" dirty="0" smtClean="0">
              <a:solidFill>
                <a:srgbClr val="FFFF00"/>
              </a:solidFill>
              <a:effectLst/>
              <a:latin typeface="Times New Roman" panose="02020603050405020304" pitchFamily="18" charset="0"/>
              <a:ea typeface="Times New Roman" panose="02020603050405020304" pitchFamily="18" charset="0"/>
            </a:endParaRPr>
          </a:p>
          <a:p>
            <a:pPr fontAlgn="base">
              <a:spcAft>
                <a:spcPts val="0"/>
              </a:spcAft>
            </a:pPr>
            <a:r>
              <a:rPr lang="ru-RU" sz="2000" dirty="0" smtClean="0">
                <a:solidFill>
                  <a:srgbClr val="111111"/>
                </a:solidFill>
                <a:effectLst/>
                <a:latin typeface="Times New Roman" panose="02020603050405020304" pitchFamily="18" charset="0"/>
                <a:ea typeface="Times New Roman" panose="02020603050405020304" pitchFamily="18" charset="0"/>
              </a:rPr>
              <a:t> 6. Есаулов И.А. Читатель и целостность литературного произведения // Читатель и   современный   литературный   процесс. – Грозный: Изд-во ЧИГУ, 1989. – С.16-17.</a:t>
            </a:r>
            <a:endParaRPr lang="ru-RU" sz="2000" dirty="0" smtClean="0">
              <a:effectLst/>
              <a:latin typeface="Times New Roman" panose="02020603050405020304" pitchFamily="18" charset="0"/>
              <a:ea typeface="Times New Roman" panose="02020603050405020304" pitchFamily="18" charset="0"/>
            </a:endParaRPr>
          </a:p>
          <a:p>
            <a:pPr>
              <a:lnSpc>
                <a:spcPct val="115000"/>
              </a:lnSpc>
              <a:spcAft>
                <a:spcPts val="1000"/>
              </a:spcAft>
            </a:pPr>
            <a:r>
              <a:rPr lang="ru-RU" sz="2000"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7. </a:t>
            </a:r>
            <a:r>
              <a:rPr lang="ru-RU" sz="2000" dirty="0" smtClean="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http://svitlit.ippo.kubg.edu.ua/?page_id=1075</a:t>
            </a:r>
            <a:endParaRPr lang="ru-RU" sz="2000" dirty="0" smtClean="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9426822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arn(inVertical)">
                                      <p:cBhvr>
                                        <p:cTn id="10" dur="500"/>
                                        <p:tgtEl>
                                          <p:spTgt spid="4">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arn(inVertical)">
                                      <p:cBhvr>
                                        <p:cTn id="13" dur="500"/>
                                        <p:tgtEl>
                                          <p:spTgt spid="4">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arn(inVertical)">
                                      <p:cBhvr>
                                        <p:cTn id="16" dur="500"/>
                                        <p:tgtEl>
                                          <p:spTgt spid="4">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6000"/>
                                  </p:stCondLst>
                                  <p:childTnLst>
                                    <p:set>
                                      <p:cBhvr>
                                        <p:cTn id="20" dur="1" fill="hold">
                                          <p:stCondLst>
                                            <p:cond delay="0"/>
                                          </p:stCondLst>
                                        </p:cTn>
                                        <p:tgtEl>
                                          <p:spTgt spid="5"/>
                                        </p:tgtEl>
                                        <p:attrNameLst>
                                          <p:attrName>style.visibility</p:attrName>
                                        </p:attrNameLst>
                                      </p:cBhvr>
                                      <p:to>
                                        <p:strVal val="visible"/>
                                      </p:to>
                                    </p:set>
                                    <p:animEffect transition="in" filter="wipe(down)">
                                      <p:cBhvr>
                                        <p:cTn id="21" dur="60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21" presetClass="entr" presetSubtype="1" fill="hold" nodeType="clickEffect">
                                  <p:stCondLst>
                                    <p:cond delay="0"/>
                                  </p:stCondLst>
                                  <p:childTnLst>
                                    <p:set>
                                      <p:cBhvr>
                                        <p:cTn id="25" dur="1" fill="hold">
                                          <p:stCondLst>
                                            <p:cond delay="0"/>
                                          </p:stCondLst>
                                        </p:cTn>
                                        <p:tgtEl>
                                          <p:spTgt spid="5">
                                            <p:txEl>
                                              <p:pRg st="0" end="0"/>
                                            </p:txEl>
                                          </p:spTgt>
                                        </p:tgtEl>
                                        <p:attrNameLst>
                                          <p:attrName>style.visibility</p:attrName>
                                        </p:attrNameLst>
                                      </p:cBhvr>
                                      <p:to>
                                        <p:strVal val="visible"/>
                                      </p:to>
                                    </p:set>
                                    <p:animEffect transition="in" filter="wheel(1)">
                                      <p:cBhvr>
                                        <p:cTn id="26" dur="2000"/>
                                        <p:tgtEl>
                                          <p:spTgt spid="5">
                                            <p:txEl>
                                              <p:pRg st="0" end="0"/>
                                            </p:txEl>
                                          </p:spTgt>
                                        </p:tgtEl>
                                      </p:cBhvr>
                                    </p:animEffect>
                                  </p:childTnLst>
                                </p:cTn>
                              </p:par>
                              <p:par>
                                <p:cTn id="27" presetID="21" presetClass="entr" presetSubtype="1" fill="hold" nodeType="withEffect">
                                  <p:stCondLst>
                                    <p:cond delay="0"/>
                                  </p:stCondLst>
                                  <p:childTnLst>
                                    <p:set>
                                      <p:cBhvr>
                                        <p:cTn id="28" dur="1" fill="hold">
                                          <p:stCondLst>
                                            <p:cond delay="0"/>
                                          </p:stCondLst>
                                        </p:cTn>
                                        <p:tgtEl>
                                          <p:spTgt spid="5">
                                            <p:txEl>
                                              <p:pRg st="1" end="1"/>
                                            </p:txEl>
                                          </p:spTgt>
                                        </p:tgtEl>
                                        <p:attrNameLst>
                                          <p:attrName>style.visibility</p:attrName>
                                        </p:attrNameLst>
                                      </p:cBhvr>
                                      <p:to>
                                        <p:strVal val="visible"/>
                                      </p:to>
                                    </p:set>
                                    <p:animEffect transition="in" filter="wheel(1)">
                                      <p:cBhvr>
                                        <p:cTn id="29" dur="2000"/>
                                        <p:tgtEl>
                                          <p:spTgt spid="5">
                                            <p:txEl>
                                              <p:pRg st="1" end="1"/>
                                            </p:txEl>
                                          </p:spTgt>
                                        </p:tgtEl>
                                      </p:cBhvr>
                                    </p:animEffect>
                                  </p:childTnLst>
                                </p:cTn>
                              </p:par>
                              <p:par>
                                <p:cTn id="30" presetID="21" presetClass="entr" presetSubtype="1" fill="hold" nodeType="withEffect">
                                  <p:stCondLst>
                                    <p:cond delay="0"/>
                                  </p:stCondLst>
                                  <p:childTnLst>
                                    <p:set>
                                      <p:cBhvr>
                                        <p:cTn id="31" dur="1" fill="hold">
                                          <p:stCondLst>
                                            <p:cond delay="0"/>
                                          </p:stCondLst>
                                        </p:cTn>
                                        <p:tgtEl>
                                          <p:spTgt spid="5">
                                            <p:txEl>
                                              <p:pRg st="2" end="2"/>
                                            </p:txEl>
                                          </p:spTgt>
                                        </p:tgtEl>
                                        <p:attrNameLst>
                                          <p:attrName>style.visibility</p:attrName>
                                        </p:attrNameLst>
                                      </p:cBhvr>
                                      <p:to>
                                        <p:strVal val="visible"/>
                                      </p:to>
                                    </p:set>
                                    <p:animEffect transition="in" filter="wheel(1)">
                                      <p:cBhvr>
                                        <p:cTn id="32" dur="2000"/>
                                        <p:tgtEl>
                                          <p:spTgt spid="5">
                                            <p:txEl>
                                              <p:pRg st="2" end="2"/>
                                            </p:txEl>
                                          </p:spTgt>
                                        </p:tgtEl>
                                      </p:cBhvr>
                                    </p:animEffect>
                                  </p:childTnLst>
                                </p:cTn>
                              </p:par>
                              <p:par>
                                <p:cTn id="33" presetID="21" presetClass="entr" presetSubtype="1" fill="hold" nodeType="with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animEffect transition="in" filter="wheel(1)">
                                      <p:cBhvr>
                                        <p:cTn id="35" dur="2000"/>
                                        <p:tgtEl>
                                          <p:spTgt spid="5">
                                            <p:txEl>
                                              <p:pRg st="3" end="3"/>
                                            </p:txEl>
                                          </p:spTgt>
                                        </p:tgtEl>
                                      </p:cBhvr>
                                    </p:animEffect>
                                  </p:childTnLst>
                                </p:cTn>
                              </p:par>
                              <p:par>
                                <p:cTn id="36" presetID="21" presetClass="entr" presetSubtype="1" fill="hold" nodeType="withEffect">
                                  <p:stCondLst>
                                    <p:cond delay="0"/>
                                  </p:stCondLst>
                                  <p:childTnLst>
                                    <p:set>
                                      <p:cBhvr>
                                        <p:cTn id="37" dur="1" fill="hold">
                                          <p:stCondLst>
                                            <p:cond delay="0"/>
                                          </p:stCondLst>
                                        </p:cTn>
                                        <p:tgtEl>
                                          <p:spTgt spid="5">
                                            <p:txEl>
                                              <p:pRg st="4" end="4"/>
                                            </p:txEl>
                                          </p:spTgt>
                                        </p:tgtEl>
                                        <p:attrNameLst>
                                          <p:attrName>style.visibility</p:attrName>
                                        </p:attrNameLst>
                                      </p:cBhvr>
                                      <p:to>
                                        <p:strVal val="visible"/>
                                      </p:to>
                                    </p:set>
                                    <p:animEffect transition="in" filter="wheel(1)">
                                      <p:cBhvr>
                                        <p:cTn id="38" dur="2000"/>
                                        <p:tgtEl>
                                          <p:spTgt spid="5">
                                            <p:txEl>
                                              <p:pRg st="4" end="4"/>
                                            </p:txEl>
                                          </p:spTgt>
                                        </p:tgtEl>
                                      </p:cBhvr>
                                    </p:animEffect>
                                  </p:childTnLst>
                                </p:cTn>
                              </p:par>
                              <p:par>
                                <p:cTn id="39" presetID="21" presetClass="entr" presetSubtype="1" fill="hold" nodeType="withEffect">
                                  <p:stCondLst>
                                    <p:cond delay="0"/>
                                  </p:stCondLst>
                                  <p:childTnLst>
                                    <p:set>
                                      <p:cBhvr>
                                        <p:cTn id="40" dur="1" fill="hold">
                                          <p:stCondLst>
                                            <p:cond delay="0"/>
                                          </p:stCondLst>
                                        </p:cTn>
                                        <p:tgtEl>
                                          <p:spTgt spid="5">
                                            <p:txEl>
                                              <p:pRg st="5" end="5"/>
                                            </p:txEl>
                                          </p:spTgt>
                                        </p:tgtEl>
                                        <p:attrNameLst>
                                          <p:attrName>style.visibility</p:attrName>
                                        </p:attrNameLst>
                                      </p:cBhvr>
                                      <p:to>
                                        <p:strVal val="visible"/>
                                      </p:to>
                                    </p:set>
                                    <p:animEffect transition="in" filter="wheel(1)">
                                      <p:cBhvr>
                                        <p:cTn id="41" dur="2000"/>
                                        <p:tgtEl>
                                          <p:spTgt spid="5">
                                            <p:txEl>
                                              <p:pRg st="5" end="5"/>
                                            </p:txEl>
                                          </p:spTgt>
                                        </p:tgtEl>
                                      </p:cBhvr>
                                    </p:animEffect>
                                  </p:childTnLst>
                                </p:cTn>
                              </p:par>
                              <p:par>
                                <p:cTn id="42" presetID="21" presetClass="entr" presetSubtype="1" fill="hold" nodeType="withEffect">
                                  <p:stCondLst>
                                    <p:cond delay="0"/>
                                  </p:stCondLst>
                                  <p:childTnLst>
                                    <p:set>
                                      <p:cBhvr>
                                        <p:cTn id="43" dur="1" fill="hold">
                                          <p:stCondLst>
                                            <p:cond delay="0"/>
                                          </p:stCondLst>
                                        </p:cTn>
                                        <p:tgtEl>
                                          <p:spTgt spid="5">
                                            <p:txEl>
                                              <p:pRg st="6" end="6"/>
                                            </p:txEl>
                                          </p:spTgt>
                                        </p:tgtEl>
                                        <p:attrNameLst>
                                          <p:attrName>style.visibility</p:attrName>
                                        </p:attrNameLst>
                                      </p:cBhvr>
                                      <p:to>
                                        <p:strVal val="visible"/>
                                      </p:to>
                                    </p:set>
                                    <p:animEffect transition="in" filter="wheel(1)">
                                      <p:cBhvr>
                                        <p:cTn id="44" dur="2000"/>
                                        <p:tgtEl>
                                          <p:spTgt spid="5">
                                            <p:txEl>
                                              <p:pRg st="6" end="6"/>
                                            </p:txEl>
                                          </p:spTgt>
                                        </p:tgtEl>
                                      </p:cBhvr>
                                    </p:animEffect>
                                  </p:childTnLst>
                                </p:cTn>
                              </p:par>
                              <p:par>
                                <p:cTn id="45" presetID="21" presetClass="entr" presetSubtype="1" fill="hold" nodeType="withEffect">
                                  <p:stCondLst>
                                    <p:cond delay="0"/>
                                  </p:stCondLst>
                                  <p:childTnLst>
                                    <p:set>
                                      <p:cBhvr>
                                        <p:cTn id="46" dur="1" fill="hold">
                                          <p:stCondLst>
                                            <p:cond delay="0"/>
                                          </p:stCondLst>
                                        </p:cTn>
                                        <p:tgtEl>
                                          <p:spTgt spid="5">
                                            <p:txEl>
                                              <p:pRg st="7" end="7"/>
                                            </p:txEl>
                                          </p:spTgt>
                                        </p:tgtEl>
                                        <p:attrNameLst>
                                          <p:attrName>style.visibility</p:attrName>
                                        </p:attrNameLst>
                                      </p:cBhvr>
                                      <p:to>
                                        <p:strVal val="visible"/>
                                      </p:to>
                                    </p:set>
                                    <p:animEffect transition="in" filter="wheel(1)">
                                      <p:cBhvr>
                                        <p:cTn id="47" dur="20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Контур">
  <a:themeElements>
    <a:clrScheme name="Контур">
      <a:dk1>
        <a:sysClr val="windowText" lastClr="000000"/>
      </a:dk1>
      <a:lt1>
        <a:sysClr val="window" lastClr="FFFFFF"/>
      </a:lt1>
      <a:dk2>
        <a:srgbClr val="2B5F27"/>
      </a:dk2>
      <a:lt2>
        <a:srgbClr val="D8FC68"/>
      </a:lt2>
      <a:accent1>
        <a:srgbClr val="DDC855"/>
      </a:accent1>
      <a:accent2>
        <a:srgbClr val="FCA03D"/>
      </a:accent2>
      <a:accent3>
        <a:srgbClr val="E36439"/>
      </a:accent3>
      <a:accent4>
        <a:srgbClr val="C2935B"/>
      </a:accent4>
      <a:accent5>
        <a:srgbClr val="88C25C"/>
      </a:accent5>
      <a:accent6>
        <a:srgbClr val="BFCC86"/>
      </a:accent6>
      <a:hlink>
        <a:srgbClr val="FFCE23"/>
      </a:hlink>
      <a:folHlink>
        <a:srgbClr val="FDEB86"/>
      </a:folHlink>
    </a:clrScheme>
    <a:fontScheme name="Контур">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Контур">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88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82000"/>
                <a:satMod val="150000"/>
                <a:lumMod val="160000"/>
              </a:schemeClr>
            </a:duotone>
          </a:blip>
          <a:stretch/>
        </a:blipFill>
      </a:bgFillStyleLst>
    </a:fmtScheme>
  </a:themeElements>
  <a:objectDefaults/>
  <a:extraClrSchemeLst/>
  <a:extLst>
    <a:ext uri="{05A4C25C-085E-4340-85A3-A5531E510DB2}">
      <thm15:themeFamily xmlns="" xmlns:thm15="http://schemas.microsoft.com/office/thememl/2012/main" name="Circuit" id="{0AC2F7E7-15F5-431C-B2A2-456FE929F56C}" vid="{97ECCC31-8429-4523-BE8D-8F09B7A4D46D}"/>
    </a:ext>
  </a:extLst>
</a:theme>
</file>

<file path=docProps/app.xml><?xml version="1.0" encoding="utf-8"?>
<Properties xmlns="http://schemas.openxmlformats.org/officeDocument/2006/extended-properties" xmlns:vt="http://schemas.openxmlformats.org/officeDocument/2006/docPropsVTypes">
  <Template>TM04033919[[fn=Контур]]</Template>
  <TotalTime>100</TotalTime>
  <Words>599</Words>
  <Application>Microsoft Office PowerPoint</Application>
  <PresentationFormat>Произвольный</PresentationFormat>
  <Paragraphs>90</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Контур</vt:lpstr>
      <vt:lpstr>Текстоцентрична та читацькоцентрична парадигма викладання зарубіжної літератури</vt:lpstr>
      <vt:lpstr>Презентация PowerPoint</vt:lpstr>
      <vt:lpstr>Презентация PowerPoint</vt:lpstr>
      <vt:lpstr>Презентация PowerPoint</vt:lpstr>
      <vt:lpstr>Орієнтовні питання для аналізу тексту</vt:lpstr>
      <vt:lpstr>Орієнтовні питання для аналізу тексту</vt:lpstr>
      <vt:lpstr>Орієнтовні питання для аналізу тексту</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Текстоцентрична та читацькоцентрична парадигма викладання зарубіжної літератури</dc:title>
  <dc:creator>TT</dc:creator>
  <cp:lastModifiedBy>1</cp:lastModifiedBy>
  <cp:revision>15</cp:revision>
  <dcterms:created xsi:type="dcterms:W3CDTF">2017-11-26T17:10:26Z</dcterms:created>
  <dcterms:modified xsi:type="dcterms:W3CDTF">2018-03-15T17:31:22Z</dcterms:modified>
</cp:coreProperties>
</file>