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59" r:id="rId5"/>
    <p:sldId id="260" r:id="rId6"/>
    <p:sldId id="262" r:id="rId7"/>
    <p:sldId id="261" r:id="rId8"/>
    <p:sldId id="263" r:id="rId9"/>
    <p:sldId id="264" r:id="rId10"/>
    <p:sldId id="265" r:id="rId11"/>
    <p:sldId id="266" r:id="rId12"/>
    <p:sldId id="271" r:id="rId13"/>
    <p:sldId id="272" r:id="rId14"/>
    <p:sldId id="267" r:id="rId15"/>
    <p:sldId id="268" r:id="rId16"/>
    <p:sldId id="269" r:id="rId17"/>
    <p:sldId id="270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1" r:id="rId26"/>
    <p:sldId id="280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7" r:id="rId39"/>
    <p:sldId id="293" r:id="rId40"/>
    <p:sldId id="294" r:id="rId41"/>
    <p:sldId id="295" r:id="rId42"/>
    <p:sldId id="296" r:id="rId43"/>
    <p:sldId id="298" r:id="rId4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8C4FF4-6EE1-4A76-9B8F-B2F594D6C874}" type="datetimeFigureOut">
              <a:rPr lang="ru-RU"/>
              <a:pPr>
                <a:defRPr/>
              </a:pPr>
              <a:t>28.01.2016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F7A747-1B53-4B3F-B8D2-D8AB0E1281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4BD201-5F9C-4593-BEFD-74C971F0B552}" type="datetimeFigureOut">
              <a:rPr lang="ru-RU"/>
              <a:pPr>
                <a:defRPr/>
              </a:pPr>
              <a:t>28.01.2016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22E6F0-797A-404D-B2F0-96032D2C16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7A3035-02C7-4538-A480-C6887B19F5A6}" type="datetimeFigureOut">
              <a:rPr lang="ru-RU"/>
              <a:pPr>
                <a:defRPr/>
              </a:pPr>
              <a:t>28.01.2016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18664C-3B03-4311-A452-8E87A1DF2E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52DDE1-E9F2-4B50-AB95-1A36B28481DE}" type="datetimeFigureOut">
              <a:rPr lang="ru-RU"/>
              <a:pPr>
                <a:defRPr/>
              </a:pPr>
              <a:t>28.01.2016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87BA6C-DE82-4922-A007-5CB817EE4E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011FA9-72D4-4D0D-AA04-5200C8F96D1C}" type="datetimeFigureOut">
              <a:rPr lang="ru-RU"/>
              <a:pPr>
                <a:defRPr/>
              </a:pPr>
              <a:t>28.01.2016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CBFCBB-F7D8-4AD9-B5F9-93687358CA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8AA105-3B9A-485F-A7BD-B3B1C1BFF994}" type="datetimeFigureOut">
              <a:rPr lang="ru-RU"/>
              <a:pPr>
                <a:defRPr/>
              </a:pPr>
              <a:t>28.01.2016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217202-91A5-4841-8837-12B3422A9C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03E727-7E97-4B76-A273-97C117DFD6DE}" type="datetimeFigureOut">
              <a:rPr lang="ru-RU"/>
              <a:pPr>
                <a:defRPr/>
              </a:pPr>
              <a:t>28.01.2016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F140D1-42AB-456C-B3EB-2E58162D29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2FDA9A-A9AF-4522-BA4E-959710ABA8F2}" type="datetimeFigureOut">
              <a:rPr lang="ru-RU"/>
              <a:pPr>
                <a:defRPr/>
              </a:pPr>
              <a:t>28.01.2016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C4C3DF-49FF-4AA4-A1AB-8615103FAE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1C31E6-6AC6-4E62-806B-D0CB1E8C6262}" type="datetimeFigureOut">
              <a:rPr lang="ru-RU"/>
              <a:pPr>
                <a:defRPr/>
              </a:pPr>
              <a:t>28.01.2016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B0E188-B191-46AC-99B7-5113417AE6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E59BE0-226E-4980-AAF5-F1A9DF7C7AE8}" type="datetimeFigureOut">
              <a:rPr lang="ru-RU"/>
              <a:pPr>
                <a:defRPr/>
              </a:pPr>
              <a:t>28.01.2016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D8319C-EFFD-43A6-A723-9E31BBA50F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94FB44-2B3A-4EA5-B708-4FEB9F41BBF1}" type="datetimeFigureOut">
              <a:rPr lang="ru-RU"/>
              <a:pPr>
                <a:defRPr/>
              </a:pPr>
              <a:t>28.01.2016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C51498-F984-481A-8E8C-4DDFA9BC91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2014-07-26 17-35-01 Яндекс.Фотки - Google Chrome.png"/>
          <p:cNvPicPr>
            <a:picLocks noChangeAspect="1"/>
          </p:cNvPicPr>
          <p:nvPr userDrawn="1"/>
        </p:nvPicPr>
        <p:blipFill>
          <a:blip r:embed="rId13" cstate="email"/>
          <a:srcRect/>
          <a:stretch>
            <a:fillRect/>
          </a:stretch>
        </p:blipFill>
        <p:spPr>
          <a:xfrm>
            <a:off x="142844" y="142852"/>
            <a:ext cx="1571636" cy="6572296"/>
          </a:xfrm>
          <a:prstGeom prst="rect">
            <a:avLst/>
          </a:prstGeom>
        </p:spPr>
      </p:pic>
      <p:sp>
        <p:nvSpPr>
          <p:cNvPr id="10" name="Прямоугольник 9"/>
          <p:cNvSpPr/>
          <p:nvPr userDrawn="1"/>
        </p:nvSpPr>
        <p:spPr>
          <a:xfrm>
            <a:off x="142844" y="6500834"/>
            <a:ext cx="1199367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http://linda6035.ucoz.ru/</a:t>
            </a:r>
            <a:endParaRPr lang="ru-RU" sz="800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 userDrawn="1"/>
        </p:nvSpPr>
        <p:spPr>
          <a:xfrm>
            <a:off x="142844" y="142852"/>
            <a:ext cx="8858312" cy="6572296"/>
          </a:xfrm>
          <a:prstGeom prst="rect">
            <a:avLst/>
          </a:prstGeom>
          <a:noFill/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 userDrawn="1"/>
        </p:nvSpPr>
        <p:spPr>
          <a:xfrm>
            <a:off x="1714480" y="142852"/>
            <a:ext cx="7286676" cy="657229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364" name="Picture 4" descr="http://img-fotki.yandex.ru/get/6504/16969765.37/0_68691_2deb58b6_M.png"/>
          <p:cNvPicPr>
            <a:picLocks noChangeAspect="1" noChangeArrowheads="1"/>
          </p:cNvPicPr>
          <p:nvPr userDrawn="1"/>
        </p:nvPicPr>
        <p:blipFill>
          <a:blip r:embed="rId14" cstate="email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1714480" y="214290"/>
            <a:ext cx="7286676" cy="642942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file:///D:\&#1087;&#1090;&#1072;&#1096;&#1082;&#1080;\&#1055;&#1090;&#1072;&#1096;&#1082;&#1080;.wmv" TargetMode="Externa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file:///D:\&#1087;&#1090;&#1072;&#1096;&#1082;&#1080;\Moby%20-%20JLTF.mp3" TargetMode="External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6"/>
          <p:cNvGrpSpPr/>
          <p:nvPr/>
        </p:nvGrpSpPr>
        <p:grpSpPr>
          <a:xfrm>
            <a:off x="1733476" y="2239380"/>
            <a:ext cx="7238608" cy="3076588"/>
            <a:chOff x="1062483" y="2012462"/>
            <a:chExt cx="7333912" cy="3491912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1062483" y="2012462"/>
              <a:ext cx="7333912" cy="32487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uk-UA" sz="6000" b="1" dirty="0" smtClean="0">
                  <a:ln w="19050">
                    <a:solidFill>
                      <a:prstClr val="white"/>
                    </a:solidFill>
                    <a:prstDash val="solid"/>
                  </a:ln>
                  <a:solidFill>
                    <a:srgbClr val="C00000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Monotype Corsiva" pitchFamily="66" charset="0"/>
                </a:rPr>
                <a:t>Світ прози. Оповідання. Олександр Копиленко «Розбишака </a:t>
              </a:r>
              <a:r>
                <a:rPr lang="uk-UA" sz="6000" b="1" dirty="0" err="1" smtClean="0">
                  <a:ln w="19050">
                    <a:solidFill>
                      <a:prstClr val="white"/>
                    </a:solidFill>
                    <a:prstDash val="solid"/>
                  </a:ln>
                  <a:solidFill>
                    <a:srgbClr val="C00000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Monotype Corsiva" pitchFamily="66" charset="0"/>
                </a:rPr>
                <a:t>Чив</a:t>
              </a:r>
              <a:r>
                <a:rPr lang="uk-UA" sz="6000" b="1" dirty="0" smtClean="0">
                  <a:ln w="19050">
                    <a:solidFill>
                      <a:prstClr val="white"/>
                    </a:solidFill>
                    <a:prstDash val="solid"/>
                  </a:ln>
                  <a:solidFill>
                    <a:srgbClr val="C00000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Monotype Corsiva" pitchFamily="66" charset="0"/>
                </a:rPr>
                <a:t>»</a:t>
              </a:r>
              <a:endParaRPr lang="ru-RU" sz="6000" b="1" dirty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</a:endParaRPr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2187089" y="5085184"/>
              <a:ext cx="5084703" cy="4191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endParaRPr lang="ru-RU" dirty="0">
                <a:solidFill>
                  <a:prstClr val="black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332656"/>
            <a:ext cx="7221488" cy="1143000"/>
          </a:xfrm>
        </p:spPr>
        <p:txBody>
          <a:bodyPr/>
          <a:lstStyle/>
          <a:p>
            <a:r>
              <a:rPr lang="uk-UA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Гра «</a:t>
            </a:r>
            <a:r>
              <a:rPr lang="uk-UA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Переплутанка</a:t>
            </a:r>
            <a:r>
              <a:rPr lang="uk-UA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»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79712" y="2348880"/>
            <a:ext cx="6552728" cy="2836912"/>
          </a:xfrm>
        </p:spPr>
        <p:txBody>
          <a:bodyPr/>
          <a:lstStyle/>
          <a:p>
            <a:pPr marL="0" indent="0">
              <a:buNone/>
            </a:pPr>
            <a:r>
              <a:rPr lang="uk-UA" sz="138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БУГОЛ</a:t>
            </a:r>
            <a:endParaRPr lang="ru-RU" sz="13800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7530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6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Голуб</a:t>
            </a:r>
            <a:endParaRPr lang="ru-RU" sz="6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://www.pernatidruzi.org.ua/pictures/holsyz/ho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610239"/>
            <a:ext cx="6779096" cy="4843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4369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332656"/>
            <a:ext cx="7221488" cy="1143000"/>
          </a:xfrm>
        </p:spPr>
        <p:txBody>
          <a:bodyPr/>
          <a:lstStyle/>
          <a:p>
            <a:r>
              <a:rPr lang="uk-UA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Гра «</a:t>
            </a:r>
            <a:r>
              <a:rPr lang="uk-UA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Переплутанка</a:t>
            </a:r>
            <a:r>
              <a:rPr lang="uk-UA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»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19672" y="2708920"/>
            <a:ext cx="7668344" cy="2836912"/>
          </a:xfrm>
        </p:spPr>
        <p:txBody>
          <a:bodyPr/>
          <a:lstStyle/>
          <a:p>
            <a:pPr marL="0" indent="0">
              <a:buNone/>
            </a:pPr>
            <a:r>
              <a:rPr lang="uk-UA" sz="115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ЛОСОВЕЙ</a:t>
            </a:r>
            <a:endParaRPr lang="ru-RU" sz="11500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6104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6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Соловей</a:t>
            </a:r>
            <a:endParaRPr lang="ru-RU" sz="6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http://ptici.info/foto_max/solove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9300" y="1539080"/>
            <a:ext cx="6667500" cy="4648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0696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332656"/>
            <a:ext cx="7221488" cy="1143000"/>
          </a:xfrm>
        </p:spPr>
        <p:txBody>
          <a:bodyPr/>
          <a:lstStyle/>
          <a:p>
            <a:r>
              <a:rPr lang="uk-UA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Гра «</a:t>
            </a:r>
            <a:r>
              <a:rPr lang="uk-UA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Переплутанка</a:t>
            </a:r>
            <a:r>
              <a:rPr lang="uk-UA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»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02221" y="2348880"/>
            <a:ext cx="7272808" cy="2836912"/>
          </a:xfrm>
        </p:spPr>
        <p:txBody>
          <a:bodyPr/>
          <a:lstStyle/>
          <a:p>
            <a:pPr marL="0" indent="0">
              <a:buNone/>
            </a:pPr>
            <a:r>
              <a:rPr lang="uk-UA" sz="138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ЛЯЗУОЗ</a:t>
            </a:r>
            <a:endParaRPr lang="ru-RU" sz="13800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1627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6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Зозуля</a:t>
            </a:r>
            <a:endParaRPr lang="ru-RU" sz="6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5122" name="Picture 2" descr="http://www.pernatidruzi.org.ua/pictures/hluxzoz/hol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268760"/>
            <a:ext cx="5094821" cy="532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0301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332656"/>
            <a:ext cx="7221488" cy="1143000"/>
          </a:xfrm>
        </p:spPr>
        <p:txBody>
          <a:bodyPr/>
          <a:lstStyle/>
          <a:p>
            <a:r>
              <a:rPr lang="uk-UA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Гра «</a:t>
            </a:r>
            <a:r>
              <a:rPr lang="uk-UA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Переплутанка</a:t>
            </a:r>
            <a:r>
              <a:rPr lang="uk-UA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»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51720" y="2348880"/>
            <a:ext cx="7272808" cy="2836912"/>
          </a:xfrm>
        </p:spPr>
        <p:txBody>
          <a:bodyPr/>
          <a:lstStyle/>
          <a:p>
            <a:pPr marL="0" indent="0">
              <a:buNone/>
            </a:pPr>
            <a:r>
              <a:rPr lang="uk-UA" sz="138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ТЕЛЯД</a:t>
            </a:r>
            <a:endParaRPr lang="ru-RU" sz="13800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6248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6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Дятел</a:t>
            </a:r>
            <a:endParaRPr lang="ru-RU" sz="6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6146" name="Picture 2" descr="http://www.zooclub.ru/attach/birds/68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268760"/>
            <a:ext cx="3914740" cy="5256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1463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332656"/>
            <a:ext cx="7221488" cy="1143000"/>
          </a:xfrm>
        </p:spPr>
        <p:txBody>
          <a:bodyPr/>
          <a:lstStyle/>
          <a:p>
            <a:r>
              <a:rPr lang="uk-UA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Гра «</a:t>
            </a:r>
            <a:r>
              <a:rPr lang="uk-UA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Переплутанка</a:t>
            </a:r>
            <a:r>
              <a:rPr lang="uk-UA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»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79712" y="2780928"/>
            <a:ext cx="8229600" cy="2836912"/>
          </a:xfrm>
        </p:spPr>
        <p:txBody>
          <a:bodyPr/>
          <a:lstStyle/>
          <a:p>
            <a:pPr marL="0" indent="0">
              <a:buNone/>
            </a:pPr>
            <a:r>
              <a:rPr lang="uk-UA" sz="96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РОБЕГОЦЬ</a:t>
            </a:r>
            <a:endParaRPr lang="ru-RU" sz="9600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8072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6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Горобець</a:t>
            </a:r>
            <a:endParaRPr lang="ru-RU" sz="6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 descr="http://www.pernatidruzi.org.ua/pictures/horpolsv/opy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600200"/>
            <a:ext cx="6923112" cy="4655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2328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60648"/>
            <a:ext cx="8229600" cy="1143000"/>
          </a:xfrm>
        </p:spPr>
        <p:txBody>
          <a:bodyPr/>
          <a:lstStyle/>
          <a:p>
            <a:r>
              <a:rPr lang="uk-UA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Вправи на дихання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07704" y="1600200"/>
            <a:ext cx="6779096" cy="4525963"/>
          </a:xfrm>
        </p:spPr>
        <p:txBody>
          <a:bodyPr/>
          <a:lstStyle/>
          <a:p>
            <a:pPr marL="0" indent="0">
              <a:buNone/>
            </a:pPr>
            <a:r>
              <a:rPr lang="uk-UA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1,2,3 – вдихаємо, 4 – видихаємо.</a:t>
            </a:r>
          </a:p>
          <a:p>
            <a:pPr marL="0" indent="0">
              <a:buNone/>
            </a:pPr>
            <a:endParaRPr lang="uk-UA" dirty="0" smtClean="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uk-UA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1,2,3 – вдихаємо, 4 – видихаємо,   ніби гасимо свічку.</a:t>
            </a:r>
          </a:p>
          <a:p>
            <a:pPr marL="0" indent="0">
              <a:buNone/>
            </a:pPr>
            <a:endParaRPr lang="uk-UA" dirty="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uk-UA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1,2,3 – вдихаємо, 4 – видихаємо,      як із кульки виходить повітря.</a:t>
            </a:r>
            <a:endParaRPr lang="ru-RU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3092" y="332656"/>
            <a:ext cx="8229600" cy="1143000"/>
          </a:xfrm>
        </p:spPr>
        <p:txBody>
          <a:bodyPr/>
          <a:lstStyle/>
          <a:p>
            <a:r>
              <a:rPr lang="uk-UA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Мозковий штурм</a:t>
            </a:r>
            <a:endParaRPr lang="ru-RU" sz="5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63688" y="1600200"/>
            <a:ext cx="7128792" cy="4525963"/>
          </a:xfrm>
        </p:spPr>
        <p:txBody>
          <a:bodyPr/>
          <a:lstStyle/>
          <a:p>
            <a:pPr>
              <a:buFontTx/>
              <a:buChar char="-"/>
            </a:pPr>
            <a:r>
              <a:rPr lang="uk-UA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Яких птахів ви ще знаєте?</a:t>
            </a:r>
          </a:p>
          <a:p>
            <a:pPr>
              <a:buFontTx/>
              <a:buChar char="-"/>
            </a:pPr>
            <a:endParaRPr lang="uk-UA" dirty="0" smtClean="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pPr>
              <a:buFontTx/>
              <a:buChar char="-"/>
            </a:pPr>
            <a:r>
              <a:rPr lang="uk-UA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Які птахи називаються перелітними, осілими?</a:t>
            </a:r>
          </a:p>
          <a:p>
            <a:pPr>
              <a:buFontTx/>
              <a:buChar char="-"/>
            </a:pPr>
            <a:endParaRPr lang="uk-UA" dirty="0" smtClean="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pPr>
              <a:buFontTx/>
              <a:buChar char="-"/>
            </a:pPr>
            <a:r>
              <a:rPr lang="uk-UA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Чим птахи відрізняються від інших тварин?</a:t>
            </a:r>
          </a:p>
          <a:p>
            <a:pPr>
              <a:buFontTx/>
              <a:buChar char="-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48739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трелка вправо с вырезом 5">
            <a:hlinkClick r:id="rId3" action="ppaction://hlinkfile"/>
          </p:cNvPr>
          <p:cNvSpPr/>
          <p:nvPr/>
        </p:nvSpPr>
        <p:spPr>
          <a:xfrm>
            <a:off x="7922820" y="5614031"/>
            <a:ext cx="648072" cy="476672"/>
          </a:xfrm>
          <a:prstGeom prst="notched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4723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918" y="332656"/>
            <a:ext cx="8229600" cy="1143000"/>
          </a:xfrm>
        </p:spPr>
        <p:txBody>
          <a:bodyPr/>
          <a:lstStyle/>
          <a:p>
            <a:r>
              <a:rPr lang="uk-UA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Асоціативний кущ</a:t>
            </a:r>
            <a:endParaRPr lang="ru-RU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78090" y="3256867"/>
            <a:ext cx="3096344" cy="1040979"/>
          </a:xfrm>
        </p:spPr>
        <p:txBody>
          <a:bodyPr/>
          <a:lstStyle/>
          <a:p>
            <a:pPr marL="0" indent="0">
              <a:buNone/>
            </a:pPr>
            <a:r>
              <a:rPr lang="uk-UA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ПТАХИ</a:t>
            </a:r>
            <a:endParaRPr lang="ru-RU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2051720" y="1598522"/>
            <a:ext cx="2304256" cy="12332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dirty="0" smtClean="0"/>
              <a:t>Добре співають</a:t>
            </a:r>
            <a:endParaRPr lang="ru-RU" sz="2800" dirty="0"/>
          </a:p>
        </p:txBody>
      </p:sp>
      <p:sp>
        <p:nvSpPr>
          <p:cNvPr id="5" name="Овал 4"/>
          <p:cNvSpPr/>
          <p:nvPr/>
        </p:nvSpPr>
        <p:spPr>
          <a:xfrm>
            <a:off x="5544108" y="1584392"/>
            <a:ext cx="2376264" cy="124739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/>
              <a:t>Поїдають шкідників</a:t>
            </a:r>
            <a:endParaRPr lang="ru-RU" sz="2400" dirty="0"/>
          </a:p>
        </p:txBody>
      </p:sp>
      <p:sp>
        <p:nvSpPr>
          <p:cNvPr id="6" name="Овал 5"/>
          <p:cNvSpPr/>
          <p:nvPr/>
        </p:nvSpPr>
        <p:spPr>
          <a:xfrm>
            <a:off x="6660232" y="3466528"/>
            <a:ext cx="2237177" cy="129614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/>
              <a:t>Домашні улюбленці</a:t>
            </a:r>
            <a:endParaRPr lang="ru-RU" sz="2400" dirty="0"/>
          </a:p>
        </p:txBody>
      </p:sp>
      <p:sp>
        <p:nvSpPr>
          <p:cNvPr id="7" name="Овал 6"/>
          <p:cNvSpPr/>
          <p:nvPr/>
        </p:nvSpPr>
        <p:spPr>
          <a:xfrm>
            <a:off x="1763688" y="3686107"/>
            <a:ext cx="2088232" cy="127971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/>
              <a:t>Окраса природи</a:t>
            </a:r>
            <a:endParaRPr lang="ru-RU" sz="2400" dirty="0"/>
          </a:p>
        </p:txBody>
      </p:sp>
      <p:sp>
        <p:nvSpPr>
          <p:cNvPr id="8" name="Овал 7"/>
          <p:cNvSpPr/>
          <p:nvPr/>
        </p:nvSpPr>
        <p:spPr>
          <a:xfrm>
            <a:off x="3815916" y="4871408"/>
            <a:ext cx="2952328" cy="129614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/>
              <a:t>Розповсюджують насіння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749122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260648"/>
            <a:ext cx="8229600" cy="1143000"/>
          </a:xfrm>
        </p:spPr>
        <p:txBody>
          <a:bodyPr/>
          <a:lstStyle/>
          <a:p>
            <a:r>
              <a:rPr lang="uk-UA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Скоромовка - </a:t>
            </a:r>
            <a:r>
              <a:rPr lang="uk-UA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розсипанка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52952" y="2564904"/>
            <a:ext cx="7488832" cy="2548880"/>
          </a:xfrm>
        </p:spPr>
        <p:txBody>
          <a:bodyPr/>
          <a:lstStyle/>
          <a:p>
            <a:pPr marL="0" indent="0">
              <a:buNone/>
            </a:pPr>
            <a:r>
              <a:rPr lang="uk-UA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Летів стовпчик на горобчик сів</a:t>
            </a:r>
          </a:p>
          <a:p>
            <a:pPr marL="0" indent="0">
              <a:buNone/>
            </a:pPr>
            <a:endParaRPr lang="uk-UA" sz="44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uk-UA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горобчик хлопчик </a:t>
            </a:r>
            <a:r>
              <a:rPr lang="uk-UA" sz="44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прибіг</a:t>
            </a:r>
            <a:r>
              <a:rPr lang="uk-UA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утік</a:t>
            </a:r>
            <a:endParaRPr lang="ru-RU" sz="44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14343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91680" y="1916832"/>
            <a:ext cx="7272808" cy="4209331"/>
          </a:xfrm>
        </p:spPr>
        <p:txBody>
          <a:bodyPr/>
          <a:lstStyle/>
          <a:p>
            <a:pPr marL="0" indent="0">
              <a:buNone/>
            </a:pPr>
            <a:r>
              <a:rPr lang="uk-UA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Летів горобчик, сів на       стовпчик.</a:t>
            </a:r>
          </a:p>
          <a:p>
            <a:pPr marL="0" indent="0">
              <a:buNone/>
            </a:pPr>
            <a:r>
              <a:rPr lang="uk-UA" sz="4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Прибіг</a:t>
            </a:r>
            <a:r>
              <a:rPr lang="uk-UA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хлопчик – утік горобчик.</a:t>
            </a:r>
            <a:endParaRPr lang="ru-RU" sz="4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79457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6"/>
          <p:cNvGrpSpPr/>
          <p:nvPr/>
        </p:nvGrpSpPr>
        <p:grpSpPr>
          <a:xfrm>
            <a:off x="1733476" y="2239380"/>
            <a:ext cx="7238608" cy="3076588"/>
            <a:chOff x="1062483" y="2012462"/>
            <a:chExt cx="7333912" cy="3491912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1062483" y="2012462"/>
              <a:ext cx="7333912" cy="32487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uk-UA" sz="6000" b="1" dirty="0" smtClean="0">
                  <a:ln w="19050">
                    <a:solidFill>
                      <a:prstClr val="white"/>
                    </a:solidFill>
                    <a:prstDash val="solid"/>
                  </a:ln>
                  <a:solidFill>
                    <a:srgbClr val="C00000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Monotype Corsiva" pitchFamily="66" charset="0"/>
                </a:rPr>
                <a:t>Світ прози. Оповідання. Олександр Копиленко «Розбишака </a:t>
              </a:r>
              <a:r>
                <a:rPr lang="uk-UA" sz="6000" b="1" dirty="0" err="1" smtClean="0">
                  <a:ln w="19050">
                    <a:solidFill>
                      <a:prstClr val="white"/>
                    </a:solidFill>
                    <a:prstDash val="solid"/>
                  </a:ln>
                  <a:solidFill>
                    <a:srgbClr val="C00000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Monotype Corsiva" pitchFamily="66" charset="0"/>
                </a:rPr>
                <a:t>Чив</a:t>
              </a:r>
              <a:r>
                <a:rPr lang="uk-UA" sz="6000" b="1" dirty="0" smtClean="0">
                  <a:ln w="19050">
                    <a:solidFill>
                      <a:prstClr val="white"/>
                    </a:solidFill>
                    <a:prstDash val="solid"/>
                  </a:ln>
                  <a:solidFill>
                    <a:srgbClr val="C00000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Monotype Corsiva" pitchFamily="66" charset="0"/>
                </a:rPr>
                <a:t>»</a:t>
              </a:r>
              <a:endParaRPr lang="ru-RU" sz="6000" b="1" dirty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</a:endParaRPr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2187089" y="5085184"/>
              <a:ext cx="5084703" cy="4191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endParaRPr lang="ru-RU" dirty="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44948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15367" y="116632"/>
            <a:ext cx="7657875" cy="720080"/>
          </a:xfrm>
        </p:spPr>
        <p:txBody>
          <a:bodyPr/>
          <a:lstStyle/>
          <a:p>
            <a:r>
              <a:rPr lang="uk-UA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Гра «Незвичайна математика»</a:t>
            </a:r>
            <a:endParaRPr lang="ru-RU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63688" y="836712"/>
            <a:ext cx="6923112" cy="5832648"/>
          </a:xfrm>
        </p:spPr>
        <p:txBody>
          <a:bodyPr/>
          <a:lstStyle/>
          <a:p>
            <a:pPr marL="0" indent="0">
              <a:buNone/>
            </a:pPr>
            <a:r>
              <a:rPr lang="uk-UA" dirty="0" smtClean="0"/>
              <a:t>Зуб + і – </a:t>
            </a:r>
            <a:r>
              <a:rPr lang="uk-UA" dirty="0" err="1" smtClean="0"/>
              <a:t>убі</a:t>
            </a:r>
            <a:r>
              <a:rPr lang="uk-UA" dirty="0" smtClean="0"/>
              <a:t> + ага + </a:t>
            </a:r>
            <a:r>
              <a:rPr lang="uk-UA" dirty="0" err="1" smtClean="0"/>
              <a:t>дка</a:t>
            </a:r>
            <a:r>
              <a:rPr lang="uk-UA" dirty="0" smtClean="0"/>
              <a:t> = …</a:t>
            </a:r>
          </a:p>
          <a:p>
            <a:pPr marL="0" indent="0" algn="ctr">
              <a:buNone/>
            </a:pPr>
            <a:r>
              <a:rPr lang="uk-UA" b="1" dirty="0" smtClean="0">
                <a:solidFill>
                  <a:srgbClr val="C00000"/>
                </a:solidFill>
              </a:rPr>
              <a:t>загадка</a:t>
            </a:r>
          </a:p>
          <a:p>
            <a:pPr marL="0" indent="0">
              <a:buNone/>
            </a:pPr>
            <a:r>
              <a:rPr lang="uk-UA" dirty="0" smtClean="0"/>
              <a:t>Скарб – </a:t>
            </a:r>
            <a:r>
              <a:rPr lang="uk-UA" dirty="0" err="1" smtClean="0"/>
              <a:t>арб</a:t>
            </a:r>
            <a:r>
              <a:rPr lang="uk-UA" dirty="0" smtClean="0"/>
              <a:t> + </a:t>
            </a:r>
            <a:r>
              <a:rPr lang="uk-UA" dirty="0" err="1" smtClean="0"/>
              <a:t>ород</a:t>
            </a:r>
            <a:r>
              <a:rPr lang="uk-UA" dirty="0" smtClean="0"/>
              <a:t> – д + </a:t>
            </a:r>
            <a:r>
              <a:rPr lang="uk-UA" dirty="0" err="1" smtClean="0"/>
              <a:t>мовк</a:t>
            </a:r>
            <a:r>
              <a:rPr lang="uk-UA" dirty="0" smtClean="0"/>
              <a:t> + а = …</a:t>
            </a:r>
          </a:p>
          <a:p>
            <a:pPr marL="0" indent="0" algn="ctr">
              <a:buNone/>
            </a:pPr>
            <a:r>
              <a:rPr lang="uk-UA" b="1" dirty="0" smtClean="0">
                <a:solidFill>
                  <a:srgbClr val="C00000"/>
                </a:solidFill>
              </a:rPr>
              <a:t>скоромовка</a:t>
            </a:r>
          </a:p>
          <a:p>
            <a:pPr marL="0" indent="0">
              <a:buNone/>
            </a:pPr>
            <a:r>
              <a:rPr lang="uk-UA" dirty="0" smtClean="0"/>
              <a:t>Успіх – </a:t>
            </a:r>
            <a:r>
              <a:rPr lang="uk-UA" dirty="0" err="1" smtClean="0"/>
              <a:t>іх</a:t>
            </a:r>
            <a:r>
              <a:rPr lang="uk-UA" dirty="0" smtClean="0"/>
              <a:t> + мі +шум – ум + ка = …</a:t>
            </a:r>
          </a:p>
          <a:p>
            <a:pPr marL="0" indent="0" algn="ctr">
              <a:buNone/>
            </a:pPr>
            <a:r>
              <a:rPr lang="uk-UA" b="1" dirty="0">
                <a:solidFill>
                  <a:srgbClr val="C00000"/>
                </a:solidFill>
              </a:rPr>
              <a:t>у</a:t>
            </a:r>
            <a:r>
              <a:rPr lang="uk-UA" b="1" dirty="0" smtClean="0">
                <a:solidFill>
                  <a:srgbClr val="C00000"/>
                </a:solidFill>
              </a:rPr>
              <a:t>смішка</a:t>
            </a:r>
          </a:p>
          <a:p>
            <a:pPr marL="0" indent="0">
              <a:buNone/>
            </a:pPr>
            <a:r>
              <a:rPr lang="uk-UA" dirty="0" smtClean="0"/>
              <a:t>Пас – ас + рис + ліс – с + в</a:t>
            </a:r>
            <a:r>
              <a:rPr lang="en-US" dirty="0" smtClean="0"/>
              <a:t>’</a:t>
            </a:r>
            <a:r>
              <a:rPr lang="uk-UA" dirty="0" smtClean="0"/>
              <a:t>я = …</a:t>
            </a:r>
          </a:p>
          <a:p>
            <a:pPr marL="0" indent="0" algn="ctr">
              <a:buNone/>
            </a:pPr>
            <a:r>
              <a:rPr lang="uk-UA" b="1" dirty="0" err="1">
                <a:solidFill>
                  <a:srgbClr val="C00000"/>
                </a:solidFill>
              </a:rPr>
              <a:t>п</a:t>
            </a:r>
            <a:r>
              <a:rPr lang="uk-UA" b="1" dirty="0" err="1" smtClean="0">
                <a:solidFill>
                  <a:srgbClr val="C00000"/>
                </a:solidFill>
              </a:rPr>
              <a:t>рислів</a:t>
            </a:r>
            <a:r>
              <a:rPr lang="en-US" b="1" dirty="0" smtClean="0">
                <a:solidFill>
                  <a:srgbClr val="C00000"/>
                </a:solidFill>
              </a:rPr>
              <a:t>’</a:t>
            </a:r>
            <a:r>
              <a:rPr lang="uk-UA" b="1" dirty="0" smtClean="0">
                <a:solidFill>
                  <a:srgbClr val="C00000"/>
                </a:solidFill>
              </a:rPr>
              <a:t>я</a:t>
            </a:r>
          </a:p>
          <a:p>
            <a:pPr marL="0" indent="0">
              <a:buNone/>
            </a:pPr>
            <a:r>
              <a:rPr lang="uk-UA" dirty="0" smtClean="0"/>
              <a:t>Вітер – те + ш = …</a:t>
            </a:r>
          </a:p>
          <a:p>
            <a:pPr marL="0" indent="0" algn="ctr">
              <a:buNone/>
            </a:pPr>
            <a:r>
              <a:rPr lang="uk-UA" b="1" dirty="0" smtClean="0">
                <a:solidFill>
                  <a:srgbClr val="C00000"/>
                </a:solidFill>
              </a:rPr>
              <a:t>вірш</a:t>
            </a:r>
            <a:endParaRPr lang="uk-UA" b="1" dirty="0" smtClean="0"/>
          </a:p>
        </p:txBody>
      </p:sp>
    </p:spTree>
    <p:extLst>
      <p:ext uri="{BB962C8B-B14F-4D97-AF65-F5344CB8AC3E}">
        <p14:creationId xmlns:p14="http://schemas.microsoft.com/office/powerpoint/2010/main" val="1886085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38320" y="332656"/>
            <a:ext cx="8229600" cy="1143000"/>
          </a:xfrm>
        </p:spPr>
        <p:txBody>
          <a:bodyPr/>
          <a:lstStyle/>
          <a:p>
            <a:r>
              <a:rPr lang="uk-UA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Самостійне читання</a:t>
            </a:r>
            <a:endParaRPr lang="ru-RU" sz="4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63688" y="1475656"/>
            <a:ext cx="7200800" cy="3705275"/>
          </a:xfrm>
        </p:spPr>
        <p:txBody>
          <a:bodyPr/>
          <a:lstStyle/>
          <a:p>
            <a:pPr>
              <a:buFontTx/>
              <a:buChar char="-"/>
            </a:pPr>
            <a:r>
              <a:rPr lang="uk-UA" sz="54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Що називають оповіданням?</a:t>
            </a:r>
            <a:endParaRPr lang="uk-UA" sz="54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pPr>
              <a:buFontTx/>
              <a:buChar char="-"/>
            </a:pPr>
            <a:r>
              <a:rPr lang="uk-UA" sz="54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Як автор розповідає про своїх героїв?</a:t>
            </a:r>
            <a:endParaRPr lang="ru-RU" sz="54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4829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537973">
            <a:off x="6714551" y="1275427"/>
            <a:ext cx="1994092" cy="2466377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9872" y="1575809"/>
            <a:ext cx="3384376" cy="45747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14400" y="332656"/>
            <a:ext cx="8229600" cy="1143000"/>
          </a:xfrm>
        </p:spPr>
        <p:txBody>
          <a:bodyPr/>
          <a:lstStyle/>
          <a:p>
            <a:r>
              <a:rPr lang="uk-UA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Олександр Копиленко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57200" y="1600200"/>
            <a:ext cx="1234480" cy="45259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4515" y="1125398"/>
            <a:ext cx="1830916" cy="245156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56474" y="3906550"/>
            <a:ext cx="1798647" cy="257806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0499613">
            <a:off x="1603488" y="3768741"/>
            <a:ext cx="1904577" cy="28536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16152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143000"/>
          </a:xfrm>
        </p:spPr>
        <p:txBody>
          <a:bodyPr/>
          <a:lstStyle/>
          <a:p>
            <a:r>
              <a:rPr lang="uk-UA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Загадка</a:t>
            </a:r>
            <a:endParaRPr lang="ru-RU" sz="5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1763688" y="1700808"/>
            <a:ext cx="4248472" cy="4525963"/>
          </a:xfrm>
        </p:spPr>
        <p:txBody>
          <a:bodyPr/>
          <a:lstStyle/>
          <a:p>
            <a:pPr marL="0" indent="0">
              <a:buNone/>
            </a:pPr>
            <a:r>
              <a:rPr lang="uk-UA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Сірі крильця в нього є,</a:t>
            </a:r>
          </a:p>
          <a:p>
            <a:pPr marL="0" indent="0">
              <a:buNone/>
            </a:pPr>
            <a:r>
              <a:rPr lang="uk-UA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Дзьобом зернятка    клює,</a:t>
            </a:r>
          </a:p>
          <a:p>
            <a:pPr marL="0" indent="0">
              <a:buNone/>
            </a:pPr>
            <a:r>
              <a:rPr lang="uk-UA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Проспівав нам </a:t>
            </a:r>
          </a:p>
          <a:p>
            <a:pPr marL="0" indent="0">
              <a:buNone/>
            </a:pPr>
            <a:r>
              <a:rPr lang="uk-UA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uk-UA" sz="32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чив-чив-чив</a:t>
            </a:r>
            <a:r>
              <a:rPr lang="uk-UA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»,</a:t>
            </a:r>
          </a:p>
          <a:p>
            <a:pPr marL="0" indent="0">
              <a:buNone/>
            </a:pPr>
            <a:r>
              <a:rPr lang="uk-UA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en-US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’</a:t>
            </a:r>
            <a:r>
              <a:rPr lang="uk-UA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їв зерно – і полетів.</a:t>
            </a:r>
            <a:endParaRPr lang="ru-RU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5868144" y="5733256"/>
            <a:ext cx="3178696" cy="603562"/>
          </a:xfrm>
        </p:spPr>
        <p:txBody>
          <a:bodyPr/>
          <a:lstStyle/>
          <a:p>
            <a:pPr marL="0" indent="0">
              <a:buNone/>
            </a:pPr>
            <a:r>
              <a:rPr lang="uk-UA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ГОРОБЕЦЬ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70703" y="3576942"/>
            <a:ext cx="3030780" cy="2035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6398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Чистомовка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35696" y="1417638"/>
            <a:ext cx="7056784" cy="4925144"/>
          </a:xfrm>
        </p:spPr>
        <p:txBody>
          <a:bodyPr/>
          <a:lstStyle/>
          <a:p>
            <a:pPr marL="0" indent="0">
              <a:buNone/>
            </a:pPr>
            <a:r>
              <a:rPr lang="uk-UA" sz="4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Ро-ро-ро – твори добро;</a:t>
            </a:r>
          </a:p>
          <a:p>
            <a:pPr marL="0" indent="0">
              <a:buNone/>
            </a:pPr>
            <a:endParaRPr lang="uk-UA" sz="4000" dirty="0" smtClean="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uk-UA" sz="4000" dirty="0" err="1" smtClean="0">
                <a:solidFill>
                  <a:srgbClr val="002060"/>
                </a:solidFill>
                <a:latin typeface="Comic Sans MS" panose="030F0702030302020204" pitchFamily="66" charset="0"/>
              </a:rPr>
              <a:t>Ити-ити-ити</a:t>
            </a:r>
            <a:r>
              <a:rPr lang="uk-UA" sz="4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– нам у добрі жити;</a:t>
            </a:r>
          </a:p>
          <a:p>
            <a:pPr marL="0" indent="0">
              <a:buNone/>
            </a:pPr>
            <a:endParaRPr lang="uk-UA" sz="4000" dirty="0" smtClean="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uk-UA" sz="4000" dirty="0" err="1" smtClean="0">
                <a:solidFill>
                  <a:srgbClr val="002060"/>
                </a:solidFill>
                <a:latin typeface="Comic Sans MS" panose="030F0702030302020204" pitchFamily="66" charset="0"/>
              </a:rPr>
              <a:t>Ать-ать-ать</a:t>
            </a:r>
            <a:r>
              <a:rPr lang="uk-UA" sz="4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– хай всі добро творять.</a:t>
            </a:r>
            <a:endParaRPr lang="ru-RU" sz="4000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6390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7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1700808"/>
            <a:ext cx="6408712" cy="3744416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332" y="404664"/>
            <a:ext cx="7319156" cy="1143000"/>
          </a:xfrm>
        </p:spPr>
        <p:txBody>
          <a:bodyPr/>
          <a:lstStyle/>
          <a:p>
            <a:r>
              <a:rPr lang="uk-UA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О. Копиленко «Розбишака </a:t>
            </a:r>
            <a:r>
              <a:rPr lang="uk-UA" sz="40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Чив</a:t>
            </a:r>
            <a:r>
              <a:rPr lang="uk-UA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  <a:endParaRPr lang="ru-RU" sz="4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Объект 8"/>
          <p:cNvSpPr>
            <a:spLocks noGrp="1"/>
          </p:cNvSpPr>
          <p:nvPr>
            <p:ph sz="half" idx="2"/>
          </p:nvPr>
        </p:nvSpPr>
        <p:spPr>
          <a:xfrm>
            <a:off x="1835696" y="5661248"/>
            <a:ext cx="7128792" cy="864096"/>
          </a:xfrm>
        </p:spPr>
        <p:txBody>
          <a:bodyPr/>
          <a:lstStyle/>
          <a:p>
            <a:pPr marL="0" indent="0">
              <a:buNone/>
            </a:pPr>
            <a:r>
              <a:rPr lang="uk-UA" b="1" dirty="0" smtClean="0">
                <a:solidFill>
                  <a:srgbClr val="002060"/>
                </a:solidFill>
              </a:rPr>
              <a:t>Чому автор назвав горобця розбишакою?</a:t>
            </a:r>
            <a:endParaRPr lang="ru-RU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097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907704" y="260648"/>
            <a:ext cx="6508552" cy="1143000"/>
          </a:xfrm>
        </p:spPr>
        <p:txBody>
          <a:bodyPr/>
          <a:lstStyle/>
          <a:p>
            <a:r>
              <a:rPr lang="uk-UA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Словникова робота</a:t>
            </a:r>
            <a:endParaRPr lang="ru-RU" sz="4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1763688" y="1600200"/>
            <a:ext cx="3096344" cy="4525963"/>
          </a:xfrm>
        </p:spPr>
        <p:txBody>
          <a:bodyPr/>
          <a:lstStyle/>
          <a:p>
            <a:pPr marL="0" indent="0">
              <a:buNone/>
            </a:pPr>
            <a:r>
              <a:rPr lang="uk-UA" sz="36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КОРТИТЬ</a:t>
            </a:r>
          </a:p>
          <a:p>
            <a:pPr marL="0" indent="0">
              <a:buNone/>
            </a:pPr>
            <a:endParaRPr lang="uk-UA" sz="36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uk-UA" sz="36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ОСЕЛИВСЯ</a:t>
            </a:r>
          </a:p>
          <a:p>
            <a:pPr marL="0" indent="0">
              <a:buNone/>
            </a:pPr>
            <a:endParaRPr lang="uk-UA" sz="3600" b="1" dirty="0" smtClean="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uk-UA" sz="36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ЗУХВАЛИЙ</a:t>
            </a:r>
          </a:p>
          <a:p>
            <a:pPr marL="0" indent="0">
              <a:buNone/>
            </a:pPr>
            <a:endParaRPr lang="uk-UA" sz="3600" b="1" dirty="0" smtClean="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uk-UA" sz="36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ЗВИЧАЙНИЙ</a:t>
            </a:r>
            <a:endParaRPr lang="ru-RU" sz="36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4860032" y="1600200"/>
            <a:ext cx="4032448" cy="5121696"/>
          </a:xfrm>
        </p:spPr>
        <p:txBody>
          <a:bodyPr/>
          <a:lstStyle/>
          <a:p>
            <a:pPr marL="0" indent="0">
              <a:buNone/>
            </a:pPr>
            <a:r>
              <a:rPr lang="uk-UA" sz="3600" b="1" dirty="0">
                <a:solidFill>
                  <a:srgbClr val="002060"/>
                </a:solidFill>
                <a:latin typeface="Comic Sans MS" panose="030F0702030302020204" pitchFamily="66" charset="0"/>
              </a:rPr>
              <a:t>БЕЗСТРАШНОГО</a:t>
            </a:r>
            <a:endParaRPr lang="ru-RU" sz="36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uk-UA" sz="3600" b="1" dirty="0" smtClean="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uk-UA" sz="36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ВДАЧЕЮ</a:t>
            </a:r>
            <a:br>
              <a:rPr lang="uk-UA" sz="36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</a:br>
            <a:endParaRPr lang="uk-UA" sz="3600" b="1" dirty="0" smtClean="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uk-UA" sz="36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СТАТЕЧНОГО</a:t>
            </a:r>
            <a:br>
              <a:rPr lang="uk-UA" sz="36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</a:br>
            <a:endParaRPr lang="uk-UA" sz="3600" b="1" dirty="0" smtClean="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uk-UA" sz="36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  ОСЕЛІ </a:t>
            </a:r>
          </a:p>
        </p:txBody>
      </p:sp>
    </p:spTree>
    <p:extLst>
      <p:ext uri="{BB962C8B-B14F-4D97-AF65-F5344CB8AC3E}">
        <p14:creationId xmlns:p14="http://schemas.microsoft.com/office/powerpoint/2010/main" val="2685626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трелка вправо 4">
            <a:hlinkClick r:id="rId3" action="ppaction://hlinkfile"/>
          </p:cNvPr>
          <p:cNvSpPr/>
          <p:nvPr/>
        </p:nvSpPr>
        <p:spPr>
          <a:xfrm>
            <a:off x="8134164" y="116632"/>
            <a:ext cx="648072" cy="432048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7647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Читання «ланцюжком»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580622" y="1652935"/>
            <a:ext cx="7383865" cy="2980928"/>
          </a:xfrm>
        </p:spPr>
        <p:txBody>
          <a:bodyPr/>
          <a:lstStyle/>
          <a:p>
            <a:pPr>
              <a:buFontTx/>
              <a:buChar char="-"/>
            </a:pPr>
            <a:r>
              <a:rPr lang="uk-UA" sz="4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Де оселилась пташка?</a:t>
            </a:r>
          </a:p>
          <a:p>
            <a:pPr>
              <a:buFontTx/>
              <a:buChar char="-"/>
            </a:pPr>
            <a:endParaRPr lang="uk-UA" sz="4000" dirty="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pPr>
              <a:buFontTx/>
              <a:buChar char="-"/>
            </a:pPr>
            <a:r>
              <a:rPr lang="uk-UA" sz="4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Якої пори року відбувалися описані події?</a:t>
            </a:r>
          </a:p>
          <a:p>
            <a:pPr marL="0" indent="0">
              <a:buNone/>
            </a:pPr>
            <a:endParaRPr lang="uk-UA" sz="3600" dirty="0">
              <a:latin typeface="Comic Sans MS" panose="030F0702030302020204" pitchFamily="66" charset="0"/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sz="half" idx="2"/>
          </p:nvPr>
        </p:nvSpPr>
        <p:spPr>
          <a:xfrm>
            <a:off x="1979712" y="5229200"/>
            <a:ext cx="6707088" cy="896963"/>
          </a:xfrm>
        </p:spPr>
        <p:txBody>
          <a:bodyPr/>
          <a:lstStyle/>
          <a:p>
            <a:pPr marL="0" indent="0">
              <a:buNone/>
            </a:pPr>
            <a:r>
              <a:rPr lang="uk-UA" sz="3600" dirty="0">
                <a:solidFill>
                  <a:srgbClr val="C00000"/>
                </a:solidFill>
                <a:latin typeface="Comic Sans MS" panose="030F0702030302020204" pitchFamily="66" charset="0"/>
              </a:rPr>
              <a:t>Робота з ілюстрацією.</a:t>
            </a:r>
            <a:endParaRPr lang="ru-RU" sz="3600" dirty="0">
              <a:solidFill>
                <a:srgbClr val="C00000"/>
              </a:solidFill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26297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260648"/>
            <a:ext cx="6717432" cy="1143000"/>
          </a:xfrm>
        </p:spPr>
        <p:txBody>
          <a:bodyPr/>
          <a:lstStyle/>
          <a:p>
            <a:r>
              <a:rPr lang="uk-UA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Читання мовчки</a:t>
            </a:r>
            <a:endParaRPr lang="ru-RU" sz="5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63688" y="2204864"/>
            <a:ext cx="7200800" cy="3561259"/>
          </a:xfrm>
        </p:spPr>
        <p:txBody>
          <a:bodyPr/>
          <a:lstStyle/>
          <a:p>
            <a:pPr marL="0" indent="0" algn="ctr">
              <a:buNone/>
            </a:pPr>
            <a:r>
              <a:rPr lang="uk-UA" sz="6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Подумайте, чи письменник симпатизує </a:t>
            </a:r>
            <a:r>
              <a:rPr lang="uk-UA" sz="60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Чиву</a:t>
            </a:r>
            <a:r>
              <a:rPr lang="uk-UA" sz="6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?</a:t>
            </a:r>
            <a:endParaRPr lang="ru-RU" sz="60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3374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116632"/>
            <a:ext cx="6779096" cy="1012974"/>
          </a:xfrm>
        </p:spPr>
        <p:txBody>
          <a:bodyPr/>
          <a:lstStyle/>
          <a:p>
            <a:r>
              <a:rPr lang="uk-UA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Правила людського спілкування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96852" y="1628800"/>
            <a:ext cx="7200800" cy="5040560"/>
          </a:xfrm>
        </p:spPr>
        <p:txBody>
          <a:bodyPr/>
          <a:lstStyle/>
          <a:p>
            <a:r>
              <a:rPr lang="uk-UA" sz="4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Допомагайте один одному</a:t>
            </a:r>
          </a:p>
          <a:p>
            <a:r>
              <a:rPr lang="uk-UA" sz="4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Поділися з другом тим що маєш</a:t>
            </a:r>
          </a:p>
          <a:p>
            <a:r>
              <a:rPr lang="uk-UA" sz="4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Говори слова ввічливості</a:t>
            </a:r>
          </a:p>
          <a:p>
            <a:r>
              <a:rPr lang="uk-UA" sz="4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Стався до інших так, як ти хочеш, щоб ставились до тебе</a:t>
            </a:r>
          </a:p>
          <a:p>
            <a:pPr marL="514350" indent="-514350"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57606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332656"/>
            <a:ext cx="8229600" cy="1143000"/>
          </a:xfrm>
        </p:spPr>
        <p:txBody>
          <a:bodyPr/>
          <a:lstStyle/>
          <a:p>
            <a:r>
              <a:rPr lang="uk-UA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Довідкове бюро</a:t>
            </a:r>
            <a:endParaRPr lang="ru-RU" sz="5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zhadovskazosh.at.ua/Zahodi/ornitofauna/sshot-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734849"/>
            <a:ext cx="6413884" cy="425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9095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332656"/>
            <a:ext cx="8229600" cy="1143000"/>
          </a:xfrm>
        </p:spPr>
        <p:txBody>
          <a:bodyPr/>
          <a:lstStyle/>
          <a:p>
            <a:r>
              <a:rPr lang="uk-UA" sz="6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План</a:t>
            </a:r>
            <a:endParaRPr lang="ru-RU" sz="6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91680" y="1600200"/>
            <a:ext cx="7221488" cy="4925144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uk-UA" sz="48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Знайомство з </a:t>
            </a:r>
            <a:r>
              <a:rPr lang="uk-UA" sz="4800" dirty="0" err="1" smtClean="0">
                <a:solidFill>
                  <a:srgbClr val="002060"/>
                </a:solidFill>
                <a:latin typeface="Comic Sans MS" panose="030F0702030302020204" pitchFamily="66" charset="0"/>
              </a:rPr>
              <a:t>Чивом</a:t>
            </a:r>
            <a:r>
              <a:rPr lang="uk-UA" sz="48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.</a:t>
            </a:r>
          </a:p>
          <a:p>
            <a:pPr marL="514350" indent="-514350">
              <a:buAutoNum type="arabicPeriod"/>
            </a:pPr>
            <a:endParaRPr lang="uk-UA" sz="4800" dirty="0" smtClean="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pPr marL="514350" indent="-514350">
              <a:buAutoNum type="arabicPeriod"/>
            </a:pPr>
            <a:r>
              <a:rPr lang="uk-UA" sz="48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Зухвалий розбишака.</a:t>
            </a:r>
          </a:p>
          <a:p>
            <a:pPr marL="514350" indent="-514350">
              <a:buAutoNum type="arabicPeriod"/>
            </a:pPr>
            <a:endParaRPr lang="uk-UA" sz="4800" dirty="0" smtClean="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pPr marL="514350" indent="-514350">
              <a:buAutoNum type="arabicPeriod"/>
            </a:pPr>
            <a:r>
              <a:rPr lang="uk-UA" sz="4800" dirty="0">
                <a:solidFill>
                  <a:srgbClr val="002060"/>
                </a:solidFill>
                <a:latin typeface="Comic Sans MS" panose="030F0702030302020204" pitchFamily="66" charset="0"/>
              </a:rPr>
              <a:t> </a:t>
            </a:r>
            <a:r>
              <a:rPr lang="uk-UA" sz="48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Зчинилася сварка</a:t>
            </a:r>
            <a:r>
              <a:rPr lang="uk-UA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718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332656"/>
            <a:ext cx="8229600" cy="1143000"/>
          </a:xfrm>
        </p:spPr>
        <p:txBody>
          <a:bodyPr/>
          <a:lstStyle/>
          <a:p>
            <a:r>
              <a:rPr lang="uk-UA" sz="6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Переказ за планом</a:t>
            </a:r>
            <a:endParaRPr lang="ru-RU" sz="6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63688" y="1600200"/>
            <a:ext cx="7149480" cy="4925144"/>
          </a:xfrm>
        </p:spPr>
        <p:txBody>
          <a:bodyPr/>
          <a:lstStyle/>
          <a:p>
            <a:pPr marL="0" indent="0">
              <a:buNone/>
            </a:pPr>
            <a:r>
              <a:rPr lang="uk-UA" sz="4800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1.  </a:t>
            </a:r>
            <a:r>
              <a:rPr lang="uk-UA" sz="48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Знайомство з </a:t>
            </a:r>
            <a:r>
              <a:rPr lang="uk-UA" sz="4800" dirty="0" err="1" smtClean="0">
                <a:solidFill>
                  <a:srgbClr val="002060"/>
                </a:solidFill>
                <a:latin typeface="Comic Sans MS" panose="030F0702030302020204" pitchFamily="66" charset="0"/>
              </a:rPr>
              <a:t>Чивом</a:t>
            </a:r>
            <a:r>
              <a:rPr lang="uk-UA" sz="48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.</a:t>
            </a:r>
          </a:p>
          <a:p>
            <a:pPr marL="0" indent="0">
              <a:buNone/>
            </a:pPr>
            <a:r>
              <a:rPr lang="uk-UA" sz="4800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2. </a:t>
            </a:r>
            <a:r>
              <a:rPr lang="uk-UA" sz="48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Зухвалий розбишака</a:t>
            </a:r>
          </a:p>
          <a:p>
            <a:pPr marL="0" indent="0">
              <a:buNone/>
            </a:pPr>
            <a:r>
              <a:rPr lang="uk-UA" sz="4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(від імені </a:t>
            </a:r>
            <a:r>
              <a:rPr lang="uk-UA" sz="4000" dirty="0" err="1" smtClean="0">
                <a:solidFill>
                  <a:srgbClr val="002060"/>
                </a:solidFill>
                <a:latin typeface="Comic Sans MS" panose="030F0702030302020204" pitchFamily="66" charset="0"/>
              </a:rPr>
              <a:t>Чива</a:t>
            </a:r>
            <a:r>
              <a:rPr lang="uk-UA" sz="4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)</a:t>
            </a:r>
          </a:p>
          <a:p>
            <a:pPr marL="0" indent="0">
              <a:buNone/>
            </a:pPr>
            <a:r>
              <a:rPr lang="uk-UA" sz="4800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3. </a:t>
            </a:r>
            <a:r>
              <a:rPr lang="uk-UA" sz="48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Зчинилася сварка </a:t>
            </a:r>
            <a:r>
              <a:rPr lang="uk-UA" sz="4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(придумати продовження)</a:t>
            </a:r>
            <a:r>
              <a:rPr lang="uk-UA" sz="2400" dirty="0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30284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332656"/>
            <a:ext cx="7653536" cy="1143000"/>
          </a:xfrm>
        </p:spPr>
        <p:txBody>
          <a:bodyPr/>
          <a:lstStyle/>
          <a:p>
            <a:r>
              <a:rPr lang="uk-UA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Домашнє завдання</a:t>
            </a:r>
            <a:endParaRPr lang="ru-RU" sz="4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35696" y="1844824"/>
            <a:ext cx="7005464" cy="4281339"/>
          </a:xfrm>
        </p:spPr>
        <p:txBody>
          <a:bodyPr/>
          <a:lstStyle/>
          <a:p>
            <a:pPr marL="0" indent="0">
              <a:buNone/>
            </a:pPr>
            <a:r>
              <a:rPr lang="uk-UA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Читати і переказувати оповідання </a:t>
            </a:r>
          </a:p>
          <a:p>
            <a:pPr marL="0" indent="0">
              <a:buNone/>
            </a:pPr>
            <a:r>
              <a:rPr lang="uk-UA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О. Копиленка «Розбишака </a:t>
            </a:r>
            <a:r>
              <a:rPr lang="uk-UA" dirty="0" err="1" smtClean="0">
                <a:solidFill>
                  <a:srgbClr val="002060"/>
                </a:solidFill>
                <a:latin typeface="Comic Sans MS" panose="030F0702030302020204" pitchFamily="66" charset="0"/>
              </a:rPr>
              <a:t>Чив</a:t>
            </a:r>
            <a:r>
              <a:rPr lang="uk-UA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» </a:t>
            </a:r>
          </a:p>
          <a:p>
            <a:pPr marL="0" indent="0">
              <a:buNone/>
            </a:pPr>
            <a:r>
              <a:rPr lang="uk-UA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(ст. 130 – 131)</a:t>
            </a:r>
          </a:p>
          <a:p>
            <a:pPr marL="0" indent="0">
              <a:buNone/>
            </a:pPr>
            <a:endParaRPr lang="uk-UA" dirty="0" smtClean="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uk-UA" u="sng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Додатково</a:t>
            </a:r>
            <a:r>
              <a:rPr lang="uk-UA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– скласти розповідь про пташку на основі власних спостережень.</a:t>
            </a:r>
            <a:endParaRPr lang="ru-RU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5968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332656"/>
            <a:ext cx="7221488" cy="1143000"/>
          </a:xfrm>
        </p:spPr>
        <p:txBody>
          <a:bodyPr/>
          <a:lstStyle/>
          <a:p>
            <a:r>
              <a:rPr lang="uk-UA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Гра «</a:t>
            </a:r>
            <a:r>
              <a:rPr lang="uk-UA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Переплутанка</a:t>
            </a:r>
            <a:r>
              <a:rPr lang="uk-UA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»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47664" y="2276872"/>
            <a:ext cx="7437512" cy="2836912"/>
          </a:xfrm>
        </p:spPr>
        <p:txBody>
          <a:bodyPr/>
          <a:lstStyle/>
          <a:p>
            <a:pPr marL="0" indent="0">
              <a:buNone/>
            </a:pPr>
            <a:r>
              <a:rPr lang="uk-UA" sz="166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АКЧАК</a:t>
            </a:r>
            <a:endParaRPr lang="ru-RU" sz="16600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8633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332656"/>
            <a:ext cx="7437512" cy="1143000"/>
          </a:xfrm>
        </p:spPr>
        <p:txBody>
          <a:bodyPr/>
          <a:lstStyle/>
          <a:p>
            <a:r>
              <a:rPr lang="uk-UA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Вправа «Мікрофон»</a:t>
            </a:r>
            <a:endParaRPr lang="ru-RU" sz="5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2050" name="Picture 2" descr="http://alt-sector.net/uploads/posts/2012-08/1345338183_77441115_Mikrofo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600200"/>
            <a:ext cx="6807194" cy="452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4087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274638"/>
            <a:ext cx="6851104" cy="34605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35696" y="188640"/>
            <a:ext cx="7200800" cy="6669360"/>
          </a:xfrm>
        </p:spPr>
        <p:txBody>
          <a:bodyPr/>
          <a:lstStyle/>
          <a:p>
            <a:pPr marL="0" indent="0">
              <a:buNone/>
            </a:pPr>
            <a:r>
              <a:rPr lang="uk-UA" dirty="0" smtClean="0"/>
              <a:t>Природа так про все подбала, що повсюди ти знаходиш чому вчитися.</a:t>
            </a:r>
          </a:p>
          <a:p>
            <a:pPr marL="0" indent="0">
              <a:buNone/>
            </a:pPr>
            <a:r>
              <a:rPr lang="uk-UA" dirty="0"/>
              <a:t> </a:t>
            </a:r>
            <a:r>
              <a:rPr lang="uk-UA" dirty="0" smtClean="0"/>
              <a:t>                               Леонардо да Вінчі</a:t>
            </a:r>
          </a:p>
          <a:p>
            <a:pPr marL="0" indent="0">
              <a:buNone/>
            </a:pPr>
            <a:endParaRPr lang="uk-UA" dirty="0" smtClean="0"/>
          </a:p>
          <a:p>
            <a:pPr marL="0" indent="0">
              <a:buNone/>
            </a:pPr>
            <a:r>
              <a:rPr lang="uk-UA" dirty="0" smtClean="0"/>
              <a:t>Природа – це найкраща з книг написана на особливій мові. Цю мову треба вивчати.</a:t>
            </a:r>
          </a:p>
          <a:p>
            <a:pPr marL="0" indent="0">
              <a:buNone/>
            </a:pPr>
            <a:r>
              <a:rPr lang="uk-UA" dirty="0"/>
              <a:t> </a:t>
            </a:r>
            <a:r>
              <a:rPr lang="uk-UA" dirty="0" smtClean="0"/>
              <a:t>                                                    І. Гете</a:t>
            </a:r>
          </a:p>
          <a:p>
            <a:pPr marL="0" indent="0">
              <a:buNone/>
            </a:pPr>
            <a:endParaRPr lang="uk-UA" dirty="0" smtClean="0"/>
          </a:p>
          <a:p>
            <a:pPr marL="0" indent="0">
              <a:buNone/>
            </a:pPr>
            <a:r>
              <a:rPr lang="uk-UA" dirty="0" smtClean="0"/>
              <a:t>Природа – єдина книга кожна сторінка якої сповнена глибокого змісту.</a:t>
            </a:r>
          </a:p>
          <a:p>
            <a:pPr marL="0" indent="0">
              <a:buNone/>
            </a:pPr>
            <a:r>
              <a:rPr lang="uk-UA" dirty="0"/>
              <a:t> </a:t>
            </a:r>
            <a:r>
              <a:rPr lang="uk-UA" dirty="0" smtClean="0"/>
              <a:t>                                                 А. Екзюпері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02098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://stoloboi.ru/wp-content/uploads/2015/11/oboi-zimnjaja-priroda-oboi-na-rabochij-stol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5563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47664" y="1183413"/>
            <a:ext cx="6838528" cy="1470025"/>
          </a:xfrm>
        </p:spPr>
        <p:txBody>
          <a:bodyPr/>
          <a:lstStyle/>
          <a:p>
            <a:r>
              <a:rPr lang="uk-UA" sz="7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МОЛОДЦІ !</a:t>
            </a:r>
            <a:endParaRPr lang="ru-RU" sz="7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://selomoty.ru/uploads/posts/2012-05/1337509823_1219126856zgag5u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3297" y="2564904"/>
            <a:ext cx="3989957" cy="388843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0495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6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Качка</a:t>
            </a:r>
            <a:endParaRPr lang="ru-RU" sz="6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zaruddya.info/pic/bird/kachk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417638"/>
            <a:ext cx="7128792" cy="5075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5289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332656"/>
            <a:ext cx="7221488" cy="1143000"/>
          </a:xfrm>
        </p:spPr>
        <p:txBody>
          <a:bodyPr/>
          <a:lstStyle/>
          <a:p>
            <a:r>
              <a:rPr lang="uk-UA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Гра «</a:t>
            </a:r>
            <a:r>
              <a:rPr lang="uk-UA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Переплутанка</a:t>
            </a:r>
            <a:r>
              <a:rPr lang="uk-UA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»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47664" y="2276872"/>
            <a:ext cx="7437512" cy="2836912"/>
          </a:xfrm>
        </p:spPr>
        <p:txBody>
          <a:bodyPr/>
          <a:lstStyle/>
          <a:p>
            <a:pPr marL="0" indent="0">
              <a:buNone/>
            </a:pPr>
            <a:r>
              <a:rPr lang="uk-UA" sz="138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ЕЛКАЛЕ</a:t>
            </a:r>
            <a:endParaRPr lang="ru-RU" sz="13800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8127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60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Лелека</a:t>
            </a:r>
            <a:endParaRPr lang="ru-RU" sz="60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://dachnik.in.ua/wp-content/uploads/2012/03/2333362945_d0c8699479_z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641142"/>
            <a:ext cx="6984776" cy="48121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6684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332656"/>
            <a:ext cx="7221488" cy="1143000"/>
          </a:xfrm>
        </p:spPr>
        <p:txBody>
          <a:bodyPr/>
          <a:lstStyle/>
          <a:p>
            <a:r>
              <a:rPr lang="uk-UA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Гра «</a:t>
            </a:r>
            <a:r>
              <a:rPr lang="uk-UA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Переплутанка</a:t>
            </a:r>
            <a:r>
              <a:rPr lang="uk-UA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»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79712" y="2348880"/>
            <a:ext cx="6552728" cy="2836912"/>
          </a:xfrm>
        </p:spPr>
        <p:txBody>
          <a:bodyPr/>
          <a:lstStyle/>
          <a:p>
            <a:pPr marL="0" indent="0">
              <a:buNone/>
            </a:pPr>
            <a:r>
              <a:rPr lang="uk-UA" sz="138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КАЧАЙ</a:t>
            </a:r>
            <a:endParaRPr lang="ru-RU" sz="13800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7571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6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Чайка</a:t>
            </a:r>
            <a:endParaRPr lang="ru-RU" sz="6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://molbiol.ru/forums/uploads/a001/b006/post-12150-115651109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620636"/>
            <a:ext cx="6779096" cy="4725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979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8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31859B"/>
      </a:hlink>
      <a:folHlink>
        <a:srgbClr val="205867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347</TotalTime>
  <Words>506</Words>
  <Application>Microsoft Office PowerPoint</Application>
  <PresentationFormat>Экран (4:3)</PresentationFormat>
  <Paragraphs>134</Paragraphs>
  <Slides>43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43</vt:i4>
      </vt:variant>
    </vt:vector>
  </HeadingPairs>
  <TitlesOfParts>
    <vt:vector size="49" baseType="lpstr">
      <vt:lpstr>Arial</vt:lpstr>
      <vt:lpstr>Calibri</vt:lpstr>
      <vt:lpstr>Comic Sans MS</vt:lpstr>
      <vt:lpstr>Monotype Corsiva</vt:lpstr>
      <vt:lpstr>Times New Roman</vt:lpstr>
      <vt:lpstr>Тема Office</vt:lpstr>
      <vt:lpstr>Презентация PowerPoint</vt:lpstr>
      <vt:lpstr>Вправи на дихання</vt:lpstr>
      <vt:lpstr>Чистомовка</vt:lpstr>
      <vt:lpstr>Гра «Переплутанка»</vt:lpstr>
      <vt:lpstr>Качка</vt:lpstr>
      <vt:lpstr>Гра «Переплутанка»</vt:lpstr>
      <vt:lpstr>Лелека</vt:lpstr>
      <vt:lpstr>Гра «Переплутанка»</vt:lpstr>
      <vt:lpstr>Чайка</vt:lpstr>
      <vt:lpstr>Гра «Переплутанка»</vt:lpstr>
      <vt:lpstr>Голуб</vt:lpstr>
      <vt:lpstr>Гра «Переплутанка»</vt:lpstr>
      <vt:lpstr>Соловей</vt:lpstr>
      <vt:lpstr>Гра «Переплутанка»</vt:lpstr>
      <vt:lpstr>Зозуля</vt:lpstr>
      <vt:lpstr>Гра «Переплутанка»</vt:lpstr>
      <vt:lpstr>Дятел</vt:lpstr>
      <vt:lpstr>Гра «Переплутанка»</vt:lpstr>
      <vt:lpstr>Горобець</vt:lpstr>
      <vt:lpstr>Мозковий штурм</vt:lpstr>
      <vt:lpstr>Презентация PowerPoint</vt:lpstr>
      <vt:lpstr>Асоціативний кущ</vt:lpstr>
      <vt:lpstr>Скоромовка - розсипанка</vt:lpstr>
      <vt:lpstr>Презентация PowerPoint</vt:lpstr>
      <vt:lpstr>Презентация PowerPoint</vt:lpstr>
      <vt:lpstr>Гра «Незвичайна математика»</vt:lpstr>
      <vt:lpstr>Самостійне читання</vt:lpstr>
      <vt:lpstr>Олександр Копиленко</vt:lpstr>
      <vt:lpstr>Загадка</vt:lpstr>
      <vt:lpstr>О. Копиленко «Розбишака Чив»</vt:lpstr>
      <vt:lpstr>Словникова робота</vt:lpstr>
      <vt:lpstr>Презентация PowerPoint</vt:lpstr>
      <vt:lpstr>Читання «ланцюжком»</vt:lpstr>
      <vt:lpstr>Читання мовчки</vt:lpstr>
      <vt:lpstr>Правила людського спілкування</vt:lpstr>
      <vt:lpstr>Довідкове бюро</vt:lpstr>
      <vt:lpstr>План</vt:lpstr>
      <vt:lpstr>Переказ за планом</vt:lpstr>
      <vt:lpstr>Домашнє завдання</vt:lpstr>
      <vt:lpstr>Вправа «Мікрофон»</vt:lpstr>
      <vt:lpstr>Презентация PowerPoint</vt:lpstr>
      <vt:lpstr>Презентация PowerPoint</vt:lpstr>
      <vt:lpstr>МОЛОДЦІ 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Алиса Степанчук</cp:lastModifiedBy>
  <cp:revision>23</cp:revision>
  <dcterms:created xsi:type="dcterms:W3CDTF">2014-06-24T15:51:35Z</dcterms:created>
  <dcterms:modified xsi:type="dcterms:W3CDTF">2016-01-28T16:54:21Z</dcterms:modified>
</cp:coreProperties>
</file>