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1" r:id="rId2"/>
    <p:sldId id="329" r:id="rId3"/>
    <p:sldId id="309" r:id="rId4"/>
    <p:sldId id="343" r:id="rId5"/>
    <p:sldId id="334" r:id="rId6"/>
    <p:sldId id="304" r:id="rId7"/>
    <p:sldId id="327" r:id="rId8"/>
    <p:sldId id="338" r:id="rId9"/>
    <p:sldId id="336" r:id="rId10"/>
    <p:sldId id="337" r:id="rId11"/>
    <p:sldId id="339" r:id="rId12"/>
    <p:sldId id="326" r:id="rId13"/>
    <p:sldId id="312" r:id="rId14"/>
    <p:sldId id="341" r:id="rId15"/>
    <p:sldId id="33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89E9FF"/>
    <a:srgbClr val="000066"/>
    <a:srgbClr val="494949"/>
    <a:srgbClr val="85E8FF"/>
    <a:srgbClr val="71E4FF"/>
    <a:srgbClr val="00CCFF"/>
    <a:srgbClr val="EEB500"/>
    <a:srgbClr val="00FF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3" autoAdjust="0"/>
  </p:normalViewPr>
  <p:slideViewPr>
    <p:cSldViewPr>
      <p:cViewPr>
        <p:scale>
          <a:sx n="59" d="100"/>
          <a:sy n="59" d="100"/>
        </p:scale>
        <p:origin x="32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4013A-A0EC-4169-8A96-AE63113566A2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339B3-287E-4695-BAEE-DDF37EC4EE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5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39B3-287E-4695-BAEE-DDF37EC4EEF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65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339B3-287E-4695-BAEE-DDF37EC4EEF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51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FEDAE-4F74-4CDD-9031-0A6452E53A5F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F9F55-4B23-4B06-9E77-9DA4318E55BB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F4F1-EE91-4F9E-BA5F-DBA53FA59984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884C0-6135-4970-A632-803AF9060B9B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C5B9-0245-450E-8899-DD6333DFB9B2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CE6A-2706-4522-A7F5-209FFCD1B3E6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3BA2-311B-49A7-A7E4-B44C11DC1E19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D5A36-4E6D-4F2C-AE67-F50167EA99F5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4829-00D9-400B-B913-28D63442B308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DB3-77F1-406C-A4AF-F6189B567CDA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01124-2618-4FD2-A9BA-4B3AF72F5910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A6339-F005-4956-9340-BC8F36850723}" type="datetime1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Лебідь Ю. О., Рибальська ЗОШ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1BD4-9D85-466F-B0A6-F6E741645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/>
    <p:sndAc>
      <p:stSnd>
        <p:snd r:embed="rId13" name="chimes.wav"/>
      </p:stSnd>
    </p:sndAc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image" Target="../media/image1.jpe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microsoft.com/office/2007/relationships/hdphoto" Target="../media/hdphoto2.wdp"/><Relationship Id="rId1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12.pn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6.jpeg"/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mini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08" y="-36063"/>
            <a:ext cx="9036496" cy="6669360"/>
          </a:xfrm>
          <a:prstGeom prst="rect">
            <a:avLst/>
          </a:prstGeom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161" y="4603118"/>
            <a:ext cx="1652587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308">
            <a:off x="7171282" y="1385138"/>
            <a:ext cx="1652587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646836" y="-36063"/>
            <a:ext cx="3270119" cy="6501266"/>
            <a:chOff x="5815277" y="220930"/>
            <a:chExt cx="3270119" cy="6501266"/>
          </a:xfrm>
        </p:grpSpPr>
        <p:pic>
          <p:nvPicPr>
            <p:cNvPr id="5133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2809" y="3563454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2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7044" y="2374139"/>
              <a:ext cx="1564118" cy="1677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0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3357" y="220930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9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3358" y="3740223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4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5277" y="4821766"/>
              <a:ext cx="1879487" cy="1872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98" r="2000" b="2211"/>
            <a:stretch/>
          </p:blipFill>
          <p:spPr bwMode="auto">
            <a:xfrm>
              <a:off x="6805197" y="4273640"/>
              <a:ext cx="1713261" cy="170584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2500" b="88542" l="1563" r="4149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45" r="57383" b="10387"/>
            <a:stretch/>
          </p:blipFill>
          <p:spPr bwMode="auto">
            <a:xfrm>
              <a:off x="6002215" y="220930"/>
              <a:ext cx="2338135" cy="3083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9057">
              <a:off x="7886924" y="2628642"/>
              <a:ext cx="906852" cy="853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00" t="15707" r="46567" b="30712"/>
            <a:stretch/>
          </p:blipFill>
          <p:spPr bwMode="auto">
            <a:xfrm>
              <a:off x="6359309" y="5126562"/>
              <a:ext cx="988828" cy="102072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4041" y="4647714"/>
              <a:ext cx="779040" cy="802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0" name="Picture 1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588" y="5578160"/>
              <a:ext cx="623348" cy="642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1" name="Picture 13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0756" y="5958721"/>
              <a:ext cx="493713" cy="5087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2" name="Picture 14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3332" y="5704609"/>
              <a:ext cx="987425" cy="101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0" y="692697"/>
            <a:ext cx="2627784" cy="5832647"/>
            <a:chOff x="186024" y="571081"/>
            <a:chExt cx="2746743" cy="4035917"/>
          </a:xfrm>
        </p:grpSpPr>
        <p:pic>
          <p:nvPicPr>
            <p:cNvPr id="5128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760513">
              <a:off x="514637" y="1549615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642" y="715734"/>
              <a:ext cx="1616932" cy="227717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softEdge rad="6350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336327">
              <a:off x="1404074" y="2851223"/>
              <a:ext cx="1219200" cy="1755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3125" b="89063" l="72396" r="9201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155" t="2471" r="6645" b="9448"/>
            <a:stretch/>
          </p:blipFill>
          <p:spPr bwMode="auto">
            <a:xfrm rot="21278204">
              <a:off x="1915944" y="1417725"/>
              <a:ext cx="1016823" cy="2573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Группа 2"/>
            <p:cNvGrpSpPr/>
            <p:nvPr/>
          </p:nvGrpSpPr>
          <p:grpSpPr>
            <a:xfrm rot="573867">
              <a:off x="1268482" y="571081"/>
              <a:ext cx="957430" cy="1609515"/>
              <a:chOff x="7878572" y="3755240"/>
              <a:chExt cx="1254644" cy="2753833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6667" b="89844" l="45139" r="65278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042" t="15843" r="33090" b="8867"/>
              <a:stretch/>
            </p:blipFill>
            <p:spPr bwMode="auto">
              <a:xfrm>
                <a:off x="7878573" y="3755240"/>
                <a:ext cx="1254643" cy="27538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" name="Полилиния 1"/>
              <p:cNvSpPr/>
              <p:nvPr/>
            </p:nvSpPr>
            <p:spPr>
              <a:xfrm>
                <a:off x="7940380" y="3838278"/>
                <a:ext cx="586930" cy="1095228"/>
              </a:xfrm>
              <a:custGeom>
                <a:avLst/>
                <a:gdLst>
                  <a:gd name="connsiteX0" fmla="*/ 586930 w 586930"/>
                  <a:gd name="connsiteY0" fmla="*/ 74502 h 1095228"/>
                  <a:gd name="connsiteX1" fmla="*/ 544399 w 586930"/>
                  <a:gd name="connsiteY1" fmla="*/ 21340 h 1095228"/>
                  <a:gd name="connsiteX2" fmla="*/ 416809 w 586930"/>
                  <a:gd name="connsiteY2" fmla="*/ 10707 h 1095228"/>
                  <a:gd name="connsiteX3" fmla="*/ 384911 w 586930"/>
                  <a:gd name="connsiteY3" fmla="*/ 31972 h 1095228"/>
                  <a:gd name="connsiteX4" fmla="*/ 310483 w 586930"/>
                  <a:gd name="connsiteY4" fmla="*/ 74502 h 1095228"/>
                  <a:gd name="connsiteX5" fmla="*/ 289218 w 586930"/>
                  <a:gd name="connsiteY5" fmla="*/ 95768 h 1095228"/>
                  <a:gd name="connsiteX6" fmla="*/ 267953 w 586930"/>
                  <a:gd name="connsiteY6" fmla="*/ 138298 h 1095228"/>
                  <a:gd name="connsiteX7" fmla="*/ 246688 w 586930"/>
                  <a:gd name="connsiteY7" fmla="*/ 170195 h 1095228"/>
                  <a:gd name="connsiteX8" fmla="*/ 204158 w 586930"/>
                  <a:gd name="connsiteY8" fmla="*/ 223358 h 1095228"/>
                  <a:gd name="connsiteX9" fmla="*/ 193525 w 586930"/>
                  <a:gd name="connsiteY9" fmla="*/ 255256 h 1095228"/>
                  <a:gd name="connsiteX10" fmla="*/ 172260 w 586930"/>
                  <a:gd name="connsiteY10" fmla="*/ 287154 h 1095228"/>
                  <a:gd name="connsiteX11" fmla="*/ 119097 w 586930"/>
                  <a:gd name="connsiteY11" fmla="*/ 361581 h 1095228"/>
                  <a:gd name="connsiteX12" fmla="*/ 65934 w 586930"/>
                  <a:gd name="connsiteY12" fmla="*/ 457274 h 1095228"/>
                  <a:gd name="connsiteX13" fmla="*/ 44669 w 586930"/>
                  <a:gd name="connsiteY13" fmla="*/ 521070 h 1095228"/>
                  <a:gd name="connsiteX14" fmla="*/ 34037 w 586930"/>
                  <a:gd name="connsiteY14" fmla="*/ 552968 h 1095228"/>
                  <a:gd name="connsiteX15" fmla="*/ 12771 w 586930"/>
                  <a:gd name="connsiteY15" fmla="*/ 606130 h 1095228"/>
                  <a:gd name="connsiteX16" fmla="*/ 44669 w 586930"/>
                  <a:gd name="connsiteY16" fmla="*/ 1073963 h 1095228"/>
                  <a:gd name="connsiteX17" fmla="*/ 55302 w 586930"/>
                  <a:gd name="connsiteY17" fmla="*/ 1095228 h 1095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6930" h="1095228">
                    <a:moveTo>
                      <a:pt x="586930" y="74502"/>
                    </a:moveTo>
                    <a:cubicBezTo>
                      <a:pt x="572753" y="56781"/>
                      <a:pt x="562312" y="35273"/>
                      <a:pt x="544399" y="21340"/>
                    </a:cubicBezTo>
                    <a:cubicBezTo>
                      <a:pt x="499329" y="-13714"/>
                      <a:pt x="468952" y="3258"/>
                      <a:pt x="416809" y="10707"/>
                    </a:cubicBezTo>
                    <a:cubicBezTo>
                      <a:pt x="406176" y="17795"/>
                      <a:pt x="396006" y="25632"/>
                      <a:pt x="384911" y="31972"/>
                    </a:cubicBezTo>
                    <a:cubicBezTo>
                      <a:pt x="346715" y="53798"/>
                      <a:pt x="342860" y="48600"/>
                      <a:pt x="310483" y="74502"/>
                    </a:cubicBezTo>
                    <a:cubicBezTo>
                      <a:pt x="302655" y="80764"/>
                      <a:pt x="294779" y="87427"/>
                      <a:pt x="289218" y="95768"/>
                    </a:cubicBezTo>
                    <a:cubicBezTo>
                      <a:pt x="280426" y="108956"/>
                      <a:pt x="275817" y="124536"/>
                      <a:pt x="267953" y="138298"/>
                    </a:cubicBezTo>
                    <a:cubicBezTo>
                      <a:pt x="261613" y="149393"/>
                      <a:pt x="254671" y="160217"/>
                      <a:pt x="246688" y="170195"/>
                    </a:cubicBezTo>
                    <a:cubicBezTo>
                      <a:pt x="220318" y="203157"/>
                      <a:pt x="225973" y="179729"/>
                      <a:pt x="204158" y="223358"/>
                    </a:cubicBezTo>
                    <a:cubicBezTo>
                      <a:pt x="199146" y="233383"/>
                      <a:pt x="198537" y="245231"/>
                      <a:pt x="193525" y="255256"/>
                    </a:cubicBezTo>
                    <a:cubicBezTo>
                      <a:pt x="187810" y="266686"/>
                      <a:pt x="179688" y="276755"/>
                      <a:pt x="172260" y="287154"/>
                    </a:cubicBezTo>
                    <a:cubicBezTo>
                      <a:pt x="106306" y="379489"/>
                      <a:pt x="169221" y="286396"/>
                      <a:pt x="119097" y="361581"/>
                    </a:cubicBezTo>
                    <a:cubicBezTo>
                      <a:pt x="93077" y="439642"/>
                      <a:pt x="113682" y="409527"/>
                      <a:pt x="65934" y="457274"/>
                    </a:cubicBezTo>
                    <a:lnTo>
                      <a:pt x="44669" y="521070"/>
                    </a:lnTo>
                    <a:cubicBezTo>
                      <a:pt x="41125" y="531703"/>
                      <a:pt x="38200" y="542562"/>
                      <a:pt x="34037" y="552968"/>
                    </a:cubicBezTo>
                    <a:lnTo>
                      <a:pt x="12771" y="606130"/>
                    </a:lnTo>
                    <a:cubicBezTo>
                      <a:pt x="23800" y="1047253"/>
                      <a:pt x="-40016" y="904595"/>
                      <a:pt x="44669" y="1073963"/>
                    </a:cubicBezTo>
                    <a:lnTo>
                      <a:pt x="55302" y="1095228"/>
                    </a:lnTo>
                  </a:path>
                </a:pathLst>
              </a:cu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1" name="Picture 3"/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6667" b="89844" l="45139" r="65278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042" t="15843" r="33090" b="8867"/>
              <a:stretch/>
            </p:blipFill>
            <p:spPr bwMode="auto">
              <a:xfrm>
                <a:off x="7878572" y="3755240"/>
                <a:ext cx="1254643" cy="27538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9F9B8B"/>
                </a:clrFrom>
                <a:clrTo>
                  <a:srgbClr val="9F9B8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038753">
              <a:off x="580270" y="890054"/>
              <a:ext cx="903314" cy="17026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85283" y="956306"/>
            <a:ext cx="7772400" cy="3240360"/>
          </a:xfrm>
          <a:effectLst>
            <a:outerShdw blurRad="50800" dist="38100" dir="10800000" algn="r" rotWithShape="0">
              <a:schemeClr val="bg1">
                <a:alpha val="40000"/>
              </a:schemeClr>
            </a:outerShdw>
          </a:effectLst>
        </p:spPr>
        <p:txBody>
          <a:bodyPr>
            <a:noAutofit/>
          </a:bodyPr>
          <a:lstStyle/>
          <a:p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Віртуальна </a:t>
            </a: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подорож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bg1"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28365" y="1679939"/>
            <a:ext cx="1137119" cy="921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776910" y="-2132728"/>
            <a:ext cx="1569167" cy="583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85904" y="326293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Гуржій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Жанна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Анатоліївна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біології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хімії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Погребвіськ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ЗОШ І-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ІІІс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Гуржій</a:t>
            </a:r>
            <a:r>
              <a:rPr lang="ru-RU" dirty="0" smtClean="0"/>
              <a:t> Ж,А, </a:t>
            </a:r>
            <a:r>
              <a:rPr lang="ru-RU" dirty="0" err="1" smtClean="0"/>
              <a:t>Погребівська</a:t>
            </a:r>
            <a:r>
              <a:rPr lang="ru-RU" dirty="0" smtClean="0"/>
              <a:t> ЗОШ</a:t>
            </a:r>
            <a:endParaRPr lang="ru-RU" dirty="0"/>
          </a:p>
        </p:txBody>
      </p:sp>
      <p:pic>
        <p:nvPicPr>
          <p:cNvPr id="2050" name="Picture 2" descr="C:\Users\Борщ\Desktop\Новая папка\img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Борщ\Desktop\Новая папка\images (1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94325"/>
            <a:ext cx="1578513" cy="109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Борщ\Desktop\Новая папка\images (1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637564"/>
            <a:ext cx="1393823" cy="104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362016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Гуржій</a:t>
            </a:r>
            <a:r>
              <a:rPr lang="ru-RU" dirty="0" smtClean="0"/>
              <a:t> Ж,А,    </a:t>
            </a:r>
            <a:r>
              <a:rPr lang="ru-RU" dirty="0" err="1" smtClean="0"/>
              <a:t>Погребівська</a:t>
            </a:r>
            <a:r>
              <a:rPr lang="ru-RU" dirty="0" smtClean="0"/>
              <a:t>  ЗОШ</a:t>
            </a:r>
            <a:endParaRPr lang="ru-RU" dirty="0"/>
          </a:p>
        </p:txBody>
      </p:sp>
      <p:pic>
        <p:nvPicPr>
          <p:cNvPr id="4098" name="Picture 2" descr="C:\Users\Борщ\Desktop\Новая папка\slide_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169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60513">
            <a:off x="2747982" y="4087585"/>
            <a:ext cx="2653660" cy="315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Борщ\Desktop\Новая папка\images (1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176712"/>
            <a:ext cx="3672408" cy="279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Борщ\Desktop\Новая папка\images (2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175" y="5135193"/>
            <a:ext cx="210986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Борщ\Desktop\Новая папка\image06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86153"/>
            <a:ext cx="2088232" cy="177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1660" y="4814793"/>
            <a:ext cx="2365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Для порівняння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094245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11"/>
          <p:cNvGrpSpPr/>
          <p:nvPr/>
        </p:nvGrpSpPr>
        <p:grpSpPr>
          <a:xfrm>
            <a:off x="18212" y="423470"/>
            <a:ext cx="9144824" cy="6455819"/>
            <a:chOff x="4069523" y="1082381"/>
            <a:chExt cx="5872938" cy="6120006"/>
          </a:xfrm>
        </p:grpSpPr>
        <p:pic>
          <p:nvPicPr>
            <p:cNvPr id="25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2244" y="3676350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8343" y="1833267"/>
              <a:ext cx="1564118" cy="1677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3003" y="1082381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9523" y="4892574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588" y="5578160"/>
              <a:ext cx="623348" cy="642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0756" y="5958721"/>
              <a:ext cx="493713" cy="5087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C:\Users\Борщ\Desktop\Новая папка\images (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63" y="1817323"/>
            <a:ext cx="2122572" cy="158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Стрелка влево 39"/>
          <p:cNvSpPr/>
          <p:nvPr/>
        </p:nvSpPr>
        <p:spPr>
          <a:xfrm rot="20012729">
            <a:off x="4616217" y="4559265"/>
            <a:ext cx="1692781" cy="692669"/>
          </a:xfrm>
          <a:prstGeom prst="leftArrow">
            <a:avLst>
              <a:gd name="adj1" fmla="val 60000"/>
              <a:gd name="adj2" fmla="val 50000"/>
            </a:avLst>
          </a:prstGeom>
          <a:gradFill rotWithShape="0">
            <a:gsLst>
              <a:gs pos="0">
                <a:schemeClr val="accent1">
                  <a:tint val="60000"/>
                  <a:hueOff val="0"/>
                  <a:satOff val="0"/>
                  <a:lumOff val="0"/>
                  <a:alphaOff val="0"/>
                  <a:shade val="51000"/>
                  <a:satMod val="130000"/>
                </a:schemeClr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Стрелка влево 34"/>
          <p:cNvSpPr/>
          <p:nvPr/>
        </p:nvSpPr>
        <p:spPr>
          <a:xfrm rot="16200000">
            <a:off x="3406805" y="3443814"/>
            <a:ext cx="1976194" cy="713852"/>
          </a:xfrm>
          <a:prstGeom prst="leftArrow">
            <a:avLst>
              <a:gd name="adj1" fmla="val 60000"/>
              <a:gd name="adj2" fmla="val 50000"/>
            </a:avLst>
          </a:prstGeom>
          <a:gradFill rotWithShape="0">
            <a:gsLst>
              <a:gs pos="0">
                <a:schemeClr val="accent1">
                  <a:tint val="60000"/>
                  <a:hueOff val="0"/>
                  <a:satOff val="0"/>
                  <a:lumOff val="0"/>
                  <a:alphaOff val="0"/>
                  <a:shade val="51000"/>
                  <a:satMod val="130000"/>
                </a:schemeClr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Стрелка влево 35"/>
          <p:cNvSpPr/>
          <p:nvPr/>
        </p:nvSpPr>
        <p:spPr>
          <a:xfrm rot="12357609">
            <a:off x="1719641" y="4411636"/>
            <a:ext cx="2333224" cy="646237"/>
          </a:xfrm>
          <a:prstGeom prst="leftArrow">
            <a:avLst>
              <a:gd name="adj1" fmla="val 60000"/>
              <a:gd name="adj2" fmla="val 50000"/>
            </a:avLst>
          </a:prstGeom>
          <a:gradFill rotWithShape="0">
            <a:gsLst>
              <a:gs pos="0">
                <a:schemeClr val="accent1">
                  <a:tint val="60000"/>
                  <a:hueOff val="0"/>
                  <a:satOff val="0"/>
                  <a:lumOff val="0"/>
                  <a:alphaOff val="0"/>
                  <a:shade val="51000"/>
                  <a:satMod val="130000"/>
                </a:schemeClr>
              </a:gs>
              <a:gs pos="80000">
                <a:schemeClr val="bg1"/>
              </a:gs>
              <a:gs pos="100000">
                <a:schemeClr val="bg1"/>
              </a:gs>
            </a:gsLst>
          </a:gra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61967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у </a:t>
            </a:r>
            <a:r>
              <a:rPr lang="ru-RU" sz="4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природі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 </a:t>
            </a:r>
            <a:r>
              <a:rPr lang="ru-RU" sz="4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житті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людини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14918" y="1852542"/>
            <a:ext cx="1137119" cy="921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2554382" y="1450572"/>
            <a:ext cx="3922871" cy="1952123"/>
            <a:chOff x="2714780" y="122476"/>
            <a:chExt cx="3718037" cy="1952123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843035" y="351300"/>
              <a:ext cx="3589782" cy="1723299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2714780" y="122476"/>
              <a:ext cx="3488834" cy="16223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2400" kern="1200" dirty="0" smtClean="0">
                  <a:latin typeface="Times New Roman" pitchFamily="18" charset="0"/>
                  <a:cs typeface="Times New Roman" pitchFamily="18" charset="0"/>
                </a:rPr>
                <a:t>роцеси</a:t>
              </a:r>
              <a:r>
                <a:rPr lang="uk-UA" sz="2400" b="1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400" b="1" kern="1200" dirty="0" smtClean="0"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uk-UA" sz="2400" kern="1200" dirty="0" smtClean="0">
                  <a:latin typeface="Times New Roman" pitchFamily="18" charset="0"/>
                  <a:cs typeface="Times New Roman" pitchFamily="18" charset="0"/>
                </a:rPr>
                <a:t>амоочищення</a:t>
              </a:r>
              <a:r>
                <a:rPr lang="uk-UA" sz="2400" b="1" kern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2400" kern="1200" dirty="0" smtClean="0">
                  <a:latin typeface="Times New Roman" pitchFamily="18" charset="0"/>
                  <a:cs typeface="Times New Roman" pitchFamily="18" charset="0"/>
                </a:rPr>
                <a:t>води</a:t>
              </a:r>
              <a:endParaRPr lang="ru-RU" sz="2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735970" y="3544089"/>
            <a:ext cx="2467877" cy="1387020"/>
            <a:chOff x="-2148240" y="3552305"/>
            <a:chExt cx="2775075" cy="1387020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-2127163" y="3659069"/>
              <a:ext cx="2610302" cy="1280256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-2148240" y="3552305"/>
              <a:ext cx="2775075" cy="12052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400" b="0" kern="1200" dirty="0" smtClean="0">
                  <a:latin typeface="Times New Roman" pitchFamily="18" charset="0"/>
                  <a:cs typeface="Times New Roman" pitchFamily="18" charset="0"/>
                </a:rPr>
                <a:t>Отримання вітамінів та харчових добавок</a:t>
              </a:r>
              <a:endParaRPr lang="ru-RU" sz="2400" b="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676771" y="3402695"/>
            <a:ext cx="2726874" cy="1631558"/>
            <a:chOff x="6589584" y="2090496"/>
            <a:chExt cx="2205667" cy="1631558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6651252" y="2463305"/>
              <a:ext cx="2143999" cy="1258749"/>
            </a:xfrm>
            <a:prstGeom prst="roundRect">
              <a:avLst>
                <a:gd name="adj" fmla="val 10000"/>
              </a:avLst>
            </a:prstGeom>
            <a:gradFill rotWithShape="0"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6589584" y="2090496"/>
              <a:ext cx="2070265" cy="16315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400" kern="1200" dirty="0" smtClean="0">
                  <a:latin typeface="Times New Roman" pitchFamily="18" charset="0"/>
                  <a:cs typeface="Times New Roman" pitchFamily="18" charset="0"/>
                </a:rPr>
                <a:t>Біологічне очищення повітря</a:t>
              </a:r>
              <a:endParaRPr lang="ru-RU" sz="2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2610745" y="5332552"/>
            <a:ext cx="3365648" cy="1284356"/>
            <a:chOff x="2422646" y="3510208"/>
            <a:chExt cx="3365648" cy="1284356"/>
          </a:xfrm>
        </p:grpSpPr>
        <p:sp>
          <p:nvSpPr>
            <p:cNvPr id="38" name="Овал 37"/>
            <p:cNvSpPr/>
            <p:nvPr/>
          </p:nvSpPr>
          <p:spPr>
            <a:xfrm>
              <a:off x="2422646" y="3510208"/>
              <a:ext cx="3365648" cy="1284356"/>
            </a:xfrm>
            <a:prstGeom prst="ellipse">
              <a:avLst/>
            </a:prstGeom>
            <a:gradFill rotWithShape="0">
              <a:gsLst>
                <a:gs pos="0">
                  <a:srgbClr val="000066"/>
                </a:gs>
                <a:gs pos="80000">
                  <a:srgbClr val="000066"/>
                </a:gs>
                <a:gs pos="100000">
                  <a:schemeClr val="accent1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Овал 4"/>
            <p:cNvSpPr/>
            <p:nvPr/>
          </p:nvSpPr>
          <p:spPr>
            <a:xfrm>
              <a:off x="2887959" y="3592832"/>
              <a:ext cx="2379872" cy="9081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000" b="1" kern="1200" dirty="0" smtClean="0">
                  <a:latin typeface="Times New Roman" pitchFamily="18" charset="0"/>
                  <a:cs typeface="Times New Roman" pitchFamily="18" charset="0"/>
                </a:rPr>
                <a:t>ОДНОКЛІТИННІ </a:t>
              </a:r>
              <a:r>
                <a:rPr lang="uk-UA" sz="2800" b="1" kern="1200" dirty="0" smtClean="0">
                  <a:latin typeface="Times New Roman" pitchFamily="18" charset="0"/>
                  <a:cs typeface="Times New Roman" pitchFamily="18" charset="0"/>
                </a:rPr>
                <a:t>водорості</a:t>
              </a:r>
              <a:endParaRPr lang="ru-RU" sz="28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638640" y="6448315"/>
            <a:ext cx="2177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uk-UA" sz="1200" dirty="0" err="1">
                <a:solidFill>
                  <a:prstClr val="black">
                    <a:tint val="75000"/>
                  </a:prstClr>
                </a:solidFill>
              </a:rPr>
              <a:t>Гуржій</a:t>
            </a:r>
            <a:r>
              <a:rPr lang="uk-UA" sz="1200" dirty="0">
                <a:solidFill>
                  <a:prstClr val="black">
                    <a:tint val="75000"/>
                  </a:prstClr>
                </a:solidFill>
              </a:rPr>
              <a:t> Ж,А, </a:t>
            </a:r>
            <a:r>
              <a:rPr lang="uk-UA" sz="1200" dirty="0" err="1">
                <a:solidFill>
                  <a:prstClr val="black">
                    <a:tint val="75000"/>
                  </a:prstClr>
                </a:solidFill>
              </a:rPr>
              <a:t>Погребівська</a:t>
            </a:r>
            <a:r>
              <a:rPr lang="ru-RU" sz="1200" dirty="0">
                <a:solidFill>
                  <a:prstClr val="black">
                    <a:tint val="75000"/>
                  </a:prstClr>
                </a:solidFill>
              </a:rPr>
              <a:t> ЗОШ</a:t>
            </a:r>
          </a:p>
        </p:txBody>
      </p:sp>
    </p:spTree>
    <p:extLst>
      <p:ext uri="{BB962C8B-B14F-4D97-AF65-F5344CB8AC3E}">
        <p14:creationId xmlns:p14="http://schemas.microsoft.com/office/powerpoint/2010/main" val="3984796303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07504" y="287564"/>
            <a:ext cx="8820472" cy="6597352"/>
            <a:chOff x="4722735" y="468020"/>
            <a:chExt cx="5413061" cy="6254176"/>
          </a:xfrm>
        </p:grpSpPr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2809" y="3563454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7044" y="2374139"/>
              <a:ext cx="1564118" cy="1677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9413" y="536282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3358" y="3740223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5277" y="4821766"/>
              <a:ext cx="1879487" cy="1872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98" r="2000" b="2211"/>
            <a:stretch/>
          </p:blipFill>
          <p:spPr bwMode="auto">
            <a:xfrm>
              <a:off x="8422535" y="2610112"/>
              <a:ext cx="1713261" cy="170584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9057">
              <a:off x="7848719" y="1607763"/>
              <a:ext cx="906852" cy="853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9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00" t="15707" r="46567" b="30712"/>
            <a:stretch/>
          </p:blipFill>
          <p:spPr bwMode="auto">
            <a:xfrm>
              <a:off x="4722735" y="468020"/>
              <a:ext cx="988828" cy="102072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2824" y="5204081"/>
              <a:ext cx="779040" cy="802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1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588" y="5578160"/>
              <a:ext cx="623348" cy="642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1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0756" y="5958721"/>
              <a:ext cx="493713" cy="5087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1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3332" y="5704609"/>
              <a:ext cx="987425" cy="101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29250">
            <a:off x="3542289" y="4245788"/>
            <a:ext cx="1948009" cy="2713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 </a:t>
            </a:r>
            <a:b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uk-UA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“чотирикратного</a:t>
            </a:r>
            <a:r>
              <a:rPr lang="uk-UA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пошуку”</a:t>
            </a:r>
            <a:endParaRPr lang="ru-RU" sz="4000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2942586" y="2375887"/>
            <a:ext cx="2952328" cy="2088232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chemeClr val="tx1"/>
                </a:solidFill>
              </a:rPr>
              <a:t>зигота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6012160" y="1340768"/>
            <a:ext cx="2592288" cy="1512168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У КОГО?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6012160" y="3933056"/>
            <a:ext cx="2592288" cy="1512168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ЧОМУ?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683568" y="4221088"/>
            <a:ext cx="2592288" cy="1512168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ЯКИМ ЧИНОМ?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467544" y="1556792"/>
            <a:ext cx="2592288" cy="1512168"/>
          </a:xfrm>
          <a:prstGeom prst="cloud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ДЛЯ ЧОГО?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65940" y="1799477"/>
            <a:ext cx="1137119" cy="921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42586" y="6175874"/>
            <a:ext cx="3429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Гуржій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Ж.А. </a:t>
            </a:r>
            <a:r>
              <a:rPr lang="uk-UA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Погребівська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ЗОШ</a:t>
            </a:r>
          </a:p>
        </p:txBody>
      </p:sp>
    </p:spTree>
    <p:extLst>
      <p:ext uri="{BB962C8B-B14F-4D97-AF65-F5344CB8AC3E}">
        <p14:creationId xmlns:p14="http://schemas.microsoft.com/office/powerpoint/2010/main" val="3984796303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7030A0"/>
                </a:solidFill>
              </a:rPr>
              <a:t>Інструктивні</a:t>
            </a: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err="1">
                <a:solidFill>
                  <a:srgbClr val="7030A0"/>
                </a:solidFill>
              </a:rPr>
              <a:t>картки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699792" y="6422902"/>
            <a:ext cx="2895600" cy="365125"/>
          </a:xfrm>
        </p:spPr>
        <p:txBody>
          <a:bodyPr/>
          <a:lstStyle/>
          <a:p>
            <a:r>
              <a:rPr lang="uk-UA" dirty="0" err="1" smtClean="0"/>
              <a:t>Гуржій</a:t>
            </a:r>
            <a:r>
              <a:rPr lang="uk-UA" dirty="0" smtClean="0"/>
              <a:t> Ж,А,     </a:t>
            </a:r>
            <a:r>
              <a:rPr lang="uk-UA" dirty="0" err="1" smtClean="0"/>
              <a:t>Погребівська</a:t>
            </a:r>
            <a:r>
              <a:rPr lang="uk-UA" dirty="0" smtClean="0"/>
              <a:t> ЗОШ</a:t>
            </a:r>
            <a:endParaRPr lang="ru-RU" dirty="0"/>
          </a:p>
        </p:txBody>
      </p:sp>
      <p:pic>
        <p:nvPicPr>
          <p:cNvPr id="6146" name="Picture 2" descr="C:\Users\Борщ\Desktop\Новая папка\image06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67240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Борщ\Desktop\Новая папка\images (2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076" y="1156302"/>
            <a:ext cx="356570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4756702"/>
            <a:ext cx="232339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1.Клітинна мембрана</a:t>
            </a:r>
          </a:p>
          <a:p>
            <a:r>
              <a:rPr lang="uk-UA" dirty="0" smtClean="0"/>
              <a:t>2.Цитоплазма</a:t>
            </a:r>
          </a:p>
          <a:p>
            <a:r>
              <a:rPr lang="uk-UA" dirty="0" smtClean="0"/>
              <a:t>3.Ядро</a:t>
            </a:r>
          </a:p>
          <a:p>
            <a:r>
              <a:rPr lang="uk-UA" dirty="0" smtClean="0"/>
              <a:t>4. Джгутик</a:t>
            </a:r>
          </a:p>
          <a:p>
            <a:r>
              <a:rPr lang="uk-UA" dirty="0" smtClean="0"/>
              <a:t>5.Скоротлива вакуоля</a:t>
            </a:r>
          </a:p>
          <a:p>
            <a:r>
              <a:rPr lang="uk-UA" dirty="0" smtClean="0"/>
              <a:t>6. Хлоропласти</a:t>
            </a:r>
          </a:p>
          <a:p>
            <a:r>
              <a:rPr lang="uk-UA" dirty="0" smtClean="0"/>
              <a:t>7. Червоне вічко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64088" y="4941168"/>
            <a:ext cx="23294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   1. Джгутик</a:t>
            </a:r>
          </a:p>
          <a:p>
            <a:r>
              <a:rPr lang="uk-UA" dirty="0"/>
              <a:t> </a:t>
            </a:r>
            <a:r>
              <a:rPr lang="uk-UA" dirty="0" smtClean="0"/>
              <a:t>  2. Цитоплазма</a:t>
            </a:r>
          </a:p>
          <a:p>
            <a:r>
              <a:rPr lang="uk-UA" dirty="0"/>
              <a:t> </a:t>
            </a:r>
            <a:r>
              <a:rPr lang="uk-UA" dirty="0" smtClean="0"/>
              <a:t>   3. Ядро</a:t>
            </a:r>
          </a:p>
          <a:p>
            <a:r>
              <a:rPr lang="uk-UA" dirty="0"/>
              <a:t> </a:t>
            </a:r>
            <a:r>
              <a:rPr lang="uk-UA" dirty="0" smtClean="0"/>
              <a:t>   4.Хлоропласт</a:t>
            </a:r>
          </a:p>
          <a:p>
            <a:r>
              <a:rPr lang="uk-UA" dirty="0" smtClean="0"/>
              <a:t>    5. Червоне вічко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814025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2960">
            <a:off x="7675970" y="3685826"/>
            <a:ext cx="1867639" cy="353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1663">
            <a:off x="-300566" y="4446335"/>
            <a:ext cx="1654087" cy="2583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429000"/>
            <a:ext cx="306258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7164288" cy="540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472" y="-19000"/>
            <a:ext cx="505476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-171400"/>
            <a:ext cx="505476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7864" cy="1769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2880320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Одноклітинні  істоти – </a:t>
            </a:r>
            <a:b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є  цілісними</a:t>
            </a:r>
            <a:b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самостійними організмами</a:t>
            </a:r>
            <a:endParaRPr lang="ru-RU" dirty="0">
              <a:effectLst>
                <a:glow rad="228600">
                  <a:schemeClr val="bg1"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Users\Борщ\Desktop\Новая папка\images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564" y="3837504"/>
            <a:ext cx="20193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960">
            <a:off x="99248" y="3010432"/>
            <a:ext cx="1948009" cy="2713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Борщ\Desktop\Новая папка\х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93203"/>
            <a:ext cx="2160240" cy="256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Борщ\Desktop\Новая папка\images (3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589" y="3975616"/>
            <a:ext cx="2743200" cy="218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47297" y="6453335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1200" dirty="0" err="1">
                <a:solidFill>
                  <a:prstClr val="black">
                    <a:tint val="75000"/>
                  </a:prstClr>
                </a:solidFill>
              </a:rPr>
              <a:t>Гуржій</a:t>
            </a:r>
            <a:r>
              <a:rPr lang="uk-UA" sz="1200" dirty="0">
                <a:solidFill>
                  <a:prstClr val="black">
                    <a:tint val="75000"/>
                  </a:prstClr>
                </a:solidFill>
              </a:rPr>
              <a:t> Ж,А, </a:t>
            </a:r>
            <a:r>
              <a:rPr lang="uk-UA" sz="1200" dirty="0" err="1">
                <a:solidFill>
                  <a:prstClr val="black">
                    <a:tint val="75000"/>
                  </a:prstClr>
                </a:solidFill>
              </a:rPr>
              <a:t>Погребівська</a:t>
            </a:r>
            <a:r>
              <a:rPr lang="ru-RU" sz="1200" dirty="0">
                <a:solidFill>
                  <a:prstClr val="black">
                    <a:tint val="75000"/>
                  </a:prstClr>
                </a:solidFill>
              </a:rPr>
              <a:t> ЗОШ</a:t>
            </a:r>
          </a:p>
        </p:txBody>
      </p:sp>
    </p:spTree>
    <p:extLst>
      <p:ext uri="{BB962C8B-B14F-4D97-AF65-F5344CB8AC3E}">
        <p14:creationId xmlns:p14="http://schemas.microsoft.com/office/powerpoint/2010/main" val="396970837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161" y="4603118"/>
            <a:ext cx="1652587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7704" y="188640"/>
            <a:ext cx="7052320" cy="1008112"/>
          </a:xfrm>
          <a:effectLst>
            <a:outerShdw blurRad="50800" dist="38100" dir="10800000" algn="r" rotWithShape="0">
              <a:schemeClr val="bg1">
                <a:alpha val="40000"/>
              </a:schemeClr>
            </a:outerShdw>
          </a:effectLst>
        </p:spPr>
        <p:txBody>
          <a:bodyPr>
            <a:noAutofit/>
          </a:bodyPr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маршрутний лист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bg1"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40941" y="1836331"/>
            <a:ext cx="1137119" cy="921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Рисунок 29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7258" y="1592796"/>
            <a:ext cx="8590867" cy="5112568"/>
          </a:xfrm>
          <a:prstGeom prst="rect">
            <a:avLst/>
          </a:prstGeom>
        </p:spPr>
      </p:pic>
      <p:pic>
        <p:nvPicPr>
          <p:cNvPr id="33" name="Рисунок 32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259632" y="2708920"/>
            <a:ext cx="653473" cy="792088"/>
          </a:xfrm>
          <a:prstGeom prst="rect">
            <a:avLst/>
          </a:prstGeom>
        </p:spPr>
      </p:pic>
      <p:sp>
        <p:nvSpPr>
          <p:cNvPr id="34" name="Заголовок 3"/>
          <p:cNvSpPr txBox="1">
            <a:spLocks/>
          </p:cNvSpPr>
          <p:nvPr/>
        </p:nvSpPr>
        <p:spPr>
          <a:xfrm>
            <a:off x="1259632" y="2943800"/>
            <a:ext cx="3240360" cy="720080"/>
          </a:xfrm>
          <a:prstGeom prst="rect">
            <a:avLst/>
          </a:prstGeom>
          <a:effectLst>
            <a:outerShdw blurRad="50800" dist="38100" dir="10800000" algn="r" rotWithShape="0">
              <a:schemeClr val="bg1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glow rad="139700">
                  <a:schemeClr val="bg1"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Заголовок 3"/>
          <p:cNvSpPr txBox="1">
            <a:spLocks/>
          </p:cNvSpPr>
          <p:nvPr/>
        </p:nvSpPr>
        <p:spPr>
          <a:xfrm>
            <a:off x="6012160" y="2708920"/>
            <a:ext cx="2808312" cy="720080"/>
          </a:xfrm>
          <a:prstGeom prst="rect">
            <a:avLst/>
          </a:prstGeom>
          <a:effectLst>
            <a:outerShdw blurRad="50800" dist="38100" dir="10800000" algn="r" rotWithShape="0">
              <a:schemeClr val="bg1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cap="all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glow rad="1397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кінцева</a:t>
            </a:r>
            <a:endParaRPr kumimoji="0" lang="ru-RU" sz="4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glow rad="139700">
                  <a:schemeClr val="bg1"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Заголовок 3"/>
          <p:cNvSpPr txBox="1">
            <a:spLocks/>
          </p:cNvSpPr>
          <p:nvPr/>
        </p:nvSpPr>
        <p:spPr>
          <a:xfrm>
            <a:off x="3131840" y="2204864"/>
            <a:ext cx="2304256" cy="720080"/>
          </a:xfrm>
          <a:prstGeom prst="rect">
            <a:avLst/>
          </a:prstGeom>
          <a:effectLst>
            <a:outerShdw blurRad="50800" dist="38100" dir="10800000" algn="r" rotWithShape="0">
              <a:schemeClr val="bg1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b="1" cap="all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glow rad="1397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скарб</a:t>
            </a:r>
            <a:endParaRPr kumimoji="0" lang="ru-RU" sz="4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glow rad="139700">
                  <a:schemeClr val="bg1"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Заголовок 3"/>
          <p:cNvSpPr txBox="1">
            <a:spLocks/>
          </p:cNvSpPr>
          <p:nvPr/>
        </p:nvSpPr>
        <p:spPr>
          <a:xfrm>
            <a:off x="1619672" y="4437112"/>
            <a:ext cx="4176464" cy="720080"/>
          </a:xfrm>
          <a:prstGeom prst="rect">
            <a:avLst/>
          </a:prstGeom>
          <a:effectLst>
            <a:outerShdw blurRad="50800" dist="38100" dir="10800000" algn="r" rotWithShape="0">
              <a:schemeClr val="bg1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glow rad="139700">
                    <a:schemeClr val="bg1"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дослідницька</a:t>
            </a:r>
            <a:endParaRPr kumimoji="0" lang="ru-RU" sz="4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glow rad="139700">
                  <a:schemeClr val="bg1"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" name="Рисунок 39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>
            <a:off x="3275856" y="3491246"/>
            <a:ext cx="648072" cy="785542"/>
          </a:xfrm>
          <a:prstGeom prst="rect">
            <a:avLst/>
          </a:prstGeom>
        </p:spPr>
      </p:pic>
      <p:pic>
        <p:nvPicPr>
          <p:cNvPr id="32" name="Рисунок 31" descr="3551337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2339752" cy="2339752"/>
          </a:xfrm>
          <a:prstGeom prst="rect">
            <a:avLst/>
          </a:prstGeom>
        </p:spPr>
      </p:pic>
      <p:sp>
        <p:nvSpPr>
          <p:cNvPr id="38" name="Заголовок 3"/>
          <p:cNvSpPr txBox="1">
            <a:spLocks/>
          </p:cNvSpPr>
          <p:nvPr/>
        </p:nvSpPr>
        <p:spPr>
          <a:xfrm>
            <a:off x="3419872" y="3789040"/>
            <a:ext cx="5328592" cy="720080"/>
          </a:xfrm>
          <a:prstGeom prst="rect">
            <a:avLst/>
          </a:prstGeom>
          <a:effectLst>
            <a:outerShdw blurRad="50800" dist="38100" dir="10800000" algn="r" rotWithShape="0">
              <a:schemeClr val="bg1"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glow rad="139700">
                  <a:schemeClr val="bg1"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7752" y="2949897"/>
            <a:ext cx="26963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latin typeface="+mj-lt"/>
              </a:rPr>
              <a:t>ПІДГОТОЧА</a:t>
            </a:r>
            <a:endParaRPr lang="ru-RU" sz="4000" b="1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19872" y="6093296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uk-UA" sz="1200" dirty="0" err="1">
                <a:solidFill>
                  <a:prstClr val="black">
                    <a:tint val="75000"/>
                  </a:prstClr>
                </a:solidFill>
              </a:rPr>
              <a:t>Гуржій</a:t>
            </a:r>
            <a:r>
              <a:rPr lang="uk-UA" sz="1200" dirty="0">
                <a:solidFill>
                  <a:prstClr val="black">
                    <a:tint val="75000"/>
                  </a:prstClr>
                </a:solidFill>
              </a:rPr>
              <a:t> Ж,А, </a:t>
            </a:r>
            <a:r>
              <a:rPr lang="uk-UA" sz="1200" dirty="0" err="1">
                <a:solidFill>
                  <a:prstClr val="black">
                    <a:tint val="75000"/>
                  </a:prstClr>
                </a:solidFill>
              </a:rPr>
              <a:t>Погребівська</a:t>
            </a:r>
            <a:r>
              <a:rPr lang="ru-RU" sz="1200" dirty="0">
                <a:solidFill>
                  <a:prstClr val="black">
                    <a:tint val="75000"/>
                  </a:prstClr>
                </a:solidFill>
              </a:rPr>
              <a:t> ЗОШ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орщ\Desktop\Новая папка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893620"/>
            <a:ext cx="2112235" cy="22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11560" y="116633"/>
            <a:ext cx="7632848" cy="1152128"/>
          </a:xfrm>
        </p:spPr>
        <p:txBody>
          <a:bodyPr>
            <a:normAutofit fontScale="90000"/>
          </a:bodyPr>
          <a:lstStyle/>
          <a:p>
            <a:r>
              <a:rPr lang="uk-U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Різновиди </a:t>
            </a:r>
            <a:br>
              <a:rPr lang="uk-U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uk-U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твариноподібних організмів</a:t>
            </a:r>
            <a:endParaRPr lang="ru-RU" sz="3600" dirty="0"/>
          </a:p>
        </p:txBody>
      </p:sp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340768"/>
            <a:ext cx="2540628" cy="1800200"/>
          </a:xfrm>
          <a:prstGeom prst="rect">
            <a:avLst/>
          </a:prstGeom>
        </p:spPr>
      </p:pic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268760"/>
            <a:ext cx="2400267" cy="1800200"/>
          </a:xfrm>
          <a:prstGeom prst="rect">
            <a:avLst/>
          </a:prstGeom>
        </p:spPr>
      </p:pic>
      <p:pic>
        <p:nvPicPr>
          <p:cNvPr id="14" name="Рисунок 13" descr="8трип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2371" y="3515490"/>
            <a:ext cx="2070208" cy="1737866"/>
          </a:xfrm>
          <a:prstGeom prst="rect">
            <a:avLst/>
          </a:prstGeom>
        </p:spPr>
      </p:pic>
      <p:pic>
        <p:nvPicPr>
          <p:cNvPr id="16" name="Рисунок 15" descr="лямб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03570" y="2569469"/>
            <a:ext cx="2263433" cy="1700808"/>
          </a:xfrm>
          <a:prstGeom prst="rect">
            <a:avLst/>
          </a:prstGeom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2771800" y="1556792"/>
            <a:ext cx="1224136" cy="368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latin typeface="+mj-lt"/>
                <a:ea typeface="+mj-ea"/>
                <a:cs typeface="+mj-cs"/>
              </a:rPr>
              <a:t>1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467544" y="5315889"/>
            <a:ext cx="1728192" cy="368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b="1" noProof="0" dirty="0" smtClean="0">
                <a:latin typeface="+mj-lt"/>
                <a:ea typeface="+mj-ea"/>
                <a:cs typeface="+mj-cs"/>
              </a:rPr>
              <a:t>Трипаносоми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8052387" y="6619878"/>
            <a:ext cx="288032" cy="460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4322802" y="4192822"/>
            <a:ext cx="1584176" cy="368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b="1" dirty="0" smtClean="0">
                <a:latin typeface="+mj-lt"/>
                <a:ea typeface="+mj-ea"/>
                <a:cs typeface="+mj-cs"/>
              </a:rPr>
              <a:t>Лямблії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179512" y="4437112"/>
            <a:ext cx="45719" cy="457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6540218" y="3136123"/>
            <a:ext cx="1200134" cy="368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latin typeface="+mj-lt"/>
                <a:ea typeface="+mj-ea"/>
                <a:cs typeface="+mj-cs"/>
              </a:rPr>
              <a:t>2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5974147" y="5637019"/>
            <a:ext cx="2112235" cy="5272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Малярійний</a:t>
            </a:r>
            <a:r>
              <a:rPr kumimoji="0" lang="uk-UA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плазмодій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Борщ\Desktop\Новая папка\Без названия (4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846" y="4562478"/>
            <a:ext cx="2043129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006669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uk-UA" b="1" dirty="0" smtClean="0"/>
              <a:t>Самостійна робота</a:t>
            </a:r>
            <a:endParaRPr lang="ru-RU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Гуржіій</a:t>
            </a:r>
            <a:r>
              <a:rPr lang="ru-RU" dirty="0" smtClean="0"/>
              <a:t> Ж.А  .</a:t>
            </a:r>
            <a:r>
              <a:rPr lang="ru-RU" dirty="0" err="1"/>
              <a:t>П</a:t>
            </a:r>
            <a:r>
              <a:rPr lang="ru-RU" dirty="0" err="1" smtClean="0"/>
              <a:t>огребівська</a:t>
            </a:r>
            <a:r>
              <a:rPr lang="ru-RU" dirty="0" smtClean="0"/>
              <a:t>  ЗОШ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124744"/>
            <a:ext cx="78488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ru-RU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варіант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для </a:t>
            </a:r>
            <a:r>
              <a:rPr lang="ru-RU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амеби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протей, 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ru-RU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варіант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для </a:t>
            </a:r>
            <a:r>
              <a:rPr lang="ru-RU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інфузорії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-туфельки.</a:t>
            </a:r>
          </a:p>
          <a:p>
            <a:r>
              <a:rPr lang="ru-RU" dirty="0"/>
              <a:t> Ознаки:1 - </a:t>
            </a:r>
            <a:r>
              <a:rPr lang="ru-RU" dirty="0" err="1"/>
              <a:t>тіло</a:t>
            </a:r>
            <a:r>
              <a:rPr lang="ru-RU" dirty="0"/>
              <a:t> </a:t>
            </a:r>
            <a:r>
              <a:rPr lang="ru-RU" dirty="0" err="1"/>
              <a:t>складається</a:t>
            </a:r>
            <a:r>
              <a:rPr lang="ru-RU" dirty="0"/>
              <a:t> з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клітини</a:t>
            </a:r>
            <a:r>
              <a:rPr lang="ru-RU" dirty="0"/>
              <a:t>.</a:t>
            </a:r>
          </a:p>
          <a:p>
            <a:r>
              <a:rPr lang="ru-RU" dirty="0"/>
              <a:t>2- форма </a:t>
            </a:r>
            <a:r>
              <a:rPr lang="ru-RU" dirty="0" err="1"/>
              <a:t>клітини</a:t>
            </a:r>
            <a:r>
              <a:rPr lang="ru-RU" dirty="0"/>
              <a:t> </a:t>
            </a:r>
            <a:r>
              <a:rPr lang="ru-RU" dirty="0" err="1"/>
              <a:t>непостійна</a:t>
            </a:r>
            <a:r>
              <a:rPr lang="ru-RU" dirty="0"/>
              <a:t>.</a:t>
            </a:r>
          </a:p>
          <a:p>
            <a:r>
              <a:rPr lang="ru-RU" dirty="0"/>
              <a:t>3 -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постійну</a:t>
            </a:r>
            <a:r>
              <a:rPr lang="ru-RU" dirty="0"/>
              <a:t> форму </a:t>
            </a:r>
            <a:r>
              <a:rPr lang="ru-RU" dirty="0" err="1"/>
              <a:t>тіла</a:t>
            </a:r>
            <a:r>
              <a:rPr lang="ru-RU" dirty="0"/>
              <a:t>.</a:t>
            </a:r>
          </a:p>
          <a:p>
            <a:r>
              <a:rPr lang="ru-RU" dirty="0"/>
              <a:t>4 - </a:t>
            </a:r>
            <a:r>
              <a:rPr lang="ru-RU" dirty="0" err="1"/>
              <a:t>рухається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численних</a:t>
            </a:r>
            <a:r>
              <a:rPr lang="ru-RU" dirty="0"/>
              <a:t> </a:t>
            </a:r>
            <a:r>
              <a:rPr lang="ru-RU" dirty="0" err="1"/>
              <a:t>війок</a:t>
            </a:r>
            <a:r>
              <a:rPr lang="ru-RU" dirty="0"/>
              <a:t>.</a:t>
            </a:r>
          </a:p>
          <a:p>
            <a:r>
              <a:rPr lang="ru-RU" dirty="0"/>
              <a:t>5 - </a:t>
            </a:r>
            <a:r>
              <a:rPr lang="ru-RU" dirty="0" err="1"/>
              <a:t>рухається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</a:t>
            </a:r>
            <a:r>
              <a:rPr lang="ru-RU" dirty="0" err="1"/>
              <a:t>несправжніх</a:t>
            </a:r>
            <a:r>
              <a:rPr lang="ru-RU" dirty="0"/>
              <a:t> </a:t>
            </a:r>
            <a:r>
              <a:rPr lang="ru-RU" dirty="0" err="1"/>
              <a:t>ніжок</a:t>
            </a:r>
            <a:r>
              <a:rPr lang="ru-RU" dirty="0"/>
              <a:t>.</a:t>
            </a:r>
          </a:p>
          <a:p>
            <a:r>
              <a:rPr lang="ru-RU" dirty="0"/>
              <a:t>6 - </a:t>
            </a:r>
            <a:r>
              <a:rPr lang="ru-RU" dirty="0" err="1"/>
              <a:t>рух</a:t>
            </a:r>
            <a:r>
              <a:rPr lang="ru-RU" dirty="0"/>
              <a:t> </a:t>
            </a:r>
            <a:r>
              <a:rPr lang="ru-RU" dirty="0" err="1"/>
              <a:t>забезпечує</a:t>
            </a:r>
            <a:r>
              <a:rPr lang="ru-RU" dirty="0"/>
              <a:t> </a:t>
            </a:r>
            <a:r>
              <a:rPr lang="ru-RU" dirty="0" err="1"/>
              <a:t>джгутик</a:t>
            </a:r>
            <a:r>
              <a:rPr lang="ru-RU" dirty="0"/>
              <a:t>.</a:t>
            </a:r>
          </a:p>
          <a:p>
            <a:r>
              <a:rPr lang="ru-RU" dirty="0"/>
              <a:t>7</a:t>
            </a:r>
            <a:r>
              <a:rPr lang="ru-RU" dirty="0" smtClean="0"/>
              <a:t> </a:t>
            </a:r>
            <a:r>
              <a:rPr lang="ru-RU" dirty="0"/>
              <a:t>- живиться </a:t>
            </a:r>
            <a:r>
              <a:rPr lang="ru-RU" dirty="0" err="1"/>
              <a:t>бактеріями</a:t>
            </a:r>
            <a:r>
              <a:rPr lang="ru-RU" dirty="0"/>
              <a:t>.</a:t>
            </a:r>
          </a:p>
          <a:p>
            <a:r>
              <a:rPr lang="ru-RU" dirty="0"/>
              <a:t>8</a:t>
            </a: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 err="1"/>
              <a:t>живлення</a:t>
            </a:r>
            <a:r>
              <a:rPr lang="ru-RU" dirty="0"/>
              <a:t> за </a:t>
            </a:r>
            <a:r>
              <a:rPr lang="ru-RU" dirty="0" err="1"/>
              <a:t>допомогою</a:t>
            </a:r>
            <a:r>
              <a:rPr lang="ru-RU" dirty="0"/>
              <a:t> фотосинтезу.</a:t>
            </a:r>
          </a:p>
          <a:p>
            <a:r>
              <a:rPr lang="ru-RU" dirty="0"/>
              <a:t>9</a:t>
            </a:r>
            <a:r>
              <a:rPr lang="ru-RU" dirty="0" smtClean="0"/>
              <a:t> </a:t>
            </a:r>
            <a:r>
              <a:rPr lang="ru-RU" dirty="0"/>
              <a:t>- </a:t>
            </a:r>
            <a:r>
              <a:rPr lang="ru-RU" dirty="0" err="1"/>
              <a:t>має</a:t>
            </a:r>
            <a:r>
              <a:rPr lang="ru-RU" dirty="0"/>
              <a:t> два ядра: </a:t>
            </a:r>
            <a:r>
              <a:rPr lang="ru-RU" dirty="0" err="1"/>
              <a:t>велике</a:t>
            </a:r>
            <a:r>
              <a:rPr lang="ru-RU" dirty="0"/>
              <a:t> і </a:t>
            </a:r>
            <a:r>
              <a:rPr lang="ru-RU" dirty="0" err="1"/>
              <a:t>мале</a:t>
            </a:r>
            <a:endParaRPr lang="ru-RU" dirty="0"/>
          </a:p>
          <a:p>
            <a:r>
              <a:rPr lang="ru-RU" dirty="0" smtClean="0"/>
              <a:t>10 </a:t>
            </a:r>
            <a:r>
              <a:rPr lang="ru-RU" dirty="0"/>
              <a:t>-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</a:t>
            </a:r>
            <a:r>
              <a:rPr lang="ru-RU" dirty="0" err="1"/>
              <a:t>одне</a:t>
            </a:r>
            <a:r>
              <a:rPr lang="ru-RU" dirty="0"/>
              <a:t> ядро</a:t>
            </a:r>
          </a:p>
          <a:p>
            <a:r>
              <a:rPr lang="ru-RU" dirty="0" smtClean="0"/>
              <a:t>11- </a:t>
            </a:r>
            <a:r>
              <a:rPr lang="ru-RU" dirty="0" err="1"/>
              <a:t>їжа</a:t>
            </a:r>
            <a:r>
              <a:rPr lang="ru-RU" dirty="0"/>
              <a:t> </a:t>
            </a:r>
            <a:r>
              <a:rPr lang="ru-RU" dirty="0" err="1"/>
              <a:t>перетравлюється</a:t>
            </a:r>
            <a:r>
              <a:rPr lang="ru-RU" dirty="0"/>
              <a:t> в </a:t>
            </a:r>
            <a:r>
              <a:rPr lang="ru-RU" dirty="0" err="1"/>
              <a:t>травній</a:t>
            </a:r>
            <a:r>
              <a:rPr lang="ru-RU" dirty="0"/>
              <a:t> </a:t>
            </a:r>
            <a:r>
              <a:rPr lang="ru-RU" dirty="0" err="1"/>
              <a:t>вакуолі</a:t>
            </a:r>
            <a:r>
              <a:rPr lang="ru-RU" dirty="0"/>
              <a:t>.</a:t>
            </a:r>
          </a:p>
          <a:p>
            <a:r>
              <a:rPr lang="ru-RU" dirty="0" smtClean="0"/>
              <a:t>12 </a:t>
            </a:r>
            <a:r>
              <a:rPr lang="ru-RU" dirty="0"/>
              <a:t>- </a:t>
            </a:r>
            <a:r>
              <a:rPr lang="ru-RU" dirty="0" err="1"/>
              <a:t>надлишок</a:t>
            </a:r>
            <a:r>
              <a:rPr lang="ru-RU" dirty="0"/>
              <a:t> води з </a:t>
            </a:r>
            <a:r>
              <a:rPr lang="ru-RU" dirty="0" err="1"/>
              <a:t>клітини</a:t>
            </a:r>
            <a:r>
              <a:rPr lang="ru-RU" dirty="0"/>
              <a:t> </a:t>
            </a:r>
            <a:r>
              <a:rPr lang="ru-RU" dirty="0" err="1"/>
              <a:t>виводить</a:t>
            </a:r>
            <a:r>
              <a:rPr lang="ru-RU" dirty="0"/>
              <a:t> </a:t>
            </a:r>
            <a:r>
              <a:rPr lang="ru-RU" dirty="0" err="1"/>
              <a:t>скоротлива</a:t>
            </a:r>
            <a:r>
              <a:rPr lang="ru-RU" dirty="0"/>
              <a:t> вакуоля</a:t>
            </a:r>
          </a:p>
          <a:p>
            <a:r>
              <a:rPr lang="ru-RU" dirty="0" smtClean="0"/>
              <a:t>13 </a:t>
            </a:r>
            <a:r>
              <a:rPr lang="ru-RU" dirty="0"/>
              <a:t>- </a:t>
            </a:r>
            <a:r>
              <a:rPr lang="ru-RU" dirty="0" err="1"/>
              <a:t>неперетравлені</a:t>
            </a:r>
            <a:r>
              <a:rPr lang="ru-RU" dirty="0"/>
              <a:t> </a:t>
            </a:r>
            <a:r>
              <a:rPr lang="ru-RU" dirty="0" err="1"/>
              <a:t>рештки</a:t>
            </a:r>
            <a:r>
              <a:rPr lang="ru-RU" dirty="0"/>
              <a:t> </a:t>
            </a:r>
            <a:r>
              <a:rPr lang="ru-RU" dirty="0" err="1"/>
              <a:t>їжі</a:t>
            </a:r>
            <a:r>
              <a:rPr lang="ru-RU" dirty="0"/>
              <a:t> </a:t>
            </a:r>
            <a:r>
              <a:rPr lang="ru-RU" dirty="0" err="1"/>
              <a:t>виводяться</a:t>
            </a:r>
            <a:r>
              <a:rPr lang="ru-RU" dirty="0"/>
              <a:t> </a:t>
            </a:r>
            <a:r>
              <a:rPr lang="ru-RU" dirty="0" err="1"/>
              <a:t>назовні</a:t>
            </a:r>
            <a:r>
              <a:rPr lang="ru-RU" dirty="0"/>
              <a:t> через </a:t>
            </a:r>
            <a:r>
              <a:rPr lang="ru-RU" dirty="0" err="1"/>
              <a:t>поверхню</a:t>
            </a:r>
            <a:r>
              <a:rPr lang="ru-RU" dirty="0"/>
              <a:t> </a:t>
            </a:r>
            <a:r>
              <a:rPr lang="ru-RU" dirty="0" err="1"/>
              <a:t>тіла</a:t>
            </a:r>
            <a:r>
              <a:rPr lang="ru-RU" dirty="0"/>
              <a:t>.</a:t>
            </a:r>
          </a:p>
          <a:p>
            <a:r>
              <a:rPr lang="ru-RU" dirty="0" smtClean="0"/>
              <a:t>14 </a:t>
            </a:r>
            <a:r>
              <a:rPr lang="ru-RU" dirty="0"/>
              <a:t>— </a:t>
            </a:r>
            <a:r>
              <a:rPr lang="ru-RU" dirty="0" err="1"/>
              <a:t>дихає</a:t>
            </a:r>
            <a:r>
              <a:rPr lang="ru-RU" dirty="0"/>
              <a:t> киснем, </a:t>
            </a:r>
            <a:r>
              <a:rPr lang="ru-RU" dirty="0" err="1"/>
              <a:t>розчиненим</a:t>
            </a:r>
            <a:r>
              <a:rPr lang="ru-RU" dirty="0"/>
              <a:t> у </a:t>
            </a:r>
            <a:r>
              <a:rPr lang="ru-RU" dirty="0" err="1"/>
              <a:t>воді</a:t>
            </a:r>
            <a:r>
              <a:rPr lang="ru-RU" dirty="0"/>
              <a:t>.</a:t>
            </a:r>
          </a:p>
          <a:p>
            <a:r>
              <a:rPr lang="ru-RU" dirty="0" smtClean="0"/>
              <a:t>15- </a:t>
            </a:r>
            <a:r>
              <a:rPr lang="ru-RU" dirty="0" err="1"/>
              <a:t>розмножується</a:t>
            </a:r>
            <a:r>
              <a:rPr lang="ru-RU" dirty="0"/>
              <a:t> </a:t>
            </a:r>
            <a:r>
              <a:rPr lang="ru-RU" dirty="0" err="1"/>
              <a:t>поділом</a:t>
            </a:r>
            <a:r>
              <a:rPr lang="ru-RU" dirty="0"/>
              <a:t> </a:t>
            </a:r>
            <a:r>
              <a:rPr lang="ru-RU" dirty="0" err="1"/>
              <a:t>клітини</a:t>
            </a:r>
            <a:r>
              <a:rPr lang="ru-RU" dirty="0"/>
              <a:t> </a:t>
            </a:r>
            <a:r>
              <a:rPr lang="ru-RU" dirty="0" err="1"/>
              <a:t>навпіл</a:t>
            </a:r>
            <a:r>
              <a:rPr lang="ru-RU" dirty="0"/>
              <a:t>.</a:t>
            </a:r>
          </a:p>
          <a:p>
            <a:r>
              <a:rPr lang="ru-RU" dirty="0" smtClean="0"/>
              <a:t>16 </a:t>
            </a:r>
            <a:r>
              <a:rPr lang="ru-RU" dirty="0"/>
              <a:t>- за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несприятливих</a:t>
            </a:r>
            <a:r>
              <a:rPr lang="ru-RU" dirty="0"/>
              <a:t> умов </a:t>
            </a:r>
            <a:r>
              <a:rPr lang="ru-RU" dirty="0" err="1"/>
              <a:t>утворює</a:t>
            </a:r>
            <a:r>
              <a:rPr lang="ru-RU" dirty="0"/>
              <a:t> цисту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04648" y="17008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708904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6203057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Відповіді:</a:t>
            </a:r>
            <a:r>
              <a:rPr lang="uk-UA" dirty="0" err="1" smtClean="0"/>
              <a:t>Ів</a:t>
            </a:r>
            <a:r>
              <a:rPr lang="uk-UA" dirty="0" smtClean="0"/>
              <a:t> – 1,2,5,7,10,11,12,13,14,15.  ІІ в – 1,3,4,7,9,11,12,14,15,16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057649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59546">
            <a:off x="1614927" y="3925830"/>
            <a:ext cx="3384376" cy="4419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06462">
            <a:off x="5968453" y="1661513"/>
            <a:ext cx="3199231" cy="374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78369" y="-1980330"/>
            <a:ext cx="1569167" cy="583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56257" y="-2132729"/>
            <a:ext cx="1569167" cy="583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08657" y="-1980329"/>
            <a:ext cx="1569167" cy="583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944216"/>
          </a:xfrm>
        </p:spPr>
        <p:txBody>
          <a:bodyPr>
            <a:noAutofit/>
          </a:bodyPr>
          <a:lstStyle/>
          <a:p>
            <a:r>
              <a:rPr lang="uk-UA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уроку:</a:t>
            </a:r>
            <a:br>
              <a:rPr lang="uk-UA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Одноклітинні водорості -  </a:t>
            </a:r>
            <a:r>
              <a:rPr lang="uk-UA" sz="4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евглена</a:t>
            </a:r>
            <a:r>
              <a:rPr lang="uk-UA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зелена,хламідомонада,хлорела 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927" y="2890428"/>
            <a:ext cx="8229600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3600" dirty="0" smtClean="0">
                <a:solidFill>
                  <a:srgbClr val="7030A0"/>
                </a:solidFill>
              </a:rPr>
              <a:t>                   </a:t>
            </a:r>
            <a:r>
              <a:rPr lang="uk-UA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Девіз уроку:</a:t>
            </a:r>
          </a:p>
          <a:p>
            <a:pPr marL="0" indent="0">
              <a:buNone/>
            </a:pPr>
            <a:r>
              <a:rPr lang="uk-UA" i="1" dirty="0" smtClean="0">
                <a:solidFill>
                  <a:srgbClr val="7030A0"/>
                </a:solidFill>
              </a:rPr>
              <a:t>«</a:t>
            </a:r>
            <a:r>
              <a:rPr lang="uk-UA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Скажи мені, і я забуду.</a:t>
            </a:r>
          </a:p>
          <a:p>
            <a:pPr marL="0" indent="0">
              <a:buNone/>
            </a:pPr>
            <a:r>
              <a:rPr lang="uk-UA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Покажи мені, і я </a:t>
            </a:r>
            <a:r>
              <a:rPr lang="uk-UA" sz="2800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запам</a:t>
            </a:r>
            <a:r>
              <a:rPr lang="en-US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2800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ятаю</a:t>
            </a:r>
            <a:r>
              <a:rPr lang="uk-UA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uk-UA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Дай мені можливість діяти самому, і я навчусь.»</a:t>
            </a:r>
          </a:p>
          <a:p>
            <a:pPr marL="0" indent="0">
              <a:buNone/>
            </a:pPr>
            <a:r>
              <a:rPr lang="uk-UA" sz="28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</a:t>
            </a:r>
            <a:r>
              <a:rPr lang="en-US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uk-UA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Китайська мудрість</a:t>
            </a:r>
            <a:endParaRPr lang="ru-RU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dirty="0" err="1" smtClean="0"/>
              <a:t>Гуржій</a:t>
            </a:r>
            <a:r>
              <a:rPr lang="uk-UA" dirty="0" smtClean="0"/>
              <a:t> Ж,А, </a:t>
            </a:r>
            <a:r>
              <a:rPr lang="uk-UA" dirty="0" err="1" smtClean="0"/>
              <a:t>Погребівська</a:t>
            </a:r>
            <a:r>
              <a:rPr lang="ru-RU" dirty="0" smtClean="0"/>
              <a:t> ЗОШ</a:t>
            </a:r>
            <a:endParaRPr lang="ru-RU" dirty="0"/>
          </a:p>
        </p:txBody>
      </p:sp>
      <p:pic>
        <p:nvPicPr>
          <p:cNvPr id="4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68348">
            <a:off x="6458592" y="1574919"/>
            <a:ext cx="1166398" cy="263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8801">
            <a:off x="5727355" y="2220578"/>
            <a:ext cx="1166398" cy="263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807003"/>
      </p:ext>
    </p:extLst>
  </p:cSld>
  <p:clrMapOvr>
    <a:masterClrMapping/>
  </p:clrMapOvr>
  <p:transition spd="med">
    <p:wheel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8801">
            <a:off x="6730687" y="2244869"/>
            <a:ext cx="1166398" cy="263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2" name="Группа 31"/>
          <p:cNvGrpSpPr/>
          <p:nvPr/>
        </p:nvGrpSpPr>
        <p:grpSpPr>
          <a:xfrm>
            <a:off x="5652120" y="0"/>
            <a:ext cx="3270119" cy="6501266"/>
            <a:chOff x="5815277" y="220930"/>
            <a:chExt cx="3270119" cy="6501266"/>
          </a:xfrm>
        </p:grpSpPr>
        <p:pic>
          <p:nvPicPr>
            <p:cNvPr id="33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2809" y="3563454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7044" y="2374139"/>
              <a:ext cx="1564118" cy="1677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3357" y="220930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3358" y="3740223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5277" y="4821766"/>
              <a:ext cx="1879487" cy="1872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98" r="2000" b="2211"/>
            <a:stretch/>
          </p:blipFill>
          <p:spPr bwMode="auto">
            <a:xfrm>
              <a:off x="6805197" y="4273640"/>
              <a:ext cx="1713261" cy="170584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9057">
              <a:off x="7886924" y="2628642"/>
              <a:ext cx="906852" cy="853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9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00" t="15707" r="46567" b="30712"/>
            <a:stretch/>
          </p:blipFill>
          <p:spPr bwMode="auto">
            <a:xfrm>
              <a:off x="6359309" y="5126562"/>
              <a:ext cx="988828" cy="102072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4041" y="4647714"/>
              <a:ext cx="779040" cy="802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588" y="5578160"/>
              <a:ext cx="623348" cy="642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0756" y="5958721"/>
              <a:ext cx="493713" cy="5087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3332" y="5704609"/>
              <a:ext cx="987425" cy="101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60542" y="1494078"/>
            <a:ext cx="1747916" cy="921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4401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alpha val="6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Мета уроку:</a:t>
            </a:r>
            <a:endParaRPr lang="ru-RU" dirty="0">
              <a:effectLst>
                <a:glow rad="101600">
                  <a:schemeClr val="bg1">
                    <a:alpha val="6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" name="Рисунок 29" descr="33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67544" y="764704"/>
            <a:ext cx="1872208" cy="1872208"/>
          </a:xfrm>
          <a:prstGeom prst="rect">
            <a:avLst/>
          </a:prstGeom>
        </p:spPr>
      </p:pic>
      <p:sp>
        <p:nvSpPr>
          <p:cNvPr id="31" name="Заголовок 1"/>
          <p:cNvSpPr txBox="1">
            <a:spLocks/>
          </p:cNvSpPr>
          <p:nvPr/>
        </p:nvSpPr>
        <p:spPr>
          <a:xfrm>
            <a:off x="2471893" y="1037672"/>
            <a:ext cx="5565034" cy="3015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alpha val="6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Ознайомитись з будовою одноклітинних прісноводних організмів;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b="1" cap="all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bg1">
                    <a:alpha val="60000"/>
                  </a:schemeClr>
                </a:glow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alpha val="60000"/>
                    </a:scheme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- З'ясувати роль </a:t>
            </a:r>
            <a:r>
              <a:rPr lang="uk-UA" sz="2400" b="1" cap="all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alpha val="6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одноклітинних водоростей  </a:t>
            </a:r>
            <a:r>
              <a:rPr kumimoji="0" lang="uk-UA" sz="2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bg1">
                      <a:alpha val="60000"/>
                    </a:schemeClr>
                  </a:glow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 природі та житті людини.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284984"/>
            <a:ext cx="1652587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412776"/>
            <a:ext cx="3384376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Группа 21"/>
          <p:cNvGrpSpPr/>
          <p:nvPr/>
        </p:nvGrpSpPr>
        <p:grpSpPr>
          <a:xfrm>
            <a:off x="5634592" y="34351"/>
            <a:ext cx="3833952" cy="6501266"/>
            <a:chOff x="5815277" y="220930"/>
            <a:chExt cx="3833952" cy="6501266"/>
          </a:xfrm>
        </p:grpSpPr>
        <p:pic>
          <p:nvPicPr>
            <p:cNvPr id="23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2809" y="3563454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7044" y="2374139"/>
              <a:ext cx="1564118" cy="16774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3357" y="220930"/>
              <a:ext cx="3745872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3358" y="3740223"/>
              <a:ext cx="1652587" cy="2309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5277" y="4821766"/>
              <a:ext cx="1879487" cy="1872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98" r="2000" b="2211"/>
            <a:stretch/>
          </p:blipFill>
          <p:spPr bwMode="auto">
            <a:xfrm>
              <a:off x="6805197" y="4273640"/>
              <a:ext cx="1713261" cy="170584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9057">
              <a:off x="7886924" y="2628642"/>
              <a:ext cx="906852" cy="8534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9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00" t="15707" r="46567" b="30712"/>
            <a:stretch/>
          </p:blipFill>
          <p:spPr bwMode="auto">
            <a:xfrm>
              <a:off x="6359309" y="5126562"/>
              <a:ext cx="988828" cy="102072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8" name="Picture 1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4041" y="4647714"/>
              <a:ext cx="779040" cy="802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9" name="Picture 1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588" y="5578160"/>
              <a:ext cx="623348" cy="6423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0" name="Picture 1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0756" y="5958721"/>
              <a:ext cx="493713" cy="5087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" name="Picture 1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3332" y="5704609"/>
              <a:ext cx="987425" cy="101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 flipH="1">
            <a:off x="2339750" y="4426784"/>
            <a:ext cx="56971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 одноклітинні еукаріоти належать до водоростей?</a:t>
            </a:r>
          </a:p>
          <a:p>
            <a:endParaRPr lang="uk-UA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 можна їх вважати самостійними організмами</a:t>
            </a:r>
            <a:r>
              <a:rPr lang="uk-UA" sz="2800" b="1" dirty="0" smtClean="0">
                <a:solidFill>
                  <a:srgbClr val="C00000"/>
                </a:solidFill>
              </a:rPr>
              <a:t>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9" name="Рисунок 38" descr="33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15279" y="3946678"/>
            <a:ext cx="187220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980634"/>
      </p:ext>
    </p:extLst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60513">
            <a:off x="991646" y="-1314281"/>
            <a:ext cx="1399342" cy="461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733256"/>
            <a:ext cx="779040" cy="80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869160"/>
            <a:ext cx="779040" cy="80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-1188640" y="260648"/>
            <a:ext cx="6984776" cy="934401"/>
          </a:xfrm>
        </p:spPr>
        <p:txBody>
          <a:bodyPr/>
          <a:lstStyle/>
          <a:p>
            <a:r>
              <a:rPr lang="uk-UA" b="1" dirty="0" err="1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Евглена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 зелена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15616" y="4869160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400" dirty="0" smtClean="0"/>
          </a:p>
          <a:p>
            <a:pPr algn="just"/>
            <a:endParaRPr lang="uk-UA" sz="2400" dirty="0" smtClean="0"/>
          </a:p>
          <a:p>
            <a:pPr algn="just"/>
            <a:endParaRPr lang="uk-UA" sz="2400" dirty="0" smtClean="0"/>
          </a:p>
          <a:p>
            <a:pPr algn="just"/>
            <a:endParaRPr lang="uk-UA" sz="2400" dirty="0" smtClean="0"/>
          </a:p>
        </p:txBody>
      </p:sp>
      <p:sp>
        <p:nvSpPr>
          <p:cNvPr id="32" name="Прямоугольник 31"/>
          <p:cNvSpPr/>
          <p:nvPr/>
        </p:nvSpPr>
        <p:spPr>
          <a:xfrm>
            <a:off x="611560" y="5949280"/>
            <a:ext cx="7344816" cy="504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60513">
            <a:off x="6420391" y="-232895"/>
            <a:ext cx="2653660" cy="315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65940" y="1799477"/>
            <a:ext cx="1137119" cy="921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Борщ\Desktop\Новая папка\tduk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4519"/>
            <a:ext cx="7524328" cy="51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Борщ\Desktop\Новая папка\image061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188641"/>
            <a:ext cx="4211960" cy="29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60513">
            <a:off x="991646" y="-1314281"/>
            <a:ext cx="1399342" cy="461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60513">
            <a:off x="1144046" y="-1161881"/>
            <a:ext cx="1399342" cy="461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60513">
            <a:off x="1296446" y="-1009481"/>
            <a:ext cx="1399342" cy="461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7030A0"/>
                </a:solidFill>
              </a:rPr>
              <a:t>Розмноження </a:t>
            </a:r>
            <a:r>
              <a:rPr lang="uk-UA" b="1" dirty="0" err="1" smtClean="0">
                <a:solidFill>
                  <a:srgbClr val="7030A0"/>
                </a:solidFill>
              </a:rPr>
              <a:t>евглени</a:t>
            </a:r>
            <a:r>
              <a:rPr lang="uk-UA" b="1" dirty="0" smtClean="0">
                <a:solidFill>
                  <a:srgbClr val="7030A0"/>
                </a:solidFill>
              </a:rPr>
              <a:t> зеленої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Гуржій</a:t>
            </a:r>
            <a:r>
              <a:rPr lang="ru-RU" dirty="0" smtClean="0"/>
              <a:t> Ж,А          </a:t>
            </a:r>
            <a:r>
              <a:rPr lang="ru-RU" dirty="0" err="1" smtClean="0"/>
              <a:t>Погребівська</a:t>
            </a:r>
            <a:r>
              <a:rPr lang="ru-RU" dirty="0" smtClean="0"/>
              <a:t> ЗОШ</a:t>
            </a:r>
            <a:endParaRPr lang="ru-RU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60513">
            <a:off x="5210990" y="3362524"/>
            <a:ext cx="2470193" cy="461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Борщ\Desktop\Новая папка\Без названия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4087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60513">
            <a:off x="676883" y="3514924"/>
            <a:ext cx="2470193" cy="461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6667" b="89844" l="45139" r="652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042" t="15843" r="33090" b="8867"/>
          <a:stretch/>
        </p:blipFill>
        <p:spPr bwMode="auto">
          <a:xfrm rot="573867">
            <a:off x="99800" y="1203560"/>
            <a:ext cx="915964" cy="232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9097">
            <a:off x="7130659" y="3865322"/>
            <a:ext cx="1948009" cy="263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5167443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843808" y="6021289"/>
            <a:ext cx="3903712" cy="860736"/>
          </a:xfrm>
        </p:spPr>
        <p:txBody>
          <a:bodyPr/>
          <a:lstStyle/>
          <a:p>
            <a:r>
              <a:rPr lang="ru-RU" dirty="0" err="1" smtClean="0"/>
              <a:t>Гуржій</a:t>
            </a:r>
            <a:r>
              <a:rPr lang="ru-RU" dirty="0" smtClean="0"/>
              <a:t> Ж,А,,  </a:t>
            </a:r>
            <a:r>
              <a:rPr lang="ru-RU" dirty="0" err="1" smtClean="0"/>
              <a:t>Погребівська</a:t>
            </a:r>
            <a:r>
              <a:rPr lang="ru-RU" dirty="0" smtClean="0"/>
              <a:t> ЗОШ</a:t>
            </a:r>
            <a:endParaRPr lang="ru-RU" dirty="0"/>
          </a:p>
        </p:txBody>
      </p:sp>
      <p:pic>
        <p:nvPicPr>
          <p:cNvPr id="4" name="Picture 2" descr="C:\Users\Борщ\Desktop\Новая папка\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640960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93889"/>
      </p:ext>
    </p:extLst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0"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7014</TotalTime>
  <Words>374</Words>
  <Application>Microsoft Office PowerPoint</Application>
  <PresentationFormat>Экран (4:3)</PresentationFormat>
  <Paragraphs>92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Віртуальна  подорож</vt:lpstr>
      <vt:lpstr>маршрутний лист</vt:lpstr>
      <vt:lpstr>Різновиди   твариноподібних організмів</vt:lpstr>
      <vt:lpstr>Самостійна робота</vt:lpstr>
      <vt:lpstr>Тема уроку: Одноклітинні водорості -  евглена зелена,хламідомонада,хлорела .</vt:lpstr>
      <vt:lpstr>Мета уроку:</vt:lpstr>
      <vt:lpstr>Евглена зелена</vt:lpstr>
      <vt:lpstr>Розмноження евглени зеленої</vt:lpstr>
      <vt:lpstr>Презентация PowerPoint</vt:lpstr>
      <vt:lpstr>Презентация PowerPoint</vt:lpstr>
      <vt:lpstr>Презентация PowerPoint</vt:lpstr>
      <vt:lpstr>Роль у природі та житті людини</vt:lpstr>
      <vt:lpstr>Метод  “чотирикратного пошуку”</vt:lpstr>
      <vt:lpstr>Інструктивні картки</vt:lpstr>
      <vt:lpstr>Одноклітинні  істоти –  є  цілісними  самостійними організмами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Борщ</cp:lastModifiedBy>
  <cp:revision>1545</cp:revision>
  <dcterms:created xsi:type="dcterms:W3CDTF">2012-03-25T10:52:33Z</dcterms:created>
  <dcterms:modified xsi:type="dcterms:W3CDTF">2018-03-22T16:36:20Z</dcterms:modified>
</cp:coreProperties>
</file>