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6" r:id="rId3"/>
    <p:sldId id="287" r:id="rId4"/>
    <p:sldId id="288" r:id="rId5"/>
    <p:sldId id="258" r:id="rId6"/>
    <p:sldId id="290" r:id="rId7"/>
    <p:sldId id="267" r:id="rId8"/>
    <p:sldId id="291" r:id="rId9"/>
    <p:sldId id="292" r:id="rId10"/>
    <p:sldId id="293" r:id="rId11"/>
    <p:sldId id="296" r:id="rId12"/>
    <p:sldId id="297" r:id="rId13"/>
    <p:sldId id="274" r:id="rId14"/>
    <p:sldId id="276" r:id="rId15"/>
    <p:sldId id="270" r:id="rId16"/>
    <p:sldId id="299" r:id="rId17"/>
    <p:sldId id="298" r:id="rId18"/>
    <p:sldId id="300" r:id="rId19"/>
    <p:sldId id="268" r:id="rId20"/>
    <p:sldId id="277" r:id="rId21"/>
    <p:sldId id="278" r:id="rId22"/>
    <p:sldId id="279" r:id="rId23"/>
    <p:sldId id="301" r:id="rId24"/>
    <p:sldId id="28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3366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3366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3366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3366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3366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3366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3366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3366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3366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FF33"/>
    <a:srgbClr val="000099"/>
    <a:srgbClr val="FF0000"/>
    <a:srgbClr val="0000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58" autoAdjust="0"/>
  </p:normalViewPr>
  <p:slideViewPr>
    <p:cSldViewPr>
      <p:cViewPr varScale="1">
        <p:scale>
          <a:sx n="79" d="100"/>
          <a:sy n="79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8E3DF-B70F-43AF-B157-ABC0D823A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219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82BC3-12EB-434A-A918-17BD7D8E8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991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08EA7-5BD0-47E3-B94D-A4DA18397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57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BADD6-E2B0-4677-8999-D0E2452C2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149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B5A99-D3E8-4B63-B3CF-1E27EACE8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18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D871C-4572-4568-A07C-C5982C3D5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65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43350-F4C3-416A-8D9D-70E473825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733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E899D-89B2-427A-9B0F-B4B6C4BED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379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BFFB7-5E7E-4385-8FF2-70189F508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615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D0252-2F4D-44A0-9AAE-48FCF2E12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132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D8285-4EF2-4B87-ABEE-5A4C5F761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350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0D02553-B026-4419-A553-ABF444F8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&#1056;&#1072;&#1073;&#1086;&#1095;&#1080;&#1081;%20&#1089;&#1090;&#1086;&#1083;/&#1092;&#1077;&#1089;&#1090;&#1080;&#1074;&#1072;&#1083;&#1100;/&#1060;&#1077;&#1089;&#1090;&#1080;&#1074;&#1072;&#1083;&#1100;%20&#1087;&#1077;&#1076;&#1072;&#1075;&#1086;&#1075;&#1080;&#1095;&#1077;&#1089;&#1082;&#1080;&#1093;%20&#1080;&#1076;&#1077;&#1081;%20&#1054;&#1090;&#1082;&#1088;&#1099;&#1090;&#1099;&#1081;%20&#1091;&#1088;&#1086;&#1082;%202006-2007%20&#1091;&#1095;&#1077;&#1073;&#1085;&#1086;&#1075;&#1086;%20&#1075;&#1086;&#1076;&#1072;%202.files/img109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9388" y="2492375"/>
            <a:ext cx="6121400" cy="1727200"/>
          </a:xfrm>
        </p:spPr>
        <p:txBody>
          <a:bodyPr/>
          <a:lstStyle/>
          <a:p>
            <a:pPr eaLnBrk="1" hangingPunct="1"/>
            <a:r>
              <a:rPr lang="uk-UA" sz="12000" b="1" dirty="0" smtClean="0">
                <a:solidFill>
                  <a:srgbClr val="0000CC"/>
                </a:solidFill>
              </a:rPr>
              <a:t>Білки:</a:t>
            </a:r>
            <a:br>
              <a:rPr lang="uk-UA" sz="12000" b="1" dirty="0" smtClean="0">
                <a:solidFill>
                  <a:srgbClr val="0000CC"/>
                </a:solidFill>
              </a:rPr>
            </a:br>
            <a:r>
              <a:rPr lang="uk-UA" sz="3200" b="1" dirty="0" smtClean="0">
                <a:solidFill>
                  <a:srgbClr val="0000CC"/>
                </a:solidFill>
              </a:rPr>
              <a:t>склад, будова, властивості, біологічна роль.</a:t>
            </a:r>
            <a:endParaRPr lang="ru-RU" sz="3200" b="1" dirty="0" smtClean="0">
              <a:solidFill>
                <a:srgbClr val="0000CC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4941888"/>
            <a:ext cx="345598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uk-UA" sz="4400">
                <a:solidFill>
                  <a:schemeClr val="tx2"/>
                </a:solidFill>
              </a:rPr>
              <a:t/>
            </a:r>
            <a:br>
              <a:rPr lang="uk-UA" sz="4400">
                <a:solidFill>
                  <a:schemeClr val="tx2"/>
                </a:solidFill>
              </a:rPr>
            </a:br>
            <a:r>
              <a:rPr lang="uk-UA" sz="4400" b="1">
                <a:solidFill>
                  <a:srgbClr val="000099"/>
                </a:solidFill>
              </a:rPr>
              <a:t>Підготував:</a:t>
            </a:r>
            <a:r>
              <a:rPr lang="uk-UA" sz="4400" b="1">
                <a:solidFill>
                  <a:srgbClr val="FF9900"/>
                </a:solidFill>
              </a:rPr>
              <a:t/>
            </a:r>
            <a:br>
              <a:rPr lang="uk-UA" sz="4400" b="1">
                <a:solidFill>
                  <a:srgbClr val="FF9900"/>
                </a:solidFill>
              </a:rPr>
            </a:br>
            <a:endParaRPr lang="ru-RU" sz="4400">
              <a:solidFill>
                <a:srgbClr val="FF99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140200" y="5013325"/>
            <a:ext cx="4500563" cy="165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uk-UA" sz="1800" b="1">
                <a:solidFill>
                  <a:srgbClr val="000099"/>
                </a:solidFill>
                <a:latin typeface="Calibri" pitchFamily="34" charset="0"/>
              </a:rPr>
              <a:t>Вчитель хімії Козацького навчально-виховного комплексу (Загальноосвітня школа І-ІІІ ступенів  - дитячий навчальний заклад) </a:t>
            </a:r>
            <a:br>
              <a:rPr lang="uk-UA" sz="1800" b="1">
                <a:solidFill>
                  <a:srgbClr val="000099"/>
                </a:solidFill>
                <a:latin typeface="Calibri" pitchFamily="34" charset="0"/>
              </a:rPr>
            </a:br>
            <a:r>
              <a:rPr lang="uk-UA" sz="1800" b="1">
                <a:solidFill>
                  <a:srgbClr val="000099"/>
                </a:solidFill>
                <a:latin typeface="Calibri" pitchFamily="34" charset="0"/>
              </a:rPr>
              <a:t>Янкилевич Віталій Вікторович</a:t>
            </a:r>
            <a:endParaRPr lang="ru-RU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549275"/>
            <a:ext cx="8424862" cy="796925"/>
          </a:xfrm>
        </p:spPr>
        <p:txBody>
          <a:bodyPr/>
          <a:lstStyle/>
          <a:p>
            <a:pPr eaLnBrk="1" hangingPunct="1"/>
            <a:r>
              <a:rPr lang="ru-RU" b="1" smtClean="0"/>
              <a:t>2. Будова білків.</a:t>
            </a:r>
          </a:p>
        </p:txBody>
      </p:sp>
      <p:sp>
        <p:nvSpPr>
          <p:cNvPr id="28675" name="Text Box 8"/>
          <p:cNvSpPr txBox="1">
            <a:spLocks noChangeArrowheads="1"/>
          </p:cNvSpPr>
          <p:nvPr/>
        </p:nvSpPr>
        <p:spPr bwMode="auto">
          <a:xfrm>
            <a:off x="684213" y="1773238"/>
            <a:ext cx="6551612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sz="8800" b="1" i="1">
                <a:latin typeface="Monotype Corsiva" pitchFamily="66" charset="0"/>
              </a:rPr>
              <a:t>Білки</a:t>
            </a:r>
            <a:endParaRPr lang="ru-RU" sz="8800">
              <a:latin typeface="Monotype Corsiva" pitchFamily="66" charset="0"/>
            </a:endParaRPr>
          </a:p>
        </p:txBody>
      </p:sp>
      <p:sp>
        <p:nvSpPr>
          <p:cNvPr id="28676" name="Text Box 9"/>
          <p:cNvSpPr txBox="1">
            <a:spLocks noChangeArrowheads="1"/>
          </p:cNvSpPr>
          <p:nvPr/>
        </p:nvSpPr>
        <p:spPr bwMode="auto">
          <a:xfrm>
            <a:off x="303213" y="3468688"/>
            <a:ext cx="307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endParaRPr lang="uk-UA" sz="2800"/>
          </a:p>
        </p:txBody>
      </p:sp>
      <p:sp>
        <p:nvSpPr>
          <p:cNvPr id="28677" name="Text Box 8"/>
          <p:cNvSpPr txBox="1">
            <a:spLocks noChangeArrowheads="1"/>
          </p:cNvSpPr>
          <p:nvPr/>
        </p:nvSpPr>
        <p:spPr bwMode="auto">
          <a:xfrm>
            <a:off x="539750" y="3789363"/>
            <a:ext cx="3887788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sz="6000" b="1" i="1">
                <a:latin typeface="Monotype Corsiva" pitchFamily="66" charset="0"/>
              </a:rPr>
              <a:t>Прості (протеїни)</a:t>
            </a:r>
            <a:endParaRPr lang="ru-RU" sz="6000" b="1" i="1">
              <a:latin typeface="Monotype Corsiva" pitchFamily="66" charset="0"/>
            </a:endParaRPr>
          </a:p>
        </p:txBody>
      </p:sp>
      <p:sp>
        <p:nvSpPr>
          <p:cNvPr id="28678" name="Text Box 8"/>
          <p:cNvSpPr txBox="1">
            <a:spLocks noChangeArrowheads="1"/>
          </p:cNvSpPr>
          <p:nvPr/>
        </p:nvSpPr>
        <p:spPr bwMode="auto">
          <a:xfrm>
            <a:off x="4643438" y="3789363"/>
            <a:ext cx="3887787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sz="6000" b="1" i="1">
                <a:latin typeface="Monotype Corsiva" pitchFamily="66" charset="0"/>
              </a:rPr>
              <a:t>Складні (протеїди)</a:t>
            </a:r>
            <a:endParaRPr lang="ru-RU" sz="6000" b="1" i="1">
              <a:latin typeface="Monotype Corsiva" pitchFamily="66" charset="0"/>
            </a:endParaRPr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 rot="-2719422">
            <a:off x="2418556" y="3328194"/>
            <a:ext cx="1296988" cy="431800"/>
          </a:xfrm>
          <a:prstGeom prst="leftArrow">
            <a:avLst>
              <a:gd name="adj1" fmla="val 50000"/>
              <a:gd name="adj2" fmla="val 75092"/>
            </a:avLst>
          </a:prstGeom>
          <a:solidFill>
            <a:srgbClr val="333399">
              <a:alpha val="85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81" name="AutoShape 9"/>
          <p:cNvSpPr>
            <a:spLocks noChangeArrowheads="1"/>
          </p:cNvSpPr>
          <p:nvPr/>
        </p:nvSpPr>
        <p:spPr bwMode="auto">
          <a:xfrm rot="13302613">
            <a:off x="4500563" y="3357563"/>
            <a:ext cx="1296987" cy="431800"/>
          </a:xfrm>
          <a:prstGeom prst="leftArrow">
            <a:avLst>
              <a:gd name="adj1" fmla="val 50000"/>
              <a:gd name="adj2" fmla="val 75092"/>
            </a:avLst>
          </a:prstGeom>
          <a:solidFill>
            <a:srgbClr val="333399">
              <a:alpha val="85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549275"/>
            <a:ext cx="5184775" cy="796925"/>
          </a:xfrm>
        </p:spPr>
        <p:txBody>
          <a:bodyPr/>
          <a:lstStyle/>
          <a:p>
            <a:pPr eaLnBrk="1" hangingPunct="1"/>
            <a:r>
              <a:rPr lang="uk-UA" sz="4000" b="1" smtClean="0">
                <a:solidFill>
                  <a:schemeClr val="accent2"/>
                </a:solidFill>
              </a:rPr>
              <a:t>3. Р</a:t>
            </a:r>
            <a:r>
              <a:rPr lang="ru-RU" sz="4000" b="1" smtClean="0">
                <a:solidFill>
                  <a:schemeClr val="accent2"/>
                </a:solidFill>
              </a:rPr>
              <a:t>івні організації білкової молекули</a:t>
            </a:r>
            <a:r>
              <a:rPr lang="ru-RU" sz="4000" smtClean="0"/>
              <a:t> </a:t>
            </a:r>
          </a:p>
        </p:txBody>
      </p:sp>
      <p:sp>
        <p:nvSpPr>
          <p:cNvPr id="31748" name="Text Box 8"/>
          <p:cNvSpPr txBox="1">
            <a:spLocks noChangeArrowheads="1"/>
          </p:cNvSpPr>
          <p:nvPr/>
        </p:nvSpPr>
        <p:spPr bwMode="auto">
          <a:xfrm>
            <a:off x="395288" y="1700213"/>
            <a:ext cx="4356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uk-UA" b="1"/>
              <a:t>Первинна структура.</a:t>
            </a:r>
            <a:endParaRPr lang="ru-RU" b="1"/>
          </a:p>
        </p:txBody>
      </p:sp>
      <p:sp>
        <p:nvSpPr>
          <p:cNvPr id="31749" name="Text Box 9"/>
          <p:cNvSpPr txBox="1">
            <a:spLocks noChangeArrowheads="1"/>
          </p:cNvSpPr>
          <p:nvPr/>
        </p:nvSpPr>
        <p:spPr bwMode="auto">
          <a:xfrm>
            <a:off x="303213" y="3468688"/>
            <a:ext cx="307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endParaRPr lang="uk-UA" sz="2800"/>
          </a:p>
        </p:txBody>
      </p:sp>
      <p:pic>
        <p:nvPicPr>
          <p:cNvPr id="31754" name="Picture 10" descr="сканирование00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" t="6396" r="73839" b="80589"/>
          <a:stretch>
            <a:fillRect/>
          </a:stretch>
        </p:blipFill>
        <p:spPr bwMode="auto">
          <a:xfrm>
            <a:off x="395288" y="2349500"/>
            <a:ext cx="3889375" cy="309562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60" name="Text Box 8"/>
          <p:cNvSpPr txBox="1">
            <a:spLocks noChangeArrowheads="1"/>
          </p:cNvSpPr>
          <p:nvPr/>
        </p:nvSpPr>
        <p:spPr bwMode="auto">
          <a:xfrm>
            <a:off x="4427538" y="1700213"/>
            <a:ext cx="4356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b="1"/>
              <a:t>2. Вторинна структура.</a:t>
            </a:r>
            <a:endParaRPr lang="ru-RU" b="1"/>
          </a:p>
        </p:txBody>
      </p:sp>
      <p:pic>
        <p:nvPicPr>
          <p:cNvPr id="31762" name="Picture 18" descr="../Рабочий%20стол/фестиваль/Фестиваль%20педагогических%20идей%20Открытый%20урок%202006-2007%20учебного%20года%202.files/img109.jp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9500"/>
            <a:ext cx="424815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63" name="Text Box 8"/>
          <p:cNvSpPr txBox="1">
            <a:spLocks noChangeArrowheads="1"/>
          </p:cNvSpPr>
          <p:nvPr/>
        </p:nvSpPr>
        <p:spPr bwMode="auto">
          <a:xfrm>
            <a:off x="4140200" y="5373688"/>
            <a:ext cx="47529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4000" b="1"/>
              <a:t>Фібріллярні білки</a:t>
            </a:r>
            <a:endParaRPr lang="ru-RU" sz="4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549275"/>
            <a:ext cx="5184775" cy="796925"/>
          </a:xfrm>
        </p:spPr>
        <p:txBody>
          <a:bodyPr/>
          <a:lstStyle/>
          <a:p>
            <a:pPr eaLnBrk="1" hangingPunct="1"/>
            <a:r>
              <a:rPr lang="uk-UA" sz="4000" b="1" smtClean="0">
                <a:solidFill>
                  <a:schemeClr val="accent2"/>
                </a:solidFill>
              </a:rPr>
              <a:t>3. Р</a:t>
            </a:r>
            <a:r>
              <a:rPr lang="ru-RU" sz="4000" b="1" smtClean="0">
                <a:solidFill>
                  <a:schemeClr val="accent2"/>
                </a:solidFill>
              </a:rPr>
              <a:t>івні організації білкової молекули</a:t>
            </a:r>
            <a:r>
              <a:rPr lang="ru-RU" sz="4000" smtClean="0"/>
              <a:t> </a:t>
            </a:r>
          </a:p>
        </p:txBody>
      </p:sp>
      <p:sp>
        <p:nvSpPr>
          <p:cNvPr id="32771" name="Text Box 8"/>
          <p:cNvSpPr txBox="1">
            <a:spLocks noChangeArrowheads="1"/>
          </p:cNvSpPr>
          <p:nvPr/>
        </p:nvSpPr>
        <p:spPr bwMode="auto">
          <a:xfrm>
            <a:off x="395288" y="1700213"/>
            <a:ext cx="4356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b="1"/>
              <a:t>3. Третинна структура.</a:t>
            </a:r>
            <a:endParaRPr lang="ru-RU" b="1"/>
          </a:p>
        </p:txBody>
      </p:sp>
      <p:sp>
        <p:nvSpPr>
          <p:cNvPr id="32772" name="Text Box 9"/>
          <p:cNvSpPr txBox="1">
            <a:spLocks noChangeArrowheads="1"/>
          </p:cNvSpPr>
          <p:nvPr/>
        </p:nvSpPr>
        <p:spPr bwMode="auto">
          <a:xfrm>
            <a:off x="303213" y="3468688"/>
            <a:ext cx="307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endParaRPr lang="uk-UA" sz="2800"/>
          </a:p>
        </p:txBody>
      </p:sp>
      <p:sp>
        <p:nvSpPr>
          <p:cNvPr id="32774" name="Text Box 8"/>
          <p:cNvSpPr txBox="1">
            <a:spLocks noChangeArrowheads="1"/>
          </p:cNvSpPr>
          <p:nvPr/>
        </p:nvSpPr>
        <p:spPr bwMode="auto">
          <a:xfrm>
            <a:off x="4427538" y="1700213"/>
            <a:ext cx="4356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b="1"/>
              <a:t>4. Четвертинна структура.</a:t>
            </a:r>
            <a:endParaRPr lang="ru-RU" b="1"/>
          </a:p>
        </p:txBody>
      </p:sp>
      <p:pic>
        <p:nvPicPr>
          <p:cNvPr id="32776" name="Picture 8" descr="сканирование00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" t="19534" r="76346" b="55669"/>
          <a:stretch>
            <a:fillRect/>
          </a:stretch>
        </p:blipFill>
        <p:spPr bwMode="auto">
          <a:xfrm>
            <a:off x="468313" y="2349500"/>
            <a:ext cx="3598862" cy="3240088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7" name="Picture 9" descr="img1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349500"/>
            <a:ext cx="43211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8" name="Text Box 8"/>
          <p:cNvSpPr txBox="1">
            <a:spLocks noChangeArrowheads="1"/>
          </p:cNvSpPr>
          <p:nvPr/>
        </p:nvSpPr>
        <p:spPr bwMode="auto">
          <a:xfrm>
            <a:off x="468313" y="5661025"/>
            <a:ext cx="73453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4000" b="1"/>
              <a:t>Глобулярні білки</a:t>
            </a:r>
            <a:endParaRPr lang="ru-RU" sz="4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49275"/>
            <a:ext cx="5184775" cy="796925"/>
          </a:xfrm>
        </p:spPr>
        <p:txBody>
          <a:bodyPr/>
          <a:lstStyle/>
          <a:p>
            <a:pPr eaLnBrk="1" hangingPunct="1"/>
            <a:r>
              <a:rPr lang="uk-UA" sz="3200" b="1" smtClean="0">
                <a:solidFill>
                  <a:srgbClr val="003366"/>
                </a:solidFill>
              </a:rPr>
              <a:t>4. Фізичні властивості білків</a:t>
            </a:r>
            <a:endParaRPr lang="ru-RU" sz="3200" b="1" smtClean="0">
              <a:solidFill>
                <a:srgbClr val="003366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229600" cy="4165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uk-UA" sz="1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200" smtClean="0"/>
              <a:t>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uk-UA" sz="1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200" smtClean="0"/>
              <a:t>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200" smtClean="0"/>
              <a:t>                          </a:t>
            </a:r>
            <a:r>
              <a:rPr lang="uk-UA" sz="1200" b="1" smtClean="0">
                <a:solidFill>
                  <a:srgbClr val="000099"/>
                </a:solidFill>
              </a:rPr>
              <a:t>   </a:t>
            </a:r>
            <a:r>
              <a:rPr lang="uk-UA" sz="1800" b="1" smtClean="0">
                <a:solidFill>
                  <a:srgbClr val="000099"/>
                </a:solidFill>
              </a:rPr>
              <a:t>Розчинні</a:t>
            </a:r>
            <a:r>
              <a:rPr lang="uk-UA" sz="1800" smtClean="0"/>
              <a:t>    </a:t>
            </a:r>
            <a:r>
              <a:rPr lang="uk-UA" sz="1800" b="1" smtClean="0"/>
              <a:t>←   Розчинність у воді→</a:t>
            </a:r>
            <a:r>
              <a:rPr lang="uk-UA" sz="1800" smtClean="0"/>
              <a:t>          </a:t>
            </a:r>
            <a:r>
              <a:rPr lang="uk-UA" sz="1800" b="1" smtClean="0">
                <a:solidFill>
                  <a:srgbClr val="000099"/>
                </a:solidFill>
              </a:rPr>
              <a:t>Нерозчинні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smtClean="0"/>
              <a:t>                             ↓                                                                      ↓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smtClean="0"/>
              <a:t>    </a:t>
            </a:r>
            <a:r>
              <a:rPr lang="uk-UA" sz="1800" b="1" smtClean="0">
                <a:solidFill>
                  <a:srgbClr val="000099"/>
                </a:solidFill>
              </a:rPr>
              <a:t>Глобулярні білки</a:t>
            </a:r>
            <a:r>
              <a:rPr lang="uk-UA" sz="1800" smtClean="0"/>
              <a:t>            </a:t>
            </a:r>
            <a:r>
              <a:rPr lang="uk-UA" sz="1800" b="1" smtClean="0"/>
              <a:t>←     Будова      →</a:t>
            </a:r>
            <a:r>
              <a:rPr lang="uk-UA" sz="1800" smtClean="0"/>
              <a:t>             </a:t>
            </a:r>
            <a:r>
              <a:rPr lang="uk-UA" sz="1800" b="1" smtClean="0">
                <a:solidFill>
                  <a:srgbClr val="000099"/>
                </a:solidFill>
              </a:rPr>
              <a:t>Фібрилярні білки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smtClean="0"/>
              <a:t>.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smtClean="0"/>
              <a:t>   </a:t>
            </a:r>
            <a:r>
              <a:rPr lang="uk-UA" sz="1800" b="1" smtClean="0"/>
              <a:t>Ферменти.                            ←     Наприклад    →          М</a:t>
            </a:r>
            <a:r>
              <a:rPr lang="ru-RU" sz="1800" b="1" smtClean="0"/>
              <a:t>’</a:t>
            </a:r>
            <a:r>
              <a:rPr lang="uk-UA" sz="1800" b="1" smtClean="0"/>
              <a:t>язових тканин.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b="1" smtClean="0"/>
              <a:t>   Антитіла.                                                                       Шкірних покривів.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b="1" smtClean="0"/>
              <a:t>   Гормони.                                                                        Волосся.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b="1" smtClean="0"/>
              <a:t>  Альбуміни, що містяться:                                           Рогових покривів.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b="1" smtClean="0"/>
              <a:t>  в яєчному жовтку,                                                         Вовни.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b="1" smtClean="0"/>
              <a:t>  в сироватці крові,                                                         Пір</a:t>
            </a:r>
            <a:r>
              <a:rPr lang="en-US" sz="1800" b="1" smtClean="0"/>
              <a:t>’</a:t>
            </a:r>
            <a:r>
              <a:rPr lang="uk-UA" sz="1800" b="1" smtClean="0"/>
              <a:t>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b="1" smtClean="0"/>
              <a:t>  в молоці,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b="1" smtClean="0"/>
              <a:t> </a:t>
            </a:r>
            <a:r>
              <a:rPr lang="ru-RU" sz="1800" b="1" smtClean="0"/>
              <a:t> в</a:t>
            </a:r>
            <a:r>
              <a:rPr lang="uk-UA" sz="1800" b="1" smtClean="0"/>
              <a:t> насінні рослин</a:t>
            </a:r>
            <a:endParaRPr lang="ru-RU" sz="1800" b="1" smtClean="0"/>
          </a:p>
        </p:txBody>
      </p:sp>
      <p:pic>
        <p:nvPicPr>
          <p:cNvPr id="6149" name="Picture 6" descr="79px-Collagentripleheli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052513"/>
            <a:ext cx="649287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Рисунок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8153400" cy="39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49275"/>
            <a:ext cx="5184775" cy="796925"/>
          </a:xfrm>
        </p:spPr>
        <p:txBody>
          <a:bodyPr/>
          <a:lstStyle/>
          <a:p>
            <a:pPr eaLnBrk="1" hangingPunct="1"/>
            <a:r>
              <a:rPr lang="uk-UA" sz="4000" b="1" smtClean="0">
                <a:solidFill>
                  <a:srgbClr val="003366"/>
                </a:solidFill>
              </a:rPr>
              <a:t>5. Хімічні властивості білків</a:t>
            </a:r>
            <a:endParaRPr lang="ru-RU" sz="4000" b="1" smtClean="0">
              <a:solidFill>
                <a:srgbClr val="003366"/>
              </a:solidFill>
            </a:endParaRP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1042988" y="1844675"/>
            <a:ext cx="3744912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4500" b="1"/>
              <a:t>Денатурація</a:t>
            </a:r>
            <a:r>
              <a:rPr lang="en-US" sz="1800" b="1"/>
              <a:t>  </a:t>
            </a:r>
            <a:endParaRPr lang="ru-RU" sz="1800" b="1"/>
          </a:p>
        </p:txBody>
      </p: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4787900" y="4941888"/>
            <a:ext cx="397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4500" b="1"/>
              <a:t>Ренатурація</a:t>
            </a:r>
            <a:endParaRPr lang="ru-RU" sz="45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549275"/>
            <a:ext cx="8785225" cy="936625"/>
          </a:xfrm>
        </p:spPr>
        <p:txBody>
          <a:bodyPr/>
          <a:lstStyle/>
          <a:p>
            <a:pPr eaLnBrk="1" hangingPunct="1"/>
            <a:r>
              <a:rPr lang="uk-UA" sz="3600" b="1" smtClean="0">
                <a:solidFill>
                  <a:srgbClr val="003366"/>
                </a:solidFill>
              </a:rPr>
              <a:t>Чинники, які зумовлюють денатурацію білків</a:t>
            </a:r>
            <a:endParaRPr lang="ru-RU" sz="3600" b="1" smtClean="0">
              <a:solidFill>
                <a:srgbClr val="0033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7529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sz="2400" smtClean="0"/>
              <a:t>   </a:t>
            </a:r>
            <a:r>
              <a:rPr lang="uk-UA" sz="2400" b="1" smtClean="0">
                <a:solidFill>
                  <a:srgbClr val="000099"/>
                </a:solidFill>
              </a:rPr>
              <a:t> Хімічні     </a:t>
            </a:r>
            <a:r>
              <a:rPr lang="uk-UA" sz="2400" b="1" smtClean="0"/>
              <a:t>                         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smtClean="0"/>
              <a:t>Концентровані кислоти і луги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smtClean="0"/>
              <a:t>Сполуки важких металічних елементів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smtClean="0"/>
              <a:t>Органічні розчинники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smtClean="0"/>
              <a:t>Отрути рослинного і тваринного походження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smtClean="0"/>
              <a:t>Сечовина у високих конценраціях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sz="2400" b="1" smtClean="0"/>
              <a:t>    </a:t>
            </a:r>
            <a:r>
              <a:rPr lang="uk-UA" sz="2400" b="1" smtClean="0">
                <a:solidFill>
                  <a:srgbClr val="000099"/>
                </a:solidFill>
              </a:rPr>
              <a:t>Фізичні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smtClean="0"/>
              <a:t>Високі температури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smtClean="0"/>
              <a:t>Ультрафіолетове опромінення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smtClean="0"/>
              <a:t>Рентгенівське й радіоактивне опромінення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smtClean="0"/>
              <a:t>Механічний вплив, наприклад, вібрація </a:t>
            </a:r>
            <a:endParaRPr lang="ru-RU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549275"/>
            <a:ext cx="5184775" cy="796925"/>
          </a:xfrm>
        </p:spPr>
        <p:txBody>
          <a:bodyPr/>
          <a:lstStyle/>
          <a:p>
            <a:pPr eaLnBrk="1" hangingPunct="1"/>
            <a:r>
              <a:rPr lang="uk-UA" sz="4000" b="1" smtClean="0">
                <a:solidFill>
                  <a:srgbClr val="003366"/>
                </a:solidFill>
              </a:rPr>
              <a:t>5. Хімічні властивості білків</a:t>
            </a:r>
            <a:endParaRPr lang="ru-RU" sz="4000" b="1" smtClean="0">
              <a:solidFill>
                <a:srgbClr val="003366"/>
              </a:solidFill>
            </a:endParaRPr>
          </a:p>
        </p:txBody>
      </p:sp>
      <p:sp>
        <p:nvSpPr>
          <p:cNvPr id="34819" name="Text Box 7"/>
          <p:cNvSpPr txBox="1">
            <a:spLocks noChangeArrowheads="1"/>
          </p:cNvSpPr>
          <p:nvPr/>
        </p:nvSpPr>
        <p:spPr bwMode="auto">
          <a:xfrm>
            <a:off x="827088" y="1700213"/>
            <a:ext cx="741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3600" b="1"/>
              <a:t>Гідроліз білків:</a:t>
            </a:r>
            <a:endParaRPr lang="ru-RU" sz="3600" b="1"/>
          </a:p>
        </p:txBody>
      </p:sp>
      <p:sp>
        <p:nvSpPr>
          <p:cNvPr id="34820" name="Text Box 7"/>
          <p:cNvSpPr txBox="1">
            <a:spLocks noChangeArrowheads="1"/>
          </p:cNvSpPr>
          <p:nvPr/>
        </p:nvSpPr>
        <p:spPr bwMode="auto">
          <a:xfrm>
            <a:off x="395288" y="2133600"/>
            <a:ext cx="8424862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5400"/>
              <a:t>1. Білок + </a:t>
            </a:r>
            <a:r>
              <a:rPr lang="en-US" sz="5400"/>
              <a:t>n</a:t>
            </a:r>
            <a:r>
              <a:rPr lang="uk-UA" sz="5400"/>
              <a:t>Н</a:t>
            </a:r>
            <a:r>
              <a:rPr lang="uk-UA" sz="5400" baseline="-25000"/>
              <a:t>2</a:t>
            </a:r>
            <a:r>
              <a:rPr lang="uk-UA" sz="5400"/>
              <a:t>О ---------→</a:t>
            </a:r>
          </a:p>
          <a:p>
            <a:pPr eaLnBrk="1" hangingPunct="1"/>
            <a:r>
              <a:rPr lang="uk-UA" sz="5400"/>
              <a:t>суміш α-амінокислот</a:t>
            </a:r>
            <a:endParaRPr lang="ru-RU" sz="5400"/>
          </a:p>
        </p:txBody>
      </p:sp>
      <p:sp>
        <p:nvSpPr>
          <p:cNvPr id="34824" name="Text Box 7"/>
          <p:cNvSpPr txBox="1">
            <a:spLocks noChangeArrowheads="1"/>
          </p:cNvSpPr>
          <p:nvPr/>
        </p:nvSpPr>
        <p:spPr bwMode="auto">
          <a:xfrm>
            <a:off x="5508625" y="2060575"/>
            <a:ext cx="3455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/>
              <a:t>(</a:t>
            </a:r>
            <a:r>
              <a:rPr lang="en-US"/>
              <a:t>[H</a:t>
            </a:r>
            <a:r>
              <a:rPr lang="en-US" baseline="30000"/>
              <a:t>+</a:t>
            </a:r>
            <a:r>
              <a:rPr lang="en-US"/>
              <a:t>],[OH</a:t>
            </a:r>
            <a:r>
              <a:rPr lang="uk-UA" baseline="30000"/>
              <a:t>-</a:t>
            </a:r>
            <a:r>
              <a:rPr lang="en-US" baseline="30000"/>
              <a:t>-</a:t>
            </a:r>
            <a:r>
              <a:rPr lang="en-US"/>
              <a:t>]</a:t>
            </a:r>
            <a:r>
              <a:rPr lang="uk-UA"/>
              <a:t>, ферменти)</a:t>
            </a:r>
            <a:endParaRPr lang="ru-RU"/>
          </a:p>
        </p:txBody>
      </p:sp>
      <p:sp>
        <p:nvSpPr>
          <p:cNvPr id="34825" name="Text Box 7"/>
          <p:cNvSpPr txBox="1">
            <a:spLocks noChangeArrowheads="1"/>
          </p:cNvSpPr>
          <p:nvPr/>
        </p:nvSpPr>
        <p:spPr bwMode="auto">
          <a:xfrm>
            <a:off x="323850" y="4292600"/>
            <a:ext cx="7993063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5400"/>
              <a:t>2. Білок + </a:t>
            </a:r>
            <a:r>
              <a:rPr lang="en-US" sz="5400"/>
              <a:t>n</a:t>
            </a:r>
            <a:r>
              <a:rPr lang="uk-UA" sz="5400"/>
              <a:t>Н</a:t>
            </a:r>
            <a:r>
              <a:rPr lang="uk-UA" sz="5400" baseline="-25000"/>
              <a:t>2</a:t>
            </a:r>
            <a:r>
              <a:rPr lang="uk-UA" sz="5400"/>
              <a:t>О -----→</a:t>
            </a:r>
          </a:p>
          <a:p>
            <a:pPr eaLnBrk="1" hangingPunct="1"/>
            <a:r>
              <a:rPr lang="en-US" sz="5400"/>
              <a:t>NH</a:t>
            </a:r>
            <a:r>
              <a:rPr lang="en-US" sz="5400" baseline="-25000"/>
              <a:t>3</a:t>
            </a:r>
            <a:r>
              <a:rPr lang="en-US" sz="5400"/>
              <a:t>, H</a:t>
            </a:r>
            <a:r>
              <a:rPr lang="en-US" sz="5400" baseline="-25000"/>
              <a:t>2</a:t>
            </a:r>
            <a:r>
              <a:rPr lang="en-US" sz="5400"/>
              <a:t>S,</a:t>
            </a:r>
            <a:r>
              <a:rPr lang="uk-UA" sz="5400"/>
              <a:t> фенол та ін.</a:t>
            </a:r>
            <a:endParaRPr lang="ru-RU" sz="5400"/>
          </a:p>
        </p:txBody>
      </p:sp>
      <p:sp>
        <p:nvSpPr>
          <p:cNvPr id="34826" name="Text Box 7"/>
          <p:cNvSpPr txBox="1">
            <a:spLocks noChangeArrowheads="1"/>
          </p:cNvSpPr>
          <p:nvPr/>
        </p:nvSpPr>
        <p:spPr bwMode="auto">
          <a:xfrm>
            <a:off x="5508625" y="4292600"/>
            <a:ext cx="1655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/>
              <a:t>бактерії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549275"/>
            <a:ext cx="5184775" cy="796925"/>
          </a:xfrm>
        </p:spPr>
        <p:txBody>
          <a:bodyPr/>
          <a:lstStyle/>
          <a:p>
            <a:pPr eaLnBrk="1" hangingPunct="1"/>
            <a:r>
              <a:rPr lang="uk-UA" sz="4000" b="1" smtClean="0">
                <a:solidFill>
                  <a:srgbClr val="003366"/>
                </a:solidFill>
              </a:rPr>
              <a:t>5. Хімічні властивості білків</a:t>
            </a:r>
            <a:endParaRPr lang="ru-RU" sz="4000" b="1" smtClean="0">
              <a:solidFill>
                <a:srgbClr val="003366"/>
              </a:solidFill>
            </a:endParaRPr>
          </a:p>
        </p:txBody>
      </p:sp>
      <p:sp>
        <p:nvSpPr>
          <p:cNvPr id="33797" name="Text Box 7"/>
          <p:cNvSpPr txBox="1">
            <a:spLocks noChangeArrowheads="1"/>
          </p:cNvSpPr>
          <p:nvPr/>
        </p:nvSpPr>
        <p:spPr bwMode="auto">
          <a:xfrm>
            <a:off x="827088" y="1700213"/>
            <a:ext cx="741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3600" b="1"/>
              <a:t>Кольорові реакції на білок:</a:t>
            </a:r>
            <a:endParaRPr lang="ru-RU" sz="3600" b="1"/>
          </a:p>
        </p:txBody>
      </p:sp>
      <p:sp>
        <p:nvSpPr>
          <p:cNvPr id="33798" name="Text Box 7"/>
          <p:cNvSpPr txBox="1">
            <a:spLocks noChangeArrowheads="1"/>
          </p:cNvSpPr>
          <p:nvPr/>
        </p:nvSpPr>
        <p:spPr bwMode="auto">
          <a:xfrm>
            <a:off x="323850" y="2492375"/>
            <a:ext cx="3168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4000" b="1"/>
              <a:t>Біуретова:</a:t>
            </a:r>
            <a:endParaRPr lang="ru-RU" sz="4000" b="1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419475" y="5300663"/>
            <a:ext cx="50419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4000" b="1"/>
              <a:t>Ксантопротеїнова:</a:t>
            </a:r>
            <a:endParaRPr lang="ru-RU" sz="4000" b="1"/>
          </a:p>
        </p:txBody>
      </p:sp>
      <p:pic>
        <p:nvPicPr>
          <p:cNvPr id="33800" name="Picture 6" descr="P32513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57563"/>
            <a:ext cx="295275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9" descr="OUTPUT_000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636838"/>
            <a:ext cx="3767138" cy="282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7"/>
          <p:cNvSpPr txBox="1">
            <a:spLocks noChangeArrowheads="1"/>
          </p:cNvSpPr>
          <p:nvPr/>
        </p:nvSpPr>
        <p:spPr bwMode="auto">
          <a:xfrm>
            <a:off x="250825" y="476250"/>
            <a:ext cx="8893175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uk-UA" sz="8000" b="1"/>
              <a:t>Лабораторний дослід 14</a:t>
            </a:r>
          </a:p>
          <a:p>
            <a:pPr eaLnBrk="1" hangingPunct="1">
              <a:lnSpc>
                <a:spcPct val="85000"/>
              </a:lnSpc>
            </a:pPr>
            <a:r>
              <a:rPr lang="uk-UA" sz="8000" b="1"/>
              <a:t>Тема.</a:t>
            </a:r>
            <a:r>
              <a:rPr lang="uk-UA" sz="8000"/>
              <a:t> Кольорові реакції білків.</a:t>
            </a:r>
            <a:r>
              <a:rPr lang="ru-RU" sz="8000"/>
              <a:t> </a:t>
            </a:r>
          </a:p>
        </p:txBody>
      </p:sp>
      <p:sp>
        <p:nvSpPr>
          <p:cNvPr id="35844" name="Text Box 7"/>
          <p:cNvSpPr txBox="1">
            <a:spLocks noChangeArrowheads="1"/>
          </p:cNvSpPr>
          <p:nvPr/>
        </p:nvSpPr>
        <p:spPr bwMode="auto">
          <a:xfrm>
            <a:off x="250825" y="5013325"/>
            <a:ext cx="88931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sz="8000" b="1"/>
              <a:t>ТЕСТУВАННЯ</a:t>
            </a:r>
            <a:r>
              <a:rPr lang="ru-RU" sz="8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4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5"/>
          <p:cNvSpPr>
            <a:spLocks noChangeArrowheads="1" noChangeShapeType="1" noTextEdit="1"/>
          </p:cNvSpPr>
          <p:nvPr/>
        </p:nvSpPr>
        <p:spPr bwMode="auto">
          <a:xfrm>
            <a:off x="179388" y="1052513"/>
            <a:ext cx="8477250" cy="2232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Які продукти</a:t>
            </a: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395288" y="3573463"/>
            <a:ext cx="8477250" cy="2232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1">
                  <a:gsLst>
                    <a:gs pos="0">
                      <a:srgbClr val="FF9933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ми споживаємо 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468313" y="404813"/>
            <a:ext cx="9432926" cy="20161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sz="8000" b="1" smtClean="0">
                <a:solidFill>
                  <a:srgbClr val="000099"/>
                </a:solidFill>
              </a:rPr>
              <a:t>Інтелектуальна розминка</a:t>
            </a:r>
            <a:endParaRPr lang="ru-RU" sz="8000" b="1" smtClean="0">
              <a:solidFill>
                <a:srgbClr val="000099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349500"/>
            <a:ext cx="8229600" cy="15843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6000" b="1" smtClean="0"/>
              <a:t>1</a:t>
            </a:r>
            <a:r>
              <a:rPr lang="uk-UA" sz="6000" b="1" smtClean="0"/>
              <a:t>. Що таке амінокислота?</a:t>
            </a:r>
            <a:endParaRPr lang="en-US" sz="6000" b="1" smtClean="0"/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179388" y="4149725"/>
            <a:ext cx="9288462" cy="270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3300">
                <a:solidFill>
                  <a:schemeClr val="tx1"/>
                </a:solidFill>
              </a:rPr>
              <a:t>Це складна органічна сполука, до складу</a:t>
            </a:r>
            <a:r>
              <a:rPr lang="en-US" sz="3300">
                <a:solidFill>
                  <a:schemeClr val="tx1"/>
                </a:solidFill>
              </a:rPr>
              <a:t> </a:t>
            </a:r>
            <a:r>
              <a:rPr lang="ru-RU" sz="3300">
                <a:solidFill>
                  <a:schemeClr val="tx1"/>
                </a:solidFill>
              </a:rPr>
              <a:t>молекули якої входить аміногрупа </a:t>
            </a:r>
            <a:r>
              <a:rPr lang="en-US" sz="3300">
                <a:solidFill>
                  <a:schemeClr val="tx1"/>
                </a:solidFill>
              </a:rPr>
              <a:t/>
            </a:r>
            <a:br>
              <a:rPr lang="en-US" sz="3300">
                <a:solidFill>
                  <a:schemeClr val="tx1"/>
                </a:solidFill>
              </a:rPr>
            </a:br>
            <a:r>
              <a:rPr lang="en-US" sz="3300">
                <a:solidFill>
                  <a:schemeClr val="tx1"/>
                </a:solidFill>
              </a:rPr>
              <a:t>(-- NH</a:t>
            </a:r>
            <a:r>
              <a:rPr lang="en-US" sz="3300" baseline="-25000">
                <a:solidFill>
                  <a:schemeClr val="tx1"/>
                </a:solidFill>
              </a:rPr>
              <a:t>2</a:t>
            </a:r>
            <a:r>
              <a:rPr lang="en-US" sz="3300">
                <a:solidFill>
                  <a:schemeClr val="tx1"/>
                </a:solidFill>
              </a:rPr>
              <a:t>)</a:t>
            </a:r>
            <a:r>
              <a:rPr lang="en-US" sz="3300" baseline="-25000">
                <a:solidFill>
                  <a:schemeClr val="tx1"/>
                </a:solidFill>
              </a:rPr>
              <a:t> </a:t>
            </a:r>
            <a:r>
              <a:rPr lang="ru-RU" sz="3300">
                <a:solidFill>
                  <a:schemeClr val="tx1"/>
                </a:solidFill>
              </a:rPr>
              <a:t>та карбоксильна група</a:t>
            </a:r>
            <a:r>
              <a:rPr lang="en-US" sz="3300">
                <a:solidFill>
                  <a:schemeClr val="tx1"/>
                </a:solidFill>
              </a:rPr>
              <a:t> (--COOH)</a:t>
            </a:r>
            <a:r>
              <a:rPr lang="ru-RU" sz="3300">
                <a:solidFill>
                  <a:schemeClr val="tx1"/>
                </a:solidFill>
              </a:rPr>
              <a:t>.</a:t>
            </a:r>
            <a:endParaRPr lang="en-US" sz="33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1946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00213"/>
          </a:xfrm>
        </p:spPr>
        <p:txBody>
          <a:bodyPr/>
          <a:lstStyle/>
          <a:p>
            <a:pPr algn="l" eaLnBrk="1" hangingPunct="1"/>
            <a:r>
              <a:rPr lang="uk-UA" sz="2800" b="1" smtClean="0">
                <a:solidFill>
                  <a:schemeClr val="tx1"/>
                </a:solidFill>
              </a:rPr>
              <a:t/>
            </a:r>
            <a:br>
              <a:rPr lang="uk-UA" sz="2800" b="1" smtClean="0">
                <a:solidFill>
                  <a:schemeClr val="tx1"/>
                </a:solidFill>
              </a:rPr>
            </a:br>
            <a:r>
              <a:rPr lang="uk-UA" sz="2800" b="1" smtClean="0">
                <a:solidFill>
                  <a:schemeClr val="tx1"/>
                </a:solidFill>
              </a:rPr>
              <a:t>Продукт сирний плавлений без наповнювача. </a:t>
            </a:r>
            <a:br>
              <a:rPr lang="uk-UA" sz="2800" b="1" smtClean="0">
                <a:solidFill>
                  <a:schemeClr val="tx1"/>
                </a:solidFill>
              </a:rPr>
            </a:br>
            <a:r>
              <a:rPr lang="uk-UA" sz="2800" b="1" smtClean="0">
                <a:solidFill>
                  <a:schemeClr val="tx1"/>
                </a:solidFill>
              </a:rPr>
              <a:t>Виробник “Новокаховський завод плавлених сирів”</a:t>
            </a:r>
            <a:endParaRPr lang="ru-RU" sz="2800" b="1" smtClean="0">
              <a:solidFill>
                <a:schemeClr val="tx1"/>
              </a:solidFill>
            </a:endParaRPr>
          </a:p>
        </p:txBody>
      </p:sp>
      <p:sp>
        <p:nvSpPr>
          <p:cNvPr id="10243" name="Rectangle 7"/>
          <p:cNvSpPr>
            <a:spLocks noChangeArrowheads="1"/>
          </p:cNvSpPr>
          <p:nvPr/>
        </p:nvSpPr>
        <p:spPr bwMode="auto">
          <a:xfrm>
            <a:off x="-60325" y="2135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0244" name="Rectangle 8"/>
          <p:cNvSpPr>
            <a:spLocks noChangeArrowheads="1"/>
          </p:cNvSpPr>
          <p:nvPr/>
        </p:nvSpPr>
        <p:spPr bwMode="auto">
          <a:xfrm>
            <a:off x="395288" y="5661025"/>
            <a:ext cx="85693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0000CC"/>
                </a:solidFill>
                <a:cs typeface="Times New Roman" pitchFamily="18" charset="0"/>
              </a:rPr>
              <a:t>Біуретова проба є негативною</a:t>
            </a:r>
            <a:r>
              <a:rPr lang="uk-UA" b="1">
                <a:solidFill>
                  <a:srgbClr val="0000CC"/>
                </a:solidFill>
                <a:cs typeface="Times New Roman" pitchFamily="18" charset="0"/>
              </a:rPr>
              <a:t>, а дія розчину йоду дала позитивний результат.</a:t>
            </a:r>
            <a:r>
              <a:rPr lang="uk-UA" b="1">
                <a:solidFill>
                  <a:schemeClr val="tx1"/>
                </a:solidFill>
                <a:cs typeface="Times New Roman" pitchFamily="18" charset="0"/>
              </a:rPr>
              <a:t>            </a:t>
            </a:r>
            <a:r>
              <a:rPr lang="uk-UA" b="1">
                <a:solidFill>
                  <a:srgbClr val="FF0000"/>
                </a:solidFill>
                <a:cs typeface="Times New Roman" pitchFamily="18" charset="0"/>
              </a:rPr>
              <a:t>Що б це означало ?</a:t>
            </a:r>
            <a:endParaRPr lang="uk-UA" b="1">
              <a:solidFill>
                <a:srgbClr val="FF0000"/>
              </a:solidFill>
            </a:endParaRPr>
          </a:p>
        </p:txBody>
      </p:sp>
      <p:pic>
        <p:nvPicPr>
          <p:cNvPr id="10245" name="Picture 9" descr="C:\Documents and Settings\Катерина\Рабочий стол\ппп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700213"/>
            <a:ext cx="530225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ChangeArrowheads="1"/>
          </p:cNvSpPr>
          <p:nvPr/>
        </p:nvSpPr>
        <p:spPr bwMode="auto">
          <a:xfrm>
            <a:off x="503238" y="3644900"/>
            <a:ext cx="8640762" cy="228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chemeClr val="tx1"/>
                </a:solidFill>
              </a:rPr>
              <a:t>М'ясо</a:t>
            </a:r>
            <a:r>
              <a:rPr lang="uk-UA" sz="2000" b="1">
                <a:solidFill>
                  <a:schemeClr val="tx1"/>
                </a:solidFill>
              </a:rPr>
              <a:t> свинина.</a:t>
            </a:r>
            <a:r>
              <a:rPr lang="ru-RU" sz="2000" b="1">
                <a:solidFill>
                  <a:schemeClr val="tx1"/>
                </a:solidFill>
              </a:rPr>
              <a:t>    </a:t>
            </a:r>
            <a:r>
              <a:rPr lang="en-US" sz="2000" b="1">
                <a:solidFill>
                  <a:schemeClr val="tx1"/>
                </a:solidFill>
              </a:rPr>
              <a:t>                             </a:t>
            </a:r>
            <a:r>
              <a:rPr lang="uk-UA" sz="2000" b="1">
                <a:solidFill>
                  <a:schemeClr val="tx1"/>
                </a:solidFill>
              </a:rPr>
              <a:t>Ковбаса варена м</a:t>
            </a:r>
            <a:r>
              <a:rPr lang="en-US" sz="2000" b="1">
                <a:solidFill>
                  <a:schemeClr val="tx1"/>
                </a:solidFill>
              </a:rPr>
              <a:t>’</a:t>
            </a:r>
            <a:r>
              <a:rPr lang="uk-UA" sz="2000" b="1">
                <a:solidFill>
                  <a:schemeClr val="tx1"/>
                </a:solidFill>
              </a:rPr>
              <a:t>ясомістка </a:t>
            </a:r>
            <a:endParaRPr lang="ru-RU" sz="2000">
              <a:solidFill>
                <a:schemeClr val="tx1"/>
              </a:solidFill>
            </a:endParaRPr>
          </a:p>
          <a:p>
            <a:pPr algn="ctr"/>
            <a:r>
              <a:rPr lang="uk-UA" sz="2000" b="1">
                <a:solidFill>
                  <a:schemeClr val="tx1"/>
                </a:solidFill>
              </a:rPr>
              <a:t>                                                  </a:t>
            </a:r>
            <a:r>
              <a:rPr lang="en-US" sz="2000" b="1">
                <a:solidFill>
                  <a:schemeClr val="tx1"/>
                </a:solidFill>
              </a:rPr>
              <a:t> </a:t>
            </a:r>
            <a:r>
              <a:rPr lang="uk-UA" sz="2000" b="1">
                <a:solidFill>
                  <a:schemeClr val="tx1"/>
                </a:solidFill>
              </a:rPr>
              <a:t>«Ювілейна», першого сорту.</a:t>
            </a:r>
          </a:p>
          <a:p>
            <a:pPr algn="ctr"/>
            <a:endParaRPr lang="en-US" sz="2000" b="1"/>
          </a:p>
          <a:p>
            <a:r>
              <a:rPr lang="uk-UA" sz="2800" b="1">
                <a:solidFill>
                  <a:srgbClr val="0000CC"/>
                </a:solidFill>
              </a:rPr>
              <a:t>На поверхню ковбаси та м</a:t>
            </a:r>
            <a:r>
              <a:rPr lang="ru-RU" sz="2800" b="1">
                <a:solidFill>
                  <a:srgbClr val="0000CC"/>
                </a:solidFill>
              </a:rPr>
              <a:t>’</a:t>
            </a:r>
            <a:r>
              <a:rPr lang="uk-UA" sz="2800" b="1">
                <a:solidFill>
                  <a:srgbClr val="0000CC"/>
                </a:solidFill>
              </a:rPr>
              <a:t>яса нанесений розчин йоду.</a:t>
            </a:r>
            <a:r>
              <a:rPr lang="uk-UA" sz="2800" b="1">
                <a:solidFill>
                  <a:srgbClr val="FF0000"/>
                </a:solidFill>
              </a:rPr>
              <a:t> Прокоментуйте побачене. Зробіть висновок.</a:t>
            </a:r>
          </a:p>
        </p:txBody>
      </p:sp>
      <p:pic>
        <p:nvPicPr>
          <p:cNvPr id="11267" name="Picture 9" descr="C:\Documents and Settings\Катерина\Рабочий стол\ппп\Р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08050"/>
            <a:ext cx="3309938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10" descr="C:\Documents and Settings\Катерина\Рабочий стол\ппп\Рисунок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908050"/>
            <a:ext cx="3449638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 Box 7"/>
          <p:cNvSpPr txBox="1">
            <a:spLocks noChangeArrowheads="1"/>
          </p:cNvSpPr>
          <p:nvPr/>
        </p:nvSpPr>
        <p:spPr bwMode="auto">
          <a:xfrm>
            <a:off x="3779838" y="2060575"/>
            <a:ext cx="11525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6000" b="1"/>
              <a:t>+ І</a:t>
            </a:r>
            <a:endParaRPr lang="ru-RU" sz="6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P32412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60350"/>
            <a:ext cx="2995613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5" descr="P32513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88913"/>
            <a:ext cx="331152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 descr="P32513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141663"/>
            <a:ext cx="2952750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7" descr="P32413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141663"/>
            <a:ext cx="26638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1403350" y="2349500"/>
            <a:ext cx="20891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b="1">
                <a:solidFill>
                  <a:schemeClr val="tx1"/>
                </a:solidFill>
              </a:rPr>
              <a:t>Натуральний м’ясний бульйон</a:t>
            </a:r>
          </a:p>
        </p:txBody>
      </p:sp>
      <p:sp>
        <p:nvSpPr>
          <p:cNvPr id="12295" name="Text Box 10"/>
          <p:cNvSpPr txBox="1">
            <a:spLocks noChangeArrowheads="1"/>
          </p:cNvSpPr>
          <p:nvPr/>
        </p:nvSpPr>
        <p:spPr bwMode="auto">
          <a:xfrm>
            <a:off x="4787900" y="2276475"/>
            <a:ext cx="3960813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/>
              <a:t>        </a:t>
            </a:r>
            <a:r>
              <a:rPr lang="uk-UA" sz="1600" b="1">
                <a:solidFill>
                  <a:schemeClr val="tx1"/>
                </a:solidFill>
              </a:rPr>
              <a:t>Курячий б</a:t>
            </a:r>
            <a:r>
              <a:rPr lang="ru-RU" sz="1600" b="1">
                <a:solidFill>
                  <a:schemeClr val="tx1"/>
                </a:solidFill>
              </a:rPr>
              <a:t>ульйон з </a:t>
            </a:r>
            <a:r>
              <a:rPr lang="en-US" sz="1600" b="1">
                <a:solidFill>
                  <a:schemeClr val="tx1"/>
                </a:solidFill>
              </a:rPr>
              <a:t> </a:t>
            </a:r>
            <a:r>
              <a:rPr lang="ru-RU" sz="1600" b="1">
                <a:solidFill>
                  <a:schemeClr val="tx1"/>
                </a:solidFill>
              </a:rPr>
              <a:t>кубиків </a:t>
            </a:r>
            <a:r>
              <a:rPr lang="uk-UA" sz="1600" b="1">
                <a:solidFill>
                  <a:schemeClr val="tx1"/>
                </a:solidFill>
              </a:rPr>
              <a:t>«Галина Бланка»</a:t>
            </a:r>
            <a:r>
              <a:rPr lang="uk-UA" sz="2800">
                <a:solidFill>
                  <a:schemeClr val="tx1"/>
                </a:solidFill>
              </a:rPr>
              <a:t> </a:t>
            </a:r>
            <a:endParaRPr lang="ru-RU" sz="1600" b="1">
              <a:solidFill>
                <a:schemeClr val="tx1"/>
              </a:solidFill>
            </a:endParaRPr>
          </a:p>
          <a:p>
            <a:pPr eaLnBrk="1" hangingPunct="1"/>
            <a:r>
              <a:rPr lang="uk-UA" sz="1600" b="1"/>
              <a:t>                                                                              </a:t>
            </a:r>
            <a:r>
              <a:rPr lang="en-US" sz="1600" b="1"/>
              <a:t>                                                                                                        </a:t>
            </a:r>
            <a:endParaRPr lang="uk-UA" sz="1600" b="1"/>
          </a:p>
          <a:p>
            <a:pPr eaLnBrk="1" hangingPunct="1"/>
            <a:endParaRPr lang="ru-RU" sz="1600" b="1"/>
          </a:p>
        </p:txBody>
      </p:sp>
      <p:sp>
        <p:nvSpPr>
          <p:cNvPr id="12296" name="Rectangle 12"/>
          <p:cNvSpPr>
            <a:spLocks noChangeArrowheads="1"/>
          </p:cNvSpPr>
          <p:nvPr/>
        </p:nvSpPr>
        <p:spPr bwMode="auto">
          <a:xfrm>
            <a:off x="900113" y="5362575"/>
            <a:ext cx="70580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uk-UA" b="1">
                <a:solidFill>
                  <a:srgbClr val="0000CC"/>
                </a:solidFill>
              </a:rPr>
              <a:t>Про що свідчать результати біуретової реакції.</a:t>
            </a:r>
            <a:r>
              <a:rPr lang="uk-UA" b="1">
                <a:solidFill>
                  <a:srgbClr val="FF0000"/>
                </a:solidFill>
              </a:rPr>
              <a:t>       В якому з бульйонів є білок?</a:t>
            </a:r>
          </a:p>
        </p:txBody>
      </p:sp>
      <p:pic>
        <p:nvPicPr>
          <p:cNvPr id="12297" name="Picture 13" descr="P322129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60350"/>
            <a:ext cx="1296988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500" b="1" smtClean="0"/>
              <a:t>Б</a:t>
            </a:r>
            <a:r>
              <a:rPr lang="uk-UA" sz="5500" b="1" smtClean="0"/>
              <a:t>іологічна роль білків</a:t>
            </a:r>
            <a:endParaRPr lang="ru-RU" sz="5500" b="1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5000" dirty="0" smtClean="0"/>
              <a:t>Значення білків для організму</a:t>
            </a:r>
          </a:p>
          <a:p>
            <a:r>
              <a:rPr lang="uk-UA" sz="5000" dirty="0" smtClean="0"/>
              <a:t>Необхідність повноцінного харчування</a:t>
            </a:r>
          </a:p>
          <a:p>
            <a:pPr>
              <a:buFontTx/>
              <a:buNone/>
            </a:pPr>
            <a:r>
              <a:rPr lang="uk-UA" sz="5000" b="1" dirty="0" smtClean="0"/>
              <a:t>(робота з підручником на сторінках 222,223)</a:t>
            </a:r>
            <a:endParaRPr lang="ru-RU" sz="5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49275"/>
            <a:ext cx="8640762" cy="796925"/>
          </a:xfrm>
        </p:spPr>
        <p:txBody>
          <a:bodyPr/>
          <a:lstStyle/>
          <a:p>
            <a:pPr eaLnBrk="1" hangingPunct="1"/>
            <a:r>
              <a:rPr lang="uk-UA" sz="6000" b="1" smtClean="0">
                <a:solidFill>
                  <a:srgbClr val="003366"/>
                </a:solidFill>
              </a:rPr>
              <a:t>Домашнє завдання</a:t>
            </a:r>
            <a:endParaRPr lang="ru-RU" sz="6000" b="1" smtClean="0">
              <a:solidFill>
                <a:srgbClr val="003366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uk-UA" dirty="0" smtClean="0"/>
              <a:t>   </a:t>
            </a:r>
            <a:r>
              <a:rPr lang="uk-UA" sz="5500" b="1" dirty="0" smtClean="0"/>
              <a:t>Опрацювати параграф 38, виконати завдання </a:t>
            </a:r>
            <a:r>
              <a:rPr lang="uk-UA" sz="5500" b="1" smtClean="0"/>
              <a:t>477, 479</a:t>
            </a:r>
            <a:r>
              <a:rPr lang="uk-UA" sz="5500" b="1" dirty="0" smtClean="0"/>
              <a:t>*, </a:t>
            </a:r>
            <a:r>
              <a:rPr lang="uk-UA" sz="5500" b="1" smtClean="0"/>
              <a:t>480* </a:t>
            </a:r>
            <a:br>
              <a:rPr lang="uk-UA" sz="5500" b="1" smtClean="0"/>
            </a:br>
            <a:r>
              <a:rPr lang="uk-UA" sz="5500" b="1" smtClean="0"/>
              <a:t>на </a:t>
            </a:r>
            <a:r>
              <a:rPr lang="uk-UA" sz="5500" b="1" dirty="0" smtClean="0"/>
              <a:t>стор. 224.</a:t>
            </a:r>
            <a:endParaRPr lang="ru-RU" sz="5500" b="1" dirty="0" smtClean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47675" y="3644900"/>
            <a:ext cx="9159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endParaRPr lang="uk-UA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468313" y="404813"/>
            <a:ext cx="9432926" cy="20161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sz="8000" b="1" smtClean="0">
                <a:solidFill>
                  <a:srgbClr val="000099"/>
                </a:solidFill>
              </a:rPr>
              <a:t>Інтелектуальна розминка</a:t>
            </a:r>
            <a:endParaRPr lang="ru-RU" sz="8000" b="1" smtClean="0">
              <a:solidFill>
                <a:srgbClr val="000099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349500"/>
            <a:ext cx="9217025" cy="15843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4500" b="1" smtClean="0"/>
              <a:t>2</a:t>
            </a:r>
            <a:r>
              <a:rPr lang="uk-UA" sz="4500" b="1" smtClean="0"/>
              <a:t>. </a:t>
            </a:r>
            <a:r>
              <a:rPr lang="ru-RU" sz="4500" b="1" smtClean="0"/>
              <a:t>Які хімічні властивості проявляють амінокислоти?</a:t>
            </a:r>
            <a:endParaRPr lang="en-US" sz="4500" b="1" smtClean="0"/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179388" y="4149725"/>
            <a:ext cx="9288462" cy="270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3300">
                <a:solidFill>
                  <a:schemeClr val="tx1"/>
                </a:solidFill>
              </a:rPr>
              <a:t>Такі ж самі як й відповідні їм карбонові кислоти, але й можуть реагувати з іншими кислотами, виявляючі, таким чином, </a:t>
            </a:r>
            <a:r>
              <a:rPr lang="ru-RU" sz="5000" b="1" i="1">
                <a:solidFill>
                  <a:schemeClr val="tx1"/>
                </a:solidFill>
              </a:rPr>
              <a:t>амфотерні</a:t>
            </a:r>
            <a:r>
              <a:rPr lang="ru-RU" sz="3300">
                <a:solidFill>
                  <a:schemeClr val="tx1"/>
                </a:solidFill>
              </a:rPr>
              <a:t> властивості</a:t>
            </a:r>
            <a:endParaRPr lang="en-US" sz="33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468313" y="404813"/>
            <a:ext cx="9432926" cy="20161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sz="8000" b="1" smtClean="0">
                <a:solidFill>
                  <a:srgbClr val="000099"/>
                </a:solidFill>
              </a:rPr>
              <a:t>Інтелектуальна розминка</a:t>
            </a:r>
            <a:endParaRPr lang="ru-RU" sz="8000" b="1" smtClean="0">
              <a:solidFill>
                <a:srgbClr val="000099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349500"/>
            <a:ext cx="8229600" cy="15843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smtClean="0"/>
              <a:t>3</a:t>
            </a:r>
            <a:r>
              <a:rPr lang="uk-UA" sz="4000" b="1" smtClean="0"/>
              <a:t>. </a:t>
            </a:r>
            <a:r>
              <a:rPr lang="ru-RU" sz="4000" b="1" smtClean="0"/>
              <a:t>Як називається зв’язок, який утворюється в результаті реакції амінокислот між собою?</a:t>
            </a:r>
            <a:endParaRPr lang="en-US" sz="4000" b="1" smtClean="0"/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-144463" y="4868863"/>
            <a:ext cx="9288463" cy="170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6000" b="1">
                <a:solidFill>
                  <a:schemeClr val="tx1"/>
                </a:solidFill>
              </a:rPr>
              <a:t>Пептидний</a:t>
            </a:r>
            <a:endParaRPr lang="en-US" sz="60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215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-1476375" y="549275"/>
            <a:ext cx="10296525" cy="796925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000099"/>
                </a:solidFill>
              </a:rPr>
              <a:t>         </a:t>
            </a:r>
            <a:r>
              <a:rPr lang="uk-UA" sz="4000" b="1" smtClean="0">
                <a:solidFill>
                  <a:srgbClr val="000099"/>
                </a:solidFill>
              </a:rPr>
              <a:t>Білки</a:t>
            </a:r>
            <a:r>
              <a:rPr lang="uk-UA" sz="4000" smtClean="0">
                <a:solidFill>
                  <a:schemeClr val="accent2"/>
                </a:solidFill>
              </a:rPr>
              <a:t>.</a:t>
            </a:r>
            <a:r>
              <a:rPr lang="uk-UA" sz="4000" smtClean="0">
                <a:solidFill>
                  <a:srgbClr val="000000"/>
                </a:solidFill>
              </a:rPr>
              <a:t>  </a:t>
            </a:r>
            <a:r>
              <a:rPr lang="uk-UA" sz="3200" b="1" smtClean="0"/>
              <a:t>Опрацювавши</a:t>
            </a:r>
            <a:r>
              <a:rPr lang="en-US" sz="4000" b="1" smtClean="0"/>
              <a:t> </a:t>
            </a:r>
            <a:r>
              <a:rPr lang="uk-UA" sz="3200" b="1" smtClean="0"/>
              <a:t>тему, ви зможете:</a:t>
            </a:r>
            <a:br>
              <a:rPr lang="uk-UA" sz="3200" b="1" smtClean="0"/>
            </a:br>
            <a:r>
              <a:rPr lang="ru-RU" sz="4000" smtClean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9228138" cy="452596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3000" b="1" smtClean="0"/>
              <a:t>1</a:t>
            </a:r>
            <a:r>
              <a:rPr lang="uk-UA" sz="3000" b="1" smtClean="0"/>
              <a:t>. Характеризувати: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uk-UA" sz="3000" b="1" smtClean="0"/>
              <a:t>Склад білків;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uk-UA" sz="3000" b="1" smtClean="0"/>
              <a:t>Рівні організації білкової молекули – її первинну, вторинну, третинну та четвертинну структури;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uk-UA" sz="3000" b="1" smtClean="0"/>
              <a:t>Фізичні та хімічні властивості білків.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uk-UA" sz="3000" b="1" smtClean="0"/>
              <a:t>2. Навчитеся: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uk-UA" sz="3000" b="1" smtClean="0"/>
              <a:t>Розпізнавати білки дослідним шляхом;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uk-UA" sz="3000" b="1" smtClean="0"/>
              <a:t>Обґрунтовувати значення та роль білків для живих організмів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47675" y="3644900"/>
            <a:ext cx="9159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endParaRPr lang="uk-UA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549275"/>
            <a:ext cx="8424862" cy="796925"/>
          </a:xfrm>
        </p:spPr>
        <p:txBody>
          <a:bodyPr/>
          <a:lstStyle/>
          <a:p>
            <a:pPr eaLnBrk="1" hangingPunct="1"/>
            <a:r>
              <a:rPr lang="ru-RU" b="1" smtClean="0"/>
              <a:t>1. Склад білків.</a:t>
            </a:r>
          </a:p>
        </p:txBody>
      </p:sp>
      <p:sp>
        <p:nvSpPr>
          <p:cNvPr id="24579" name="Text Box 8"/>
          <p:cNvSpPr txBox="1">
            <a:spLocks noChangeArrowheads="1"/>
          </p:cNvSpPr>
          <p:nvPr/>
        </p:nvSpPr>
        <p:spPr bwMode="auto">
          <a:xfrm>
            <a:off x="468313" y="1700213"/>
            <a:ext cx="835183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4400" b="1"/>
              <a:t>Хімічні елементи, що входять до складу білків:</a:t>
            </a:r>
            <a:endParaRPr lang="ru-RU" sz="4400" b="1"/>
          </a:p>
        </p:txBody>
      </p:sp>
      <p:sp>
        <p:nvSpPr>
          <p:cNvPr id="24580" name="Text Box 9"/>
          <p:cNvSpPr txBox="1">
            <a:spLocks noChangeArrowheads="1"/>
          </p:cNvSpPr>
          <p:nvPr/>
        </p:nvSpPr>
        <p:spPr bwMode="auto">
          <a:xfrm>
            <a:off x="303213" y="3468688"/>
            <a:ext cx="307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endParaRPr lang="uk-UA" sz="2800"/>
          </a:p>
        </p:txBody>
      </p:sp>
      <p:pic>
        <p:nvPicPr>
          <p:cNvPr id="24583" name="Picture 7" descr="untitled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213100"/>
            <a:ext cx="185737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untitled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644900"/>
            <a:ext cx="186690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5" name="Picture 9" descr="untitled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213100"/>
            <a:ext cx="18669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6" name="Picture 10" descr="untitled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716338"/>
            <a:ext cx="18669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7" name="Picture 11" descr="untitled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21163"/>
            <a:ext cx="1866900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8" name="Picture 12" descr="untitled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724400"/>
            <a:ext cx="18669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9" name="Picture 13" descr="untitled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221163"/>
            <a:ext cx="1857375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0" name="Picture 14" descr="ПСХІ Менделєєва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724400"/>
            <a:ext cx="1871663" cy="84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1" name="Picture 15" descr="untitled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5373688"/>
            <a:ext cx="18669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2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49275"/>
            <a:ext cx="8424862" cy="796925"/>
          </a:xfrm>
        </p:spPr>
        <p:txBody>
          <a:bodyPr/>
          <a:lstStyle/>
          <a:p>
            <a:pPr eaLnBrk="1" hangingPunct="1"/>
            <a:r>
              <a:rPr lang="ru-RU" b="1" smtClean="0"/>
              <a:t>2. Будова білків.</a:t>
            </a:r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468313" y="1484313"/>
            <a:ext cx="8675687" cy="363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uk-UA" sz="7200" b="1"/>
              <a:t>Білок = </a:t>
            </a:r>
          </a:p>
          <a:p>
            <a:pPr eaLnBrk="1" hangingPunct="1">
              <a:lnSpc>
                <a:spcPct val="70000"/>
              </a:lnSpc>
            </a:pPr>
            <a:r>
              <a:rPr lang="uk-UA" sz="6000" b="1"/>
              <a:t>… + амінокислота + амінокислота + амінокислота + …</a:t>
            </a:r>
          </a:p>
          <a:p>
            <a:pPr eaLnBrk="1" hangingPunct="1">
              <a:lnSpc>
                <a:spcPct val="70000"/>
              </a:lnSpc>
            </a:pPr>
            <a:endParaRPr lang="uk-UA" sz="500" b="1"/>
          </a:p>
          <a:p>
            <a:pPr algn="ctr" eaLnBrk="1" hangingPunct="1">
              <a:lnSpc>
                <a:spcPct val="70000"/>
              </a:lnSpc>
            </a:pPr>
            <a:r>
              <a:rPr lang="uk-UA" sz="7500" b="1"/>
              <a:t>(Усього 20 типів)</a:t>
            </a:r>
            <a:endParaRPr lang="ru-RU" sz="7500" b="1"/>
          </a:p>
        </p:txBody>
      </p: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303213" y="3468688"/>
            <a:ext cx="307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endParaRPr lang="uk-UA" sz="2800"/>
          </a:p>
        </p:txBody>
      </p:sp>
      <p:pic>
        <p:nvPicPr>
          <p:cNvPr id="5131" name="Picture 11" descr="Рисунок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084763"/>
            <a:ext cx="86106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549275"/>
            <a:ext cx="8424862" cy="796925"/>
          </a:xfrm>
        </p:spPr>
        <p:txBody>
          <a:bodyPr/>
          <a:lstStyle/>
          <a:p>
            <a:pPr eaLnBrk="1" hangingPunct="1"/>
            <a:r>
              <a:rPr lang="ru-RU" b="1" smtClean="0"/>
              <a:t>2. Будова білків.</a:t>
            </a:r>
          </a:p>
        </p:txBody>
      </p:sp>
      <p:sp>
        <p:nvSpPr>
          <p:cNvPr id="25603" name="Text Box 8"/>
          <p:cNvSpPr txBox="1">
            <a:spLocks noChangeArrowheads="1"/>
          </p:cNvSpPr>
          <p:nvPr/>
        </p:nvSpPr>
        <p:spPr bwMode="auto">
          <a:xfrm>
            <a:off x="468313" y="1700213"/>
            <a:ext cx="86756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sz="5000" b="1" i="1"/>
              <a:t>Незамінні амінокислоти:</a:t>
            </a:r>
            <a:endParaRPr lang="ru-RU" sz="5000" b="1" i="1"/>
          </a:p>
        </p:txBody>
      </p:sp>
      <p:sp>
        <p:nvSpPr>
          <p:cNvPr id="25604" name="Text Box 9"/>
          <p:cNvSpPr txBox="1">
            <a:spLocks noChangeArrowheads="1"/>
          </p:cNvSpPr>
          <p:nvPr/>
        </p:nvSpPr>
        <p:spPr bwMode="auto">
          <a:xfrm>
            <a:off x="303213" y="3468688"/>
            <a:ext cx="307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endParaRPr lang="uk-UA" sz="2800"/>
          </a:p>
        </p:txBody>
      </p:sp>
      <p:sp>
        <p:nvSpPr>
          <p:cNvPr id="25605" name="Text Box 8"/>
          <p:cNvSpPr txBox="1">
            <a:spLocks noChangeArrowheads="1"/>
          </p:cNvSpPr>
          <p:nvPr/>
        </p:nvSpPr>
        <p:spPr bwMode="auto">
          <a:xfrm>
            <a:off x="0" y="2781300"/>
            <a:ext cx="4176713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sz="5000" b="1"/>
              <a:t>ТРИ</a:t>
            </a:r>
            <a:r>
              <a:rPr lang="uk-UA" sz="5000"/>
              <a:t>птофан, </a:t>
            </a:r>
            <a:r>
              <a:rPr lang="uk-UA" sz="5000" b="1"/>
              <a:t>ЛЕЙ</a:t>
            </a:r>
            <a:r>
              <a:rPr lang="uk-UA" sz="5000"/>
              <a:t>цин, </a:t>
            </a:r>
            <a:r>
              <a:rPr lang="uk-UA" sz="5000" b="1"/>
              <a:t>І</a:t>
            </a:r>
            <a:r>
              <a:rPr lang="uk-UA" sz="5000"/>
              <a:t>зо</a:t>
            </a:r>
            <a:r>
              <a:rPr lang="uk-UA" sz="5000" b="1"/>
              <a:t>ЛЕ</a:t>
            </a:r>
            <a:r>
              <a:rPr lang="uk-UA" sz="5000"/>
              <a:t>йцин, </a:t>
            </a:r>
            <a:r>
              <a:rPr lang="uk-UA" sz="5000" b="1"/>
              <a:t>ЛІЗ</a:t>
            </a:r>
            <a:r>
              <a:rPr lang="uk-UA" sz="5000"/>
              <a:t>ин, </a:t>
            </a:r>
            <a:endParaRPr lang="ru-RU" sz="5000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4140200" y="2781300"/>
            <a:ext cx="4752975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sz="5000" b="1"/>
              <a:t>МЕТ</a:t>
            </a:r>
            <a:r>
              <a:rPr lang="uk-UA" sz="5000"/>
              <a:t>іонін, </a:t>
            </a:r>
            <a:r>
              <a:rPr lang="uk-UA" sz="5000" b="1"/>
              <a:t>ФЕН</a:t>
            </a:r>
            <a:r>
              <a:rPr lang="uk-UA" sz="5000"/>
              <a:t>ілаланін, </a:t>
            </a:r>
            <a:r>
              <a:rPr lang="uk-UA" sz="5000" b="1"/>
              <a:t>ТРЕ</a:t>
            </a:r>
            <a:r>
              <a:rPr lang="uk-UA" sz="5000"/>
              <a:t>онін, </a:t>
            </a:r>
            <a:r>
              <a:rPr lang="uk-UA" sz="5000" b="1"/>
              <a:t>ВАЛ</a:t>
            </a:r>
            <a:r>
              <a:rPr lang="uk-UA" sz="5000"/>
              <a:t>ін)</a:t>
            </a:r>
            <a:endParaRPr lang="ru-RU" sz="5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549275"/>
            <a:ext cx="8424862" cy="796925"/>
          </a:xfrm>
        </p:spPr>
        <p:txBody>
          <a:bodyPr/>
          <a:lstStyle/>
          <a:p>
            <a:pPr eaLnBrk="1" hangingPunct="1"/>
            <a:r>
              <a:rPr lang="ru-RU" b="1" smtClean="0"/>
              <a:t>2. Будова білків.</a:t>
            </a:r>
          </a:p>
        </p:txBody>
      </p:sp>
      <p:sp>
        <p:nvSpPr>
          <p:cNvPr id="27651" name="Text Box 8"/>
          <p:cNvSpPr txBox="1">
            <a:spLocks noChangeArrowheads="1"/>
          </p:cNvSpPr>
          <p:nvPr/>
        </p:nvSpPr>
        <p:spPr bwMode="auto">
          <a:xfrm>
            <a:off x="468313" y="1700213"/>
            <a:ext cx="8675687" cy="420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6000" b="1" i="1"/>
              <a:t>Білки</a:t>
            </a:r>
            <a:r>
              <a:rPr lang="uk-UA" sz="4200" b="1" i="1"/>
              <a:t> - </a:t>
            </a:r>
            <a:r>
              <a:rPr lang="uk-UA" sz="4200"/>
              <a:t>це складні високомолекулярні природні сполуки, побудовані із залишків α-амінокислот, з’єднаних у</a:t>
            </a:r>
          </a:p>
          <a:p>
            <a:pPr eaLnBrk="1" hangingPunct="1"/>
            <a:r>
              <a:rPr lang="uk-UA" sz="4200"/>
              <a:t>певній послідовності пептидним зв’язком.</a:t>
            </a:r>
            <a:endParaRPr lang="ru-RU" sz="4200"/>
          </a:p>
        </p:txBody>
      </p:sp>
      <p:sp>
        <p:nvSpPr>
          <p:cNvPr id="27652" name="Text Box 9"/>
          <p:cNvSpPr txBox="1">
            <a:spLocks noChangeArrowheads="1"/>
          </p:cNvSpPr>
          <p:nvPr/>
        </p:nvSpPr>
        <p:spPr bwMode="auto">
          <a:xfrm>
            <a:off x="303213" y="3468688"/>
            <a:ext cx="307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3366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003366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003366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Arial" charset="0"/>
              </a:defRPr>
            </a:lvl9pPr>
          </a:lstStyle>
          <a:p>
            <a:pPr eaLnBrk="1" hangingPunct="1"/>
            <a:endParaRPr lang="uk-UA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Химия белый">
  <a:themeElements>
    <a:clrScheme name="Химия белый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Химия бел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rgbClr val="0033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rgbClr val="0033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Химия белый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Химия белый</Template>
  <TotalTime>746</TotalTime>
  <Words>598</Words>
  <Application>Microsoft Office PowerPoint</Application>
  <PresentationFormat>Экран (4:3)</PresentationFormat>
  <Paragraphs>112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Химия белый</vt:lpstr>
      <vt:lpstr>Білки: склад, будова, властивості, біологічна роль.</vt:lpstr>
      <vt:lpstr>Інтелектуальна розминка</vt:lpstr>
      <vt:lpstr>Інтелектуальна розминка</vt:lpstr>
      <vt:lpstr>Інтелектуальна розминка</vt:lpstr>
      <vt:lpstr>         Білки.  Опрацювавши тему, ви зможете:  </vt:lpstr>
      <vt:lpstr>1. Склад білків.</vt:lpstr>
      <vt:lpstr>2. Будова білків.</vt:lpstr>
      <vt:lpstr>2. Будова білків.</vt:lpstr>
      <vt:lpstr>2. Будова білків.</vt:lpstr>
      <vt:lpstr>2. Будова білків.</vt:lpstr>
      <vt:lpstr>3. Рівні організації білкової молекули </vt:lpstr>
      <vt:lpstr>3. Рівні організації білкової молекули </vt:lpstr>
      <vt:lpstr>4. Фізичні властивості білків</vt:lpstr>
      <vt:lpstr>5. Хімічні властивості білків</vt:lpstr>
      <vt:lpstr>Чинники, які зумовлюють денатурацію білків</vt:lpstr>
      <vt:lpstr>5. Хімічні властивості білків</vt:lpstr>
      <vt:lpstr>5. Хімічні властивості білків</vt:lpstr>
      <vt:lpstr>Презентация PowerPoint</vt:lpstr>
      <vt:lpstr>Презентация PowerPoint</vt:lpstr>
      <vt:lpstr> Продукт сирний плавлений без наповнювача.  Виробник “Новокаховський завод плавлених сирів”</vt:lpstr>
      <vt:lpstr>Презентация PowerPoint</vt:lpstr>
      <vt:lpstr>Презентация PowerPoint</vt:lpstr>
      <vt:lpstr>Біологічна роль білків</vt:lpstr>
      <vt:lpstr>Домашнє завдання</vt:lpstr>
    </vt:vector>
  </TitlesOfParts>
  <Company>Козацький НВК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Білки</dc:title>
  <dc:creator>Янкилевич В.В.</dc:creator>
  <cp:lastModifiedBy>PC</cp:lastModifiedBy>
  <cp:revision>59</cp:revision>
  <dcterms:created xsi:type="dcterms:W3CDTF">2011-03-30T16:49:10Z</dcterms:created>
  <dcterms:modified xsi:type="dcterms:W3CDTF">2018-03-21T15:57:44Z</dcterms:modified>
</cp:coreProperties>
</file>