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package" ContentType="application/vnd.openxmlformats-officedocument.package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7"/>
  </p:notesMasterIdLst>
  <p:sldIdLst>
    <p:sldId id="30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272" r:id="rId41"/>
    <p:sldId id="273" r:id="rId42"/>
    <p:sldId id="274" r:id="rId43"/>
    <p:sldId id="275" r:id="rId44"/>
    <p:sldId id="276" r:id="rId45"/>
    <p:sldId id="277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66"/>
    <a:srgbClr val="75C0F3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66" d="100"/>
          <a:sy n="66" d="100"/>
        </p:scale>
        <p:origin x="-11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_2007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>
        <c:manualLayout>
          <c:xMode val="edge"/>
          <c:yMode val="edge"/>
          <c:x val="0.35799207397622196"/>
          <c:y val="1.3257575757575763E-2"/>
        </c:manualLayout>
      </c:layout>
      <c:spPr>
        <a:noFill/>
        <a:ln w="25399">
          <a:noFill/>
        </a:ln>
      </c:spPr>
      <c:txPr>
        <a:bodyPr/>
        <a:lstStyle/>
        <a:p>
          <a:pPr>
            <a:defRPr lang="ru-RU"/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7.0013210039630153E-2"/>
          <c:y val="0.10795454545454547"/>
          <c:w val="0.61162483487450492"/>
          <c:h val="0.8768939393939395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Фактори, що впливають на здоров'я</c:v>
                </c:pt>
              </c:strCache>
            </c:strRef>
          </c:tx>
          <c:dLbls>
            <c:spPr>
              <a:noFill/>
              <a:ln w="25399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Спосіб життя</c:v>
                </c:pt>
                <c:pt idx="1">
                  <c:v>Екологія</c:v>
                </c:pt>
                <c:pt idx="2">
                  <c:v>Спадковість</c:v>
                </c:pt>
                <c:pt idx="3">
                  <c:v>Рівень медицини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0.2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firstSliceAng val="0"/>
      </c:pieChart>
      <c:spPr>
        <a:noFill/>
        <a:ln w="25399">
          <a:noFill/>
        </a:ln>
      </c:spPr>
    </c:plotArea>
    <c:legend>
      <c:legendPos val="r"/>
      <c:layout>
        <c:manualLayout>
          <c:xMode val="edge"/>
          <c:yMode val="edge"/>
          <c:x val="0.62879788639365941"/>
          <c:y val="0.5321969696969695"/>
          <c:w val="0.37120211360634081"/>
          <c:h val="0.46969696969696978"/>
        </c:manualLayout>
      </c:layout>
      <c:txPr>
        <a:bodyPr/>
        <a:lstStyle/>
        <a:p>
          <a:pPr>
            <a:defRPr lang="ru-RU"/>
          </a:pPr>
          <a:endParaRPr lang="en-US"/>
        </a:p>
      </c:txPr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75E273F-2775-47C1-BBE1-CEAF88F1318C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CF936F1-5B4E-44B5-9700-D786AADD6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836C1-B604-4A6D-98F8-EF7BE0DE1BCB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545A6-27F2-4EE6-8E2F-3F7762974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45828-BA69-460B-B7E3-F7BE0B11701E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235E0-19DC-4FA2-957F-09F73478F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B3FF4-D96C-49D9-A914-8EA5C427CC51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D8C4-16C9-4DBC-B536-05994CE14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F50D8-4F64-4BEE-860E-81E4ED6E4C03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0ACF2-3A87-4610-90D4-75C63F9E4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8CE1-134A-4746-A017-F4FEB78F2982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C6283-FAE8-45BF-968C-C1623F0B7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48B2-CC02-402F-BF11-D7D645CD1FAF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EA083-8F89-490E-B0CA-6B1A992D9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A8CA4-E48A-400B-B68D-A51F7240D228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564A5-4728-4419-A1DB-DD2AF0111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A717-7660-4A62-BB36-7C533CC2D809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AA90E-F22C-419B-8606-9192D0A4B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EA96-34F7-4AD1-8FA3-BC7502440550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09B4D-E65E-478E-A42C-43B73638E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8C23D-D405-4621-8DC3-4120D36D1923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4AE7-2145-4C41-82F8-327E695F6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D704F-2CD4-418B-8DA8-AD2D5A64849A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8A5F-B9A3-4996-BBBE-A238C9343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C06698-6D5F-4C8B-91FF-91046DB796D9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F7DCE5-30A0-443A-A2FA-A266A6389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ransition spd="slow">
    <p:zoom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wmf"/><Relationship Id="rId7" Type="http://schemas.openxmlformats.org/officeDocument/2006/relationships/image" Target="../media/image49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wmf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/>
          </p:cNvSpPr>
          <p:nvPr>
            <p:ph type="title" idx="4294967295"/>
          </p:nvPr>
        </p:nvSpPr>
        <p:spPr bwMode="auto">
          <a:xfrm>
            <a:off x="539750" y="333375"/>
            <a:ext cx="8147050" cy="624998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НВК “ЗШ І-ІІІ ступенів–ДНЗ”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с. Грабове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Презентація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класовода Бурденюк М. Д. 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тему: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“Як зберегти і зміцнити здоров'я молодших школярів”</a:t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4000" cap="none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2013 р.</a:t>
            </a:r>
            <a:endParaRPr lang="ru-RU" sz="4000" cap="none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285728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13:00 – 13:30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1285860"/>
            <a:ext cx="16129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Обід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C:\Documents and Settings\даша\Рабочий стол\Таня\Zdorovyiy-zavtrak-dlya-shkoln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2143125"/>
            <a:ext cx="64389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13:30 – 15:30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96538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Післяобідній відпочинок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(сон для дітей 6-7років)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resenttus.com/wp-content/uploads/2012/08/son-rebenka-300x2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3000375"/>
            <a:ext cx="5143500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15:30 – 16:00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071546"/>
            <a:ext cx="39945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Прогулянка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http://www.3rm.info/uploads/posts/2012-12/1356504428_2.jpeg"/>
          <p:cNvPicPr>
            <a:picLocks noChangeAspect="1" noChangeArrowheads="1"/>
          </p:cNvPicPr>
          <p:nvPr/>
        </p:nvPicPr>
        <p:blipFill>
          <a:blip r:embed="rId2"/>
          <a:srcRect l="3127" t="3439" r="3123" b="17432"/>
          <a:stretch>
            <a:fillRect/>
          </a:stretch>
        </p:blipFill>
        <p:spPr bwMode="auto">
          <a:xfrm>
            <a:off x="1857375" y="2143125"/>
            <a:ext cx="521811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16:00 – 17:30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071546"/>
            <a:ext cx="59159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Виконання уроків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fs.servers.soneta.ru/medium/001/8879e093-c201-44f2-96cd-908d46bb84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928813"/>
            <a:ext cx="62865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17:30 – 19:00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071546"/>
            <a:ext cx="39945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Прогулянка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www.3rm.info/uploads/posts/2012-12/1356504428_2.jpeg"/>
          <p:cNvPicPr>
            <a:picLocks noChangeAspect="1" noChangeArrowheads="1"/>
          </p:cNvPicPr>
          <p:nvPr/>
        </p:nvPicPr>
        <p:blipFill>
          <a:blip r:embed="rId2"/>
          <a:srcRect l="3127" t="3439" r="3123" b="17432"/>
          <a:stretch>
            <a:fillRect/>
          </a:stretch>
        </p:blipFill>
        <p:spPr bwMode="auto">
          <a:xfrm>
            <a:off x="1857375" y="2143125"/>
            <a:ext cx="521811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19:00 – 20:30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85860"/>
            <a:ext cx="23732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Вечеря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1285860"/>
            <a:ext cx="26488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Розваги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://media.mercola.com/ImageServer/Public/2011/November/low-carb-high-fat.jpg"/>
          <p:cNvPicPr>
            <a:picLocks noChangeAspect="1" noChangeArrowheads="1"/>
          </p:cNvPicPr>
          <p:nvPr/>
        </p:nvPicPr>
        <p:blipFill>
          <a:blip r:embed="rId2"/>
          <a:srcRect b="7500"/>
          <a:stretch>
            <a:fillRect/>
          </a:stretch>
        </p:blipFill>
        <p:spPr bwMode="auto">
          <a:xfrm>
            <a:off x="142875" y="2643188"/>
            <a:ext cx="4286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http://deto4ka.com/uploads/posts/2011-01/1294585376_razvivayuschie-igry-3-5-l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2357438"/>
            <a:ext cx="34861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20:30 – 21:00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142984"/>
            <a:ext cx="57656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Підготовка до сну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http://www.alfa-clinic.ru/uploads/images/kak-nauchit-rebenka-chist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357438"/>
            <a:ext cx="6286500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214290"/>
            <a:ext cx="37625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21:00 – 7:00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1071546"/>
            <a:ext cx="14302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Сон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stihi.ru/pics/2012/11/05/49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2020888"/>
            <a:ext cx="4071938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179388" y="333375"/>
            <a:ext cx="8785225" cy="1511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179388" y="476250"/>
            <a:ext cx="91297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  Кожний вид </a:t>
            </a:r>
            <a:r>
              <a:rPr lang="uk-UA" sz="2800" b="1">
                <a:solidFill>
                  <a:srgbClr val="FF0000"/>
                </a:solidFill>
                <a:latin typeface="Times New Roman" pitchFamily="18" charset="0"/>
              </a:rPr>
              <a:t>продуктів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 корисний по - своєму. Дуже 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важливо, щоб ми використовували в правильній про-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порції всі необхідні продукти.</a:t>
            </a:r>
          </a:p>
        </p:txBody>
      </p:sp>
      <p:pic>
        <p:nvPicPr>
          <p:cNvPr id="6" name="Picture 8" descr="д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133600"/>
            <a:ext cx="5761038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bc2c5f16e4f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857625"/>
            <a:ext cx="3529012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30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untiффtl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3148013"/>
            <a:ext cx="4105275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4857750" y="692150"/>
            <a:ext cx="4035425" cy="18732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4929188" y="714375"/>
            <a:ext cx="3890962" cy="18002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  Для життя нам потрібна енергія, і ми отримуєм її з їжі і харчування. </a:t>
            </a:r>
          </a:p>
        </p:txBody>
      </p:sp>
      <p:sp>
        <p:nvSpPr>
          <p:cNvPr id="35847" name="Rectangle 10"/>
          <p:cNvSpPr>
            <a:spLocks noChangeArrowheads="1"/>
          </p:cNvSpPr>
          <p:nvPr/>
        </p:nvSpPr>
        <p:spPr bwMode="auto">
          <a:xfrm>
            <a:off x="250825" y="3357563"/>
            <a:ext cx="4392613" cy="3167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3080" name="Text Box 12"/>
          <p:cNvSpPr txBox="1">
            <a:spLocks noChangeArrowheads="1"/>
          </p:cNvSpPr>
          <p:nvPr/>
        </p:nvSpPr>
        <p:spPr bwMode="auto">
          <a:xfrm>
            <a:off x="250825" y="3573463"/>
            <a:ext cx="4248150" cy="2654300"/>
          </a:xfrm>
          <a:prstGeom prst="rect">
            <a:avLst/>
          </a:prstGeom>
          <a:solidFill>
            <a:srgbClr val="B9D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  Харчові речовини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Постачають нас не тільки енергією, а і будівельним матеріалом  для росту і виправлень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пошкоджень  організму.</a:t>
            </a:r>
          </a:p>
        </p:txBody>
      </p:sp>
      <p:pic>
        <p:nvPicPr>
          <p:cNvPr id="8" name="Picture 4" descr="untitleу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43926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  <p:bldP spid="30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 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230188" y="239713"/>
          <a:ext cx="8753475" cy="612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95288" y="333375"/>
            <a:ext cx="8424862" cy="20875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979613" y="303213"/>
            <a:ext cx="52562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000FF"/>
                </a:solidFill>
                <a:latin typeface="Times New Roman" pitchFamily="18" charset="0"/>
              </a:rPr>
              <a:t>Як правильно харчуватися?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468313" y="836613"/>
            <a:ext cx="81359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Нам потрібно їсти приблизно  4 рази в день. Кожного разу їжа має вміщувати все, що потрібно нашим клітинам.</a:t>
            </a:r>
          </a:p>
        </p:txBody>
      </p:sp>
      <p:pic>
        <p:nvPicPr>
          <p:cNvPr id="5126" name="Picture 8" descr="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518025"/>
            <a:ext cx="23399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-----------------щщ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781300"/>
            <a:ext cx="5834062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457200" y="404813"/>
            <a:ext cx="8229600" cy="5919787"/>
          </a:xfrm>
        </p:spPr>
        <p:txBody>
          <a:bodyPr>
            <a:normAutofit/>
          </a:bodyPr>
          <a:lstStyle/>
          <a:p>
            <a:pPr marL="273050" indent="-273050"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b="1" smtClean="0">
                <a:solidFill>
                  <a:srgbClr val="FF0000"/>
                </a:solidFill>
              </a:rPr>
              <a:t>Раціональне харчування</a:t>
            </a:r>
            <a:r>
              <a:rPr lang="uk-UA" b="1" smtClean="0">
                <a:solidFill>
                  <a:srgbClr val="E90062"/>
                </a:solidFill>
              </a:rPr>
              <a:t> </a:t>
            </a:r>
            <a:r>
              <a:rPr lang="uk-UA" b="1" smtClean="0"/>
              <a:t>- </a:t>
            </a:r>
            <a:r>
              <a:rPr lang="uk-UA" b="1" smtClean="0">
                <a:solidFill>
                  <a:schemeClr val="tx1"/>
                </a:solidFill>
              </a:rPr>
              <a:t>це живлення, що забезпечує зростання, нормальний розвиток і життєдіяльність людини, сприяюче поліпшенню його здоров'я і профілактиці захворювань. 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buClr>
                <a:srgbClr val="9C007F"/>
              </a:buClr>
              <a:buFont typeface="Wingdings 2" pitchFamily="18" charset="2"/>
              <a:buNone/>
            </a:pPr>
            <a:endParaRPr lang="uk-UA" smtClean="0">
              <a:solidFill>
                <a:schemeClr val="tx1"/>
              </a:solidFill>
            </a:endParaRPr>
          </a:p>
          <a:p>
            <a:pPr marL="273050" indent="-273050">
              <a:buClr>
                <a:srgbClr val="9C007F"/>
              </a:buClr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Раціональне харчування містить в собі 3 складових принципи: </a:t>
            </a:r>
            <a:endParaRPr lang="ru-RU" b="1" smtClean="0">
              <a:solidFill>
                <a:schemeClr val="tx1"/>
              </a:solidFill>
            </a:endParaRPr>
          </a:p>
          <a:p>
            <a:pPr marL="273050" indent="-273050"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b="1" smtClean="0">
                <a:solidFill>
                  <a:schemeClr val="tx1"/>
                </a:solidFill>
              </a:rPr>
              <a:t>1. Енергетична рівновага </a:t>
            </a:r>
            <a:endParaRPr lang="ru-RU" b="1" smtClean="0">
              <a:solidFill>
                <a:schemeClr val="tx1"/>
              </a:solidFill>
            </a:endParaRPr>
          </a:p>
          <a:p>
            <a:pPr marL="273050" indent="-273050"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b="1" smtClean="0">
                <a:solidFill>
                  <a:schemeClr val="tx1"/>
                </a:solidFill>
              </a:rPr>
              <a:t>2. Збалансоване харчування </a:t>
            </a:r>
            <a:endParaRPr lang="ru-RU" b="1" smtClean="0">
              <a:solidFill>
                <a:schemeClr val="tx1"/>
              </a:solidFill>
            </a:endParaRPr>
          </a:p>
          <a:p>
            <a:pPr marL="273050" indent="-273050"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b="1" smtClean="0">
                <a:solidFill>
                  <a:schemeClr val="tx1"/>
                </a:solidFill>
              </a:rPr>
              <a:t>3. Дотримання режиму харчування. </a:t>
            </a:r>
            <a:endParaRPr lang="ru-RU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4500" y="4762"/>
            <a:ext cx="8229600" cy="5715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7 правил здорового харчування:</a:t>
            </a:r>
            <a:endParaRPr lang="ru-RU" sz="4100" b="1" cap="none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214438"/>
            <a:ext cx="8229600" cy="5110162"/>
          </a:xfrm>
        </p:spPr>
        <p:txBody>
          <a:bodyPr>
            <a:normAutofit/>
          </a:bodyPr>
          <a:lstStyle/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1. Отримуйте задоволення від їжі;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2. Урізноманітнюйте свій раціон;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3. Споживайте правильну кількість продуктів для підтримання здорової ваги;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4. Уживайте достатню кількість продуктів, які містять крохмаль та клітковину;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5. Їжте багато фруктів і овочів;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6. Не зловживайте продуктами з високим вмістом жирів;</a:t>
            </a:r>
            <a:endParaRPr lang="ru-RU" b="1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90000"/>
              </a:lnSpc>
              <a:buFont typeface="Wingdings 2" pitchFamily="18" charset="2"/>
              <a:buNone/>
            </a:pPr>
            <a:r>
              <a:rPr lang="uk-UA" b="1" smtClean="0">
                <a:solidFill>
                  <a:schemeClr val="tx1"/>
                </a:solidFill>
              </a:rPr>
              <a:t>7. Не надто часто споживайте солодку їжу та солодкі напої;</a:t>
            </a:r>
            <a:endParaRPr lang="ru-RU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50825" y="260350"/>
            <a:ext cx="8675688" cy="6337300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b="1" smtClean="0">
                <a:solidFill>
                  <a:srgbClr val="FF0000"/>
                </a:solidFill>
              </a:rPr>
              <a:t>Збалансоване харчування</a:t>
            </a:r>
            <a:r>
              <a:rPr lang="uk-UA" b="1" smtClean="0">
                <a:solidFill>
                  <a:schemeClr val="tx1"/>
                </a:solidFill>
              </a:rPr>
              <a:t> - харчування при якому в раціоні міститься оптимальне в кількісному та якісному плані співвідношення харчових та біологічно активних речовин, здатних проявити в організмі максимум своєї корисної дії. 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chemeClr val="tx1"/>
                </a:solidFill>
              </a:rPr>
              <a:t>Здорове харчування передбачає збалансований вміст п’яти груп продуктів у денному раціоні: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None/>
            </a:pPr>
            <a:r>
              <a:rPr lang="uk-UA" sz="2800" smtClean="0">
                <a:solidFill>
                  <a:schemeClr val="tx1"/>
                </a:solidFill>
              </a:rPr>
              <a:t>1) хліб та інші злаки, картопля;</a:t>
            </a:r>
            <a:endParaRPr lang="ru-RU" sz="2800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None/>
            </a:pPr>
            <a:r>
              <a:rPr lang="uk-UA" sz="2800" smtClean="0">
                <a:solidFill>
                  <a:schemeClr val="tx1"/>
                </a:solidFill>
              </a:rPr>
              <a:t>2) фрукти та овочі;</a:t>
            </a:r>
            <a:endParaRPr lang="ru-RU" sz="2800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None/>
            </a:pPr>
            <a:r>
              <a:rPr lang="uk-UA" sz="2800" smtClean="0">
                <a:solidFill>
                  <a:schemeClr val="tx1"/>
                </a:solidFill>
              </a:rPr>
              <a:t>3) молоко та молочні продукти;</a:t>
            </a:r>
            <a:endParaRPr lang="ru-RU" sz="2800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None/>
            </a:pPr>
            <a:r>
              <a:rPr lang="uk-UA" sz="2800" smtClean="0">
                <a:solidFill>
                  <a:schemeClr val="tx1"/>
                </a:solidFill>
              </a:rPr>
              <a:t>4) м’ясо, риба та їхні замінники;.</a:t>
            </a:r>
            <a:endParaRPr lang="ru-RU" sz="2800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None/>
            </a:pPr>
            <a:r>
              <a:rPr lang="uk-UA" sz="2800" smtClean="0">
                <a:solidFill>
                  <a:schemeClr val="tx1"/>
                </a:solidFill>
              </a:rPr>
              <a:t>5)продукти, які містять жир.</a:t>
            </a:r>
            <a:endParaRPr lang="ru-RU" sz="2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0050" y="366712"/>
            <a:ext cx="8229600" cy="714376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Фізіологічне значення 3 страв.</a:t>
            </a:r>
            <a:endParaRPr lang="ru-RU" sz="4100" b="1" cap="none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700213"/>
            <a:ext cx="8229600" cy="3889375"/>
          </a:xfrm>
        </p:spPr>
        <p:txBody>
          <a:bodyPr/>
          <a:lstStyle/>
          <a:p>
            <a:pPr marL="547688" indent="-411163">
              <a:buFont typeface="Wingdings 2" pitchFamily="18" charset="2"/>
              <a:buNone/>
            </a:pPr>
            <a:r>
              <a:rPr lang="uk-UA" sz="3600" b="1" smtClean="0">
                <a:solidFill>
                  <a:schemeClr val="tx1"/>
                </a:solidFill>
              </a:rPr>
              <a:t>Обід дитини, як і дорослої людини, має складатися з трьох страв. Фізіологічне значення першої, другої і третьої страв для організму було вивчено в лабораторії І.П.Павлова. </a:t>
            </a:r>
            <a:endParaRPr lang="ru-RU" sz="36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85750"/>
            <a:ext cx="8229600" cy="1714500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Перша страва</a:t>
            </a:r>
            <a:r>
              <a:rPr lang="uk-UA" smtClean="0">
                <a:solidFill>
                  <a:srgbClr val="E90062"/>
                </a:solidFill>
              </a:rPr>
              <a:t> </a:t>
            </a:r>
            <a:r>
              <a:rPr lang="uk-UA" smtClean="0"/>
              <a:t>- </a:t>
            </a:r>
            <a:r>
              <a:rPr lang="uk-UA" smtClean="0">
                <a:solidFill>
                  <a:schemeClr val="tx1"/>
                </a:solidFill>
              </a:rPr>
              <a:t>це різні супи. Вони містять багато сокогінних речовин. Особливої харчової цінності супи не становлять, вони "готують" шлунок до прийняття другої страви.</a:t>
            </a:r>
            <a:r>
              <a:rPr lang="uk-UA" smtClean="0"/>
              <a:t> </a:t>
            </a:r>
            <a:endParaRPr lang="ru-RU" smtClean="0"/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endParaRPr lang="ru-RU" smtClean="0"/>
          </a:p>
        </p:txBody>
      </p:sp>
      <p:pic>
        <p:nvPicPr>
          <p:cNvPr id="4" name="Picture 3" descr="F:\додатки\gumbo_so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565400"/>
            <a:ext cx="3097213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508500"/>
            <a:ext cx="2714625" cy="1990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2420938"/>
            <a:ext cx="2771775" cy="22018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85750"/>
            <a:ext cx="8229600" cy="214312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Друга страва</a:t>
            </a:r>
            <a:r>
              <a:rPr lang="uk-UA" smtClean="0">
                <a:solidFill>
                  <a:srgbClr val="E90062"/>
                </a:solidFill>
              </a:rPr>
              <a:t> </a:t>
            </a:r>
            <a:r>
              <a:rPr lang="uk-UA" smtClean="0">
                <a:solidFill>
                  <a:schemeClr val="tx1"/>
                </a:solidFill>
              </a:rPr>
              <a:t>найбільш поживна. Це варене, смажене й тушковане м'ясо або риба з різними гарнірами. Перетравлювання цієї їжі потребує великої кількості в травному каналі ферментів, що розщеплюють білки, жири і вуглеводи. 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106500" name="Picture 4" descr="F:\додатки\Grud_zukini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997200"/>
            <a:ext cx="1905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F:\додатки\fetu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4652963"/>
            <a:ext cx="2198688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2" name="Picture 6" descr="F:\додатки\Pechinka_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2997200"/>
            <a:ext cx="1905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7" descr="F:\додатки\Kotleta_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4724400"/>
            <a:ext cx="22145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:\додатки\Grud_kvas_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4724400"/>
            <a:ext cx="2236787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997200"/>
            <a:ext cx="1811338" cy="1525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6463" y="3068638"/>
            <a:ext cx="1849437" cy="1549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14313"/>
            <a:ext cx="8229600" cy="128587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Третя страва</a:t>
            </a:r>
            <a:r>
              <a:rPr lang="uk-UA" smtClean="0">
                <a:solidFill>
                  <a:srgbClr val="E90062"/>
                </a:solidFill>
              </a:rPr>
              <a:t> </a:t>
            </a:r>
            <a:r>
              <a:rPr lang="uk-UA" smtClean="0"/>
              <a:t>- </a:t>
            </a:r>
            <a:r>
              <a:rPr lang="uk-UA" smtClean="0">
                <a:solidFill>
                  <a:schemeClr val="tx1"/>
                </a:solidFill>
              </a:rPr>
              <a:t>це сирі фрукти, киселі, компоти, соки. Вона корисна тим, що містить багато вітамінів. 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90000"/>
              </a:lnSpc>
              <a:buClr>
                <a:srgbClr val="9C007F"/>
              </a:buClr>
              <a:buFont typeface="Wingdings 2" pitchFamily="18" charset="2"/>
              <a:buChar char=""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105474" name="Picture 2" descr="F:\додатки\132251816744f4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714500"/>
            <a:ext cx="12668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5" name="Picture 3" descr="F:\додатки\120369040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2276475"/>
            <a:ext cx="21907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6" name="Picture 4" descr="F:\додатки\lokum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2357438"/>
            <a:ext cx="1500187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Jelly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557338"/>
            <a:ext cx="24145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F:\додатки\kon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88" y="4214813"/>
            <a:ext cx="349408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8850" y="1125538"/>
            <a:ext cx="1616075" cy="1789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313" y="4214813"/>
            <a:ext cx="3000375" cy="23479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4663" y="195263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Розподілення калорійності по прийомі їжі.</a:t>
            </a:r>
            <a:endParaRPr lang="ru-RU" sz="4100" b="1" cap="none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00188"/>
            <a:ext cx="8229600" cy="4824412"/>
          </a:xfrm>
        </p:spPr>
        <p:txBody>
          <a:bodyPr/>
          <a:lstStyle/>
          <a:p>
            <a:pPr marL="547688" indent="-411163">
              <a:lnSpc>
                <a:spcPct val="150000"/>
              </a:lnSpc>
            </a:pPr>
            <a:r>
              <a:rPr lang="uk-UA" smtClean="0">
                <a:solidFill>
                  <a:schemeClr val="tx1"/>
                </a:solidFill>
              </a:rPr>
              <a:t>Сніданок – 30% - 825 ккал</a:t>
            </a:r>
            <a:endParaRPr lang="ru-RU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150000"/>
              </a:lnSpc>
            </a:pPr>
            <a:r>
              <a:rPr lang="uk-UA" smtClean="0">
                <a:solidFill>
                  <a:schemeClr val="tx1"/>
                </a:solidFill>
              </a:rPr>
              <a:t>Обід -40% - 1100 ккал</a:t>
            </a:r>
            <a:endParaRPr lang="ru-RU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150000"/>
              </a:lnSpc>
            </a:pPr>
            <a:r>
              <a:rPr lang="uk-UA" smtClean="0">
                <a:solidFill>
                  <a:schemeClr val="tx1"/>
                </a:solidFill>
              </a:rPr>
              <a:t>Полуденок – 10 % - 275 ккал</a:t>
            </a:r>
            <a:endParaRPr lang="ru-RU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150000"/>
              </a:lnSpc>
            </a:pPr>
            <a:r>
              <a:rPr lang="uk-UA" smtClean="0">
                <a:solidFill>
                  <a:schemeClr val="tx1"/>
                </a:solidFill>
              </a:rPr>
              <a:t>Вечеря - по 20% - 550 ккал</a:t>
            </a:r>
            <a:endParaRPr lang="ru-RU" smtClean="0">
              <a:solidFill>
                <a:schemeClr val="tx1"/>
              </a:solidFill>
            </a:endParaRPr>
          </a:p>
          <a:p>
            <a:pPr marL="547688" indent="-411163">
              <a:lnSpc>
                <a:spcPct val="150000"/>
              </a:lnSpc>
            </a:pPr>
            <a:r>
              <a:rPr lang="uk-UA" smtClean="0">
                <a:solidFill>
                  <a:schemeClr val="tx1"/>
                </a:solidFill>
              </a:rPr>
              <a:t>Відхилення + - 25 ккал</a:t>
            </a:r>
            <a:endParaRPr lang="ru-RU" smtClean="0">
              <a:solidFill>
                <a:schemeClr val="tx1"/>
              </a:solidFill>
            </a:endParaRPr>
          </a:p>
          <a:p>
            <a:pPr marL="547688" indent="-411163"/>
            <a:endParaRPr lang="ru-RU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4663" y="4762"/>
            <a:ext cx="8229600" cy="642939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4100" b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Рекомендації:</a:t>
            </a:r>
            <a:endParaRPr lang="ru-RU" sz="4100" b="1" cap="none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214438"/>
            <a:ext cx="8229600" cy="5110162"/>
          </a:xfrm>
        </p:spPr>
        <p:txBody>
          <a:bodyPr>
            <a:normAutofit/>
          </a:bodyPr>
          <a:lstStyle/>
          <a:p>
            <a:pPr marL="273050" indent="-273050">
              <a:lnSpc>
                <a:spcPct val="15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Сніданок</a:t>
            </a:r>
            <a:r>
              <a:rPr lang="uk-UA" smtClean="0"/>
              <a:t> - </a:t>
            </a:r>
            <a:r>
              <a:rPr lang="uk-UA" smtClean="0">
                <a:solidFill>
                  <a:schemeClr val="tx1"/>
                </a:solidFill>
              </a:rPr>
              <a:t>одна гаряча страва (м’ясна, рибна, круп’яна, яєчна), гарячі напої.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15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Обід</a:t>
            </a:r>
            <a:r>
              <a:rPr lang="uk-UA" smtClean="0"/>
              <a:t> - </a:t>
            </a:r>
            <a:r>
              <a:rPr lang="uk-UA" smtClean="0">
                <a:solidFill>
                  <a:schemeClr val="tx1"/>
                </a:solidFill>
              </a:rPr>
              <a:t>холодна закуска, перша страва, друга гаряча страва, солодка страва.</a:t>
            </a:r>
            <a:endParaRPr lang="ru-RU" smtClean="0">
              <a:solidFill>
                <a:schemeClr val="tx1"/>
              </a:solidFill>
            </a:endParaRPr>
          </a:p>
          <a:p>
            <a:pPr marL="273050" indent="-273050">
              <a:lnSpc>
                <a:spcPct val="150000"/>
              </a:lnSpc>
              <a:buClr>
                <a:srgbClr val="9C007F"/>
              </a:buClr>
              <a:buFont typeface="Wingdings 2" pitchFamily="18" charset="2"/>
              <a:buChar char=""/>
            </a:pPr>
            <a:r>
              <a:rPr lang="uk-UA" smtClean="0">
                <a:solidFill>
                  <a:srgbClr val="FF0000"/>
                </a:solidFill>
              </a:rPr>
              <a:t>Вечеря</a:t>
            </a:r>
            <a:r>
              <a:rPr lang="uk-UA" smtClean="0"/>
              <a:t> - </a:t>
            </a:r>
            <a:r>
              <a:rPr lang="uk-UA" smtClean="0">
                <a:solidFill>
                  <a:schemeClr val="tx1"/>
                </a:solidFill>
              </a:rPr>
              <a:t>страви, які легко перетравлюються (риба, сир, овочі). </a:t>
            </a:r>
            <a:endParaRPr lang="ru-RU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2051050" y="260350"/>
            <a:ext cx="5041900" cy="792163"/>
          </a:xfrm>
          <a:prstGeom prst="flowChartAlternateProcess">
            <a:avLst/>
          </a:prstGeom>
          <a:solidFill>
            <a:srgbClr val="75C0F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3600">
                <a:solidFill>
                  <a:srgbClr val="FF0000"/>
                </a:solidFill>
              </a:rPr>
              <a:t>Здоровий спосіб життя</a:t>
            </a:r>
            <a:endParaRPr lang="ru-RU" sz="3600">
              <a:solidFill>
                <a:srgbClr val="FF0000"/>
              </a:solidFill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36513" y="1989138"/>
            <a:ext cx="3455987" cy="792162"/>
          </a:xfrm>
          <a:prstGeom prst="roundRect">
            <a:avLst>
              <a:gd name="adj" fmla="val 16667"/>
            </a:avLst>
          </a:prstGeom>
          <a:solidFill>
            <a:srgbClr val="75C0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>
                <a:solidFill>
                  <a:srgbClr val="FF0000"/>
                </a:solidFill>
              </a:rPr>
              <a:t>Режим дня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323850" y="3573463"/>
            <a:ext cx="3455988" cy="792162"/>
          </a:xfrm>
          <a:prstGeom prst="roundRect">
            <a:avLst>
              <a:gd name="adj" fmla="val 16667"/>
            </a:avLst>
          </a:prstGeom>
          <a:solidFill>
            <a:srgbClr val="75C0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>
                <a:solidFill>
                  <a:srgbClr val="FF0000"/>
                </a:solidFill>
              </a:rPr>
              <a:t>Фізкультура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2700338" y="5300663"/>
            <a:ext cx="3455987" cy="792162"/>
          </a:xfrm>
          <a:prstGeom prst="roundRect">
            <a:avLst>
              <a:gd name="adj" fmla="val 16667"/>
            </a:avLst>
          </a:prstGeom>
          <a:solidFill>
            <a:srgbClr val="75C0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103000"/>
              <a:buFont typeface="Franklin Gothic Book" pitchFamily="34" charset="0"/>
              <a:buNone/>
            </a:pPr>
            <a:r>
              <a:rPr lang="uk-UA" sz="2400" b="1">
                <a:solidFill>
                  <a:srgbClr val="FF0000"/>
                </a:solidFill>
              </a:rPr>
              <a:t>Спілкування з іншими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5221288" y="3500438"/>
            <a:ext cx="3455987" cy="792162"/>
          </a:xfrm>
          <a:prstGeom prst="roundRect">
            <a:avLst>
              <a:gd name="adj" fmla="val 16667"/>
            </a:avLst>
          </a:prstGeom>
          <a:solidFill>
            <a:srgbClr val="75C0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103000"/>
              <a:buFont typeface="Franklin Gothic Book" pitchFamily="34" charset="0"/>
              <a:buNone/>
            </a:pPr>
            <a:r>
              <a:rPr lang="uk-UA" sz="2400" b="1">
                <a:solidFill>
                  <a:srgbClr val="FF0000"/>
                </a:solidFill>
              </a:rPr>
              <a:t>Чергування роботи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103000"/>
              <a:buFont typeface="Franklin Gothic Book" pitchFamily="34" charset="0"/>
              <a:buNone/>
            </a:pPr>
            <a:r>
              <a:rPr lang="uk-UA" sz="2400" b="1">
                <a:solidFill>
                  <a:srgbClr val="FF0000"/>
                </a:solidFill>
              </a:rPr>
              <a:t>і відпочинку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5508625" y="1916113"/>
            <a:ext cx="3455988" cy="792162"/>
          </a:xfrm>
          <a:prstGeom prst="roundRect">
            <a:avLst>
              <a:gd name="adj" fmla="val 16667"/>
            </a:avLst>
          </a:prstGeom>
          <a:solidFill>
            <a:srgbClr val="75C0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103000"/>
              <a:buFont typeface="Franklin Gothic Book" pitchFamily="34" charset="0"/>
              <a:buNone/>
            </a:pPr>
            <a:r>
              <a:rPr lang="uk-UA" sz="2400" b="1">
                <a:solidFill>
                  <a:srgbClr val="FF0000"/>
                </a:solidFill>
              </a:rPr>
              <a:t>Правила харчування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 flipH="1">
            <a:off x="1692275" y="1052513"/>
            <a:ext cx="26638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4356100" y="1052513"/>
            <a:ext cx="295275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 flipH="1">
            <a:off x="1835150" y="1052513"/>
            <a:ext cx="252095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4356100" y="1052513"/>
            <a:ext cx="2520950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4356100" y="1052513"/>
            <a:ext cx="0" cy="424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 animBg="1"/>
      <p:bldP spid="15367" grpId="0" animBg="1"/>
      <p:bldP spid="15368" grpId="0" animBg="1"/>
      <p:bldP spid="1536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2c887bd95f8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714500"/>
            <a:ext cx="2663825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Oval 3"/>
          <p:cNvSpPr>
            <a:spLocks noChangeArrowheads="1"/>
          </p:cNvSpPr>
          <p:nvPr/>
        </p:nvSpPr>
        <p:spPr bwMode="auto">
          <a:xfrm>
            <a:off x="2484438" y="188913"/>
            <a:ext cx="4968875" cy="158432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6148" name="WordArt 5"/>
          <p:cNvSpPr>
            <a:spLocks noChangeArrowheads="1" noChangeShapeType="1" noTextEdit="1"/>
          </p:cNvSpPr>
          <p:nvPr/>
        </p:nvSpPr>
        <p:spPr bwMode="auto">
          <a:xfrm>
            <a:off x="3492500" y="549275"/>
            <a:ext cx="3024188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білки</a:t>
            </a:r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179388" y="5373688"/>
            <a:ext cx="8745537" cy="1223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000">
              <a:latin typeface="Times New Roman" pitchFamily="18" charset="0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323850" y="5445125"/>
            <a:ext cx="8424863" cy="946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Білки - речовини, які використовуються на побудову клітин організму і дають йому силу.</a:t>
            </a:r>
          </a:p>
        </p:txBody>
      </p:sp>
      <p:pic>
        <p:nvPicPr>
          <p:cNvPr id="10" name="Picture 11" descr="korova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2875"/>
            <a:ext cx="3636963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4f5359d1c6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3068638"/>
            <a:ext cx="21653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378fad2bdb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071938"/>
            <a:ext cx="345598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5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971550" y="5734050"/>
            <a:ext cx="741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Вони містяться  в мясі, яйцях, в рибі, сирах</a:t>
            </a:r>
          </a:p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та в молоці.</a:t>
            </a:r>
          </a:p>
        </p:txBody>
      </p:sp>
      <p:pic>
        <p:nvPicPr>
          <p:cNvPr id="7173" name="Picture 7" descr="сосис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852738"/>
            <a:ext cx="23463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8" descr="сосис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284538"/>
            <a:ext cx="23463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1" descr="рыба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0888" y="3213100"/>
            <a:ext cx="4583112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5" descr="50d0a76164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59225"/>
            <a:ext cx="1800225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6" descr="молоко яйц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142875"/>
            <a:ext cx="3455988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сырник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1071563"/>
            <a:ext cx="2103437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c504440d10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357188"/>
            <a:ext cx="3136900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молок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500" y="3357563"/>
            <a:ext cx="2319338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Oval 3"/>
          <p:cNvSpPr>
            <a:spLocks noChangeArrowheads="1"/>
          </p:cNvSpPr>
          <p:nvPr/>
        </p:nvSpPr>
        <p:spPr bwMode="auto">
          <a:xfrm>
            <a:off x="1908175" y="260350"/>
            <a:ext cx="5545138" cy="165576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2627313" y="836613"/>
            <a:ext cx="3960812" cy="720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539750" y="5229225"/>
            <a:ext cx="8064500" cy="1223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642938" y="5357813"/>
            <a:ext cx="7961312" cy="946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Вуглеводи - речовини, які швидко дають  організму силу і життєву енергію.</a:t>
            </a:r>
          </a:p>
        </p:txBody>
      </p:sp>
      <p:pic>
        <p:nvPicPr>
          <p:cNvPr id="8" name="Picture 8" descr="7965ada03a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281238"/>
            <a:ext cx="3097212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45b708c7a43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14588"/>
            <a:ext cx="429895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555875" y="620713"/>
            <a:ext cx="4103688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Вуглеводи</a:t>
            </a:r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1024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23850" y="5300663"/>
            <a:ext cx="8351838" cy="1223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395288" y="5373688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Вуглеводи найбільше містяться в цукрі, хлібі, 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картоплі, макаронах.</a:t>
            </a:r>
          </a:p>
        </p:txBody>
      </p:sp>
      <p:sp>
        <p:nvSpPr>
          <p:cNvPr id="41991" name="Rectangle 9"/>
          <p:cNvSpPr>
            <a:spLocks noChangeArrowheads="1"/>
          </p:cNvSpPr>
          <p:nvPr/>
        </p:nvSpPr>
        <p:spPr bwMode="auto">
          <a:xfrm>
            <a:off x="5000625" y="285750"/>
            <a:ext cx="3857625" cy="2643188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pic>
        <p:nvPicPr>
          <p:cNvPr id="9224" name="Picture 10" descr="МАКАРОН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5" y="357188"/>
            <a:ext cx="3128963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9714825e5c4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57188"/>
            <a:ext cx="3892550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:\додатки\sugar-deliver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786063"/>
            <a:ext cx="1905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H:\Кулінарія\дріжджове\dnist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EBD0"/>
              </a:clrFrom>
              <a:clrTo>
                <a:srgbClr val="F5EBD0">
                  <a:alpha val="0"/>
                </a:srgbClr>
              </a:clrTo>
            </a:clrChange>
          </a:blip>
          <a:srcRect l="8974" t="7692" r="14743" b="3847"/>
          <a:stretch>
            <a:fillRect/>
          </a:stretch>
        </p:blipFill>
        <p:spPr bwMode="auto">
          <a:xfrm>
            <a:off x="2428875" y="3571875"/>
            <a:ext cx="2500313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0f75d76946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3429000"/>
            <a:ext cx="3640138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Oval 3"/>
          <p:cNvSpPr>
            <a:spLocks noChangeArrowheads="1"/>
          </p:cNvSpPr>
          <p:nvPr/>
        </p:nvSpPr>
        <p:spPr bwMode="auto">
          <a:xfrm>
            <a:off x="1331913" y="260350"/>
            <a:ext cx="6192837" cy="187166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916238" y="836613"/>
            <a:ext cx="3095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жири</a:t>
            </a:r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50825" y="5229225"/>
            <a:ext cx="8893175" cy="129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144463" y="5445125"/>
            <a:ext cx="89995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Жири дають нам енергію і захищають нас від холоду,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створюючи тонкий шар жиру під шкірою.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0" name="Picture 12" descr="195870002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857375"/>
            <a:ext cx="332422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807832074b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2714625"/>
            <a:ext cx="29511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молочк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1571625"/>
            <a:ext cx="16335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f6a6f23a1ae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0888" y="2852738"/>
            <a:ext cx="3313112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79388" y="5516563"/>
            <a:ext cx="8208962" cy="1008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298450" y="5445125"/>
            <a:ext cx="7554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  Жири містяться в сирі, молоці, маслі, 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соняшниковій олії, в шоколаді і сухофруктах.</a:t>
            </a:r>
          </a:p>
        </p:txBody>
      </p:sp>
      <p:pic>
        <p:nvPicPr>
          <p:cNvPr id="11269" name="Picture 6" descr="моло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42875"/>
            <a:ext cx="2117725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масло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285750"/>
            <a:ext cx="2176462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ce5766de8f0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260350"/>
            <a:ext cx="2554287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 descr="йогурт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2857500"/>
            <a:ext cx="2182812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8f89723eb96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75" y="1928813"/>
            <a:ext cx="3198813" cy="333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abd52738f25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25" y="3857625"/>
            <a:ext cx="16764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0063" y="214313"/>
            <a:ext cx="8215312" cy="121443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8596" y="357166"/>
            <a:ext cx="8229600" cy="71438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b="1" spc="300" dirty="0" smtClean="0">
                <a:ln w="6350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Мінеральні</a:t>
            </a:r>
            <a:r>
              <a:rPr lang="uk-UA" sz="44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400" b="1" dirty="0" smtClean="0">
                <a:ln w="6350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речовини</a:t>
            </a:r>
            <a:endParaRPr lang="uk-UA" sz="4400" b="1" dirty="0">
              <a:ln w="6350"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8612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9388" y="1285875"/>
            <a:ext cx="8785225" cy="5214938"/>
          </a:xfrm>
        </p:spPr>
        <p:txBody>
          <a:bodyPr/>
          <a:lstStyle/>
          <a:p>
            <a:pPr marL="0" indent="0"/>
            <a:r>
              <a:rPr lang="uk-UA" smtClean="0"/>
              <a:t> </a:t>
            </a:r>
            <a:r>
              <a:rPr lang="uk-UA" smtClean="0">
                <a:solidFill>
                  <a:schemeClr val="tx1"/>
                </a:solidFill>
              </a:rPr>
              <a:t>Мінеральні речовини, що входять до складу харчових продуктів, діляться на макроелементи, (кальцій, калій, фосфор, натрій, хлор) і мікроелементи (фтор, цинк, мідь, йод). </a:t>
            </a:r>
          </a:p>
          <a:p>
            <a:pPr marL="0" indent="0"/>
            <a:r>
              <a:rPr lang="uk-UA" smtClean="0">
                <a:solidFill>
                  <a:schemeClr val="tx1"/>
                </a:solidFill>
              </a:rPr>
              <a:t>Особливе значення в харчуванні дітей надається солям кальцію й фосфору, які формують кісткову й зубну тканини, входять до складу гормонів, беруть активну участь в обмінних процесах. Кальцію властиво протизапальна й антиалергічна дія. Основне джерело: усі продукти й рідини.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00375" y="142875"/>
            <a:ext cx="3286125" cy="85725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46071" y="187416"/>
            <a:ext cx="8229600" cy="627823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b="1" cap="none" spc="300" dirty="0" smtClean="0">
                <a:ln w="6350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Вода</a:t>
            </a:r>
            <a:endParaRPr lang="uk-UA" sz="4400" b="1" cap="none" spc="300" dirty="0">
              <a:ln w="6350"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850" y="1125538"/>
            <a:ext cx="8640763" cy="5451475"/>
          </a:xfrm>
        </p:spPr>
        <p:txBody>
          <a:bodyPr>
            <a:normAutofit/>
          </a:bodyPr>
          <a:lstStyle/>
          <a:p>
            <a:pPr marL="547688" indent="-411163">
              <a:lnSpc>
                <a:spcPct val="85000"/>
              </a:lnSpc>
              <a:buFont typeface="Wingdings 2" pitchFamily="18" charset="2"/>
              <a:buNone/>
            </a:pPr>
            <a:r>
              <a:rPr lang="uk-UA" sz="2600" smtClean="0"/>
              <a:t> </a:t>
            </a:r>
            <a:r>
              <a:rPr lang="uk-UA" sz="2600" smtClean="0">
                <a:solidFill>
                  <a:schemeClr val="tx1"/>
                </a:solidFill>
              </a:rPr>
              <a:t>Вода – необхідна складова частина раціону, вона </a:t>
            </a:r>
            <a:r>
              <a:rPr lang="uk-UA" sz="2800" smtClean="0">
                <a:solidFill>
                  <a:schemeClr val="tx1"/>
                </a:solidFill>
              </a:rPr>
              <a:t>входить до складу кліток і тканин, бере участь у процесах, що забезпечують життєдіяльність організму; з водою видаляються кінцеві продукти обміну. Вода в організм надходить із продуктами а також у вільному стані. У добу кількість рідини, що надходить в організм дітей 3-7 років, повинне бути в межах 1,5-2 л. Потреба в рідині коливається залежно від сезону року, віку, індивідуальних особливостей дитини. Надлишкова кількість води не рекомендується, тому що це веде до перевантаження нирок, серця. Основне джерело: рідини, овочі, фрукти, ягоди.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Oval 3"/>
          <p:cNvSpPr>
            <a:spLocks noChangeArrowheads="1"/>
          </p:cNvSpPr>
          <p:nvPr/>
        </p:nvSpPr>
        <p:spPr bwMode="auto">
          <a:xfrm>
            <a:off x="1835150" y="188913"/>
            <a:ext cx="5327650" cy="19431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555875" y="620713"/>
            <a:ext cx="38893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вітаміни</a:t>
            </a:r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50825" y="5084763"/>
            <a:ext cx="8569325" cy="1584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395288" y="5157788"/>
            <a:ext cx="82804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Вітаміни – речовини, необхідні для здоровя. Вітаміни з їдою попадають в кров і укріплюють наші мязи і кістки.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2297" name="Picture 12" descr="2314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20938"/>
            <a:ext cx="352901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untitleфыфы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428875"/>
            <a:ext cx="360045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4067175" y="3573463"/>
            <a:ext cx="4752975" cy="25923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3995738" y="3500438"/>
            <a:ext cx="4948237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Вітаміни, які утворюються рослинами або тваринами і мають потрапляти в  організм в мікроскопічних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кількостях для продовження життєвих процесів.</a:t>
            </a:r>
          </a:p>
          <a:p>
            <a:endParaRPr lang="ru-RU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9" name="Picture 4" descr="pic4_4457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57188"/>
            <a:ext cx="3732213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в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724400"/>
            <a:ext cx="2016125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1c85297d33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0"/>
            <a:ext cx="3097213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а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1613" y="908050"/>
            <a:ext cx="2592387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714357"/>
            <a:ext cx="7929618" cy="50167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Режим дня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8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очаткової школи </a:t>
            </a:r>
            <a:endParaRPr lang="ru-RU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1.i.ua/prikol/pic/8/0/485708_471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7072313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28992" y="214290"/>
            <a:ext cx="25106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Радість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3.imgbb.ru/img8/3/8/f/38f706b331f2f8532e11d30abca44e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071563"/>
            <a:ext cx="55721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68" y="142852"/>
            <a:ext cx="210121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Страх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-fotki.yandex.ru/get/3411/elena-chaplinskaya.15/0_28225_2f0a3a7d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143000"/>
            <a:ext cx="5429250" cy="519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29058" y="142852"/>
            <a:ext cx="14759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Сум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life.pravda.com.ua/images/doc/c/6/c6a49----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143000"/>
            <a:ext cx="714375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0298" y="142852"/>
            <a:ext cx="387234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Здивування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zpapa.ru/journal/wp-content/uploads/2012/05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143000"/>
            <a:ext cx="8269287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00430" y="142852"/>
            <a:ext cx="21344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Злість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-fotki.yandex.ru/get/4518/28287871.1c/0_4fda6_ea2e5255_XL"/>
          <p:cNvPicPr>
            <a:picLocks noChangeAspect="1" noChangeArrowheads="1"/>
          </p:cNvPicPr>
          <p:nvPr/>
        </p:nvPicPr>
        <p:blipFill>
          <a:blip r:embed="rId2"/>
          <a:srcRect t="8720"/>
          <a:stretch>
            <a:fillRect/>
          </a:stretch>
        </p:blipFill>
        <p:spPr bwMode="auto">
          <a:xfrm>
            <a:off x="928688" y="1285875"/>
            <a:ext cx="7620000" cy="523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14612" y="142852"/>
            <a:ext cx="383079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Захоплення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214290"/>
            <a:ext cx="34163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7:00 – 7:30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top-desktop.ru/files/3dgrafika/1152/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857375"/>
            <a:ext cx="2595562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1142984"/>
            <a:ext cx="254993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Підйом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07419" y="1142984"/>
            <a:ext cx="48365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Ранкова гімнастика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http://ur1.com.br/cache/miniatura.php?src=http://ur1.com.br/images/noticias/3942/xxxxmae-e-filha.jpg&amp;h=190&amp;w=242&amp;zc=1&amp;q=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785938"/>
            <a:ext cx="323373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-357222" y="3786190"/>
            <a:ext cx="514353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Прибирання ліжка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Picture 6" descr="http://kinder-svit.com.ua/img/catalog/21363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572000"/>
            <a:ext cx="350043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929190" y="3786190"/>
            <a:ext cx="404245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Водні процедури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6" name="Picture 8" descr="http://www.alfa-clinic.ru/uploads/images/kak-nauchit-rebenka-chisti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4429125"/>
            <a:ext cx="3214687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6050" y="142852"/>
            <a:ext cx="34163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7:30 – 7:50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1357298"/>
            <a:ext cx="311816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Сніданок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svit24.net/images/stories/articles/2013/Zdorovie/02-2013/09/zavtrak_09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286000"/>
            <a:ext cx="59531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214290"/>
            <a:ext cx="34163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7:50 – 8:20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357298"/>
            <a:ext cx="55413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Дорога до школи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cf.ltkcdn.net/best/images/std/134970-300x200-Backpa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2714625"/>
            <a:ext cx="50006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214290"/>
            <a:ext cx="37625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8:20 – 12:30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1071546"/>
            <a:ext cx="53013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Заняття у школі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Documents and Settings\даша\Рабочий стол\Таня\1312952982_pervyy-urok.-za-partoy.-1300347075_25.jpg"/>
          <p:cNvPicPr>
            <a:picLocks noChangeAspect="1" noChangeArrowheads="1"/>
          </p:cNvPicPr>
          <p:nvPr/>
        </p:nvPicPr>
        <p:blipFill>
          <a:blip r:embed="rId2"/>
          <a:srcRect b="15430"/>
          <a:stretch>
            <a:fillRect/>
          </a:stretch>
        </p:blipFill>
        <p:spPr bwMode="auto">
          <a:xfrm>
            <a:off x="1571625" y="2286000"/>
            <a:ext cx="6072188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214290"/>
            <a:ext cx="41088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12:30 – 13:00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1142984"/>
            <a:ext cx="47505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Дорога додому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cf.ltkcdn.net/best/images/std/134970-300x200-Backpa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2714625"/>
            <a:ext cx="50006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294</TotalTime>
  <Words>649</Words>
  <Application>Microsoft Office PowerPoint</Application>
  <PresentationFormat>Экран (4:3)</PresentationFormat>
  <Paragraphs>65</Paragraphs>
  <Slides>45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61" baseType="lpstr">
      <vt:lpstr>Franklin Gothic Book</vt:lpstr>
      <vt:lpstr>Arial</vt:lpstr>
      <vt:lpstr>Franklin Gothic Medium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Диаграмма Microsoft Office Excel</vt:lpstr>
      <vt:lpstr> НВК “ЗШ І-ІІІ ступенів–ДНЗ” с. Грабове  Презентація класовода Бурденюк М. Д.  на тему: “Як зберегти і зміцнити здоров'я молодших школярів”  2013 р.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User</dc:creator>
  <cp:lastModifiedBy>Викладач</cp:lastModifiedBy>
  <cp:revision>24</cp:revision>
  <dcterms:created xsi:type="dcterms:W3CDTF">2013-03-10T10:36:33Z</dcterms:created>
  <dcterms:modified xsi:type="dcterms:W3CDTF">2013-03-12T14:17:14Z</dcterms:modified>
</cp:coreProperties>
</file>