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856" r:id="rId2"/>
  </p:sldMasterIdLst>
  <p:notesMasterIdLst>
    <p:notesMasterId r:id="rId27"/>
  </p:notesMasterIdLst>
  <p:sldIdLst>
    <p:sldId id="261" r:id="rId3"/>
    <p:sldId id="260" r:id="rId4"/>
    <p:sldId id="257" r:id="rId5"/>
    <p:sldId id="258" r:id="rId6"/>
    <p:sldId id="259" r:id="rId7"/>
    <p:sldId id="269" r:id="rId8"/>
    <p:sldId id="272" r:id="rId9"/>
    <p:sldId id="273" r:id="rId10"/>
    <p:sldId id="270" r:id="rId11"/>
    <p:sldId id="274" r:id="rId12"/>
    <p:sldId id="271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5" r:id="rId21"/>
    <p:sldId id="296" r:id="rId22"/>
    <p:sldId id="298" r:id="rId23"/>
    <p:sldId id="299" r:id="rId24"/>
    <p:sldId id="300" r:id="rId25"/>
    <p:sldId id="30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DD6C-F8DB-4DED-948B-3E6C3273EC9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9129-5A01-494A-8D11-3AEFF19BE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820F1-CB8B-4F09-8AEB-37A2251922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40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42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25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49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02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7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61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935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72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83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991EDD-5787-494E-9C82-2ADD6F3D5F7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2AC0A6-1A4E-4D83-BB48-8DE5E1FD3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9098" y="510363"/>
            <a:ext cx="9491515" cy="4267018"/>
          </a:xfrm>
        </p:spPr>
        <p:txBody>
          <a:bodyPr/>
          <a:lstStyle/>
          <a:p>
            <a:r>
              <a:rPr lang="en-US" sz="7200" b="1" dirty="0" smtClean="0"/>
              <a:t>     </a:t>
            </a:r>
            <a:r>
              <a:rPr lang="en-US" sz="7200" b="1" dirty="0" err="1" smtClean="0"/>
              <a:t>Projektarbeit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     </a:t>
            </a:r>
            <a:r>
              <a:rPr lang="ru-RU" sz="7200" b="1" dirty="0" smtClean="0"/>
              <a:t>«</a:t>
            </a:r>
            <a:r>
              <a:rPr lang="en-US" sz="7200" b="1" dirty="0" smtClean="0"/>
              <a:t>Deutschland</a:t>
            </a:r>
            <a:r>
              <a:rPr lang="ru-RU" sz="7200" b="1" dirty="0" smtClean="0"/>
              <a:t>»</a:t>
            </a:r>
            <a:endParaRPr lang="ru-RU" sz="7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4888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Ein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anderes</a:t>
            </a:r>
            <a:r>
              <a:rPr lang="en-US" sz="3600" b="1" dirty="0" smtClean="0"/>
              <a:t> Symbol Berlins und </a:t>
            </a:r>
            <a:r>
              <a:rPr lang="en-US" sz="3600" b="1" dirty="0" err="1" smtClean="0"/>
              <a:t>ein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Andenken</a:t>
            </a:r>
            <a:r>
              <a:rPr lang="en-US" sz="3600" b="1" dirty="0" smtClean="0"/>
              <a:t> an den </a:t>
            </a:r>
            <a:r>
              <a:rPr lang="en-US" sz="3600" b="1" dirty="0" err="1" smtClean="0"/>
              <a:t>furchtbaren</a:t>
            </a:r>
            <a:r>
              <a:rPr lang="en-US" sz="3600" b="1" dirty="0" smtClean="0"/>
              <a:t> Krieg </a:t>
            </a:r>
            <a:r>
              <a:rPr lang="en-US" sz="3600" b="1" dirty="0" err="1" smtClean="0"/>
              <a:t>ist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Turm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Kaiser-Wilhelm-</a:t>
            </a:r>
            <a:r>
              <a:rPr lang="en-US" sz="3600" b="1" dirty="0" err="1" smtClean="0"/>
              <a:t>Gedächtniskirche</a:t>
            </a:r>
            <a:r>
              <a:rPr lang="en-US" sz="3600" b="1" dirty="0" smtClean="0"/>
              <a:t> auf </a:t>
            </a:r>
            <a:r>
              <a:rPr lang="en-US" sz="3600" b="1" dirty="0" err="1" smtClean="0"/>
              <a:t>dem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Kurfürstendamm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67744" y="2650620"/>
            <a:ext cx="1762298" cy="2352502"/>
          </a:xfrm>
        </p:spPr>
      </p:pic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501008"/>
            <a:ext cx="5967985" cy="3356992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92585" y="2418631"/>
            <a:ext cx="3744416" cy="4439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0808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Hier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gibt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sogar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Museumsinsel</a:t>
            </a:r>
            <a:r>
              <a:rPr lang="en-US" sz="3600" b="1" dirty="0" smtClean="0"/>
              <a:t>, auf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das </a:t>
            </a:r>
            <a:r>
              <a:rPr lang="en-US" sz="3600" b="1" dirty="0" err="1" smtClean="0"/>
              <a:t>Pergamonaltar</a:t>
            </a:r>
            <a:r>
              <a:rPr lang="en-US" sz="3600" b="1" dirty="0" smtClean="0"/>
              <a:t> das </a:t>
            </a:r>
            <a:r>
              <a:rPr lang="en-US" sz="3600" b="1" dirty="0" err="1" smtClean="0"/>
              <a:t>berühmteste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ist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711957" cy="2520280"/>
          </a:xfrm>
        </p:spPr>
      </p:pic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064" y="1484785"/>
            <a:ext cx="5519936" cy="2614317"/>
          </a:xfrm>
          <a:prstGeom prst="rect">
            <a:avLst/>
          </a:prstGeom>
        </p:spPr>
      </p:pic>
      <p:pic>
        <p:nvPicPr>
          <p:cNvPr id="6" name="Рисунок 5" descr="imag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9080"/>
            <a:ext cx="5711957" cy="2708920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2065" y="4240998"/>
            <a:ext cx="5519936" cy="261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34-jährige Elena </a:t>
            </a:r>
            <a:r>
              <a:rPr lang="de-DE" dirty="0" err="1"/>
              <a:t>Savchenko</a:t>
            </a:r>
            <a:r>
              <a:rPr lang="de-DE" dirty="0"/>
              <a:t> aus der Region Kiew in einem Paar mit Bruno </a:t>
            </a:r>
            <a:r>
              <a:rPr lang="de-DE" dirty="0" err="1"/>
              <a:t>Masso</a:t>
            </a:r>
            <a:r>
              <a:rPr lang="de-DE" dirty="0"/>
              <a:t> brachte Deutschland Gold</a:t>
            </a:r>
            <a:endParaRPr lang="uk-UA" dirty="0"/>
          </a:p>
        </p:txBody>
      </p:sp>
      <p:pic>
        <p:nvPicPr>
          <p:cNvPr id="1026" name="Picture 2" descr="C:\Users\Vladi\Desktop\1118316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1" y="2785731"/>
            <a:ext cx="9336708" cy="3636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51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7712"/>
            <a:ext cx="10972800" cy="6011648"/>
          </a:xfrm>
        </p:spPr>
        <p:txBody>
          <a:bodyPr/>
          <a:lstStyle/>
          <a:p>
            <a:r>
              <a:rPr lang="de-DE" dirty="0"/>
              <a:t>Elena </a:t>
            </a:r>
            <a:r>
              <a:rPr lang="de-DE" dirty="0" err="1"/>
              <a:t>Savchenko</a:t>
            </a:r>
            <a:r>
              <a:rPr lang="de-DE" dirty="0"/>
              <a:t> wurde in der Stadt </a:t>
            </a:r>
            <a:r>
              <a:rPr lang="de-DE" dirty="0" err="1"/>
              <a:t>Obukhiv</a:t>
            </a:r>
            <a:r>
              <a:rPr lang="de-DE" dirty="0"/>
              <a:t> in der Region Kiew geboren. </a:t>
            </a:r>
            <a:r>
              <a:rPr lang="de-DE" dirty="0" smtClean="0"/>
              <a:t>Sie begann </a:t>
            </a:r>
            <a:r>
              <a:rPr lang="de-DE" dirty="0"/>
              <a:t>im Alter von drei Jahren zu reiten. Zunächst trainierte </a:t>
            </a:r>
            <a:r>
              <a:rPr lang="de-DE" dirty="0" smtClean="0"/>
              <a:t>sie mit </a:t>
            </a:r>
            <a:r>
              <a:rPr lang="de-DE" dirty="0"/>
              <a:t>seinem Vater auf einem zugefrorenen See.</a:t>
            </a:r>
            <a:endParaRPr lang="uk-UA" dirty="0"/>
          </a:p>
        </p:txBody>
      </p:sp>
      <p:pic>
        <p:nvPicPr>
          <p:cNvPr id="2050" name="Picture 2" descr="C:\Users\Vladi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70" y="1742712"/>
            <a:ext cx="6156715" cy="4204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den Jahren 2004-2009 setzte </a:t>
            </a:r>
            <a:r>
              <a:rPr lang="de-DE" dirty="0" smtClean="0"/>
              <a:t>sie </a:t>
            </a:r>
            <a:r>
              <a:rPr lang="de-DE" dirty="0"/>
              <a:t>sich sechs Mal für die deutsche Eiskunstlaufmeisterschaft ein. Elena </a:t>
            </a:r>
            <a:r>
              <a:rPr lang="de-DE" dirty="0" err="1"/>
              <a:t>Savchenko</a:t>
            </a:r>
            <a:r>
              <a:rPr lang="de-DE" dirty="0"/>
              <a:t> ist die Eiskunstlauf-Weltmeisterin 2008-2009, die vierfache Europameisterin 2007-2009 und 2011 Bronzemedaillengewinnerin der Olympischen Winterspiele 2010. Ab 2015 spricht sie mit der ehemaligen Französin Bruno </a:t>
            </a:r>
            <a:r>
              <a:rPr lang="de-DE" dirty="0" err="1"/>
              <a:t>Masso</a:t>
            </a:r>
            <a:r>
              <a:rPr lang="de-DE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0978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Vladi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4" y="500042"/>
            <a:ext cx="8763061" cy="5381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40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Seit den 90er Jahren des letzten Jahrhunderts erlebt die deutsche Literatur einen wahren Boom junger </a:t>
            </a:r>
            <a:r>
              <a:rPr lang="de-DE" dirty="0" smtClean="0"/>
              <a:t>Autoren.</a:t>
            </a:r>
            <a:endParaRPr lang="uk-UA" dirty="0"/>
          </a:p>
        </p:txBody>
      </p:sp>
      <p:pic>
        <p:nvPicPr>
          <p:cNvPr id="4098" name="Picture 2" descr="C:\Users\Vladi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16" y="3000372"/>
            <a:ext cx="9906069" cy="3668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43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bekanntesten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 </a:t>
            </a:r>
            <a:r>
              <a:rPr lang="en-US" dirty="0" err="1"/>
              <a:t>Autoren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Benjamin </a:t>
            </a:r>
            <a:r>
              <a:rPr lang="en-US" dirty="0" err="1"/>
              <a:t>Stucard</a:t>
            </a:r>
            <a:r>
              <a:rPr lang="en-US" dirty="0"/>
              <a:t> </a:t>
            </a:r>
            <a:r>
              <a:rPr lang="en-US" dirty="0" err="1"/>
              <a:t>Barre</a:t>
            </a:r>
            <a:r>
              <a:rPr lang="en-US" dirty="0"/>
              <a:t>, Alex </a:t>
            </a:r>
            <a:r>
              <a:rPr lang="en-US" dirty="0" err="1"/>
              <a:t>Gennig</a:t>
            </a:r>
            <a:r>
              <a:rPr lang="en-US" dirty="0"/>
              <a:t> von </a:t>
            </a:r>
            <a:r>
              <a:rPr lang="en-US" dirty="0" err="1"/>
              <a:t>Langhe</a:t>
            </a:r>
            <a:r>
              <a:rPr lang="en-US" dirty="0"/>
              <a:t>, Thomas </a:t>
            </a:r>
            <a:r>
              <a:rPr lang="en-US" dirty="0" err="1"/>
              <a:t>Maynekke</a:t>
            </a:r>
            <a:r>
              <a:rPr lang="en-US" dirty="0"/>
              <a:t>, Andreas </a:t>
            </a:r>
            <a:r>
              <a:rPr lang="en-US" dirty="0" err="1"/>
              <a:t>Neumäster</a:t>
            </a:r>
            <a:r>
              <a:rPr lang="en-US" dirty="0"/>
              <a:t>, </a:t>
            </a:r>
            <a:r>
              <a:rPr lang="en-US" dirty="0" err="1"/>
              <a:t>Reinald</a:t>
            </a:r>
            <a:r>
              <a:rPr lang="en-US" dirty="0"/>
              <a:t> Heath, Christian </a:t>
            </a:r>
            <a:r>
              <a:rPr lang="en-US" dirty="0" err="1"/>
              <a:t>Kratch</a:t>
            </a:r>
            <a:r>
              <a:rPr lang="en-U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330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letzten Jahrzehnt (1999-2009) haben deutschsprachige Autoren den Nobelpreis für Literatur </a:t>
            </a:r>
            <a:r>
              <a:rPr lang="de-DE" dirty="0" smtClean="0"/>
              <a:t>: </a:t>
            </a:r>
            <a:r>
              <a:rPr lang="de-DE" dirty="0"/>
              <a:t>Günther Grass (1999) - "Seine spielerischen und düsteren Parabeln decken das vergessene Bild der Geschichte ab"</a:t>
            </a:r>
            <a:endParaRPr lang="uk-UA" dirty="0"/>
          </a:p>
        </p:txBody>
      </p:sp>
      <p:pic>
        <p:nvPicPr>
          <p:cNvPr id="5122" name="Picture 2" descr="C:\Users\Vladi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2" y="3770314"/>
            <a:ext cx="5820469" cy="2904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27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Elfrida</a:t>
            </a:r>
            <a:r>
              <a:rPr lang="de-DE" dirty="0"/>
              <a:t> Jelinek (2004) - "Für musikalische Überläufe von Stimmen und Echos in Romanen und Stücken, die die Absurdität des sozialen Klischees und ihre unterdrückende Kraft mit außergewöhnlichem Sprachbewusstsein offenbaren"</a:t>
            </a:r>
            <a:endParaRPr lang="uk-UA" dirty="0"/>
          </a:p>
        </p:txBody>
      </p:sp>
      <p:pic>
        <p:nvPicPr>
          <p:cNvPr id="6146" name="Picture 2" descr="C:\Users\Vladi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789040"/>
            <a:ext cx="5723235" cy="2919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92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Deutschland </a:t>
            </a:r>
            <a:r>
              <a:rPr lang="en-US" sz="2400" dirty="0" err="1" smtClean="0"/>
              <a:t>liegt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Herzen</a:t>
            </a:r>
            <a:r>
              <a:rPr lang="en-US" sz="2400" dirty="0" smtClean="0"/>
              <a:t> </a:t>
            </a:r>
            <a:r>
              <a:rPr lang="en-US" sz="2400" dirty="0" err="1" smtClean="0"/>
              <a:t>Europas</a:t>
            </a:r>
            <a:r>
              <a:rPr lang="en-US" sz="2400" dirty="0" smtClean="0"/>
              <a:t>. Die </a:t>
            </a:r>
            <a:r>
              <a:rPr lang="en-US" sz="2400" dirty="0" err="1" smtClean="0"/>
              <a:t>Bundesrepublik</a:t>
            </a:r>
            <a:r>
              <a:rPr lang="en-US" sz="2400" dirty="0" smtClean="0"/>
              <a:t> Deutschland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umgeben</a:t>
            </a:r>
            <a:r>
              <a:rPr lang="en-US" sz="2400" dirty="0" smtClean="0"/>
              <a:t> von </a:t>
            </a:r>
            <a:r>
              <a:rPr lang="en-US" sz="2400" dirty="0" err="1" smtClean="0"/>
              <a:t>neun</a:t>
            </a:r>
            <a:r>
              <a:rPr lang="en-US" sz="2400" dirty="0" smtClean="0"/>
              <a:t> </a:t>
            </a:r>
            <a:r>
              <a:rPr lang="en-US" sz="2400" dirty="0" err="1" smtClean="0"/>
              <a:t>Nachbarstaaten</a:t>
            </a:r>
            <a:r>
              <a:rPr lang="en-US" sz="2400" dirty="0" smtClean="0"/>
              <a:t>. </a:t>
            </a:r>
            <a:r>
              <a:rPr lang="en-US" sz="2400" dirty="0"/>
              <a:t>Die </a:t>
            </a:r>
            <a:r>
              <a:rPr lang="en-US" sz="2400" dirty="0" err="1" smtClean="0"/>
              <a:t>natürliche</a:t>
            </a:r>
            <a:r>
              <a:rPr lang="en-US" sz="2400" dirty="0" smtClean="0"/>
              <a:t> </a:t>
            </a:r>
            <a:r>
              <a:rPr lang="en-US" sz="2400" dirty="0" err="1" smtClean="0"/>
              <a:t>Grenze</a:t>
            </a:r>
            <a:r>
              <a:rPr lang="en-US" sz="2400" dirty="0" smtClean="0"/>
              <a:t> </a:t>
            </a:r>
            <a:r>
              <a:rPr lang="en-US" sz="2400" dirty="0" err="1" smtClean="0"/>
              <a:t>bilden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Norden</a:t>
            </a:r>
            <a:r>
              <a:rPr lang="en-US" sz="2400" dirty="0" smtClean="0"/>
              <a:t> die </a:t>
            </a:r>
            <a:r>
              <a:rPr lang="en-US" sz="2400" dirty="0" err="1" smtClean="0"/>
              <a:t>Ostsee</a:t>
            </a:r>
            <a:r>
              <a:rPr lang="en-US" sz="2400" dirty="0" smtClean="0"/>
              <a:t> und die </a:t>
            </a:r>
            <a:r>
              <a:rPr lang="en-US" sz="2400" dirty="0" err="1" smtClean="0"/>
              <a:t>Nordsee</a:t>
            </a:r>
            <a:r>
              <a:rPr lang="en-US" sz="2400" dirty="0" smtClean="0"/>
              <a:t>. Das </a:t>
            </a:r>
            <a:r>
              <a:rPr lang="en-US" sz="2400" dirty="0" err="1" smtClean="0"/>
              <a:t>Staatsgebiet</a:t>
            </a:r>
            <a:r>
              <a:rPr lang="en-US" sz="2400" dirty="0" smtClean="0"/>
              <a:t> </a:t>
            </a:r>
            <a:r>
              <a:rPr lang="en-US" sz="2400" dirty="0" err="1" smtClean="0"/>
              <a:t>Deutchland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357000 k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м²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groß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" y="2169158"/>
            <a:ext cx="4679483" cy="4688842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07983"/>
            <a:ext cx="5384800" cy="4110397"/>
          </a:xfrm>
        </p:spPr>
      </p:pic>
    </p:spTree>
    <p:extLst>
      <p:ext uri="{BB962C8B-B14F-4D97-AF65-F5344CB8AC3E}">
        <p14:creationId xmlns="" xmlns:p14="http://schemas.microsoft.com/office/powerpoint/2010/main" val="33365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Hertha Müller (2009), deren "Konzentration auf Poesie und Aufrichtigkeit in der Prosa das Leben benachteiligter Menschen </a:t>
            </a:r>
            <a:r>
              <a:rPr lang="de-DE" dirty="0" smtClean="0"/>
              <a:t>sind"</a:t>
            </a:r>
            <a:endParaRPr lang="uk-UA" dirty="0"/>
          </a:p>
        </p:txBody>
      </p:sp>
      <p:pic>
        <p:nvPicPr>
          <p:cNvPr id="7170" name="Picture 2" descr="C:\Users\Vladi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0" y="3181983"/>
            <a:ext cx="6825919" cy="348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15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Wettbewerb </a:t>
            </a:r>
            <a:r>
              <a:rPr lang="de-DE" dirty="0"/>
              <a:t>für den Eurovision 2018 in Deutschland gewann Michael Schulte mit dem </a:t>
            </a:r>
            <a:r>
              <a:rPr lang="ru-RU" dirty="0" smtClean="0"/>
              <a:t>«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Walk </a:t>
            </a:r>
            <a:r>
              <a:rPr lang="de-DE" dirty="0" err="1" smtClean="0"/>
              <a:t>Allone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8194" name="Picture 2" descr="C:\Users\Vladi\Desktop\42704431_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557869"/>
            <a:ext cx="7325320" cy="3092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01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Die </a:t>
            </a:r>
            <a:r>
              <a:rPr lang="de-DE" dirty="0"/>
              <a:t>Geigerin Anne-Sophie </a:t>
            </a:r>
            <a:r>
              <a:rPr lang="de-DE" dirty="0" smtClean="0"/>
              <a:t>Mutter</a:t>
            </a:r>
            <a:r>
              <a:rPr lang="ru-RU" dirty="0" smtClean="0"/>
              <a:t>.</a:t>
            </a:r>
            <a:r>
              <a:rPr lang="de-DE" dirty="0" smtClean="0"/>
              <a:t> </a:t>
            </a:r>
            <a:endParaRPr lang="uk-UA" dirty="0"/>
          </a:p>
        </p:txBody>
      </p:sp>
      <p:pic>
        <p:nvPicPr>
          <p:cNvPr id="9218" name="Picture 2" descr="C:\Users\Vladi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68" y="2214554"/>
            <a:ext cx="7810555" cy="4286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56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smtClean="0"/>
              <a:t>Punkrockgruppe </a:t>
            </a:r>
            <a:r>
              <a:rPr lang="ru-RU" dirty="0" smtClean="0"/>
              <a:t>«</a:t>
            </a:r>
            <a:r>
              <a:rPr lang="de-DE" dirty="0" smtClean="0"/>
              <a:t> </a:t>
            </a:r>
            <a:r>
              <a:rPr lang="de-DE" dirty="0"/>
              <a:t>Die Toten </a:t>
            </a:r>
            <a:r>
              <a:rPr lang="de-DE" dirty="0" smtClean="0"/>
              <a:t>Hosen</a:t>
            </a:r>
            <a:r>
              <a:rPr lang="ru-RU" dirty="0" smtClean="0"/>
              <a:t>».</a:t>
            </a:r>
            <a:endParaRPr lang="uk-UA" dirty="0"/>
          </a:p>
        </p:txBody>
      </p:sp>
      <p:pic>
        <p:nvPicPr>
          <p:cNvPr id="10242" name="Picture 2" descr="C:\Users\Vladi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65" y="2143117"/>
            <a:ext cx="8943204" cy="418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38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/>
              <a:t>Danke</a:t>
            </a:r>
            <a:r>
              <a:rPr lang="en-US" sz="7200" smtClean="0"/>
              <a:t>!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1266" name="Picture 2" descr="C:\Users\Vladi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" y="1340768"/>
            <a:ext cx="10980737" cy="546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63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Flagge</a:t>
            </a:r>
            <a:r>
              <a:rPr lang="en-US" dirty="0" smtClean="0"/>
              <a:t> der BRD </a:t>
            </a:r>
            <a:r>
              <a:rPr lang="en-US" dirty="0" err="1" smtClean="0"/>
              <a:t>ist</a:t>
            </a:r>
            <a:r>
              <a:rPr lang="en-US" dirty="0" smtClean="0"/>
              <a:t> Schwarz – rot –</a:t>
            </a:r>
            <a:r>
              <a:rPr lang="en-US" dirty="0" err="1" smtClean="0"/>
              <a:t>gelb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Symbol des  </a:t>
            </a:r>
            <a:r>
              <a:rPr lang="en-US" dirty="0" err="1" smtClean="0"/>
              <a:t>Staates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0" y="2031603"/>
            <a:ext cx="7977515" cy="4826397"/>
          </a:xfrm>
        </p:spPr>
      </p:pic>
    </p:spTree>
    <p:extLst>
      <p:ext uri="{BB962C8B-B14F-4D97-AF65-F5344CB8AC3E}">
        <p14:creationId xmlns="" xmlns:p14="http://schemas.microsoft.com/office/powerpoint/2010/main" val="16281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3682262"/>
          </a:xfrm>
        </p:spPr>
        <p:txBody>
          <a:bodyPr>
            <a:normAutofit/>
          </a:bodyPr>
          <a:lstStyle/>
          <a:p>
            <a:r>
              <a:rPr lang="en-US" dirty="0" smtClean="0"/>
              <a:t>Auf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Staatswappe</a:t>
            </a:r>
            <a:r>
              <a:rPr lang="en-US" dirty="0" smtClean="0"/>
              <a:t> 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/>
              <a:t> </a:t>
            </a:r>
            <a:r>
              <a:rPr lang="en-US" dirty="0" err="1" smtClean="0"/>
              <a:t>Bär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Symbol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Bundesstaat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273050"/>
            <a:ext cx="5853113" cy="5853113"/>
          </a:xfrm>
        </p:spPr>
      </p:pic>
    </p:spTree>
    <p:extLst>
      <p:ext uri="{BB962C8B-B14F-4D97-AF65-F5344CB8AC3E}">
        <p14:creationId xmlns="" xmlns:p14="http://schemas.microsoft.com/office/powerpoint/2010/main" val="3265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5303" y="616688"/>
            <a:ext cx="4593264" cy="567778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Die </a:t>
            </a:r>
            <a:r>
              <a:rPr lang="en-US" sz="2400" dirty="0" err="1">
                <a:solidFill>
                  <a:schemeClr val="bg1"/>
                </a:solidFill>
              </a:rPr>
              <a:t>Bundesrepublik</a:t>
            </a:r>
            <a:r>
              <a:rPr lang="en-US" sz="2400" dirty="0">
                <a:solidFill>
                  <a:schemeClr val="bg1"/>
                </a:solidFill>
              </a:rPr>
              <a:t> Deutschland </a:t>
            </a:r>
            <a:r>
              <a:rPr lang="en-US" sz="2400" dirty="0" err="1">
                <a:solidFill>
                  <a:schemeClr val="bg1"/>
                </a:solidFill>
              </a:rPr>
              <a:t>ist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ein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Bundesstaat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gegliedert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sechzehn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Länder</a:t>
            </a:r>
            <a:r>
              <a:rPr lang="en-US" sz="2400" dirty="0">
                <a:solidFill>
                  <a:schemeClr val="bg1"/>
                </a:solidFill>
              </a:rPr>
              <a:t>. Die </a:t>
            </a:r>
            <a:r>
              <a:rPr lang="en-US" sz="2400" dirty="0" err="1">
                <a:solidFill>
                  <a:schemeClr val="bg1"/>
                </a:solidFill>
              </a:rPr>
              <a:t>größten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Bundesländer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sind</a:t>
            </a:r>
            <a:r>
              <a:rPr lang="en-US" sz="2400" dirty="0">
                <a:solidFill>
                  <a:schemeClr val="bg1"/>
                </a:solidFill>
              </a:rPr>
              <a:t> Baden- </a:t>
            </a:r>
            <a:r>
              <a:rPr lang="en-US" sz="2400" dirty="0" smtClean="0">
                <a:solidFill>
                  <a:schemeClr val="bg1"/>
                </a:solidFill>
              </a:rPr>
              <a:t>Württemberg </a:t>
            </a:r>
            <a:r>
              <a:rPr lang="en-US" sz="2400" dirty="0" err="1" smtClean="0">
                <a:solidFill>
                  <a:schemeClr val="bg1"/>
                </a:solidFill>
              </a:rPr>
              <a:t>mit</a:t>
            </a:r>
            <a:r>
              <a:rPr lang="en-US" sz="2400" dirty="0" smtClean="0">
                <a:solidFill>
                  <a:schemeClr val="bg1"/>
                </a:solidFill>
              </a:rPr>
              <a:t> der </a:t>
            </a:r>
            <a:r>
              <a:rPr lang="en-US" sz="2400" dirty="0" err="1" smtClean="0">
                <a:solidFill>
                  <a:schemeClr val="bg1"/>
                </a:solidFill>
              </a:rPr>
              <a:t>Hauptstadt</a:t>
            </a:r>
            <a:r>
              <a:rPr lang="en-US" sz="2400" dirty="0" smtClean="0">
                <a:solidFill>
                  <a:schemeClr val="bg1"/>
                </a:solidFill>
              </a:rPr>
              <a:t> Stuttgart , Bayern , </a:t>
            </a:r>
            <a:r>
              <a:rPr lang="en-US" sz="2400" dirty="0" err="1" smtClean="0">
                <a:solidFill>
                  <a:schemeClr val="bg1"/>
                </a:solidFill>
              </a:rPr>
              <a:t>mit</a:t>
            </a:r>
            <a:r>
              <a:rPr lang="en-US" sz="2400" dirty="0" smtClean="0">
                <a:solidFill>
                  <a:schemeClr val="bg1"/>
                </a:solidFill>
              </a:rPr>
              <a:t> der </a:t>
            </a:r>
            <a:r>
              <a:rPr lang="en-US" sz="2400" dirty="0" err="1" smtClean="0">
                <a:solidFill>
                  <a:schemeClr val="bg1"/>
                </a:solidFill>
              </a:rPr>
              <a:t>Hauptstadt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München</a:t>
            </a:r>
            <a:r>
              <a:rPr lang="en-US" sz="2400" dirty="0" smtClean="0">
                <a:solidFill>
                  <a:schemeClr val="bg1"/>
                </a:solidFill>
              </a:rPr>
              <a:t> und Niedersachsen </a:t>
            </a:r>
            <a:r>
              <a:rPr lang="en-US" sz="2400" dirty="0" err="1" smtClean="0">
                <a:solidFill>
                  <a:schemeClr val="bg1"/>
                </a:solidFill>
              </a:rPr>
              <a:t>mit</a:t>
            </a:r>
            <a:r>
              <a:rPr lang="en-US" sz="2400" dirty="0" smtClean="0">
                <a:solidFill>
                  <a:schemeClr val="bg1"/>
                </a:solidFill>
              </a:rPr>
              <a:t> der </a:t>
            </a:r>
            <a:r>
              <a:rPr lang="en-US" sz="2400" dirty="0" err="1" smtClean="0">
                <a:solidFill>
                  <a:schemeClr val="bg1"/>
                </a:solidFill>
              </a:rPr>
              <a:t>Hauptstadt</a:t>
            </a:r>
            <a:r>
              <a:rPr lang="en-US" sz="2400" dirty="0" smtClean="0">
                <a:solidFill>
                  <a:schemeClr val="bg1"/>
                </a:solidFill>
              </a:rPr>
              <a:t> Hannover. </a:t>
            </a:r>
            <a:r>
              <a:rPr lang="en-US" sz="2400" dirty="0" err="1" smtClean="0">
                <a:solidFill>
                  <a:schemeClr val="bg1"/>
                </a:solidFill>
              </a:rPr>
              <a:t>Jedes</a:t>
            </a:r>
            <a:r>
              <a:rPr lang="en-US" sz="2400" dirty="0" smtClean="0">
                <a:solidFill>
                  <a:schemeClr val="bg1"/>
                </a:solidFill>
              </a:rPr>
              <a:t> Land hat seine </a:t>
            </a:r>
            <a:r>
              <a:rPr lang="en-US" sz="2400" dirty="0" err="1" smtClean="0">
                <a:solidFill>
                  <a:schemeClr val="bg1"/>
                </a:solidFill>
              </a:rPr>
              <a:t>eigenen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Verfassung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seinen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eigenen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Verwaltungsapparat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70" y="273050"/>
            <a:ext cx="5497322" cy="5853113"/>
          </a:xfrm>
        </p:spPr>
      </p:pic>
    </p:spTree>
    <p:extLst>
      <p:ext uri="{BB962C8B-B14F-4D97-AF65-F5344CB8AC3E}">
        <p14:creationId xmlns="" xmlns:p14="http://schemas.microsoft.com/office/powerpoint/2010/main" val="20697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erlin-Germany-1068x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648" y="4509120"/>
            <a:ext cx="5565400" cy="23488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31628"/>
            <a:ext cx="10972800" cy="13852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Berlin </a:t>
            </a:r>
            <a:r>
              <a:rPr lang="en-US" sz="2400" b="1" dirty="0" err="1" smtClean="0"/>
              <a:t>ist</a:t>
            </a:r>
            <a:r>
              <a:rPr lang="en-US" sz="2400" b="1" dirty="0" smtClean="0"/>
              <a:t> Die </a:t>
            </a:r>
            <a:r>
              <a:rPr lang="en-US" sz="2400" b="1" dirty="0" err="1" smtClean="0"/>
              <a:t>Hauptstadt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Bundesrepublik</a:t>
            </a:r>
            <a:r>
              <a:rPr lang="en-US" sz="2400" b="1" dirty="0" smtClean="0"/>
              <a:t> Deutschland. Es </a:t>
            </a:r>
            <a:r>
              <a:rPr lang="en-US" sz="2400" b="1" dirty="0" err="1" smtClean="0"/>
              <a:t>wurde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</a:t>
            </a:r>
            <a:r>
              <a:rPr lang="en-US" sz="2400" b="1" dirty="0" smtClean="0"/>
              <a:t>  13.  </a:t>
            </a:r>
            <a:r>
              <a:rPr lang="en-US" sz="2400" b="1" dirty="0" err="1" smtClean="0"/>
              <a:t>Jahrhundert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gegründet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Im</a:t>
            </a:r>
            <a:r>
              <a:rPr lang="en-US" sz="2400" b="1" dirty="0" smtClean="0"/>
              <a:t> 19. </a:t>
            </a:r>
            <a:r>
              <a:rPr lang="en-US" sz="2400" b="1" dirty="0" err="1" smtClean="0"/>
              <a:t>Jahrhundert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hatte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sich</a:t>
            </a:r>
            <a:r>
              <a:rPr lang="en-US" sz="2400" b="1" dirty="0" smtClean="0"/>
              <a:t> Berlin </a:t>
            </a:r>
            <a:r>
              <a:rPr lang="en-US" sz="2400" b="1" dirty="0" err="1" smtClean="0"/>
              <a:t>zu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einer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</a:t>
            </a:r>
            <a:r>
              <a:rPr lang="en-US" sz="2400" b="1" dirty="0" err="1" smtClean="0">
                <a:latin typeface="Andalus"/>
                <a:cs typeface="Andalus"/>
              </a:rPr>
              <a:t>ö</a:t>
            </a:r>
            <a:r>
              <a:rPr lang="el-GR" sz="2400" b="1" dirty="0" smtClean="0">
                <a:latin typeface="Trebuchet MS"/>
                <a:cs typeface="Andalus"/>
              </a:rPr>
              <a:t>β</a:t>
            </a:r>
            <a:r>
              <a:rPr lang="en-US" sz="2400" b="1" dirty="0" smtClean="0">
                <a:latin typeface="Trebuchet MS"/>
                <a:cs typeface="Andalus"/>
              </a:rPr>
              <a:t>ten </a:t>
            </a:r>
            <a:r>
              <a:rPr lang="en-US" sz="2400" b="1" dirty="0" err="1" smtClean="0">
                <a:latin typeface="Trebuchet MS"/>
                <a:cs typeface="Andalus"/>
              </a:rPr>
              <a:t>Städte</a:t>
            </a:r>
            <a:r>
              <a:rPr lang="en-US" sz="2400" b="1" dirty="0" smtClean="0">
                <a:latin typeface="Trebuchet MS"/>
                <a:cs typeface="Andalus"/>
              </a:rPr>
              <a:t> </a:t>
            </a:r>
            <a:r>
              <a:rPr lang="en-US" sz="2400" b="1" dirty="0" err="1" smtClean="0">
                <a:latin typeface="Trebuchet MS"/>
                <a:cs typeface="Andalus"/>
              </a:rPr>
              <a:t>Europas</a:t>
            </a:r>
            <a:r>
              <a:rPr lang="en-US" sz="2400" b="1" dirty="0" smtClean="0">
                <a:latin typeface="Trebuchet MS"/>
                <a:cs typeface="Andalus"/>
              </a:rPr>
              <a:t> </a:t>
            </a:r>
            <a:r>
              <a:rPr lang="en-US" sz="2400" b="1" dirty="0" err="1" smtClean="0">
                <a:latin typeface="Trebuchet MS"/>
                <a:cs typeface="Andalus"/>
              </a:rPr>
              <a:t>entwickelt</a:t>
            </a:r>
            <a:r>
              <a:rPr lang="en-US" sz="2400" b="1" dirty="0" smtClean="0">
                <a:latin typeface="Trebuchet MS"/>
                <a:cs typeface="Andalus"/>
              </a:rPr>
              <a:t>.</a:t>
            </a:r>
            <a:endParaRPr lang="en-US" sz="2400" b="1" dirty="0"/>
          </a:p>
        </p:txBody>
      </p:sp>
      <p:pic>
        <p:nvPicPr>
          <p:cNvPr id="6" name="Содержимое 5" descr="берлин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66752"/>
            <a:ext cx="5711957" cy="2114375"/>
          </a:xfrm>
        </p:spPr>
      </p:pic>
      <p:pic>
        <p:nvPicPr>
          <p:cNvPr id="8" name="Рисунок 7" descr="berlin-c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2254102"/>
            <a:ext cx="5807968" cy="23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7702" y="4337720"/>
            <a:ext cx="5161236" cy="2520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30226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Während</a:t>
            </a:r>
            <a:r>
              <a:rPr lang="en-US" sz="3600" b="1" dirty="0" smtClean="0"/>
              <a:t> des </a:t>
            </a:r>
            <a:r>
              <a:rPr lang="en-US" sz="3600" b="1" dirty="0" err="1" smtClean="0"/>
              <a:t>Krieges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wurde</a:t>
            </a:r>
            <a:r>
              <a:rPr lang="en-US" sz="3600" b="1" dirty="0" smtClean="0"/>
              <a:t> Berlin </a:t>
            </a:r>
            <a:r>
              <a:rPr lang="en-US" sz="3600" b="1" dirty="0" err="1" smtClean="0"/>
              <a:t>sehr</a:t>
            </a:r>
            <a:r>
              <a:rPr lang="en-US" sz="3600" b="1" dirty="0" smtClean="0"/>
              <a:t> stark </a:t>
            </a:r>
            <a:r>
              <a:rPr lang="en-US" sz="3600" b="1" dirty="0" err="1" smtClean="0"/>
              <a:t>zerst</a:t>
            </a:r>
            <a:r>
              <a:rPr lang="en-US" sz="3600" b="1" dirty="0" err="1" smtClean="0">
                <a:latin typeface="Andalus"/>
                <a:cs typeface="Andalus"/>
              </a:rPr>
              <a:t>ört</a:t>
            </a:r>
            <a:r>
              <a:rPr lang="en-US" sz="3600" b="1" dirty="0" smtClean="0">
                <a:latin typeface="Andalus"/>
                <a:cs typeface="Andalus"/>
              </a:rPr>
              <a:t>, </a:t>
            </a:r>
            <a:r>
              <a:rPr lang="en-US" sz="3600" b="1" dirty="0" err="1" smtClean="0">
                <a:latin typeface="Andalus"/>
                <a:cs typeface="Andalus"/>
              </a:rPr>
              <a:t>dann</a:t>
            </a:r>
            <a:r>
              <a:rPr lang="en-US" sz="3600" b="1" dirty="0" smtClean="0">
                <a:latin typeface="Andalus"/>
                <a:cs typeface="Andalus"/>
              </a:rPr>
              <a:t> </a:t>
            </a:r>
            <a:r>
              <a:rPr lang="en-US" sz="3600" b="1" dirty="0" err="1" smtClean="0">
                <a:latin typeface="Andalus"/>
                <a:cs typeface="Andalus"/>
              </a:rPr>
              <a:t>aber</a:t>
            </a:r>
            <a:r>
              <a:rPr lang="en-US" sz="3600" b="1" dirty="0" smtClean="0">
                <a:latin typeface="Andalus"/>
                <a:cs typeface="Andalus"/>
              </a:rPr>
              <a:t> </a:t>
            </a:r>
            <a:r>
              <a:rPr lang="en-US" sz="3600" b="1" dirty="0" err="1" smtClean="0">
                <a:latin typeface="Andalus"/>
                <a:cs typeface="Andalus"/>
              </a:rPr>
              <a:t>schnell</a:t>
            </a:r>
            <a:r>
              <a:rPr lang="en-US" sz="3600" b="1" dirty="0" smtClean="0">
                <a:latin typeface="Andalus"/>
                <a:cs typeface="Andalus"/>
              </a:rPr>
              <a:t> </a:t>
            </a:r>
            <a:r>
              <a:rPr lang="en-US" sz="3600" b="1" dirty="0" err="1" smtClean="0">
                <a:latin typeface="Andalus"/>
                <a:cs typeface="Andalus"/>
              </a:rPr>
              <a:t>wiederaufgebaut</a:t>
            </a:r>
            <a:r>
              <a:rPr lang="en-US" sz="3600" b="1" dirty="0" smtClean="0">
                <a:latin typeface="Andalus"/>
                <a:cs typeface="Andalus"/>
              </a:rPr>
              <a:t>. Von 1948 </a:t>
            </a:r>
            <a:r>
              <a:rPr lang="en-US" sz="3600" b="1" dirty="0" err="1" smtClean="0">
                <a:latin typeface="Andalus"/>
                <a:cs typeface="Andalus"/>
              </a:rPr>
              <a:t>bis</a:t>
            </a:r>
            <a:r>
              <a:rPr lang="en-US" sz="3600" b="1" dirty="0" smtClean="0">
                <a:latin typeface="Andalus"/>
                <a:cs typeface="Andalus"/>
              </a:rPr>
              <a:t> 1990 war Berlin in </a:t>
            </a:r>
            <a:r>
              <a:rPr lang="en-US" sz="3600" b="1" dirty="0" err="1" smtClean="0">
                <a:latin typeface="Andalus"/>
                <a:cs typeface="Andalus"/>
              </a:rPr>
              <a:t>Ost</a:t>
            </a:r>
            <a:r>
              <a:rPr lang="en-US" sz="3600" b="1" dirty="0" smtClean="0">
                <a:latin typeface="Andalus"/>
                <a:cs typeface="Andalus"/>
              </a:rPr>
              <a:t>- und West-Berlin </a:t>
            </a:r>
            <a:r>
              <a:rPr lang="en-US" sz="3600" b="1" dirty="0" err="1" smtClean="0">
                <a:latin typeface="Andalus"/>
                <a:cs typeface="Andalus"/>
              </a:rPr>
              <a:t>geteilt</a:t>
            </a:r>
            <a:r>
              <a:rPr lang="en-US" sz="3600" b="1" dirty="0" smtClean="0">
                <a:latin typeface="Andalus"/>
                <a:cs typeface="Andalus"/>
              </a:rPr>
              <a:t>.</a:t>
            </a:r>
            <a:endParaRPr lang="en-US" sz="3600" b="1" dirty="0"/>
          </a:p>
        </p:txBody>
      </p:sp>
      <p:pic>
        <p:nvPicPr>
          <p:cNvPr id="4" name="Содержимое 3" descr="5488F976-BD8A-4C3C-8A1A-C94FECE5EE95_w1024_q10_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5039883" cy="2450592"/>
          </a:xfr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9274" y="2348881"/>
            <a:ext cx="5732727" cy="243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10972800" cy="32403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Es </a:t>
            </a:r>
            <a:r>
              <a:rPr lang="en-US" sz="3200" b="1" dirty="0" err="1" smtClean="0"/>
              <a:t>ist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wichtiges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politisches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industrielles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wissenschaftliches</a:t>
            </a:r>
            <a:r>
              <a:rPr lang="en-US" sz="3200" b="1" dirty="0" smtClean="0"/>
              <a:t> und </a:t>
            </a:r>
            <a:r>
              <a:rPr lang="en-US" sz="3200" b="1" dirty="0" err="1" smtClean="0"/>
              <a:t>kulturelles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Zentrum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Alle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wichtigen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Industriezweige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sind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vertreten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Besonders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entwickelt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sind</a:t>
            </a:r>
            <a:r>
              <a:rPr lang="en-US" sz="3200" b="1" dirty="0" smtClean="0"/>
              <a:t> die </a:t>
            </a:r>
            <a:r>
              <a:rPr lang="en-US" sz="3200" b="1" dirty="0" err="1" smtClean="0"/>
              <a:t>Elektroindustrie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Maschinenbau</a:t>
            </a:r>
            <a:r>
              <a:rPr lang="en-US" sz="3200" b="1" dirty="0" smtClean="0"/>
              <a:t> und die </a:t>
            </a:r>
            <a:r>
              <a:rPr lang="en-US" sz="3200" b="1" dirty="0" err="1" smtClean="0"/>
              <a:t>chemische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Industrie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4" name="Содержимое 3" descr="71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620962"/>
            <a:ext cx="3810000" cy="2667000"/>
          </a:xfr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4847861" cy="2880320"/>
          </a:xfrm>
          <a:prstGeom prst="rect">
            <a:avLst/>
          </a:prstGeom>
        </p:spPr>
      </p:pic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1248" y="4448074"/>
            <a:ext cx="7400752" cy="240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4864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Hier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beginnt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eine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sch</a:t>
            </a:r>
            <a:r>
              <a:rPr lang="en-US" sz="3600" b="1" dirty="0" err="1" smtClean="0">
                <a:latin typeface="Andalus"/>
                <a:cs typeface="Andalus"/>
              </a:rPr>
              <a:t>önsten</a:t>
            </a:r>
            <a:r>
              <a:rPr lang="en-US" sz="3600" b="1" dirty="0" smtClean="0">
                <a:latin typeface="Andalus"/>
                <a:cs typeface="Andalus"/>
              </a:rPr>
              <a:t> </a:t>
            </a:r>
            <a:r>
              <a:rPr lang="en-US" sz="3600" b="1" dirty="0" err="1" smtClean="0">
                <a:latin typeface="Andalus"/>
                <a:cs typeface="Andalus"/>
              </a:rPr>
              <a:t>Stra</a:t>
            </a:r>
            <a:r>
              <a:rPr lang="el-GR" sz="3600" b="1" dirty="0" smtClean="0">
                <a:latin typeface="Trebuchet MS"/>
                <a:cs typeface="Andalus"/>
              </a:rPr>
              <a:t>β</a:t>
            </a:r>
            <a:r>
              <a:rPr lang="en-US" sz="3600" b="1" dirty="0" smtClean="0">
                <a:latin typeface="Trebuchet MS"/>
                <a:cs typeface="Andalus"/>
              </a:rPr>
              <a:t>en Berlins, </a:t>
            </a:r>
            <a:r>
              <a:rPr lang="ru-RU" sz="3600" b="1" dirty="0" smtClean="0">
                <a:latin typeface="Trebuchet MS"/>
                <a:cs typeface="Andalus"/>
              </a:rPr>
              <a:t>«</a:t>
            </a:r>
            <a:r>
              <a:rPr lang="en-US" sz="3600" b="1" dirty="0" err="1" smtClean="0">
                <a:latin typeface="Trebuchet MS"/>
                <a:cs typeface="Andalus"/>
              </a:rPr>
              <a:t>Unter</a:t>
            </a:r>
            <a:r>
              <a:rPr lang="en-US" sz="3600" b="1" dirty="0" smtClean="0">
                <a:latin typeface="Trebuchet MS"/>
                <a:cs typeface="Andalus"/>
              </a:rPr>
              <a:t> den Linden</a:t>
            </a:r>
            <a:r>
              <a:rPr lang="ru-RU" sz="3600" b="1" dirty="0" smtClean="0">
                <a:latin typeface="Trebuchet MS"/>
                <a:cs typeface="Andalus"/>
              </a:rPr>
              <a:t>»</a:t>
            </a:r>
            <a:r>
              <a:rPr lang="en-US" sz="3600" b="1" dirty="0" smtClean="0">
                <a:latin typeface="Trebuchet MS"/>
                <a:cs typeface="Andalus"/>
              </a:rPr>
              <a:t>. </a:t>
            </a:r>
            <a:r>
              <a:rPr lang="en-US" sz="3600" b="1" dirty="0" err="1" smtClean="0">
                <a:latin typeface="Trebuchet MS"/>
                <a:cs typeface="Andalus"/>
              </a:rPr>
              <a:t>Sie</a:t>
            </a:r>
            <a:r>
              <a:rPr lang="en-US" sz="3600" b="1" dirty="0" smtClean="0">
                <a:latin typeface="Trebuchet MS"/>
                <a:cs typeface="Andalus"/>
              </a:rPr>
              <a:t> </a:t>
            </a:r>
            <a:r>
              <a:rPr lang="en-US" sz="3600" b="1" dirty="0" err="1" smtClean="0">
                <a:latin typeface="Trebuchet MS"/>
                <a:cs typeface="Andalus"/>
              </a:rPr>
              <a:t>ist</a:t>
            </a:r>
            <a:r>
              <a:rPr lang="en-US" sz="3600" b="1" dirty="0" smtClean="0">
                <a:latin typeface="Trebuchet MS"/>
                <a:cs typeface="Andalus"/>
              </a:rPr>
              <a:t> </a:t>
            </a:r>
            <a:r>
              <a:rPr lang="en-US" sz="3600" b="1" dirty="0" err="1" smtClean="0">
                <a:latin typeface="Trebuchet MS"/>
                <a:cs typeface="Andalus"/>
              </a:rPr>
              <a:t>über</a:t>
            </a:r>
            <a:r>
              <a:rPr lang="en-US" sz="3600" b="1" dirty="0" smtClean="0">
                <a:latin typeface="Trebuchet MS"/>
                <a:cs typeface="Andalus"/>
              </a:rPr>
              <a:t> 300 </a:t>
            </a:r>
            <a:r>
              <a:rPr lang="en-US" sz="3600" b="1" dirty="0" err="1" smtClean="0">
                <a:latin typeface="Trebuchet MS"/>
                <a:cs typeface="Andalus"/>
              </a:rPr>
              <a:t>Jahre</a:t>
            </a:r>
            <a:r>
              <a:rPr lang="en-US" sz="3600" b="1" dirty="0" smtClean="0">
                <a:latin typeface="Trebuchet MS"/>
                <a:cs typeface="Andalus"/>
              </a:rPr>
              <a:t> alt und </a:t>
            </a:r>
            <a:r>
              <a:rPr lang="en-US" sz="3600" b="1" dirty="0" err="1" smtClean="0">
                <a:latin typeface="Trebuchet MS"/>
                <a:cs typeface="Andalus"/>
              </a:rPr>
              <a:t>geh</a:t>
            </a:r>
            <a:r>
              <a:rPr lang="en-US" sz="3600" b="1" dirty="0" err="1" smtClean="0">
                <a:latin typeface="Andalus"/>
                <a:cs typeface="Andalus"/>
              </a:rPr>
              <a:t>örtz</a:t>
            </a:r>
            <a:r>
              <a:rPr lang="en-US" sz="3600" b="1" dirty="0" smtClean="0">
                <a:latin typeface="Andalus"/>
                <a:cs typeface="Andalus"/>
              </a:rPr>
              <a:t> </a:t>
            </a:r>
            <a:r>
              <a:rPr lang="en-US" sz="3600" b="1" dirty="0" err="1" smtClean="0">
                <a:latin typeface="Andalus"/>
                <a:cs typeface="Andalus"/>
              </a:rPr>
              <a:t>zu</a:t>
            </a:r>
            <a:r>
              <a:rPr lang="en-US" sz="3600" b="1" dirty="0" smtClean="0">
                <a:latin typeface="Andalus"/>
                <a:cs typeface="Andalus"/>
              </a:rPr>
              <a:t> den </a:t>
            </a:r>
            <a:r>
              <a:rPr lang="en-US" sz="3600" b="1" dirty="0" err="1" smtClean="0">
                <a:latin typeface="Andalus"/>
                <a:cs typeface="Andalus"/>
              </a:rPr>
              <a:t>berühmtesten</a:t>
            </a:r>
            <a:r>
              <a:rPr lang="en-US" sz="3600" b="1" dirty="0" smtClean="0">
                <a:latin typeface="Andalus"/>
                <a:cs typeface="Andalus"/>
              </a:rPr>
              <a:t> </a:t>
            </a:r>
            <a:r>
              <a:rPr lang="en-US" sz="3600" b="1" dirty="0" err="1" smtClean="0">
                <a:latin typeface="Andalus"/>
                <a:cs typeface="Andalus"/>
              </a:rPr>
              <a:t>Stra</a:t>
            </a:r>
            <a:r>
              <a:rPr lang="el-GR" sz="3600" b="1" dirty="0" smtClean="0">
                <a:latin typeface="Trebuchet MS"/>
                <a:cs typeface="Andalus"/>
              </a:rPr>
              <a:t>β</a:t>
            </a:r>
            <a:r>
              <a:rPr lang="en-US" sz="3600" b="1" dirty="0" smtClean="0">
                <a:latin typeface="Trebuchet MS"/>
                <a:cs typeface="Andalus"/>
              </a:rPr>
              <a:t>en </a:t>
            </a:r>
            <a:r>
              <a:rPr lang="en-US" sz="3600" b="1" dirty="0" err="1" smtClean="0">
                <a:latin typeface="Trebuchet MS"/>
                <a:cs typeface="Andalus"/>
              </a:rPr>
              <a:t>der</a:t>
            </a:r>
            <a:r>
              <a:rPr lang="en-US" sz="3600" b="1" dirty="0" smtClean="0">
                <a:latin typeface="Trebuchet MS"/>
                <a:cs typeface="Andalus"/>
              </a:rPr>
              <a:t> Welt.</a:t>
            </a:r>
            <a:endParaRPr lang="en-US" sz="3600" b="1" dirty="0"/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645024"/>
            <a:ext cx="5990908" cy="3212976"/>
          </a:xfrm>
        </p:spPr>
      </p:pic>
      <p:pic>
        <p:nvPicPr>
          <p:cNvPr id="5" name="Рисунок 4" descr="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980" y="2276872"/>
            <a:ext cx="6288021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Произвольный</PresentationFormat>
  <Paragraphs>25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HDOfficeLightV0</vt:lpstr>
      <vt:lpstr>Апекс</vt:lpstr>
      <vt:lpstr>     Projektarbeit      «Deutschland»</vt:lpstr>
      <vt:lpstr>Deutschland liegt im Herzen Europas. Die Bundesrepublik Deutschland ist umgeben von neun Nachbarstaaten. Die natürliche Grenze bilden im Norden die Ostsee und die Nordsee. Das Staatsgebiet Deutchland ist 357000 kм² groß.</vt:lpstr>
      <vt:lpstr>Die Flagge der BRD ist Schwarz – rot –gelb. Das ist ein Symbol des  Staates.</vt:lpstr>
      <vt:lpstr>Auf dem Staatswappe  ist ein Bär. Das ist auch ein Symbol der Bundesstaat.</vt:lpstr>
      <vt:lpstr>Слайд 5</vt:lpstr>
      <vt:lpstr>Berlin ist Die Hauptstadt der Bundesrepublik Deutschland. Es wurde im  13.  Jahrhundert gegründet. Im 19. Jahrhundert hatte sich Berlin zu einer der gröβten Städte Europas entwickelt.</vt:lpstr>
      <vt:lpstr>Während des Krieges wurde Berlin sehr stark zerstört, dann aber schnell wiederaufgebaut. Von 1948 bis 1990 war Berlin in Ost- und West-Berlin geteilt.</vt:lpstr>
      <vt:lpstr>Es ist ein wichtiges politisches, industrielles, wissenschaftliches und kulturelles Zentrum. Alle wichtigen Industriezweige sind hier vertreten. Besonders entwickelt sind die Elektroindustrie, der Maschinenbau und die chemische Industrie.</vt:lpstr>
      <vt:lpstr>Hier beginnt eine der schönsten Straβen Berlins, «Unter den Linden». Sie ist über 300 Jahre alt und gehörtz zu den berühmtesten Straβen der Welt.</vt:lpstr>
      <vt:lpstr>Ein anderes Symbol Berlins und ein Andenken an den furchtbaren Krieg ist der Turm der Kaiser-Wilhelm-Gedächtniskirche auf dem Kurfürstendamm.</vt:lpstr>
      <vt:lpstr>Hier gibt es sogar eine Museumsinsel, auf der das Pergamonaltar das berühmteste ist.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Danke!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2017-11-05T13:42:11Z</dcterms:created>
  <dcterms:modified xsi:type="dcterms:W3CDTF">2018-03-07T07:36:17Z</dcterms:modified>
</cp:coreProperties>
</file>