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57" r:id="rId4"/>
    <p:sldId id="259" r:id="rId5"/>
    <p:sldId id="274" r:id="rId6"/>
    <p:sldId id="260" r:id="rId7"/>
    <p:sldId id="261" r:id="rId8"/>
    <p:sldId id="262" r:id="rId9"/>
    <p:sldId id="264" r:id="rId10"/>
    <p:sldId id="266" r:id="rId11"/>
    <p:sldId id="267" r:id="rId12"/>
    <p:sldId id="271" r:id="rId13"/>
    <p:sldId id="273" r:id="rId14"/>
    <p:sldId id="268" r:id="rId15"/>
    <p:sldId id="275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4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B68F06-5DCB-4FE0-9C27-B36E4111F7E7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EB436E7-13A3-4B49-9B19-55E86B1C208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4" Type="http://schemas.openxmlformats.org/officeDocument/2006/relationships/audio" Target="../media/media2.mp3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980728"/>
            <a:ext cx="7851648" cy="4176464"/>
          </a:xfrm>
        </p:spPr>
        <p:txBody>
          <a:bodyPr>
            <a:normAutofit/>
          </a:bodyPr>
          <a:lstStyle/>
          <a:p>
            <a:pPr marL="0" indent="0" algn="ctr"/>
            <a:r>
              <a:rPr lang="uk-UA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Тема. Узагальнення знань з теми «Складносурядне речення»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43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4096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5. Конструктивна вправа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3322712" cy="537419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Установіть відповідність між схемами і реченнями.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1. [ ], а [ ] і [ ].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2. [ ], і [ ],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[ ].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3. А [ ],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[ ].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4. [ ] і [ ].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23928" y="908720"/>
            <a:ext cx="4762872" cy="5446205"/>
          </a:xfrm>
        </p:spPr>
        <p:txBody>
          <a:bodyPr>
            <a:normAutofit fontScale="85000" lnSpcReduction="20000"/>
          </a:bodyPr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А)  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давніх-давен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вчила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донечку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рукоділлю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у три роки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вони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проводили невеликий ритуал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і дівчинка опановувала вишивку.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Дівчина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весілля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вишити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рушники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руками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і в цей час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мріє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щасливе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майбутнє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щире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вірне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кохання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В)   А с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ім'я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єдиним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цілим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життєва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дорога не повинна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перерізатися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Г) Молоді стають на рушник, і отримують благословення від батьків, і перед ними стелеться новий життєвий шлях.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Д)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Полотно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вишивки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беруть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ткане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зарублене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 боках,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зшите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двох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частин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366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70416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Перевіримо себе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uk-UA" dirty="0" smtClean="0"/>
          </a:p>
          <a:p>
            <a:pPr marL="0" indent="0" algn="ctr">
              <a:buNone/>
            </a:pPr>
            <a:endParaRPr lang="uk-UA" dirty="0"/>
          </a:p>
          <a:p>
            <a:pPr marL="0" indent="0"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1 - А </a:t>
            </a:r>
          </a:p>
          <a:p>
            <a:pPr marL="0" indent="0"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2 -Г</a:t>
            </a:r>
          </a:p>
          <a:p>
            <a:pPr marL="0" indent="0"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3 - В</a:t>
            </a:r>
          </a:p>
          <a:p>
            <a:pPr marL="0" indent="0"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4- Б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283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802" y="569813"/>
            <a:ext cx="8229600" cy="432048"/>
          </a:xfrm>
        </p:spPr>
        <p:txBody>
          <a:bodyPr>
            <a:noAutofit/>
          </a:bodyPr>
          <a:lstStyle/>
          <a:p>
            <a:pPr algn="ctr">
              <a:lnSpc>
                <a:spcPts val="6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4" y="-6251"/>
            <a:ext cx="4610894" cy="6492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5757"/>
            <a:ext cx="4462114" cy="6315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37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Перевіримо себе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230181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 варіант</a:t>
            </a:r>
          </a:p>
          <a:p>
            <a:pPr marL="514350" indent="-514350">
              <a:buAutoNum type="arabicPeriod"/>
            </a:pPr>
            <a:r>
              <a:rPr lang="uk-UA" dirty="0" smtClean="0"/>
              <a:t>Б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А</a:t>
            </a:r>
          </a:p>
          <a:p>
            <a:pPr marL="514350" indent="-514350">
              <a:buAutoNum type="arabicPeriod"/>
            </a:pPr>
            <a:r>
              <a:rPr lang="uk-UA" dirty="0" smtClean="0"/>
              <a:t>Г</a:t>
            </a:r>
          </a:p>
          <a:p>
            <a:pPr marL="514350" indent="-514350">
              <a:buAutoNum type="arabicPeriod"/>
            </a:pPr>
            <a:r>
              <a:rPr lang="uk-UA" dirty="0" smtClean="0"/>
              <a:t>1- В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2 – Д</a:t>
            </a:r>
          </a:p>
          <a:p>
            <a:pPr marL="0" indent="0">
              <a:buNone/>
            </a:pPr>
            <a:r>
              <a:rPr lang="uk-UA" dirty="0" smtClean="0"/>
              <a:t>      3 - А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4 – Г</a:t>
            </a:r>
          </a:p>
          <a:p>
            <a:pPr marL="0" indent="0">
              <a:buNone/>
            </a:pPr>
            <a:r>
              <a:rPr lang="uk-UA" dirty="0" smtClean="0"/>
              <a:t>5</a:t>
            </a:r>
            <a:r>
              <a:rPr lang="uk-UA" dirty="0" smtClean="0">
                <a:solidFill>
                  <a:srgbClr val="FF0000"/>
                </a:solidFill>
              </a:rPr>
              <a:t>. [  ], а </a:t>
            </a:r>
            <a:r>
              <a:rPr lang="uk-UA" dirty="0">
                <a:solidFill>
                  <a:srgbClr val="FF0000"/>
                </a:solidFill>
              </a:rPr>
              <a:t>[  </a:t>
            </a:r>
            <a:r>
              <a:rPr lang="uk-UA" dirty="0" smtClean="0">
                <a:solidFill>
                  <a:srgbClr val="FF0000"/>
                </a:solidFill>
              </a:rPr>
              <a:t>]. (Зіставлення)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На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приймен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столі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(ім.)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з-під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прийм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рушника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(ім.)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виглядає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дієсл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1">
                    <a:lumMod val="75000"/>
                  </a:schemeClr>
                </a:solidFill>
              </a:rPr>
              <a:t>житнній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прикм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хліб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(ім.)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а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спол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поруч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присл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темніє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дієсл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пучок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(ім.)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польових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прикм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квітів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(ім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</a:t>
            </a:r>
            <a:endParaRPr lang="en-US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uk-UA" i="1" dirty="0" smtClean="0">
                <a:solidFill>
                  <a:schemeClr val="accent5">
                    <a:lumMod val="50000"/>
                  </a:schemeClr>
                </a:solidFill>
              </a:rPr>
              <a:t>Речення розповідне, неокличне, складне, складносурядне, поширене, повне.</a:t>
            </a:r>
            <a:endParaRPr lang="ru-RU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1052736"/>
            <a:ext cx="4038600" cy="522692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 варіант</a:t>
            </a:r>
          </a:p>
          <a:p>
            <a:pPr marL="514350" indent="-514350">
              <a:buAutoNum type="arabicPeriod"/>
            </a:pPr>
            <a:r>
              <a:rPr lang="uk-UA" dirty="0" smtClean="0"/>
              <a:t>А</a:t>
            </a:r>
          </a:p>
          <a:p>
            <a:pPr marL="514350" indent="-514350">
              <a:buAutoNum type="arabicPeriod"/>
            </a:pPr>
            <a:r>
              <a:rPr lang="uk-UA" dirty="0" smtClean="0"/>
              <a:t>Г</a:t>
            </a:r>
          </a:p>
          <a:p>
            <a:pPr marL="514350" indent="-514350">
              <a:buAutoNum type="arabicPeriod"/>
            </a:pPr>
            <a:r>
              <a:rPr lang="uk-UA" dirty="0" smtClean="0"/>
              <a:t>Г</a:t>
            </a:r>
          </a:p>
          <a:p>
            <a:pPr marL="514350" indent="-514350">
              <a:buAutoNum type="arabicPeriod"/>
            </a:pPr>
            <a:r>
              <a:rPr lang="uk-UA" dirty="0" smtClean="0"/>
              <a:t>1 – Г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2- Б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3 – Д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4 – В</a:t>
            </a:r>
          </a:p>
          <a:p>
            <a:pPr marL="0" lvl="0" indent="0">
              <a:buClr>
                <a:srgbClr val="0BD0D9"/>
              </a:buClr>
              <a:buNone/>
            </a:pPr>
            <a:r>
              <a:rPr lang="uk-UA" dirty="0" smtClean="0"/>
              <a:t>5. </a:t>
            </a:r>
            <a:r>
              <a:rPr lang="uk-UA" dirty="0">
                <a:solidFill>
                  <a:srgbClr val="FF0000"/>
                </a:solidFill>
              </a:rPr>
              <a:t>[  </a:t>
            </a:r>
            <a:r>
              <a:rPr lang="uk-UA" dirty="0" smtClean="0">
                <a:solidFill>
                  <a:srgbClr val="FF0000"/>
                </a:solidFill>
              </a:rPr>
              <a:t>] -  і </a:t>
            </a:r>
            <a:r>
              <a:rPr lang="uk-UA" dirty="0">
                <a:solidFill>
                  <a:srgbClr val="FF0000"/>
                </a:solidFill>
              </a:rPr>
              <a:t>[  ]. </a:t>
            </a:r>
            <a:r>
              <a:rPr lang="uk-UA" dirty="0" smtClean="0">
                <a:solidFill>
                  <a:srgbClr val="FF0000"/>
                </a:solidFill>
              </a:rPr>
              <a:t>(</a:t>
            </a:r>
            <a:r>
              <a:rPr lang="uk-UA" dirty="0" err="1" smtClean="0">
                <a:solidFill>
                  <a:srgbClr val="FF0000"/>
                </a:solidFill>
              </a:rPr>
              <a:t>Причиново-наслідкові</a:t>
            </a:r>
            <a:r>
              <a:rPr lang="uk-UA" dirty="0" smtClean="0">
                <a:solidFill>
                  <a:srgbClr val="FF0000"/>
                </a:solidFill>
              </a:rPr>
              <a:t> відношення)</a:t>
            </a:r>
          </a:p>
          <a:p>
            <a:pPr marL="0" lvl="0" indent="0">
              <a:buClr>
                <a:srgbClr val="0BD0D9"/>
              </a:buClr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Махнула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дієсл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рукою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(ім.)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– і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спол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злетіли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дієсл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увись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     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 </a:t>
            </a:r>
            <a:r>
              <a:rPr lang="uk-UA" i="1" dirty="0" err="1" smtClean="0">
                <a:solidFill>
                  <a:schemeClr val="accent1">
                    <a:lumMod val="75000"/>
                  </a:schemeClr>
                </a:solidFill>
              </a:rPr>
              <a:t>присл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.)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рушники </a:t>
            </a: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</a:rPr>
              <a:t>(ім.)</a:t>
            </a: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uk-UA" i="1" dirty="0">
                <a:solidFill>
                  <a:schemeClr val="accent5">
                    <a:lumMod val="50000"/>
                  </a:schemeClr>
                </a:solidFill>
              </a:rPr>
              <a:t>Речення розповідне, неокличне, складне, складносурядне, </a:t>
            </a:r>
            <a:r>
              <a:rPr lang="uk-UA" i="1" dirty="0" smtClean="0">
                <a:solidFill>
                  <a:schemeClr val="accent5">
                    <a:lumMod val="50000"/>
                  </a:schemeClr>
                </a:solidFill>
              </a:rPr>
              <a:t>поширене</a:t>
            </a:r>
            <a:r>
              <a:rPr lang="uk-UA" i="1" dirty="0">
                <a:solidFill>
                  <a:schemeClr val="accent5">
                    <a:lumMod val="50000"/>
                  </a:schemeClr>
                </a:solidFill>
              </a:rPr>
              <a:t>, повне.</a:t>
            </a:r>
            <a:endParaRPr lang="ru-RU" i="1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887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Творча вправа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Пісня про рушник.mpg (online-video-cutter.com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692696"/>
            <a:ext cx="8856984" cy="5976664"/>
          </a:xfrm>
        </p:spPr>
      </p:pic>
    </p:spTree>
    <p:extLst>
      <p:ext uri="{BB962C8B-B14F-4D97-AF65-F5344CB8AC3E}">
        <p14:creationId xmlns:p14="http://schemas.microsoft.com/office/powerpoint/2010/main" val="38139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Зелений</a:t>
            </a:r>
            <a:r>
              <a:rPr lang="uk-UA" dirty="0" smtClean="0"/>
              <a:t> – написати міні-твір «Рушник – символ України», використовуючи складносурядні речення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Синій </a:t>
            </a:r>
            <a:r>
              <a:rPr lang="uk-UA" dirty="0" smtClean="0"/>
              <a:t>– розташуйте зорові образи в тому порядку, як їх використав поет у своєму вірші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FFC000"/>
                </a:solidFill>
              </a:rPr>
              <a:t>Жовтий</a:t>
            </a:r>
            <a:r>
              <a:rPr lang="uk-UA" dirty="0" smtClean="0"/>
              <a:t>, </a:t>
            </a:r>
            <a:r>
              <a:rPr lang="uk-UA" dirty="0" smtClean="0">
                <a:solidFill>
                  <a:srgbClr val="C00000"/>
                </a:solidFill>
              </a:rPr>
              <a:t>червоний</a:t>
            </a:r>
            <a:r>
              <a:rPr lang="uk-UA" dirty="0" smtClean="0"/>
              <a:t> – складіть 3 складносурядні речення за схемами про рушник 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], і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]. 2. [ ], однак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]. 3. То[ ],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[ ].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185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Домашнє завдання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Червоний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жовтий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кольори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–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вправа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підручника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вправа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135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ст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67</a:t>
            </a:r>
          </a:p>
          <a:p>
            <a:pPr marL="0" indent="0">
              <a:buNone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Синій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виписати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прислів’я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про рушник, де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б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складносурядні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речення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Зелений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написати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міні-твір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на тему «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Шанобливе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українських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звичаїв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» 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використовуючи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складносурядні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54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marL="0" indent="0" algn="ctr">
              <a:buNone/>
            </a:pPr>
            <a:endParaRPr lang="uk-UA" dirty="0" smtClean="0"/>
          </a:p>
          <a:p>
            <a:pPr marL="0" indent="0" algn="ctr">
              <a:buNone/>
            </a:pPr>
            <a:endParaRPr lang="uk-UA" dirty="0"/>
          </a:p>
          <a:p>
            <a:pPr marL="0" indent="0" algn="ctr">
              <a:buNone/>
            </a:pPr>
            <a:endParaRPr lang="uk-UA" dirty="0" smtClean="0"/>
          </a:p>
          <a:p>
            <a:pPr marL="0" indent="0" algn="ctr">
              <a:buNone/>
            </a:pPr>
            <a:endParaRPr lang="uk-UA" dirty="0"/>
          </a:p>
          <a:p>
            <a:pPr marL="0" indent="0" algn="ctr">
              <a:buNone/>
            </a:pPr>
            <a:endParaRPr lang="uk-U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uk-UA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uk-U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Я очікую, що …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9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endParaRPr lang="uk-UA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2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Мета.</a:t>
            </a:r>
          </a:p>
          <a:p>
            <a:pPr marL="0" indent="0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Навчальна - 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загальнити й систематизувати вивчений матеріал про складносурядні речення, удосконалити пунктуаційні навички, уміння аналізувати, систематизувати, доводити й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обгрунтовувати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;  </a:t>
            </a:r>
            <a:endParaRPr lang="uk-UA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розвивальна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- розвивати творчі вміння самостійно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язувати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пізнавальні завдання;  </a:t>
            </a:r>
          </a:p>
          <a:p>
            <a:pPr marL="0" indent="0"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виховна -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виховувати шанобливе ставлення до українських символів, до народної культури.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1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Правила роботи в групі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Умійте слухати одне одного.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Говорити повинен хтось один.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 Необхідно поважати почуття інших.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 Приниження гідності – неприпустиме.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5. Висловлюватися слід, піднявши руку.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6. З повагою ставитись до всіх без винятку.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7. Розподіліть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обов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язки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 групі.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8. Кожен виконує свої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обов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язки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9. Обговоріть отримані результати.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10. Зробіть висновки.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11. У разі необхідності зверніться до консультанта.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6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Епіграф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Окрасою родини є діти, а окрасою хати є рушник.</a:t>
            </a:r>
          </a:p>
          <a:p>
            <a:pPr marL="0" indent="0" algn="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Українське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прислів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28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Актуалізація опорних знань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uk-U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uk-UA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група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– «Загальна характеристика складносурядного речення»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група – «Змістові відношення між частинами складносурядного речення»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група  – «Розділові знаки в складносурядному реченні»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1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«Пунктуаційний аукціон»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8208912" cy="60486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група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1. На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заручинах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доходили до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згоди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рушники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дарували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старостам.</a:t>
            </a: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Вишивають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білому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тлі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найчастіше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червоними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чорними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нитками але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зустріти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жовто-голубі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орнаменти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marL="0" indent="0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група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Жовтий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на рушнику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символ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золотих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ланів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блакитний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синього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неба.</a:t>
            </a: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2. З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хлібом-сіллю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на рушнику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зустрічають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дорогих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гостей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й без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не обходиться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жодна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урочиста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подія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родинному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громадському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ІІІ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група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1.  Рушники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мали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оберігати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житло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злих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сил 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людину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вони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захищали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негараздів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2.  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Український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рушник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порівняти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з народною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піснею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вишиванкою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писанкою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разом з ними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невмирущим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символом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977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 Відшукай речення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34287"/>
            <a:ext cx="7859216" cy="44973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Моя мама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вишиває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рушничок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І 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нім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гарних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квіточок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Є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волошки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і калина й колосок,</a:t>
            </a: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Моя мама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вишиває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рушничок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Рушники моя бабуся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вправно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вишиває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чудові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візерунки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доля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надихає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барвінок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зацвітає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- душу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огортає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То калина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білопінна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віти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простягає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Рушничок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рушничок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грона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калинові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</a:pP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Рушничок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рушничок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кольори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чудові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Тут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жовтіє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жито, маки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червоніють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небом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синім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соняшники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мріють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234013684_456239036-15.4-35.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72000" y="6031650"/>
            <a:ext cx="609600" cy="781236"/>
          </a:xfrm>
          <a:prstGeom prst="rect">
            <a:avLst/>
          </a:prstGeom>
        </p:spPr>
      </p:pic>
      <p:pic>
        <p:nvPicPr>
          <p:cNvPr id="5" name="anna_olejnikova_detskie_ukrainskie_pesni_rushnichok_muz_anna_olejnikova_sl_evgeniya_levchenko_ispolnenie_irina_kondrateva_7_let_(NaitiMP3.ru)-14.2-34.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30896" y="6117468"/>
            <a:ext cx="609600" cy="609600"/>
          </a:xfrm>
          <a:prstGeom prst="rect">
            <a:avLst/>
          </a:prstGeom>
        </p:spPr>
      </p:pic>
      <p:pic>
        <p:nvPicPr>
          <p:cNvPr id="6" name="Рушничок +-30.2-49.1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020272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44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 «Знайди помилку»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Текст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 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Рушник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декоративна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тканина з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вишиваними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тканими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орнаментами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а в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українських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народних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обрядах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символ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злагоди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краси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оберіг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Не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здається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жодної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в 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оселі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котрої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прикрашали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б рушниками. Рушник з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давніх-давен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символізував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естетичні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смаки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й 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обличчям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оселі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й 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господині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Вишитий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рушник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створював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настрій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взірцем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людської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працьовитості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59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10643</TotalTime>
  <Words>780</Words>
  <Application>Microsoft Office PowerPoint</Application>
  <PresentationFormat>Экран (4:3)</PresentationFormat>
  <Paragraphs>119</Paragraphs>
  <Slides>16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Тема. Узагальнення знань з теми «Складносурядне речення»</vt:lpstr>
      <vt:lpstr>Презентация PowerPoint</vt:lpstr>
      <vt:lpstr>Презентация PowerPoint</vt:lpstr>
      <vt:lpstr>Правила роботи в групі</vt:lpstr>
      <vt:lpstr>Епіграф </vt:lpstr>
      <vt:lpstr>1. Актуалізація опорних знань</vt:lpstr>
      <vt:lpstr>2. «Пунктуаційний аукціон»</vt:lpstr>
      <vt:lpstr>3. Відшукай речення</vt:lpstr>
      <vt:lpstr>4. «Знайди помилку»</vt:lpstr>
      <vt:lpstr>5. Конструктивна вправа </vt:lpstr>
      <vt:lpstr>Перевіримо себе</vt:lpstr>
      <vt:lpstr>Презентация PowerPoint</vt:lpstr>
      <vt:lpstr>Перевіримо себе</vt:lpstr>
      <vt:lpstr>Творча вправа </vt:lpstr>
      <vt:lpstr>Презентация PowerPoint</vt:lpstr>
      <vt:lpstr>Домашнє завдання </vt:lpstr>
    </vt:vector>
  </TitlesOfParts>
  <Company>Blackshine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28</cp:revision>
  <dcterms:created xsi:type="dcterms:W3CDTF">2017-11-01T16:21:41Z</dcterms:created>
  <dcterms:modified xsi:type="dcterms:W3CDTF">2017-12-05T10:22:23Z</dcterms:modified>
</cp:coreProperties>
</file>