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1"/>
  </p:notesMasterIdLst>
  <p:sldIdLst>
    <p:sldId id="272" r:id="rId3"/>
    <p:sldId id="256" r:id="rId4"/>
    <p:sldId id="257" r:id="rId5"/>
    <p:sldId id="258" r:id="rId6"/>
    <p:sldId id="263" r:id="rId7"/>
    <p:sldId id="259" r:id="rId8"/>
    <p:sldId id="275" r:id="rId9"/>
    <p:sldId id="260" r:id="rId10"/>
    <p:sldId id="261" r:id="rId11"/>
    <p:sldId id="264" r:id="rId12"/>
    <p:sldId id="265" r:id="rId13"/>
    <p:sldId id="268" r:id="rId14"/>
    <p:sldId id="266" r:id="rId15"/>
    <p:sldId id="267" r:id="rId16"/>
    <p:sldId id="269" r:id="rId17"/>
    <p:sldId id="271" r:id="rId18"/>
    <p:sldId id="274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52FB-A26B-4E1A-A967-F9AF6F1F805A}" type="datetimeFigureOut">
              <a:rPr lang="uk-UA" smtClean="0"/>
              <a:t>21.03.2018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19EA4-6C14-4643-8129-D1AACF57D03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781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9EA4-6C14-4643-8129-D1AACF57D037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862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EF172-4197-40D4-A40E-6FFA3C5A773D}" type="slidenum">
              <a:rPr lang="uk-UA" smtClean="0"/>
              <a:pPr/>
              <a:t>5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541-7B6F-4D2D-A26C-AE65D626CD84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C1885D3-DF5A-4925-A831-AB4C797CED63}" type="slidenum">
              <a:rPr lang="ru-RU" smtClean="0"/>
              <a:t>‹№›</a:t>
            </a:fld>
            <a:endParaRPr lang="ru-RU" dirty="0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541-7B6F-4D2D-A26C-AE65D626CD84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85D3-DF5A-4925-A831-AB4C797CED63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541-7B6F-4D2D-A26C-AE65D626CD84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85D3-DF5A-4925-A831-AB4C797CED63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89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73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2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1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83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40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5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541-7B6F-4D2D-A26C-AE65D626CD84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885D3-DF5A-4925-A831-AB4C797CED63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50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50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8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541-7B6F-4D2D-A26C-AE65D626CD84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885D3-DF5A-4925-A831-AB4C797CED63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541-7B6F-4D2D-A26C-AE65D626CD84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85D3-DF5A-4925-A831-AB4C797CED63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541-7B6F-4D2D-A26C-AE65D626CD84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85D3-DF5A-4925-A831-AB4C797CED63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541-7B6F-4D2D-A26C-AE65D626CD84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85D3-DF5A-4925-A831-AB4C797CED63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541-7B6F-4D2D-A26C-AE65D626CD84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885D3-DF5A-4925-A831-AB4C797CED63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BF9541-7B6F-4D2D-A26C-AE65D626CD84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1885D3-DF5A-4925-A831-AB4C797CED63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541-7B6F-4D2D-A26C-AE65D626CD84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85D3-DF5A-4925-A831-AB4C797CED63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C1885D3-DF5A-4925-A831-AB4C797CED63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BF9541-7B6F-4D2D-A26C-AE65D626CD84}" type="datetimeFigureOut">
              <a:rPr lang="ru-RU" smtClean="0"/>
              <a:t>21.03.2018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6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522920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/>
              <a:t>Урок </a:t>
            </a:r>
            <a:r>
              <a:rPr lang="uk-UA"/>
              <a:t>у</a:t>
            </a:r>
            <a:r>
              <a:rPr lang="uk-UA" smtClean="0"/>
              <a:t>чителя </a:t>
            </a:r>
            <a:r>
              <a:rPr lang="uk-UA" dirty="0" smtClean="0"/>
              <a:t>біології</a:t>
            </a:r>
          </a:p>
          <a:p>
            <a:r>
              <a:rPr lang="uk-UA" dirty="0" smtClean="0"/>
              <a:t>Миколаївської ЗОШ І-ІІІ ст.</a:t>
            </a:r>
          </a:p>
          <a:p>
            <a:r>
              <a:rPr lang="uk-UA" dirty="0" err="1" smtClean="0"/>
              <a:t>Дудіної</a:t>
            </a:r>
            <a:r>
              <a:rPr lang="uk-UA" dirty="0" smtClean="0"/>
              <a:t> Н.І.</a:t>
            </a:r>
            <a:endParaRPr lang="uk-UA" dirty="0"/>
          </a:p>
        </p:txBody>
      </p:sp>
      <p:pic>
        <p:nvPicPr>
          <p:cNvPr id="3075" name="Picture 3" descr="C:\Users\test\AppData\Local\Temp\_PA944\Смайлики\super_smilies0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37112"/>
            <a:ext cx="2736303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est\Desktop\fotosintez-300x2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4573270" cy="37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26064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</a:t>
            </a:r>
            <a:r>
              <a:rPr lang="uk-UA" sz="3200" dirty="0" smtClean="0"/>
              <a:t>Космічна роль зелених рослин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8229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3"/>
    </mc:Choice>
    <mc:Fallback xmlns="">
      <p:transition spd="slow" advTm="5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0" y="1458421"/>
            <a:ext cx="3923928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47667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Знайти відповідність</a:t>
            </a:r>
            <a:endParaRPr lang="uk-U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340768"/>
            <a:ext cx="1016047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Шкірка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1340768"/>
            <a:ext cx="1567289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Транспірація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988840"/>
            <a:ext cx="1441741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Стовпчаста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1988840"/>
            <a:ext cx="1176925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 Дихання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2636912"/>
            <a:ext cx="1162947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Губчаста 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2636912"/>
            <a:ext cx="1355692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 Транспорт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3284984"/>
            <a:ext cx="1040413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Судини 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3356992"/>
            <a:ext cx="1001300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 Захист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3933056"/>
            <a:ext cx="1134541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Продихи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3933056"/>
            <a:ext cx="1447256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Фотосинтез</a:t>
            </a:r>
            <a:endParaRPr lang="uk-UA" dirty="0"/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rot="10800000" flipV="1">
            <a:off x="3923928" y="1651622"/>
            <a:ext cx="1080120" cy="4092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2411760" y="3429000"/>
            <a:ext cx="2592288" cy="2880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635896" y="4437112"/>
            <a:ext cx="1296144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347864" y="3140968"/>
            <a:ext cx="1656184" cy="7200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491880" y="2420888"/>
            <a:ext cx="1512168" cy="2880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4" idx="3"/>
          </p:cNvCxnSpPr>
          <p:nvPr/>
        </p:nvCxnSpPr>
        <p:spPr>
          <a:xfrm flipH="1">
            <a:off x="6066581" y="1916832"/>
            <a:ext cx="881683" cy="2327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012160" y="2420888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940152" y="3140968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3" idx="1"/>
          </p:cNvCxnSpPr>
          <p:nvPr/>
        </p:nvCxnSpPr>
        <p:spPr>
          <a:xfrm flipH="1" flipV="1">
            <a:off x="5868144" y="1844824"/>
            <a:ext cx="1296144" cy="1823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5" idx="1"/>
          </p:cNvCxnSpPr>
          <p:nvPr/>
        </p:nvCxnSpPr>
        <p:spPr>
          <a:xfrm flipH="1" flipV="1">
            <a:off x="6084168" y="2564904"/>
            <a:ext cx="1080120" cy="1679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218" name="Picture 2" descr="C:\Users\test\AppData\Local\Temp\_PA202\Смайлики\009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262778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802591"/>
      </p:ext>
    </p:extLst>
  </p:cSld>
  <p:clrMapOvr>
    <a:masterClrMapping/>
  </p:clrMapOvr>
  <p:transition advTm="12389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239000" cy="864096"/>
          </a:xfrm>
        </p:spPr>
        <p:txBody>
          <a:bodyPr/>
          <a:lstStyle/>
          <a:p>
            <a:r>
              <a:rPr lang="uk-UA" sz="5400" dirty="0" smtClean="0"/>
              <a:t>     Проблема уроку:</a:t>
            </a:r>
            <a:endParaRPr lang="uk-UA" sz="5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052736"/>
            <a:ext cx="7992888" cy="4824536"/>
          </a:xfrm>
        </p:spPr>
        <p:txBody>
          <a:bodyPr/>
          <a:lstStyle/>
          <a:p>
            <a:r>
              <a:rPr lang="uk-UA" dirty="0" smtClean="0"/>
              <a:t>Двоє правлять життям на Землі:</a:t>
            </a:r>
          </a:p>
          <a:p>
            <a:r>
              <a:rPr lang="uk-UA" dirty="0" smtClean="0"/>
              <a:t>Ясне Сонечко</a:t>
            </a:r>
          </a:p>
          <a:p>
            <a:r>
              <a:rPr lang="uk-UA" dirty="0" smtClean="0"/>
              <a:t>Та зелене Зернечко</a:t>
            </a:r>
          </a:p>
          <a:p>
            <a:endParaRPr lang="uk-UA" dirty="0"/>
          </a:p>
        </p:txBody>
      </p:sp>
      <p:pic>
        <p:nvPicPr>
          <p:cNvPr id="7170" name="Picture 2" descr="C:\Users\test\AppData\Local\Temp\_PA502\Смайлики\8889439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30425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est\AppData\Local\Temp\_PA307\Смайлики\7362169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32048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0"/>
    </mc:Choice>
    <mc:Fallback xmlns="">
      <p:transition spd="slow" advTm="557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916832"/>
          </a:xfrm>
        </p:spPr>
        <p:txBody>
          <a:bodyPr/>
          <a:lstStyle/>
          <a:p>
            <a:r>
              <a:rPr lang="uk-UA" sz="4400" dirty="0" smtClean="0"/>
              <a:t>Тема уроку. </a:t>
            </a:r>
            <a:r>
              <a:rPr lang="uk-UA" sz="3600" dirty="0" smtClean="0"/>
              <a:t>Космічна роль зелених</a:t>
            </a:r>
            <a:br>
              <a:rPr lang="uk-UA" sz="3600" dirty="0" smtClean="0"/>
            </a:br>
            <a:r>
              <a:rPr lang="uk-UA" sz="3600" dirty="0"/>
              <a:t> </a:t>
            </a:r>
            <a:r>
              <a:rPr lang="uk-UA" sz="3600" dirty="0" smtClean="0"/>
              <a:t>                            рослин. Значення рослин у</a:t>
            </a:r>
            <a:br>
              <a:rPr lang="uk-UA" sz="3600" dirty="0" smtClean="0"/>
            </a:br>
            <a:r>
              <a:rPr lang="uk-UA" sz="3600" dirty="0"/>
              <a:t> </a:t>
            </a:r>
            <a:r>
              <a:rPr lang="uk-UA" sz="3600" dirty="0" smtClean="0"/>
              <a:t>                            природі.</a:t>
            </a:r>
            <a:endParaRPr lang="uk-UA" sz="36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7992888" cy="4869160"/>
          </a:xfrm>
        </p:spPr>
      </p:pic>
    </p:spTree>
    <p:extLst>
      <p:ext uri="{BB962C8B-B14F-4D97-AF65-F5344CB8AC3E}">
        <p14:creationId xmlns:p14="http://schemas.microsoft.com/office/powerpoint/2010/main" val="14902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"/>
    </mc:Choice>
    <mc:Fallback xmlns="">
      <p:transition spd="slow" advTm="582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83360" y="0"/>
            <a:ext cx="5760640" cy="4437112"/>
          </a:xfrm>
        </p:spPr>
        <p:txBody>
          <a:bodyPr/>
          <a:lstStyle/>
          <a:p>
            <a:r>
              <a:rPr lang="uk-UA" sz="2400" dirty="0" smtClean="0"/>
              <a:t>«Колись на Землю впав сонячний промінь. Він впав на зелену билинку пшеничного паростка, на хлорофілове зерно. Вдарившись об нього, він згас, перестав бути світлом, але не зник. У тій чи іншій формі він увійшов до складу хліба, який слугує нам їжею, він перетворився у наші мускули, в наші нерви… Цей промінь Сонця зігріває нас, він приводить нас у рух, можливо, у цю хвилину грає у нашому мозку…»</a:t>
            </a:r>
            <a:br>
              <a:rPr lang="uk-UA" sz="2400" dirty="0" smtClean="0"/>
            </a:br>
            <a:r>
              <a:rPr lang="uk-UA" sz="2400" dirty="0"/>
              <a:t> </a:t>
            </a:r>
            <a:r>
              <a:rPr lang="uk-UA" sz="2400" dirty="0" smtClean="0"/>
              <a:t>                                          К. А. Тимірязєв</a:t>
            </a:r>
            <a:endParaRPr lang="uk-UA" sz="2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97213" cy="4508500"/>
          </a:xfrm>
        </p:spPr>
      </p:pic>
      <p:pic>
        <p:nvPicPr>
          <p:cNvPr id="8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2348880"/>
          </a:xfrm>
        </p:spPr>
      </p:pic>
    </p:spTree>
    <p:extLst>
      <p:ext uri="{BB962C8B-B14F-4D97-AF65-F5344CB8AC3E}">
        <p14:creationId xmlns:p14="http://schemas.microsoft.com/office/powerpoint/2010/main" val="4780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0"/>
    </mc:Choice>
    <mc:Fallback xmlns="">
      <p:transition spd="slow" advTm="1054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964488" cy="6741368"/>
          </a:xfrm>
        </p:spPr>
      </p:pic>
      <p:pic>
        <p:nvPicPr>
          <p:cNvPr id="8194" name="Picture 2" descr="C:\Users\test\AppData\Local\Temp\_PA379\Смайлики\4_12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8722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4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"/>
    </mc:Choice>
    <mc:Fallback xmlns="">
      <p:transition spd="slow" advTm="630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5373216"/>
          </a:xfrm>
        </p:spPr>
      </p:pic>
      <p:pic>
        <p:nvPicPr>
          <p:cNvPr id="2050" name="Picture 2" descr="C:\Users\test\AppData\Local\Temp\_PA130\Смайлики\super_smilies0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48376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7"/>
    </mc:Choice>
    <mc:Fallback xmlns="">
      <p:transition spd="slow" advTm="686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</p:txBody>
      </p:sp>
      <p:pic>
        <p:nvPicPr>
          <p:cNvPr id="4" name="Picture 2" descr="C:\Users\test\Desktop\750px-Vegetation-no-legend.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2" y="2060848"/>
            <a:ext cx="8890648" cy="46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У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процесі фотосинтезу утворюється 150 млрд. тонн вуглеводів.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результаті фотосинтезу виділяється 200 млрд. тонн О2.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Доросла людина виділяє 180л кисню. Людина в спокійному стані використовує 360л,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а працюючи – 700 – 900л кисню в день.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1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843">
        <p:circle/>
      </p:transition>
    </mc:Choice>
    <mc:Fallback xmlns="">
      <p:transition spd="slow" advTm="784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20080"/>
          </a:xfrm>
        </p:spPr>
        <p:txBody>
          <a:bodyPr/>
          <a:lstStyle/>
          <a:p>
            <a:r>
              <a:rPr lang="uk-UA" sz="3600" dirty="0" smtClean="0"/>
              <a:t>Дайте відповіді на запитання: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Хто створив вчення про космічну роль рослин?</a:t>
            </a:r>
          </a:p>
          <a:p>
            <a:r>
              <a:rPr lang="uk-UA" dirty="0" smtClean="0"/>
              <a:t>У чому полягає космічна роль рослин?</a:t>
            </a:r>
          </a:p>
          <a:p>
            <a:r>
              <a:rPr lang="uk-UA" dirty="0" smtClean="0"/>
              <a:t>Чи потрібно охороняти зелені рослини?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03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62664" cy="1008112"/>
          </a:xfrm>
        </p:spPr>
        <p:txBody>
          <a:bodyPr/>
          <a:lstStyle/>
          <a:p>
            <a:r>
              <a:rPr lang="uk-UA" sz="5400" dirty="0" smtClean="0"/>
              <a:t>Висновки:</a:t>
            </a:r>
            <a:endParaRPr lang="uk-UA" sz="5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32859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Фотосинтез вивчав К. А. </a:t>
            </a:r>
            <a:r>
              <a:rPr lang="uk-UA" sz="2000" dirty="0" err="1" smtClean="0"/>
              <a:t>Тимірязєв</a:t>
            </a:r>
            <a:r>
              <a:rPr lang="uk-UA" sz="2000" dirty="0" smtClean="0"/>
              <a:t> , який установив, що цей процес визивають тільки поглинуті хлорофілом сонячні промені.</a:t>
            </a:r>
          </a:p>
          <a:p>
            <a:r>
              <a:rPr lang="uk-UA" sz="2000" dirty="0"/>
              <a:t>Роль рослин на Землі К. А. </a:t>
            </a:r>
            <a:r>
              <a:rPr lang="uk-UA" sz="2000" dirty="0" err="1"/>
              <a:t>Тимірязєв</a:t>
            </a:r>
            <a:r>
              <a:rPr lang="uk-UA" sz="2000" dirty="0"/>
              <a:t> назвав космічною. Дякуючи зеленій рослині накопичується енергія, яка надходить із космосу від Сонця.</a:t>
            </a:r>
          </a:p>
          <a:p>
            <a:r>
              <a:rPr lang="uk-UA" sz="2000" dirty="0"/>
              <a:t>Зелені рослини, дякуючи хлорофілу, здійснюють надзвичайно важливу функцію – космічну – роль життя на планеті. </a:t>
            </a:r>
          </a:p>
          <a:p>
            <a:r>
              <a:rPr lang="uk-UA" sz="2000" dirty="0"/>
              <a:t>Зелені рослини необхідно охороняти, берегти від пожежі і вирубування.</a:t>
            </a:r>
          </a:p>
          <a:p>
            <a:r>
              <a:rPr lang="uk-UA" sz="2000" dirty="0"/>
              <a:t>Не забруднювати атмосферу вуглекислим газом та іншими шкідливими газами (не спалювати опале листя та зірвані </a:t>
            </a:r>
            <a:r>
              <a:rPr lang="uk-UA" sz="2000" dirty="0" err="1"/>
              <a:t>бур᾽яни</a:t>
            </a:r>
            <a:r>
              <a:rPr lang="uk-UA" sz="2000" dirty="0"/>
              <a:t> ).</a:t>
            </a:r>
          </a:p>
          <a:p>
            <a:r>
              <a:rPr lang="uk-UA" sz="2000" dirty="0" smtClean="0"/>
              <a:t>Повсякчас дбати про збільшення зелених насаджень</a:t>
            </a:r>
            <a:r>
              <a:rPr lang="uk-UA" sz="2400" dirty="0" smtClean="0"/>
              <a:t>.</a:t>
            </a:r>
          </a:p>
          <a:p>
            <a:endParaRPr lang="uk-UA" sz="2000" dirty="0"/>
          </a:p>
          <a:p>
            <a:endParaRPr lang="uk-UA" sz="2000" dirty="0" smtClean="0"/>
          </a:p>
        </p:txBody>
      </p:sp>
      <p:pic>
        <p:nvPicPr>
          <p:cNvPr id="1028" name="Picture 4" descr="C:\Users\test\AppData\Local\Temp\_PA596\Смайлики\big_smiles_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55577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st\AppData\Local\Temp\_PA26\Смайлики\8454775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233975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2"/>
    </mc:Choice>
    <mc:Fallback xmlns="">
      <p:transition spd="slow" advTm="107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4000" b="1" dirty="0"/>
          </a:p>
        </p:txBody>
      </p:sp>
      <p:pic>
        <p:nvPicPr>
          <p:cNvPr id="1026" name="Picture 2" descr="C:\Users\комп\Desktop\Мал._З0._Будова_росли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271713"/>
            <a:ext cx="26384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мп\Desktop\Мал._З0._Будова_росли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6" y="-32683"/>
            <a:ext cx="7488832" cy="55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est\AppData\Local\Temp\_PA487\Смайлики\ar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68" y="4797152"/>
            <a:ext cx="2369332" cy="20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9"/>
    </mc:Choice>
    <mc:Fallback xmlns="">
      <p:transition spd="slow" advTm="5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Генеративні органи рослин.</a:t>
            </a:r>
          </a:p>
          <a:p>
            <a:r>
              <a:rPr lang="uk-UA" sz="4000" b="1" dirty="0" smtClean="0"/>
              <a:t>Вегетативні органи рослин.</a:t>
            </a:r>
            <a:endParaRPr lang="ru-RU" sz="4000" b="1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930778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3843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86">
        <p:fade/>
      </p:transition>
    </mc:Choice>
    <mc:Fallback xmlns="">
      <p:transition spd="med" advTm="62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600" b="1" dirty="0" smtClean="0"/>
              <a:t>Знайдіть помилки та відповідність між терміном  і визначенням .</a:t>
            </a:r>
          </a:p>
          <a:p>
            <a:endParaRPr lang="uk-UA" dirty="0"/>
          </a:p>
          <a:p>
            <a:r>
              <a:rPr lang="uk-UA" dirty="0" smtClean="0"/>
              <a:t>Коренеплід                        *  вісь пагона</a:t>
            </a:r>
          </a:p>
          <a:p>
            <a:r>
              <a:rPr lang="uk-UA" dirty="0" smtClean="0"/>
              <a:t>Листко - стебло                 *  бічна частина пагона і виконує  </a:t>
            </a:r>
          </a:p>
          <a:p>
            <a:pPr marL="0" indent="0">
              <a:buNone/>
            </a:pPr>
            <a:r>
              <a:rPr lang="uk-UA" dirty="0" smtClean="0"/>
              <a:t>                                                      функції фотосинтезу.</a:t>
            </a:r>
          </a:p>
          <a:p>
            <a:r>
              <a:rPr lang="uk-UA" dirty="0" smtClean="0"/>
              <a:t>Листова пластинка          *  вегетативний орган, що виник у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рослин як пристосування до</a:t>
            </a:r>
          </a:p>
          <a:p>
            <a:pPr marL="0" indent="0">
              <a:buNone/>
            </a:pPr>
            <a:r>
              <a:rPr lang="uk-UA" dirty="0" smtClean="0"/>
              <a:t>                                                       життя в повітряному </a:t>
            </a:r>
          </a:p>
          <a:p>
            <a:pPr marL="0" indent="0">
              <a:buNone/>
            </a:pPr>
            <a:r>
              <a:rPr lang="uk-UA" dirty="0" smtClean="0"/>
              <a:t>                                                      середовищі суходолу.</a:t>
            </a:r>
          </a:p>
          <a:p>
            <a:r>
              <a:rPr lang="uk-UA" dirty="0" smtClean="0"/>
              <a:t>Стебло                                 * вегетативний підземний орган.                               </a:t>
            </a:r>
            <a:endParaRPr lang="ru-RU" dirty="0"/>
          </a:p>
        </p:txBody>
      </p:sp>
      <p:pic>
        <p:nvPicPr>
          <p:cNvPr id="5123" name="Picture 3" descr="C:\Users\test\AppData\Local\Temp\_PA893\Смайлики\ar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88" y="4494729"/>
            <a:ext cx="295232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832">
        <p:cut/>
      </p:transition>
    </mc:Choice>
    <mc:Fallback xmlns="">
      <p:transition advTm="5832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0934" y="31024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4">
                    <a:lumMod val="75000"/>
                  </a:schemeClr>
                </a:solidFill>
              </a:rPr>
              <a:t>Знайди відповідність</a:t>
            </a:r>
          </a:p>
        </p:txBody>
      </p:sp>
      <p:pic>
        <p:nvPicPr>
          <p:cNvPr id="4" name="Рисунок 3" descr="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836712"/>
            <a:ext cx="3024336" cy="51845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008" y="1412776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accent4"/>
                </a:solidFill>
              </a:rPr>
              <a:t>Провідна зона </a:t>
            </a:r>
            <a:endParaRPr lang="uk-UA" dirty="0">
              <a:solidFill>
                <a:schemeClr val="accent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0312" y="1340768"/>
            <a:ext cx="885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dirty="0" smtClean="0">
                <a:solidFill>
                  <a:schemeClr val="accent4"/>
                </a:solidFill>
              </a:rPr>
              <a:t>Захист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988840"/>
            <a:ext cx="1561646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 smtClean="0">
                <a:solidFill>
                  <a:schemeClr val="accent4"/>
                </a:solidFill>
              </a:rPr>
              <a:t>Всисна зона </a:t>
            </a:r>
            <a:endParaRPr lang="uk-UA" dirty="0"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1916832"/>
            <a:ext cx="6431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000" dirty="0" smtClean="0">
                <a:solidFill>
                  <a:schemeClr val="accent4"/>
                </a:solidFill>
              </a:rPr>
              <a:t>Ріст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564904"/>
            <a:ext cx="2264851" cy="5062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 smtClean="0">
                <a:solidFill>
                  <a:schemeClr val="accent4"/>
                </a:solidFill>
              </a:rPr>
              <a:t>Зона розтягування </a:t>
            </a:r>
            <a:endParaRPr lang="uk-UA" dirty="0">
              <a:solidFill>
                <a:schemeClr val="accent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44047" y="2564904"/>
            <a:ext cx="16999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000" dirty="0" smtClean="0">
                <a:solidFill>
                  <a:schemeClr val="accent4"/>
                </a:solidFill>
              </a:rPr>
              <a:t>Розмноження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284984"/>
            <a:ext cx="1527278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 smtClean="0">
                <a:solidFill>
                  <a:schemeClr val="accent4"/>
                </a:solidFill>
              </a:rPr>
              <a:t>Зона поділу </a:t>
            </a:r>
            <a:endParaRPr lang="uk-UA" dirty="0">
              <a:solidFill>
                <a:schemeClr val="accent4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3284984"/>
            <a:ext cx="14134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000" dirty="0" smtClean="0">
                <a:solidFill>
                  <a:schemeClr val="accent4"/>
                </a:solidFill>
              </a:rPr>
              <a:t>Транспорт </a:t>
            </a:r>
            <a:r>
              <a:rPr lang="uk-UA" sz="2000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25260" y="4077072"/>
            <a:ext cx="171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accent4"/>
                </a:solidFill>
              </a:rPr>
              <a:t>Всмоктування</a:t>
            </a:r>
            <a:endParaRPr lang="uk-UA" dirty="0">
              <a:solidFill>
                <a:schemeClr val="accent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4005064"/>
            <a:ext cx="2248949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000" dirty="0" smtClean="0">
                <a:solidFill>
                  <a:schemeClr val="accent4"/>
                </a:solidFill>
              </a:rPr>
              <a:t>Кореневий чохлик </a:t>
            </a:r>
            <a:endParaRPr lang="uk-UA" dirty="0">
              <a:solidFill>
                <a:schemeClr val="accent4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195736" y="1124744"/>
            <a:ext cx="23762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195736" y="2276872"/>
            <a:ext cx="244827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123728" y="2852936"/>
            <a:ext cx="252028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051720" y="3573016"/>
            <a:ext cx="259228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835696" y="4293096"/>
            <a:ext cx="273630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1"/>
          </p:cNvCxnSpPr>
          <p:nvPr/>
        </p:nvCxnSpPr>
        <p:spPr>
          <a:xfrm flipH="1" flipV="1">
            <a:off x="6300192" y="1628800"/>
            <a:ext cx="1080120" cy="19331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1"/>
          </p:cNvCxnSpPr>
          <p:nvPr/>
        </p:nvCxnSpPr>
        <p:spPr>
          <a:xfrm flipH="1">
            <a:off x="6732240" y="1540823"/>
            <a:ext cx="648072" cy="26802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660232" y="2204864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4" idx="1"/>
          </p:cNvCxnSpPr>
          <p:nvPr/>
        </p:nvCxnSpPr>
        <p:spPr>
          <a:xfrm flipH="1" flipV="1">
            <a:off x="6228184" y="2420888"/>
            <a:ext cx="1197076" cy="18562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1" idx="3"/>
          </p:cNvCxnSpPr>
          <p:nvPr/>
        </p:nvCxnSpPr>
        <p:spPr>
          <a:xfrm flipH="1">
            <a:off x="6243294" y="2924944"/>
            <a:ext cx="1353042" cy="613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42" name="Picture 2" descr="C:\Users\test\AppData\Local\Temp\_PA91\Смайлики\00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78" y="4511356"/>
            <a:ext cx="2546822" cy="23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97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584">
        <p14:flash/>
      </p:transition>
    </mc:Choice>
    <mc:Fallback xmlns="">
      <p:transition spd="slow" advTm="205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sz="3600" dirty="0" smtClean="0"/>
              <a:t>Видозміни кореня.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4536504" cy="4680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99673" y="61086"/>
            <a:ext cx="3456384" cy="648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smtClean="0"/>
              <a:t>тропічних </a:t>
            </a:r>
            <a:r>
              <a:rPr lang="ru-RU" dirty="0"/>
              <a:t>дерев, що ростуть на ґрунтах, бідних на кисень, або на болотах, утворюються дихальні корені — пневматофори (мангрові), що ростуть угору; вони підіймаються над поверхнею субстрату і забезпечують дихання.</a:t>
            </a:r>
          </a:p>
          <a:p>
            <a:r>
              <a:rPr lang="ru-RU" dirty="0"/>
              <a:t>Ходульні корені утворюються на надземних пагонах, закріплюються в ґрунті і міцно утримують рослину (фікус-баньян, кукурудза). Деякі рослини-паразити (повитиця) або напівпаразити (омела) утворюють корені-присоски (гаусторії). У витких і лазячих рослин формуються чіпкі повітряні корені (плющ).</a:t>
            </a:r>
          </a:p>
          <a:p>
            <a:r>
              <a:rPr lang="ru-RU" dirty="0"/>
              <a:t>У запасальних коренях (коренеплоди та бульбокорені) відкладаються поживні речовини.</a:t>
            </a:r>
          </a:p>
        </p:txBody>
      </p:sp>
    </p:spTree>
    <p:extLst>
      <p:ext uri="{BB962C8B-B14F-4D97-AF65-F5344CB8AC3E}">
        <p14:creationId xmlns:p14="http://schemas.microsoft.com/office/powerpoint/2010/main" val="35348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842">
        <p:fade/>
      </p:transition>
    </mc:Choice>
    <mc:Fallback xmlns="">
      <p:transition spd="med" advTm="68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7496" y="54868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C0504D">
                    <a:lumMod val="75000"/>
                  </a:srgbClr>
                </a:solidFill>
              </a:rPr>
              <a:t>Знайти відповідність</a:t>
            </a:r>
            <a:endParaRPr lang="uk-UA" sz="3200" dirty="0">
              <a:solidFill>
                <a:srgbClr val="C0504D">
                  <a:lumMod val="75000"/>
                </a:srgbClr>
              </a:solidFill>
            </a:endParaRPr>
          </a:p>
        </p:txBody>
      </p:sp>
      <p:pic>
        <p:nvPicPr>
          <p:cNvPr id="4" name="Рисунок 3" descr="dr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3895725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1268760"/>
            <a:ext cx="770917" cy="737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Кора 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0312" y="1340768"/>
            <a:ext cx="585417" cy="73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Ріст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916832"/>
            <a:ext cx="1319207" cy="737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Деревина 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1916832"/>
            <a:ext cx="1107098" cy="737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Захищає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2564904"/>
            <a:ext cx="1010790" cy="737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Камбій 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64288" y="2564904"/>
            <a:ext cx="1297984" cy="737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Транспорт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3212976"/>
            <a:ext cx="1371722" cy="737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Серцевина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3212976"/>
            <a:ext cx="1090363" cy="737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uk-UA" sz="2000" dirty="0" smtClean="0">
                <a:solidFill>
                  <a:prstClr val="black"/>
                </a:solidFill>
              </a:rPr>
              <a:t> Запасає</a:t>
            </a:r>
            <a:endParaRPr lang="uk-UA" sz="2000" dirty="0">
              <a:solidFill>
                <a:prstClr val="black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203848" y="1844824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267744" y="2492896"/>
            <a:ext cx="26642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1187624" y="2708920"/>
            <a:ext cx="3816424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843808" y="2852936"/>
            <a:ext cx="223224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940152" y="1988840"/>
            <a:ext cx="1512168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5724128" y="1844824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228184" y="2492896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372200" y="378904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80003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Стебло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3810000" cy="37516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8064" y="404664"/>
            <a:ext cx="360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Стебло — видовжений пагін вищих рослин, що слугує їм механічною опорою, виконує базисну та генеративну роль для листків, бруньок, квіток. У щоденній мові термін «пагін» часто змішуються із терміном «стебло». Стебла, які є критичним компонентом пагонів, забезпечують основу для бруньок, квіток, шишок, плодів, насіння і листя. Стебла знаходяться над землею у більшості рослин, але у деяких ростуть під землею. Надземне (повітряне) стебло дорослого дерева </a:t>
            </a:r>
            <a:r>
              <a:rPr lang="ru-RU" dirty="0" smtClean="0"/>
              <a:t>називається стовбуром</a:t>
            </a:r>
            <a:r>
              <a:rPr lang="ru-RU" dirty="0"/>
              <a:t>. Мертва, зазвичай темніша внутрішня деревина великого стовбура зветься ядровою деревиною. Зовнішня, жива деревина зветься заболонню. </a:t>
            </a:r>
          </a:p>
        </p:txBody>
      </p:sp>
    </p:spTree>
    <p:extLst>
      <p:ext uri="{BB962C8B-B14F-4D97-AF65-F5344CB8AC3E}">
        <p14:creationId xmlns:p14="http://schemas.microsoft.com/office/powerpoint/2010/main" val="31619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2"/>
    </mc:Choice>
    <mc:Fallback xmlns="">
      <p:transition spd="slow" advTm="529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Видозміни пагона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4356" y="332657"/>
            <a:ext cx="3628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видозмін надземних пагонів відносять колючки, вусики, кладодіі, філокладії. У деяких випадках у рослини видозмінюється не весь пагін, а тільки його листя, а метаморфози зовні схожі </a:t>
            </a:r>
            <a:r>
              <a:rPr lang="ru-RU" dirty="0" smtClean="0"/>
              <a:t>вусики</a:t>
            </a:r>
            <a:r>
              <a:rPr lang="ru-RU" dirty="0"/>
              <a:t>, </a:t>
            </a:r>
            <a:r>
              <a:rPr lang="ru-RU" dirty="0" smtClean="0"/>
              <a:t>колючки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0108" y="2917979"/>
            <a:ext cx="34723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Видозмінені підземні пагони - це кореневище, каудекс, цибулина, бульбоцибулина, підземні бульба і столон. Умови існування пагонів, розташованих під землею, сильно відрізняються від наземного середовища. Тому у них з'явилися інші важливі функції, такі як здатність переносити несприятливий період життя, відкладення поживних речовин в запас, можливість вегетативного розмноження.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9652"/>
            <a:ext cx="4320480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3"/>
    </mc:Choice>
    <mc:Fallback xmlns="">
      <p:transition spd="slow" advTm="673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.3|1.9|1.5|0.8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4|1.5|1.6|2.6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418</TotalTime>
  <Words>703</Words>
  <Application>Microsoft Office PowerPoint</Application>
  <PresentationFormat>Екран (4:3)</PresentationFormat>
  <Paragraphs>79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18</vt:i4>
      </vt:variant>
    </vt:vector>
  </HeadingPairs>
  <TitlesOfParts>
    <vt:vector size="20" baseType="lpstr">
      <vt:lpstr>Thermal</vt:lpstr>
      <vt:lpstr>Тема Office</vt:lpstr>
      <vt:lpstr>Презентація PowerPoint</vt:lpstr>
      <vt:lpstr>Презентація PowerPoint</vt:lpstr>
      <vt:lpstr>Генеративні органи рослин. Вегетативні органи рослин.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Проблема уроку:</vt:lpstr>
      <vt:lpstr>Тема уроку. Космічна роль зелених                              рослин. Значення рослин у                              природі.</vt:lpstr>
      <vt:lpstr>«Колись на Землю впав сонячний промінь. Він впав на зелену билинку пшеничного паростка, на хлорофілове зерно. Вдарившись об нього, він згас, перестав бути світлом, але не зник. У тій чи іншій формі він увійшов до складу хліба, який слугує нам їжею, він перетворився у наші мускули, в наші нерви… Цей промінь Сонця зігріває нас, він приводить нас у рух, можливо, у цю хвилину грає у нашому мозку…»                                            К. А. Тимірязєв</vt:lpstr>
      <vt:lpstr>Презентація PowerPoint</vt:lpstr>
      <vt:lpstr>Презентація PowerPoint</vt:lpstr>
      <vt:lpstr>Презентація PowerPoint</vt:lpstr>
      <vt:lpstr>Дайте відповіді на запитання:</vt:lpstr>
      <vt:lpstr>Висновки: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test</cp:lastModifiedBy>
  <cp:revision>38</cp:revision>
  <dcterms:created xsi:type="dcterms:W3CDTF">2013-11-21T17:06:11Z</dcterms:created>
  <dcterms:modified xsi:type="dcterms:W3CDTF">2018-03-21T09:30:55Z</dcterms:modified>
</cp:coreProperties>
</file>