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72" r:id="rId1"/>
  </p:sldMasterIdLst>
  <p:notesMasterIdLst>
    <p:notesMasterId r:id="rId29"/>
  </p:notesMasterIdLst>
  <p:sldIdLst>
    <p:sldId id="291" r:id="rId2"/>
    <p:sldId id="258" r:id="rId3"/>
    <p:sldId id="259" r:id="rId4"/>
    <p:sldId id="260" r:id="rId5"/>
    <p:sldId id="261" r:id="rId6"/>
    <p:sldId id="262" r:id="rId7"/>
    <p:sldId id="263" r:id="rId8"/>
    <p:sldId id="277" r:id="rId9"/>
    <p:sldId id="278" r:id="rId10"/>
    <p:sldId id="279" r:id="rId11"/>
    <p:sldId id="280" r:id="rId12"/>
    <p:sldId id="281" r:id="rId13"/>
    <p:sldId id="264" r:id="rId14"/>
    <p:sldId id="271" r:id="rId15"/>
    <p:sldId id="266" r:id="rId16"/>
    <p:sldId id="284" r:id="rId17"/>
    <p:sldId id="283" r:id="rId18"/>
    <p:sldId id="282" r:id="rId19"/>
    <p:sldId id="285" r:id="rId20"/>
    <p:sldId id="268" r:id="rId21"/>
    <p:sldId id="269" r:id="rId22"/>
    <p:sldId id="270" r:id="rId23"/>
    <p:sldId id="272" r:id="rId24"/>
    <p:sldId id="273" r:id="rId25"/>
    <p:sldId id="274" r:id="rId26"/>
    <p:sldId id="275" r:id="rId27"/>
    <p:sldId id="276" r:id="rId2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99FF"/>
    <a:srgbClr val="66CCFF"/>
    <a:srgbClr val="FF7C80"/>
    <a:srgbClr val="99FFCC"/>
    <a:srgbClr val="66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1114" y="-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8A9A9F-7BE9-4300-95E0-6706FEE53D1E}" type="datetimeFigureOut">
              <a:rPr lang="ru-RU" smtClean="0"/>
              <a:t>15.03.2018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1B41F3-87CD-498E-8D5F-89D98B9840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27923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1B41F3-87CD-498E-8D5F-89D98B98405D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43677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white">
          <a:xfrm>
            <a:off x="8991600" y="3175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55575" y="241935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Овал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5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2843F2-2BE9-4166-902A-0FE648A76B98}" type="datetimeFigureOut">
              <a:rPr lang="ru-RU"/>
              <a:pPr>
                <a:defRPr/>
              </a:pPr>
              <a:t>15.03.2018</a:t>
            </a:fld>
            <a:endParaRPr lang="ru-RU"/>
          </a:p>
        </p:txBody>
      </p:sp>
      <p:sp>
        <p:nvSpPr>
          <p:cNvPr id="16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AC6A1EEE-B2DD-4BE1-9CC3-605FFE663F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385963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1345E1-74FB-4E51-B921-274E340F9B59}" type="datetimeFigureOut">
              <a:rPr lang="ru-RU"/>
              <a:pPr>
                <a:defRPr/>
              </a:pPr>
              <a:t>15.03.2018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FB4FFB-5A16-40F6-B308-F201014278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8867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4021137" y="3278188"/>
            <a:ext cx="6245225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6838950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Овал 11"/>
          <p:cNvSpPr/>
          <p:nvPr/>
        </p:nvSpPr>
        <p:spPr>
          <a:xfrm>
            <a:off x="6934200" y="3021013"/>
            <a:ext cx="420688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Номер слайда 5"/>
          <p:cNvSpPr>
            <a:spLocks noGrp="1"/>
          </p:cNvSpPr>
          <p:nvPr>
            <p:ph type="sldNum" sz="quarter" idx="10"/>
          </p:nvPr>
        </p:nvSpPr>
        <p:spPr>
          <a:xfrm>
            <a:off x="6915150" y="3009900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64660F-2E28-424C-9B71-06E936F963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9E8C64-4E99-41B5-B500-ED9683241351}" type="datetimeFigureOut">
              <a:rPr lang="ru-RU"/>
              <a:pPr>
                <a:defRPr/>
              </a:pPr>
              <a:t>15.03.2018</a:t>
            </a:fld>
            <a:endParaRPr lang="ru-RU"/>
          </a:p>
        </p:txBody>
      </p:sp>
      <p:sp>
        <p:nvSpPr>
          <p:cNvPr id="15" name="Нижний колонтитул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660550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0DAAEC-57BC-4A6D-9AA7-B3BEB5472743}" type="datetimeFigureOut">
              <a:rPr lang="ru-RU"/>
              <a:pPr>
                <a:defRPr/>
              </a:pPr>
              <a:t>15.03.2018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2450" y="1027113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785AF5-AD65-4F7D-933B-0FF2EBA22A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570785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152400" y="2286000"/>
            <a:ext cx="8832850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55575" y="142875"/>
            <a:ext cx="8832850" cy="213995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52400" y="2438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Овал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2C4441-BE3C-46F6-ACD9-E6DC5A326ADA}" type="datetimeFigureOut">
              <a:rPr lang="ru-RU"/>
              <a:pPr>
                <a:defRPr/>
              </a:pPr>
              <a:t>15.03.2018</a:t>
            </a:fld>
            <a:endParaRPr lang="ru-RU"/>
          </a:p>
        </p:txBody>
      </p:sp>
      <p:sp>
        <p:nvSpPr>
          <p:cNvPr id="1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29C98360-8164-4B88-AC3B-0452B50749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16527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 flipV="1">
            <a:off x="4562475" y="1576388"/>
            <a:ext cx="9525" cy="481806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10325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0BACAE-74CE-43F2-B374-5BB90E8048AA}" type="datetimeFigureOut">
              <a:rPr lang="ru-RU"/>
              <a:pPr>
                <a:defRPr/>
              </a:pPr>
              <a:t>15.03.2018</a:t>
            </a:fld>
            <a:endParaRPr lang="ru-RU"/>
          </a:p>
        </p:txBody>
      </p:sp>
      <p:sp>
        <p:nvSpPr>
          <p:cNvPr id="7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DD396D-34C9-4B18-9096-8334C09E62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005798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 flipV="1">
            <a:off x="4572000" y="2200275"/>
            <a:ext cx="0" cy="4187825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52400" y="1371600"/>
            <a:ext cx="8832850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050" y="6391275"/>
            <a:ext cx="8832850" cy="31115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152400" y="1279525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Овал 16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8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64D202-AA51-4504-8869-26869527996A}" type="datetimeFigureOut">
              <a:rPr lang="ru-RU"/>
              <a:pPr>
                <a:defRPr/>
              </a:pPr>
              <a:t>15.03.2018</a:t>
            </a:fld>
            <a:endParaRPr lang="ru-RU"/>
          </a:p>
        </p:txBody>
      </p:sp>
      <p:sp>
        <p:nvSpPr>
          <p:cNvPr id="19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10325"/>
            <a:ext cx="3581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988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32DF831F-A546-43E6-BDED-C897FA2DA9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23022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416E97-7D10-49B3-B4A9-5A63FAE4B860}" type="datetimeFigureOut">
              <a:rPr lang="ru-RU"/>
              <a:pPr>
                <a:defRPr/>
              </a:pPr>
              <a:t>15.03.2018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6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A7D115-B4E4-4F70-A015-C9D6168D6D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77902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152400" y="15875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37EB8E-6644-427B-B20F-3021D569C4F8}" type="datetimeFigureOut">
              <a:rPr lang="ru-RU"/>
              <a:pPr>
                <a:defRPr/>
              </a:pPr>
              <a:t>15.03.2018</a:t>
            </a:fld>
            <a:endParaRPr lang="ru-RU"/>
          </a:p>
        </p:txBody>
      </p:sp>
      <p:sp>
        <p:nvSpPr>
          <p:cNvPr id="9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790C5068-E9C7-46EC-86EC-130517CABF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75602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52400" y="152400"/>
            <a:ext cx="8832850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19063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Овал 13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6" name="Номер слайда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53C73766-0BD1-4BD0-8269-F5D63E3813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Дата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9F805C-216A-493B-89A3-62E280AC81E6}" type="datetimeFigureOut">
              <a:rPr lang="ru-RU"/>
              <a:pPr>
                <a:defRPr/>
              </a:pPr>
              <a:t>15.03.2018</a:t>
            </a:fld>
            <a:endParaRPr lang="ru-RU"/>
          </a:p>
        </p:txBody>
      </p:sp>
      <p:sp>
        <p:nvSpPr>
          <p:cNvPr id="18" name="Нижний колонтитул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382963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78301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2850" cy="301625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Овал 13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Номер слайда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D1ACDD-8FF9-4B52-B559-54B647C8DE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Дата 4"/>
          <p:cNvSpPr>
            <a:spLocks noGrp="1"/>
          </p:cNvSpPr>
          <p:nvPr>
            <p:ph type="dt" sz="half" idx="11"/>
          </p:nvPr>
        </p:nvSpPr>
        <p:spPr>
          <a:xfrm>
            <a:off x="5788025" y="6405563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74CF48-8357-40C6-96E7-1C25DB95DCD8}" type="datetimeFigureOut">
              <a:rPr lang="ru-RU"/>
              <a:pPr>
                <a:defRPr/>
              </a:pPr>
              <a:t>15.03.2018</a:t>
            </a:fld>
            <a:endParaRPr lang="ru-RU"/>
          </a:p>
        </p:txBody>
      </p:sp>
      <p:sp>
        <p:nvSpPr>
          <p:cNvPr id="18" name="Нижний колонтитул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584575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341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82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5563"/>
            <a:ext cx="3044825" cy="3651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60AA5D5A-AF4F-4989-BEB1-D84BDDD3CF78}" type="datetimeFigureOut">
              <a:rPr lang="ru-RU"/>
              <a:pPr>
                <a:defRPr/>
              </a:pPr>
              <a:t>15.03.2018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325"/>
            <a:ext cx="3581400" cy="366713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350"/>
            <a:ext cx="8832850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Овал 14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39813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>
                <a:solidFill>
                  <a:schemeClr val="accent3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F4A296E-57A6-4992-8E21-9BF95960F5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38" name="Заголовок 21"/>
          <p:cNvSpPr>
            <a:spLocks noGrp="1"/>
          </p:cNvSpPr>
          <p:nvPr>
            <p:ph type="title"/>
          </p:nvPr>
        </p:nvSpPr>
        <p:spPr bwMode="auto">
          <a:xfrm>
            <a:off x="301625" y="228600"/>
            <a:ext cx="8534400" cy="75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39" name="Текст 12"/>
          <p:cNvSpPr>
            <a:spLocks noGrp="1"/>
          </p:cNvSpPr>
          <p:nvPr>
            <p:ph type="body" idx="1"/>
          </p:nvPr>
        </p:nvSpPr>
        <p:spPr bwMode="auto">
          <a:xfrm>
            <a:off x="301625" y="1524000"/>
            <a:ext cx="8534400" cy="4598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rgbClr val="CBA523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CBA523"/>
          </a:solidFill>
          <a:latin typeface="Georg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CBA523"/>
          </a:solidFill>
          <a:latin typeface="Georg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CBA523"/>
          </a:solidFill>
          <a:latin typeface="Georg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CBA523"/>
          </a:solidFill>
          <a:latin typeface="Georg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300">
          <a:solidFill>
            <a:srgbClr val="CBA523"/>
          </a:solidFill>
          <a:latin typeface="Georg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300">
          <a:solidFill>
            <a:srgbClr val="CBA523"/>
          </a:solidFill>
          <a:latin typeface="Georg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300">
          <a:solidFill>
            <a:srgbClr val="CBA523"/>
          </a:solidFill>
          <a:latin typeface="Georg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300">
          <a:solidFill>
            <a:srgbClr val="CBA523"/>
          </a:solidFill>
          <a:latin typeface="Georgia" pitchFamily="18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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ct val="20000"/>
        </a:spcBef>
        <a:spcAft>
          <a:spcPct val="0"/>
        </a:spcAft>
        <a:buClr>
          <a:srgbClr val="E7BC29"/>
        </a:buClr>
        <a:buSzPct val="75000"/>
        <a:buFont typeface="Wingdings 2" pitchFamily="18" charset="2"/>
        <a:buChar char="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ct val="20000"/>
        </a:spcBef>
        <a:spcAft>
          <a:spcPct val="0"/>
        </a:spcAft>
        <a:buClr>
          <a:srgbClr val="B55475"/>
        </a:buClr>
        <a:buSzPct val="70000"/>
        <a:buFont typeface="Wingdings" pitchFamily="2" charset="2"/>
        <a:buChar char="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ct val="20000"/>
        </a:spcBef>
        <a:spcAft>
          <a:spcPct val="0"/>
        </a:spcAft>
        <a:buClr>
          <a:srgbClr val="9C85C0"/>
        </a:buClr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784976" cy="6552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86328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784976" cy="6618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466119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784976" cy="6480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21881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784976" cy="6552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66041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1"/>
          <p:cNvSpPr/>
          <p:nvPr/>
        </p:nvSpPr>
        <p:spPr>
          <a:xfrm>
            <a:off x="642910" y="214290"/>
            <a:ext cx="8001056" cy="1000132"/>
          </a:xfrm>
          <a:prstGeom prst="horizontalScroll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4400" b="1" dirty="0">
                <a:ln w="12700">
                  <a:solidFill>
                    <a:schemeClr val="bg2">
                      <a:lumMod val="1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Види договорів</a:t>
            </a:r>
            <a:endParaRPr lang="ru-RU" sz="4400" b="1" dirty="0">
              <a:ln w="12700">
                <a:solidFill>
                  <a:schemeClr val="bg2">
                    <a:lumMod val="10000"/>
                  </a:schemeClr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642938" y="1714500"/>
            <a:ext cx="7215187" cy="142875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Багатосторонні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–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це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договори, в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яких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бере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участь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понад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дві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особи.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143000" y="3357563"/>
            <a:ext cx="7358063" cy="142875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Односторонні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–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це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договори, в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яких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одна сторона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має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лише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права, а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інша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—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лише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обов’язки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643063" y="5000625"/>
            <a:ext cx="7358062" cy="142875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>
              <a:defRPr/>
            </a:pP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Двосторонні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або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взаємні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–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це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договори, в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яких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кожна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із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сторін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має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і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права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і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обов’язки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.</a:t>
            </a:r>
          </a:p>
          <a:p>
            <a:pPr algn="ctr">
              <a:defRPr/>
            </a:pPr>
            <a:endParaRPr lang="ru-RU" dirty="0"/>
          </a:p>
        </p:txBody>
      </p:sp>
      <p:sp>
        <p:nvSpPr>
          <p:cNvPr id="6" name="Стрелка вправо 5"/>
          <p:cNvSpPr/>
          <p:nvPr/>
        </p:nvSpPr>
        <p:spPr>
          <a:xfrm>
            <a:off x="142875" y="2286000"/>
            <a:ext cx="500063" cy="357188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>
            <a:off x="142875" y="3857625"/>
            <a:ext cx="1000125" cy="428625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>
            <a:off x="142875" y="5500688"/>
            <a:ext cx="1500188" cy="500062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1"/>
          <p:cNvSpPr/>
          <p:nvPr/>
        </p:nvSpPr>
        <p:spPr>
          <a:xfrm>
            <a:off x="642910" y="214290"/>
            <a:ext cx="8001056" cy="1000132"/>
          </a:xfrm>
          <a:prstGeom prst="horizontalScroll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4400" b="1" dirty="0">
                <a:ln w="12700">
                  <a:solidFill>
                    <a:schemeClr val="bg2">
                      <a:lumMod val="1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Укладання договору</a:t>
            </a:r>
            <a:endParaRPr lang="ru-RU" sz="4400" b="1" dirty="0">
              <a:ln w="12700">
                <a:solidFill>
                  <a:schemeClr val="bg2">
                    <a:lumMod val="10000"/>
                  </a:schemeClr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785813" y="1500188"/>
            <a:ext cx="7643812" cy="928687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19050">
            <a:solidFill>
              <a:schemeClr val="accent6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У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процесі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укладення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договору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розрiзняють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двi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стадiї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: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14313" y="3214688"/>
            <a:ext cx="3286125" cy="207168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chemeClr val="accent6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пропозицiя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укласти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договiр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(оферта)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715000" y="3214688"/>
            <a:ext cx="3214688" cy="207168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chemeClr val="accent6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прийняття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пропозицiї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(акцепт)</a:t>
            </a:r>
          </a:p>
        </p:txBody>
      </p:sp>
      <p:cxnSp>
        <p:nvCxnSpPr>
          <p:cNvPr id="8" name="Прямая со стрелкой 7"/>
          <p:cNvCxnSpPr>
            <a:stCxn id="3" idx="2"/>
            <a:endCxn id="5" idx="0"/>
          </p:cNvCxnSpPr>
          <p:nvPr/>
        </p:nvCxnSpPr>
        <p:spPr>
          <a:xfrm rot="5400000">
            <a:off x="2840037" y="1446213"/>
            <a:ext cx="785813" cy="2751138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>
            <a:stCxn id="3" idx="2"/>
            <a:endCxn id="6" idx="0"/>
          </p:cNvCxnSpPr>
          <p:nvPr/>
        </p:nvCxnSpPr>
        <p:spPr>
          <a:xfrm rot="16200000" flipH="1">
            <a:off x="5572919" y="1464469"/>
            <a:ext cx="785813" cy="2714625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656" name="Picture 8" descr="C:\Documents and Settings\Mind\Рабочий стол\договор\fc21e48eea8b6af69c875b5cd5cceae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625" y="5429250"/>
            <a:ext cx="6000750" cy="1214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7" name="Picture 9" descr="C:\Documents and Settings\Mind\Рабочий стол\договор\foreign-trade-contrac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3313" y="3143250"/>
            <a:ext cx="1995487" cy="225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1"/>
          <p:cNvSpPr/>
          <p:nvPr/>
        </p:nvSpPr>
        <p:spPr>
          <a:xfrm>
            <a:off x="642910" y="214290"/>
            <a:ext cx="8001056" cy="1000132"/>
          </a:xfrm>
          <a:prstGeom prst="horizontalScroll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4400" b="1" dirty="0" smtClean="0">
                <a:ln w="12700">
                  <a:solidFill>
                    <a:schemeClr val="bg2">
                      <a:lumMod val="1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Форми </a:t>
            </a:r>
            <a:r>
              <a:rPr lang="uk-UA" sz="4400" b="1" dirty="0">
                <a:ln w="12700">
                  <a:solidFill>
                    <a:schemeClr val="bg2">
                      <a:lumMod val="1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договорів</a:t>
            </a:r>
            <a:endParaRPr lang="ru-RU" sz="4400" b="1" dirty="0">
              <a:ln w="12700">
                <a:solidFill>
                  <a:schemeClr val="bg2">
                    <a:lumMod val="10000"/>
                  </a:schemeClr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428750" y="1428750"/>
            <a:ext cx="6429375" cy="714375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1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2400" dirty="0">
                <a:solidFill>
                  <a:schemeClr val="tx1"/>
                </a:solidFill>
                <a:latin typeface="Comic Sans MS" pitchFamily="66" charset="0"/>
              </a:rPr>
              <a:t>За своєю формою договори можуть бути</a:t>
            </a:r>
            <a:endParaRPr lang="ru-RU" sz="24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714375" y="2786063"/>
            <a:ext cx="2857500" cy="857250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1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2400" dirty="0">
                <a:solidFill>
                  <a:schemeClr val="tx1"/>
                </a:solidFill>
                <a:latin typeface="Comic Sans MS" pitchFamily="66" charset="0"/>
              </a:rPr>
              <a:t>Усні</a:t>
            </a:r>
            <a:endParaRPr lang="ru-RU" sz="24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572125" y="2786063"/>
            <a:ext cx="2857500" cy="857250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1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2400" dirty="0">
                <a:solidFill>
                  <a:schemeClr val="tx1"/>
                </a:solidFill>
                <a:latin typeface="Comic Sans MS" pitchFamily="66" charset="0"/>
              </a:rPr>
              <a:t>Письмові</a:t>
            </a:r>
            <a:endParaRPr lang="ru-RU" sz="24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714625" y="4214813"/>
            <a:ext cx="2857500" cy="857250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1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Прості</a:t>
            </a:r>
            <a:r>
              <a:rPr lang="ru-RU" sz="2400" dirty="0"/>
              <a:t> </a:t>
            </a:r>
            <a:endParaRPr lang="ru-RU" sz="24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072188" y="4214813"/>
            <a:ext cx="2857500" cy="857250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1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Нотаріально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посвідчені</a:t>
            </a:r>
            <a:endParaRPr lang="ru-RU" sz="24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cxnSp>
        <p:nvCxnSpPr>
          <p:cNvPr id="9" name="Прямая со стрелкой 8"/>
          <p:cNvCxnSpPr>
            <a:stCxn id="3" idx="2"/>
            <a:endCxn id="4" idx="0"/>
          </p:cNvCxnSpPr>
          <p:nvPr/>
        </p:nvCxnSpPr>
        <p:spPr>
          <a:xfrm rot="5400000">
            <a:off x="3071813" y="1214437"/>
            <a:ext cx="642938" cy="2500313"/>
          </a:xfrm>
          <a:prstGeom prst="straightConnector1">
            <a:avLst/>
          </a:prstGeom>
          <a:ln w="38100">
            <a:solidFill>
              <a:schemeClr val="bg2">
                <a:lumMod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stCxn id="3" idx="2"/>
            <a:endCxn id="5" idx="0"/>
          </p:cNvCxnSpPr>
          <p:nvPr/>
        </p:nvCxnSpPr>
        <p:spPr>
          <a:xfrm rot="16200000" flipH="1">
            <a:off x="5500688" y="1285875"/>
            <a:ext cx="642938" cy="2357437"/>
          </a:xfrm>
          <a:prstGeom prst="straightConnector1">
            <a:avLst/>
          </a:prstGeom>
          <a:ln w="38100">
            <a:solidFill>
              <a:schemeClr val="bg2">
                <a:lumMod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stCxn id="5" idx="2"/>
            <a:endCxn id="6" idx="0"/>
          </p:cNvCxnSpPr>
          <p:nvPr/>
        </p:nvCxnSpPr>
        <p:spPr>
          <a:xfrm rot="5400000">
            <a:off x="5286375" y="2500313"/>
            <a:ext cx="571500" cy="2857500"/>
          </a:xfrm>
          <a:prstGeom prst="straightConnector1">
            <a:avLst/>
          </a:prstGeom>
          <a:ln w="38100">
            <a:solidFill>
              <a:schemeClr val="bg2">
                <a:lumMod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5" idx="2"/>
            <a:endCxn id="7" idx="0"/>
          </p:cNvCxnSpPr>
          <p:nvPr/>
        </p:nvCxnSpPr>
        <p:spPr>
          <a:xfrm rot="16200000" flipH="1">
            <a:off x="6965157" y="3679031"/>
            <a:ext cx="571500" cy="500063"/>
          </a:xfrm>
          <a:prstGeom prst="straightConnector1">
            <a:avLst/>
          </a:prstGeom>
          <a:ln w="38100">
            <a:solidFill>
              <a:schemeClr val="bg2">
                <a:lumMod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540" name="Picture 13" descr="C:\Documents and Settings\Mind\Рабочий стол\договор\оге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4750" y="2500313"/>
            <a:ext cx="1724025" cy="134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42" name="Picture 14" descr="C:\Documents and Settings\Mind\Рабочий стол\договор\signature_contra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3857628"/>
            <a:ext cx="2360883" cy="25717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139700">
              <a:schemeClr val="accent3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  <p:pic>
        <p:nvPicPr>
          <p:cNvPr id="22543" name="Picture 15" descr="C:\Documents and Settings\Mind\Рабочий стол\договор\5(6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00364" y="5143512"/>
            <a:ext cx="5786478" cy="1457313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6032" y="260648"/>
            <a:ext cx="8712968" cy="136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uk-UA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Стаття 655.</a:t>
            </a:r>
            <a:r>
              <a:rPr lang="uk-UA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 </a:t>
            </a:r>
            <a:r>
              <a:rPr lang="uk-UA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Договір купівлі-продажу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uk-UA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За договором купівлі-продажу одна сторона (продавець) передає або зобов'язується передати майно (товар) у власність другій стороні (покупцеві), а покупець приймає або зобов'язується прийняти майно (товар) і сплатити за нього певну грошову суму</a:t>
            </a:r>
            <a:r>
              <a:rPr lang="uk-UA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.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577076"/>
            <a:ext cx="8793360" cy="47322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745874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712968" cy="6192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722772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712968" cy="6192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396440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7504"/>
            <a:ext cx="8784976" cy="6120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1551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312" y="188640"/>
            <a:ext cx="8568952" cy="6192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1"/>
          <p:cNvSpPr/>
          <p:nvPr/>
        </p:nvSpPr>
        <p:spPr>
          <a:xfrm>
            <a:off x="642910" y="214290"/>
            <a:ext cx="8001056" cy="1000132"/>
          </a:xfrm>
          <a:prstGeom prst="horizontalScroll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4400" b="1" dirty="0">
                <a:ln w="12700">
                  <a:solidFill>
                    <a:schemeClr val="bg2">
                      <a:lumMod val="1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Види договорів</a:t>
            </a:r>
            <a:endParaRPr lang="ru-RU" sz="4400" b="1" dirty="0">
              <a:ln w="12700">
                <a:solidFill>
                  <a:schemeClr val="bg2">
                    <a:lumMod val="10000"/>
                  </a:schemeClr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42875" y="1357313"/>
            <a:ext cx="4214813" cy="2571750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sz="2400" dirty="0">
              <a:latin typeface="Comic Sans MS" pitchFamily="66" charset="0"/>
            </a:endParaRPr>
          </a:p>
          <a:p>
            <a:pPr algn="ctr">
              <a:defRPr/>
            </a:pPr>
            <a:r>
              <a:rPr lang="ru-RU" sz="2400" b="1" dirty="0" err="1">
                <a:latin typeface="Comic Sans MS" pitchFamily="66" charset="0"/>
              </a:rPr>
              <a:t>Усна</a:t>
            </a:r>
            <a:r>
              <a:rPr lang="ru-RU" sz="2400" b="1" dirty="0">
                <a:latin typeface="Comic Sans MS" pitchFamily="66" charset="0"/>
              </a:rPr>
              <a:t> форма </a:t>
            </a:r>
            <a:r>
              <a:rPr lang="ru-RU" sz="2400" dirty="0" err="1">
                <a:latin typeface="Comic Sans MS" pitchFamily="66" charset="0"/>
              </a:rPr>
              <a:t>допускається</a:t>
            </a:r>
            <a:r>
              <a:rPr lang="ru-RU" sz="2400" dirty="0">
                <a:latin typeface="Comic Sans MS" pitchFamily="66" charset="0"/>
              </a:rPr>
              <a:t> в договорах, </a:t>
            </a:r>
            <a:r>
              <a:rPr lang="ru-RU" sz="2400" dirty="0" err="1">
                <a:latin typeface="Comic Sans MS" pitchFamily="66" charset="0"/>
              </a:rPr>
              <a:t>що</a:t>
            </a:r>
            <a:r>
              <a:rPr lang="ru-RU" sz="2400" dirty="0">
                <a:latin typeface="Comic Sans MS" pitchFamily="66" charset="0"/>
              </a:rPr>
              <a:t> </a:t>
            </a:r>
            <a:r>
              <a:rPr lang="ru-RU" sz="2400" dirty="0" err="1">
                <a:latin typeface="Comic Sans MS" pitchFamily="66" charset="0"/>
              </a:rPr>
              <a:t>виконуються</a:t>
            </a:r>
            <a:r>
              <a:rPr lang="ru-RU" sz="2400" dirty="0">
                <a:latin typeface="Comic Sans MS" pitchFamily="66" charset="0"/>
              </a:rPr>
              <a:t> </a:t>
            </a:r>
            <a:r>
              <a:rPr lang="ru-RU" sz="2400" dirty="0" err="1">
                <a:latin typeface="Comic Sans MS" pitchFamily="66" charset="0"/>
              </a:rPr>
              <a:t>під</a:t>
            </a:r>
            <a:r>
              <a:rPr lang="ru-RU" sz="2400" dirty="0">
                <a:latin typeface="Comic Sans MS" pitchFamily="66" charset="0"/>
              </a:rPr>
              <a:t> час </a:t>
            </a:r>
            <a:r>
              <a:rPr lang="ru-RU" sz="2400" dirty="0" err="1">
                <a:latin typeface="Comic Sans MS" pitchFamily="66" charset="0"/>
              </a:rPr>
              <a:t>їх</a:t>
            </a:r>
            <a:r>
              <a:rPr lang="ru-RU" sz="2400" dirty="0">
                <a:latin typeface="Comic Sans MS" pitchFamily="66" charset="0"/>
              </a:rPr>
              <a:t> </a:t>
            </a:r>
            <a:r>
              <a:rPr lang="ru-RU" sz="2400" dirty="0" err="1">
                <a:latin typeface="Comic Sans MS" pitchFamily="66" charset="0"/>
              </a:rPr>
              <a:t>укладання</a:t>
            </a:r>
            <a:r>
              <a:rPr lang="ru-RU" sz="2400" dirty="0">
                <a:latin typeface="Comic Sans MS" pitchFamily="66" charset="0"/>
              </a:rPr>
              <a:t>, </a:t>
            </a:r>
            <a:r>
              <a:rPr lang="ru-RU" sz="2400" dirty="0" err="1">
                <a:latin typeface="Comic Sans MS" pitchFamily="66" charset="0"/>
              </a:rPr>
              <a:t>якщо</a:t>
            </a:r>
            <a:r>
              <a:rPr lang="ru-RU" sz="2400" dirty="0">
                <a:latin typeface="Comic Sans MS" pitchFamily="66" charset="0"/>
              </a:rPr>
              <a:t> </a:t>
            </a:r>
            <a:r>
              <a:rPr lang="ru-RU" sz="2400" dirty="0" err="1">
                <a:latin typeface="Comic Sans MS" pitchFamily="66" charset="0"/>
              </a:rPr>
              <a:t>інше</a:t>
            </a:r>
            <a:r>
              <a:rPr lang="ru-RU" sz="2400" dirty="0">
                <a:latin typeface="Comic Sans MS" pitchFamily="66" charset="0"/>
              </a:rPr>
              <a:t> не </a:t>
            </a:r>
            <a:r>
              <a:rPr lang="ru-RU" sz="2400" dirty="0" err="1">
                <a:latin typeface="Comic Sans MS" pitchFamily="66" charset="0"/>
              </a:rPr>
              <a:t>встановлено</a:t>
            </a:r>
            <a:r>
              <a:rPr lang="ru-RU" sz="2400" dirty="0">
                <a:latin typeface="Comic Sans MS" pitchFamily="66" charset="0"/>
              </a:rPr>
              <a:t> законом.</a:t>
            </a:r>
          </a:p>
          <a:p>
            <a:pPr algn="ctr">
              <a:defRPr/>
            </a:pPr>
            <a:endParaRPr lang="ru-RU" sz="2400" dirty="0">
              <a:latin typeface="Comic Sans MS" pitchFamily="66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572000" y="3786188"/>
            <a:ext cx="4429125" cy="2857500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sz="2400" dirty="0">
              <a:latin typeface="Comic Sans MS" pitchFamily="66" charset="0"/>
            </a:endParaRPr>
          </a:p>
          <a:p>
            <a:pPr algn="ctr">
              <a:defRPr/>
            </a:pPr>
            <a:r>
              <a:rPr lang="ru-RU" sz="2400" b="1" dirty="0">
                <a:latin typeface="Comic Sans MS" pitchFamily="66" charset="0"/>
              </a:rPr>
              <a:t>Проста </a:t>
            </a:r>
            <a:r>
              <a:rPr lang="ru-RU" sz="2400" b="1" dirty="0" err="1">
                <a:latin typeface="Comic Sans MS" pitchFamily="66" charset="0"/>
              </a:rPr>
              <a:t>письмова</a:t>
            </a:r>
            <a:r>
              <a:rPr lang="ru-RU" sz="2400" b="1" dirty="0">
                <a:latin typeface="Comic Sans MS" pitchFamily="66" charset="0"/>
              </a:rPr>
              <a:t> </a:t>
            </a:r>
            <a:r>
              <a:rPr lang="ru-RU" sz="2400" dirty="0">
                <a:latin typeface="Comic Sans MS" pitchFamily="66" charset="0"/>
              </a:rPr>
              <a:t>форма </a:t>
            </a:r>
            <a:r>
              <a:rPr lang="ru-RU" sz="2400" dirty="0" err="1">
                <a:latin typeface="Comic Sans MS" pitchFamily="66" charset="0"/>
              </a:rPr>
              <a:t>застосовується</a:t>
            </a:r>
            <a:r>
              <a:rPr lang="ru-RU" sz="2400" dirty="0">
                <a:latin typeface="Comic Sans MS" pitchFamily="66" charset="0"/>
              </a:rPr>
              <a:t> в </a:t>
            </a:r>
            <a:r>
              <a:rPr lang="ru-RU" sz="2400" dirty="0" err="1">
                <a:latin typeface="Comic Sans MS" pitchFamily="66" charset="0"/>
              </a:rPr>
              <a:t>разі</a:t>
            </a:r>
            <a:r>
              <a:rPr lang="ru-RU" sz="2400" dirty="0">
                <a:latin typeface="Comic Sans MS" pitchFamily="66" charset="0"/>
              </a:rPr>
              <a:t> </a:t>
            </a:r>
            <a:r>
              <a:rPr lang="ru-RU" sz="2400" dirty="0" err="1">
                <a:latin typeface="Comic Sans MS" pitchFamily="66" charset="0"/>
              </a:rPr>
              <a:t>укладення</a:t>
            </a:r>
            <a:r>
              <a:rPr lang="ru-RU" sz="2400" dirty="0">
                <a:latin typeface="Comic Sans MS" pitchFamily="66" charset="0"/>
              </a:rPr>
              <a:t> </a:t>
            </a:r>
            <a:r>
              <a:rPr lang="ru-RU" sz="2400" dirty="0" err="1">
                <a:latin typeface="Comic Sans MS" pitchFamily="66" charset="0"/>
              </a:rPr>
              <a:t>договорів</a:t>
            </a:r>
            <a:r>
              <a:rPr lang="ru-RU" sz="2400" dirty="0">
                <a:latin typeface="Comic Sans MS" pitchFamily="66" charset="0"/>
              </a:rPr>
              <a:t> </a:t>
            </a:r>
            <a:r>
              <a:rPr lang="ru-RU" sz="2400" dirty="0" err="1">
                <a:latin typeface="Comic Sans MS" pitchFamily="66" charset="0"/>
              </a:rPr>
              <a:t>між</a:t>
            </a:r>
            <a:r>
              <a:rPr lang="ru-RU" sz="2400" dirty="0">
                <a:latin typeface="Comic Sans MS" pitchFamily="66" charset="0"/>
              </a:rPr>
              <a:t> </a:t>
            </a:r>
            <a:r>
              <a:rPr lang="ru-RU" sz="2400" dirty="0" err="1">
                <a:latin typeface="Comic Sans MS" pitchFamily="66" charset="0"/>
              </a:rPr>
              <a:t>юридичними</a:t>
            </a:r>
            <a:r>
              <a:rPr lang="ru-RU" sz="2400" dirty="0">
                <a:latin typeface="Comic Sans MS" pitchFamily="66" charset="0"/>
              </a:rPr>
              <a:t> особами, </a:t>
            </a:r>
            <a:r>
              <a:rPr lang="ru-RU" sz="2400" dirty="0" err="1">
                <a:latin typeface="Comic Sans MS" pitchFamily="66" charset="0"/>
              </a:rPr>
              <a:t>крім</a:t>
            </a:r>
            <a:r>
              <a:rPr lang="ru-RU" sz="2400" dirty="0">
                <a:latin typeface="Comic Sans MS" pitchFamily="66" charset="0"/>
              </a:rPr>
              <a:t> </a:t>
            </a:r>
            <a:r>
              <a:rPr lang="ru-RU" sz="2400" dirty="0" err="1">
                <a:latin typeface="Comic Sans MS" pitchFamily="66" charset="0"/>
              </a:rPr>
              <a:t>договорів</a:t>
            </a:r>
            <a:r>
              <a:rPr lang="ru-RU" sz="2400" dirty="0">
                <a:latin typeface="Comic Sans MS" pitchFamily="66" charset="0"/>
              </a:rPr>
              <a:t>, </a:t>
            </a:r>
            <a:r>
              <a:rPr lang="ru-RU" sz="2400" dirty="0" err="1">
                <a:latin typeface="Comic Sans MS" pitchFamily="66" charset="0"/>
              </a:rPr>
              <a:t>що</a:t>
            </a:r>
            <a:r>
              <a:rPr lang="ru-RU" sz="2400" dirty="0">
                <a:latin typeface="Comic Sans MS" pitchFamily="66" charset="0"/>
              </a:rPr>
              <a:t> </a:t>
            </a:r>
            <a:r>
              <a:rPr lang="ru-RU" sz="2400" dirty="0" err="1">
                <a:latin typeface="Comic Sans MS" pitchFamily="66" charset="0"/>
              </a:rPr>
              <a:t>виконуються</a:t>
            </a:r>
            <a:r>
              <a:rPr lang="ru-RU" sz="2400" dirty="0">
                <a:latin typeface="Comic Sans MS" pitchFamily="66" charset="0"/>
              </a:rPr>
              <a:t> </a:t>
            </a:r>
            <a:r>
              <a:rPr lang="ru-RU" sz="2400" dirty="0" err="1">
                <a:latin typeface="Comic Sans MS" pitchFamily="66" charset="0"/>
              </a:rPr>
              <a:t>під</a:t>
            </a:r>
            <a:r>
              <a:rPr lang="ru-RU" sz="2400" dirty="0">
                <a:latin typeface="Comic Sans MS" pitchFamily="66" charset="0"/>
              </a:rPr>
              <a:t> час </a:t>
            </a:r>
            <a:r>
              <a:rPr lang="ru-RU" sz="2400" dirty="0" err="1">
                <a:latin typeface="Comic Sans MS" pitchFamily="66" charset="0"/>
              </a:rPr>
              <a:t>їх</a:t>
            </a:r>
            <a:r>
              <a:rPr lang="ru-RU" sz="2400" dirty="0">
                <a:latin typeface="Comic Sans MS" pitchFamily="66" charset="0"/>
              </a:rPr>
              <a:t> </a:t>
            </a:r>
            <a:r>
              <a:rPr lang="ru-RU" sz="2400" dirty="0" err="1">
                <a:latin typeface="Comic Sans MS" pitchFamily="66" charset="0"/>
              </a:rPr>
              <a:t>укладення</a:t>
            </a:r>
            <a:r>
              <a:rPr lang="ru-RU" sz="2400" dirty="0">
                <a:latin typeface="Comic Sans MS" pitchFamily="66" charset="0"/>
              </a:rPr>
              <a:t>. </a:t>
            </a:r>
          </a:p>
          <a:p>
            <a:pPr algn="ctr">
              <a:defRPr/>
            </a:pPr>
            <a:endParaRPr lang="ru-RU" sz="2400" dirty="0">
              <a:latin typeface="Comic Sans MS" pitchFamily="66" charset="0"/>
            </a:endParaRPr>
          </a:p>
        </p:txBody>
      </p:sp>
      <p:pic>
        <p:nvPicPr>
          <p:cNvPr id="24581" name="Picture 5" descr="C:\Documents and Settings\Mind\Рабочий стол\договор\8-signing-contract-lg--gt_full_width_landscap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7752" y="1214422"/>
            <a:ext cx="3844257" cy="2500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82" name="Picture 6" descr="C:\Documents and Settings\Mind\Рабочий стол\договор\forma-dogovora-arendi-kvartiri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4071942"/>
            <a:ext cx="4000528" cy="24590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1"/>
          <p:cNvSpPr/>
          <p:nvPr/>
        </p:nvSpPr>
        <p:spPr>
          <a:xfrm>
            <a:off x="642910" y="214290"/>
            <a:ext cx="8001056" cy="1000132"/>
          </a:xfrm>
          <a:prstGeom prst="horizontalScroll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4400" b="1" dirty="0">
                <a:ln w="12700">
                  <a:solidFill>
                    <a:schemeClr val="bg2">
                      <a:lumMod val="1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Види договорів</a:t>
            </a:r>
            <a:endParaRPr lang="ru-RU" sz="4400" b="1" dirty="0">
              <a:ln w="12700">
                <a:solidFill>
                  <a:schemeClr val="bg2">
                    <a:lumMod val="10000"/>
                  </a:schemeClr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42875" y="1357313"/>
            <a:ext cx="4786313" cy="5286375"/>
          </a:xfrm>
          <a:prstGeom prst="roundRect">
            <a:avLst/>
          </a:prstGeom>
          <a:solidFill>
            <a:srgbClr val="66CCFF"/>
          </a:solidFill>
          <a:ln w="19050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>
              <a:defRPr/>
            </a:pP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Нотаріальне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посвідчення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письмових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договорів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обов’язкове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у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випадках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передбачених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у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законі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.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Таке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посвідчення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здійснюється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нотаріусом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або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іншою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посадовою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особою, яка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відповідно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до закону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має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право на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вчинення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даної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нотаріальної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дії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шляхом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вчинення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на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документі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, в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якому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викладено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текст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правочину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посвідчувального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напису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. </a:t>
            </a:r>
          </a:p>
          <a:p>
            <a:pPr algn="ctr">
              <a:defRPr/>
            </a:pPr>
            <a:endParaRPr lang="ru-RU" dirty="0"/>
          </a:p>
        </p:txBody>
      </p:sp>
      <p:pic>
        <p:nvPicPr>
          <p:cNvPr id="25604" name="Picture 4" descr="C:\Documents and Settings\Mind\Рабочий стол\договор\man-o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0" y="2000250"/>
            <a:ext cx="3819525" cy="407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1"/>
          <p:cNvSpPr/>
          <p:nvPr/>
        </p:nvSpPr>
        <p:spPr>
          <a:xfrm>
            <a:off x="642910" y="214290"/>
            <a:ext cx="8001056" cy="1000132"/>
          </a:xfrm>
          <a:prstGeom prst="horizontalScroll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4400" b="1" dirty="0">
                <a:ln w="12700">
                  <a:solidFill>
                    <a:schemeClr val="bg2">
                      <a:lumMod val="1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Укладання договору</a:t>
            </a:r>
            <a:endParaRPr lang="ru-RU" sz="4400" b="1" dirty="0">
              <a:ln w="12700">
                <a:solidFill>
                  <a:schemeClr val="bg2">
                    <a:lumMod val="10000"/>
                  </a:schemeClr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42875" y="1571625"/>
            <a:ext cx="4500563" cy="2500313"/>
          </a:xfrm>
          <a:prstGeom prst="roundRect">
            <a:avLst/>
          </a:prstGeom>
          <a:solidFill>
            <a:srgbClr val="CC99FF"/>
          </a:solidFill>
          <a:ln w="19050">
            <a:solidFill>
              <a:schemeClr val="accent5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>
              <a:defRPr/>
            </a:pP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Договiр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вважається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latin typeface="Comic Sans MS" pitchFamily="66" charset="0"/>
              </a:rPr>
              <a:t>укладеним</a:t>
            </a:r>
            <a:r>
              <a:rPr lang="ru-RU" sz="2400" b="1" dirty="0">
                <a:solidFill>
                  <a:schemeClr val="tx1"/>
                </a:solidFill>
                <a:latin typeface="Comic Sans MS" pitchFamily="66" charset="0"/>
              </a:rPr>
              <a:t>,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коли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сторони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досягли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згоди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по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всiх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суттєвих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умовах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i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угоду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належним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чином оформили.</a:t>
            </a:r>
          </a:p>
          <a:p>
            <a:pPr algn="ctr">
              <a:defRPr/>
            </a:pPr>
            <a:endParaRPr lang="ru-RU" dirty="0"/>
          </a:p>
        </p:txBody>
      </p:sp>
      <p:pic>
        <p:nvPicPr>
          <p:cNvPr id="26628" name="Picture 4" descr="C:\Documents and Settings\Mind\Рабочий стол\договор\post-2-119131059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4938" y="1500188"/>
            <a:ext cx="3429000" cy="4675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9" name="Picture 5" descr="C:\Documents and Settings\Mind\Рабочий стол\договор\Безымянный.bmp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4214818"/>
            <a:ext cx="4071966" cy="2214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1"/>
          <p:cNvSpPr/>
          <p:nvPr/>
        </p:nvSpPr>
        <p:spPr>
          <a:xfrm>
            <a:off x="642910" y="214290"/>
            <a:ext cx="8001056" cy="1000132"/>
          </a:xfrm>
          <a:prstGeom prst="horizontalScroll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4400" b="1" dirty="0">
                <a:ln w="12700">
                  <a:solidFill>
                    <a:schemeClr val="bg2">
                      <a:lumMod val="1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Функції договору</a:t>
            </a:r>
            <a:endParaRPr lang="ru-RU" sz="4400" b="1" dirty="0">
              <a:ln w="12700">
                <a:solidFill>
                  <a:schemeClr val="bg2">
                    <a:lumMod val="10000"/>
                  </a:schemeClr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14313" y="1500188"/>
            <a:ext cx="8715375" cy="135731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19050">
            <a:solidFill>
              <a:schemeClr val="accent3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Функція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договору —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це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не форма, а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певний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вид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дій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названого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юридичного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факту на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суспільні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відносини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.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929063" y="2857500"/>
            <a:ext cx="5010150" cy="3571875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19050">
            <a:solidFill>
              <a:schemeClr val="accent3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>
              <a:defRPr/>
            </a:pP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У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функціях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договору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поєднуються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і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вияв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головних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цілей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, основного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призначення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договору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і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його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вплив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на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суспільні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відносини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бо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без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використання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цієї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форми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для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конкретних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правовідносин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не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може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виявитися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головне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призначення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цієї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категорії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.</a:t>
            </a:r>
          </a:p>
          <a:p>
            <a:pPr algn="ctr">
              <a:defRPr/>
            </a:pPr>
            <a:endParaRPr lang="ru-RU" sz="24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pic>
        <p:nvPicPr>
          <p:cNvPr id="28677" name="Picture 5" descr="C:\Documents and Settings\Mind\Рабочий стол\договор\set_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3000372"/>
            <a:ext cx="3657600" cy="34385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1"/>
          <p:cNvSpPr/>
          <p:nvPr/>
        </p:nvSpPr>
        <p:spPr>
          <a:xfrm>
            <a:off x="642910" y="214290"/>
            <a:ext cx="8001056" cy="1000132"/>
          </a:xfrm>
          <a:prstGeom prst="horizontalScroll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4400" b="1" dirty="0">
                <a:ln w="12700">
                  <a:solidFill>
                    <a:schemeClr val="bg2">
                      <a:lumMod val="1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Функції договору</a:t>
            </a:r>
            <a:endParaRPr lang="ru-RU" sz="4400" b="1" dirty="0">
              <a:ln w="12700">
                <a:solidFill>
                  <a:schemeClr val="bg2">
                    <a:lumMod val="10000"/>
                  </a:schemeClr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642938" y="1785938"/>
            <a:ext cx="7286625" cy="1857375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19050">
            <a:solidFill>
              <a:schemeClr val="accent4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>
              <a:defRPr/>
            </a:pPr>
            <a:r>
              <a:rPr lang="ru-RU" sz="2400" b="1" dirty="0" err="1">
                <a:solidFill>
                  <a:schemeClr val="tx1"/>
                </a:solidFill>
                <a:latin typeface="Comic Sans MS" pitchFamily="66" charset="0"/>
              </a:rPr>
              <a:t>Ініціативна</a:t>
            </a:r>
            <a:r>
              <a:rPr lang="ru-RU" sz="2400" b="1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latin typeface="Comic Sans MS" pitchFamily="66" charset="0"/>
              </a:rPr>
              <a:t>функція</a:t>
            </a:r>
            <a:r>
              <a:rPr lang="ru-RU" sz="2400" b="1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договору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полягає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в тому,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що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як результат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погодження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волі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сторін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договір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є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водночас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актом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вияву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ініціативи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і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реалізації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диспозитивності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учасників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договору.</a:t>
            </a:r>
          </a:p>
          <a:p>
            <a:pPr algn="ctr">
              <a:defRPr/>
            </a:pP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285875" y="4071938"/>
            <a:ext cx="7500938" cy="1928812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chemeClr val="accent4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>
              <a:defRPr/>
            </a:pPr>
            <a:r>
              <a:rPr lang="ru-RU" sz="2400" b="1" dirty="0" err="1">
                <a:solidFill>
                  <a:schemeClr val="tx1"/>
                </a:solidFill>
                <a:latin typeface="Comic Sans MS" pitchFamily="66" charset="0"/>
              </a:rPr>
              <a:t>Програмна-координаційна</a:t>
            </a:r>
            <a:r>
              <a:rPr lang="ru-RU" sz="2400" b="1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latin typeface="Comic Sans MS" pitchFamily="66" charset="0"/>
              </a:rPr>
              <a:t>функція</a:t>
            </a:r>
            <a:r>
              <a:rPr lang="ru-RU" sz="2400" b="1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означає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що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договір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є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своєрідною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програмою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поведінки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його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учасників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один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щодо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одного та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засобом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координації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цієї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поведінки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сторін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на засадах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рівності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диспозитивності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та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ініціативи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.</a:t>
            </a:r>
          </a:p>
          <a:p>
            <a:pPr algn="ctr">
              <a:defRPr/>
            </a:pPr>
            <a:endParaRPr lang="ru-RU" dirty="0"/>
          </a:p>
        </p:txBody>
      </p:sp>
      <p:sp>
        <p:nvSpPr>
          <p:cNvPr id="5" name="Стрелка вправо 4"/>
          <p:cNvSpPr/>
          <p:nvPr/>
        </p:nvSpPr>
        <p:spPr>
          <a:xfrm>
            <a:off x="142875" y="2571750"/>
            <a:ext cx="500063" cy="357188"/>
          </a:xfrm>
          <a:prstGeom prst="rightArrow">
            <a:avLst/>
          </a:prstGeom>
          <a:solidFill>
            <a:schemeClr val="accent4">
              <a:lumMod val="75000"/>
            </a:schemeClr>
          </a:solidFill>
          <a:ln w="19050">
            <a:solidFill>
              <a:schemeClr val="accent4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>
            <a:off x="142875" y="4857750"/>
            <a:ext cx="1143000" cy="428625"/>
          </a:xfrm>
          <a:prstGeom prst="rightArrow">
            <a:avLst/>
          </a:prstGeom>
          <a:solidFill>
            <a:schemeClr val="accent4">
              <a:lumMod val="75000"/>
            </a:schemeClr>
          </a:solidFill>
          <a:ln w="19050">
            <a:solidFill>
              <a:schemeClr val="accent4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1"/>
          <p:cNvSpPr/>
          <p:nvPr/>
        </p:nvSpPr>
        <p:spPr>
          <a:xfrm>
            <a:off x="642910" y="214290"/>
            <a:ext cx="8001056" cy="1000132"/>
          </a:xfrm>
          <a:prstGeom prst="horizontalScroll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4400" b="1" dirty="0">
                <a:ln w="12700">
                  <a:solidFill>
                    <a:schemeClr val="bg2">
                      <a:lumMod val="1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Функції договору</a:t>
            </a:r>
            <a:endParaRPr lang="ru-RU" sz="4400" b="1" dirty="0">
              <a:ln w="12700">
                <a:solidFill>
                  <a:schemeClr val="bg2">
                    <a:lumMod val="10000"/>
                  </a:schemeClr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642938" y="1428750"/>
            <a:ext cx="7286625" cy="2714625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chemeClr val="accent5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>
              <a:defRPr/>
            </a:pPr>
            <a:r>
              <a:rPr lang="ru-RU" sz="2400" b="1" dirty="0" err="1">
                <a:solidFill>
                  <a:schemeClr val="tx1"/>
                </a:solidFill>
                <a:latin typeface="Comic Sans MS" pitchFamily="66" charset="0"/>
              </a:rPr>
              <a:t>Інформаційна</a:t>
            </a:r>
            <a:r>
              <a:rPr lang="ru-RU" sz="2400" b="1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latin typeface="Comic Sans MS" pitchFamily="66" charset="0"/>
              </a:rPr>
              <a:t>функція</a:t>
            </a:r>
            <a:r>
              <a:rPr lang="ru-RU" sz="2400" b="1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виявляється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в тому,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що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завдяки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чітко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сформульованим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умовам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договір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містить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певну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інформацію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, яка в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разі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спору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може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бути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врахована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і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юрисдикційним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органом для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правильної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кваліфікації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взаємовідносин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сторін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і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прийняття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законного та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обгрунтованого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рішення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з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цього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спору.</a:t>
            </a:r>
          </a:p>
          <a:p>
            <a:pPr algn="ctr">
              <a:defRPr/>
            </a:pP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357313" y="4500563"/>
            <a:ext cx="7429500" cy="1928812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accent5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>
              <a:defRPr/>
            </a:pPr>
            <a:r>
              <a:rPr lang="ru-RU" sz="2400" b="1" dirty="0" err="1">
                <a:solidFill>
                  <a:schemeClr val="tx1"/>
                </a:solidFill>
                <a:latin typeface="Comic Sans MS" pitchFamily="66" charset="0"/>
              </a:rPr>
              <a:t>Гарантійна</a:t>
            </a:r>
            <a:r>
              <a:rPr lang="ru-RU" sz="2400" b="1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latin typeface="Comic Sans MS" pitchFamily="66" charset="0"/>
              </a:rPr>
              <a:t>функція</a:t>
            </a:r>
            <a:r>
              <a:rPr lang="ru-RU" sz="2400" b="1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зводиться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до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залучення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для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стимулювання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належного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виконання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зобов'язань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системи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забезпечувальних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засобів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які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також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набувають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договірної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форми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.</a:t>
            </a:r>
          </a:p>
          <a:p>
            <a:pPr algn="ctr">
              <a:defRPr/>
            </a:pPr>
            <a:endParaRPr lang="ru-RU" dirty="0"/>
          </a:p>
        </p:txBody>
      </p:sp>
      <p:sp>
        <p:nvSpPr>
          <p:cNvPr id="5" name="Стрелка вправо 4"/>
          <p:cNvSpPr/>
          <p:nvPr/>
        </p:nvSpPr>
        <p:spPr>
          <a:xfrm>
            <a:off x="142875" y="2571750"/>
            <a:ext cx="500063" cy="357188"/>
          </a:xfrm>
          <a:prstGeom prst="rightArrow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accent5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>
            <a:off x="142875" y="5286375"/>
            <a:ext cx="1214438" cy="428625"/>
          </a:xfrm>
          <a:prstGeom prst="rightArrow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accent5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1"/>
          <p:cNvSpPr/>
          <p:nvPr/>
        </p:nvSpPr>
        <p:spPr>
          <a:xfrm>
            <a:off x="642910" y="214290"/>
            <a:ext cx="8001056" cy="1000132"/>
          </a:xfrm>
          <a:prstGeom prst="horizontalScroll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4400" b="1" dirty="0">
                <a:ln w="12700">
                  <a:solidFill>
                    <a:schemeClr val="bg2">
                      <a:lumMod val="1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Функції договору</a:t>
            </a:r>
            <a:endParaRPr lang="ru-RU" sz="4400" b="1" dirty="0">
              <a:ln w="12700">
                <a:solidFill>
                  <a:schemeClr val="bg2">
                    <a:lumMod val="10000"/>
                  </a:schemeClr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928688" y="1785938"/>
            <a:ext cx="7500937" cy="2143125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19050">
            <a:solidFill>
              <a:schemeClr val="accent3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>
              <a:defRPr/>
            </a:pPr>
            <a:r>
              <a:rPr lang="ru-RU" sz="2400" b="1" dirty="0" err="1">
                <a:solidFill>
                  <a:schemeClr val="tx1"/>
                </a:solidFill>
                <a:latin typeface="Comic Sans MS" pitchFamily="66" charset="0"/>
              </a:rPr>
              <a:t>Захисна</a:t>
            </a:r>
            <a:r>
              <a:rPr lang="ru-RU" sz="2400" b="1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latin typeface="Comic Sans MS" pitchFamily="66" charset="0"/>
              </a:rPr>
              <a:t>функція</a:t>
            </a:r>
            <a:r>
              <a:rPr lang="ru-RU" sz="2400" b="1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полягає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в тому,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що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завдяки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договору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включається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в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дію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механізм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захисту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порушених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прав шляхом примусу до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виконання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обов'язку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в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натурі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відшкодування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збитків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застосування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заходів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оперативного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впливу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тощо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.</a:t>
            </a:r>
          </a:p>
          <a:p>
            <a:pPr algn="ctr">
              <a:defRPr/>
            </a:pPr>
            <a:endParaRPr lang="ru-RU" sz="24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5" name="Стрелка вправо 4"/>
          <p:cNvSpPr/>
          <p:nvPr/>
        </p:nvSpPr>
        <p:spPr>
          <a:xfrm>
            <a:off x="142875" y="2714625"/>
            <a:ext cx="785813" cy="428625"/>
          </a:xfrm>
          <a:prstGeom prst="rightArrow">
            <a:avLst/>
          </a:prstGeom>
          <a:solidFill>
            <a:schemeClr val="accent3">
              <a:lumMod val="75000"/>
            </a:schemeClr>
          </a:solidFill>
          <a:ln w="19050">
            <a:solidFill>
              <a:schemeClr val="accent3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31749" name="Picture 5" descr="C:\Documents and Settings\Mind\Рабочий стол\договор\rent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4942" y="4143380"/>
            <a:ext cx="3001974" cy="224965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1750" name="Picture 6" descr="C:\Documents and Settings\Mind\Рабочий стол\договор\1228132129_statji4_clip_image00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4414" y="4143380"/>
            <a:ext cx="3071834" cy="230046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77762" y="2143116"/>
            <a:ext cx="184731" cy="34163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endParaRPr lang="ru-RU" sz="72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  <a:p>
            <a:pPr algn="ctr">
              <a:defRPr/>
            </a:pPr>
            <a:endParaRPr lang="ru-RU" sz="7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  <a:p>
            <a:pPr algn="ctr">
              <a:defRPr/>
            </a:pPr>
            <a:endParaRPr lang="ru-RU" sz="72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1706345"/>
              </p:ext>
            </p:extLst>
          </p:nvPr>
        </p:nvGraphicFramePr>
        <p:xfrm>
          <a:off x="1115616" y="1412776"/>
          <a:ext cx="7128792" cy="4146660"/>
        </p:xfrm>
        <a:graphic>
          <a:graphicData uri="http://schemas.openxmlformats.org/drawingml/2006/table">
            <a:tbl>
              <a:tblPr firstRow="1" firstCol="1" bandRow="1" bandCol="1">
                <a:tableStyleId>{F5AB1C69-6EDB-4FF4-983F-18BD219EF322}</a:tableStyleId>
              </a:tblPr>
              <a:tblGrid>
                <a:gridCol w="7128792"/>
              </a:tblGrid>
              <a:tr h="414666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Література</a:t>
                      </a:r>
                      <a:br>
                        <a:rPr lang="uk-UA" sz="1400" dirty="0">
                          <a:effectLst/>
                        </a:rPr>
                      </a:br>
                      <a:r>
                        <a:rPr lang="uk-UA" sz="1400" dirty="0">
                          <a:effectLst/>
                        </a:rPr>
                        <a:t>1. Конституція України1996.</a:t>
                      </a:r>
                      <a:endParaRPr lang="ru-RU" sz="1100" dirty="0">
                        <a:effectLst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2. Цивільний кодекс України Харків Одіссей 2015 зі </a:t>
                      </a:r>
                      <a:r>
                        <a:rPr lang="uk-UA" sz="1400" dirty="0" err="1">
                          <a:effectLst/>
                        </a:rPr>
                        <a:t>зм</a:t>
                      </a:r>
                      <a:r>
                        <a:rPr lang="uk-UA" sz="1400" dirty="0">
                          <a:effectLst/>
                        </a:rPr>
                        <a:t>.</a:t>
                      </a:r>
                      <a:endParaRPr lang="ru-RU" sz="1100" dirty="0">
                        <a:effectLst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3.Святокум О.Є, </a:t>
                      </a:r>
                      <a:r>
                        <a:rPr lang="uk-UA" sz="1400" dirty="0" err="1">
                          <a:effectLst/>
                        </a:rPr>
                        <a:t>Світокум</a:t>
                      </a:r>
                      <a:r>
                        <a:rPr lang="uk-UA" sz="1400" dirty="0">
                          <a:effectLst/>
                        </a:rPr>
                        <a:t> І.О. Правознавство  у визначеннях, таблицях і схемах  Харків Ранок  2014.</a:t>
                      </a:r>
                      <a:endParaRPr lang="ru-RU" sz="1100" dirty="0">
                        <a:effectLst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4. Дзера О.В. Правознавство Юрінком Інтер К:2007.</a:t>
                      </a:r>
                      <a:endParaRPr lang="ru-RU" sz="1100" dirty="0">
                        <a:effectLst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5. Ортинський В.Н. Основи права України </a:t>
                      </a:r>
                      <a:r>
                        <a:rPr lang="uk-UA" sz="1400" dirty="0" err="1">
                          <a:effectLst/>
                        </a:rPr>
                        <a:t>Оріана</a:t>
                      </a:r>
                      <a:r>
                        <a:rPr lang="uk-UA" sz="1400" dirty="0">
                          <a:effectLst/>
                        </a:rPr>
                        <a:t>-Нова Львів 2015.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1"/>
          <p:cNvSpPr/>
          <p:nvPr/>
        </p:nvSpPr>
        <p:spPr>
          <a:xfrm>
            <a:off x="642910" y="214290"/>
            <a:ext cx="8001056" cy="1000132"/>
          </a:xfrm>
          <a:prstGeom prst="horizontalScroll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4400" b="1" dirty="0">
                <a:ln w="12700">
                  <a:solidFill>
                    <a:schemeClr val="bg2">
                      <a:lumMod val="1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Поняття договору</a:t>
            </a:r>
            <a:endParaRPr lang="ru-RU" sz="4400" b="1" dirty="0">
              <a:ln w="12700">
                <a:solidFill>
                  <a:schemeClr val="bg2">
                    <a:lumMod val="10000"/>
                  </a:schemeClr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85750" y="1357313"/>
            <a:ext cx="4286250" cy="2357437"/>
          </a:xfrm>
          <a:prstGeom prst="roundRect">
            <a:avLst/>
          </a:prstGeom>
          <a:ln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err="1">
                <a:solidFill>
                  <a:schemeClr val="tx1"/>
                </a:solidFill>
                <a:latin typeface="Comic Sans MS" pitchFamily="66" charset="0"/>
              </a:rPr>
              <a:t>Договір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–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це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угода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двох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або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декількох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осіб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спрямована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на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встановлення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зміну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чи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припинення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цивільних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правовідносин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.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143375" y="3714750"/>
            <a:ext cx="4857750" cy="2857500"/>
          </a:xfrm>
          <a:prstGeom prst="roundRect">
            <a:avLst/>
          </a:prstGeom>
          <a:ln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err="1">
                <a:latin typeface="Comic Sans MS" pitchFamily="66" charset="0"/>
              </a:rPr>
              <a:t>Договір</a:t>
            </a:r>
            <a:r>
              <a:rPr lang="ru-RU" sz="2400" dirty="0">
                <a:latin typeface="Comic Sans MS" pitchFamily="66" charset="0"/>
              </a:rPr>
              <a:t> </a:t>
            </a:r>
            <a:r>
              <a:rPr lang="ru-RU" sz="2400" dirty="0" err="1">
                <a:latin typeface="Comic Sans MS" pitchFamily="66" charset="0"/>
              </a:rPr>
              <a:t>є</a:t>
            </a:r>
            <a:r>
              <a:rPr lang="ru-RU" sz="2400" dirty="0">
                <a:latin typeface="Comic Sans MS" pitchFamily="66" charset="0"/>
              </a:rPr>
              <a:t> основною </a:t>
            </a:r>
            <a:r>
              <a:rPr lang="ru-RU" sz="2400" dirty="0" err="1">
                <a:latin typeface="Comic Sans MS" pitchFamily="66" charset="0"/>
              </a:rPr>
              <a:t>підставою</a:t>
            </a:r>
            <a:r>
              <a:rPr lang="ru-RU" sz="2400" dirty="0">
                <a:latin typeface="Comic Sans MS" pitchFamily="66" charset="0"/>
              </a:rPr>
              <a:t> </a:t>
            </a:r>
            <a:r>
              <a:rPr lang="ru-RU" sz="2400" dirty="0" err="1">
                <a:latin typeface="Comic Sans MS" pitchFamily="66" charset="0"/>
              </a:rPr>
              <a:t>виникнення</a:t>
            </a:r>
            <a:r>
              <a:rPr lang="ru-RU" sz="2400" dirty="0">
                <a:latin typeface="Comic Sans MS" pitchFamily="66" charset="0"/>
              </a:rPr>
              <a:t> </a:t>
            </a:r>
            <a:r>
              <a:rPr lang="ru-RU" sz="2400" dirty="0" err="1">
                <a:latin typeface="Comic Sans MS" pitchFamily="66" charset="0"/>
              </a:rPr>
              <a:t>зобов'язально-правових</a:t>
            </a:r>
            <a:r>
              <a:rPr lang="ru-RU" sz="2400" dirty="0">
                <a:latin typeface="Comic Sans MS" pitchFamily="66" charset="0"/>
              </a:rPr>
              <a:t> </a:t>
            </a:r>
            <a:r>
              <a:rPr lang="ru-RU" sz="2400" dirty="0" err="1">
                <a:latin typeface="Comic Sans MS" pitchFamily="66" charset="0"/>
              </a:rPr>
              <a:t>відносин</a:t>
            </a:r>
            <a:r>
              <a:rPr lang="ru-RU" sz="2400" dirty="0">
                <a:latin typeface="Comic Sans MS" pitchFamily="66" charset="0"/>
              </a:rPr>
              <a:t> (</a:t>
            </a:r>
            <a:r>
              <a:rPr lang="ru-RU" sz="2400" dirty="0" err="1">
                <a:latin typeface="Comic Sans MS" pitchFamily="66" charset="0"/>
              </a:rPr>
              <a:t>зобов'язань</a:t>
            </a:r>
            <a:r>
              <a:rPr lang="ru-RU" sz="2400" dirty="0">
                <a:latin typeface="Comic Sans MS" pitchFamily="66" charset="0"/>
              </a:rPr>
              <a:t>), </a:t>
            </a:r>
            <a:r>
              <a:rPr lang="ru-RU" sz="2400" dirty="0" err="1">
                <a:latin typeface="Comic Sans MS" pitchFamily="66" charset="0"/>
              </a:rPr>
              <a:t>який</a:t>
            </a:r>
            <a:r>
              <a:rPr lang="ru-RU" sz="2400" dirty="0">
                <a:latin typeface="Comic Sans MS" pitchFamily="66" charset="0"/>
              </a:rPr>
              <a:t> </a:t>
            </a:r>
            <a:r>
              <a:rPr lang="ru-RU" sz="2400" dirty="0" err="1">
                <a:latin typeface="Comic Sans MS" pitchFamily="66" charset="0"/>
              </a:rPr>
              <a:t>встановлює</a:t>
            </a:r>
            <a:r>
              <a:rPr lang="ru-RU" sz="2400" dirty="0">
                <a:latin typeface="Comic Sans MS" pitchFamily="66" charset="0"/>
              </a:rPr>
              <a:t> </a:t>
            </a:r>
            <a:r>
              <a:rPr lang="ru-RU" sz="2400" dirty="0" err="1">
                <a:latin typeface="Comic Sans MS" pitchFamily="66" charset="0"/>
              </a:rPr>
              <a:t>певні</a:t>
            </a:r>
            <a:r>
              <a:rPr lang="ru-RU" sz="2400" dirty="0">
                <a:latin typeface="Comic Sans MS" pitchFamily="66" charset="0"/>
              </a:rPr>
              <a:t> </a:t>
            </a:r>
            <a:r>
              <a:rPr lang="ru-RU" sz="2400" dirty="0" err="1">
                <a:latin typeface="Comic Sans MS" pitchFamily="66" charset="0"/>
              </a:rPr>
              <a:t>суб'єктивні</a:t>
            </a:r>
            <a:r>
              <a:rPr lang="ru-RU" sz="2400" dirty="0">
                <a:latin typeface="Comic Sans MS" pitchFamily="66" charset="0"/>
              </a:rPr>
              <a:t> права </a:t>
            </a:r>
            <a:r>
              <a:rPr lang="ru-RU" sz="2400" dirty="0" err="1">
                <a:latin typeface="Comic Sans MS" pitchFamily="66" charset="0"/>
              </a:rPr>
              <a:t>і</a:t>
            </a:r>
            <a:r>
              <a:rPr lang="ru-RU" sz="2400" dirty="0">
                <a:latin typeface="Comic Sans MS" pitchFamily="66" charset="0"/>
              </a:rPr>
              <a:t> </a:t>
            </a:r>
            <a:r>
              <a:rPr lang="ru-RU" sz="2400" dirty="0" err="1">
                <a:latin typeface="Comic Sans MS" pitchFamily="66" charset="0"/>
              </a:rPr>
              <a:t>суб'єктивні</a:t>
            </a:r>
            <a:r>
              <a:rPr lang="ru-RU" sz="2400" dirty="0">
                <a:latin typeface="Comic Sans MS" pitchFamily="66" charset="0"/>
              </a:rPr>
              <a:t> </a:t>
            </a:r>
            <a:r>
              <a:rPr lang="ru-RU" sz="2400" dirty="0" err="1">
                <a:latin typeface="Comic Sans MS" pitchFamily="66" charset="0"/>
              </a:rPr>
              <a:t>обов'язки</a:t>
            </a:r>
            <a:r>
              <a:rPr lang="ru-RU" sz="2400" dirty="0">
                <a:latin typeface="Comic Sans MS" pitchFamily="66" charset="0"/>
              </a:rPr>
              <a:t> для </a:t>
            </a:r>
            <a:r>
              <a:rPr lang="ru-RU" sz="2400" dirty="0" err="1">
                <a:latin typeface="Comic Sans MS" pitchFamily="66" charset="0"/>
              </a:rPr>
              <a:t>сторін</a:t>
            </a:r>
            <a:r>
              <a:rPr lang="ru-RU" sz="2400" dirty="0">
                <a:latin typeface="Comic Sans MS" pitchFamily="66" charset="0"/>
              </a:rPr>
              <a:t>, </a:t>
            </a:r>
            <a:r>
              <a:rPr lang="ru-RU" sz="2400" dirty="0" err="1">
                <a:latin typeface="Comic Sans MS" pitchFamily="66" charset="0"/>
              </a:rPr>
              <a:t>що</a:t>
            </a:r>
            <a:r>
              <a:rPr lang="ru-RU" sz="2400" dirty="0">
                <a:latin typeface="Comic Sans MS" pitchFamily="66" charset="0"/>
              </a:rPr>
              <a:t> </a:t>
            </a:r>
            <a:r>
              <a:rPr lang="ru-RU" sz="2400" dirty="0" err="1">
                <a:latin typeface="Comic Sans MS" pitchFamily="66" charset="0"/>
              </a:rPr>
              <a:t>його</a:t>
            </a:r>
            <a:r>
              <a:rPr lang="ru-RU" sz="2400" dirty="0">
                <a:latin typeface="Comic Sans MS" pitchFamily="66" charset="0"/>
              </a:rPr>
              <a:t> </a:t>
            </a:r>
            <a:r>
              <a:rPr lang="ru-RU" sz="2400" dirty="0" err="1">
                <a:latin typeface="Comic Sans MS" pitchFamily="66" charset="0"/>
              </a:rPr>
              <a:t>уклали</a:t>
            </a:r>
            <a:r>
              <a:rPr lang="ru-RU" sz="2400" dirty="0">
                <a:latin typeface="Comic Sans MS" pitchFamily="66" charset="0"/>
              </a:rPr>
              <a:t>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pic>
        <p:nvPicPr>
          <p:cNvPr id="15366" name="Picture 6" descr="C:\Documents and Settings\Mind\Рабочий стол\договор\insurance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3504" y="1357298"/>
            <a:ext cx="3000396" cy="212067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367" name="Picture 7" descr="C:\Documents and Settings\Mind\Рабочий стол\договор\of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3929066"/>
            <a:ext cx="3143272" cy="235745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1"/>
          <p:cNvSpPr/>
          <p:nvPr/>
        </p:nvSpPr>
        <p:spPr>
          <a:xfrm>
            <a:off x="642910" y="214290"/>
            <a:ext cx="8001056" cy="1000132"/>
          </a:xfrm>
          <a:prstGeom prst="horizontalScroll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4400" b="1" dirty="0">
                <a:ln w="12700">
                  <a:solidFill>
                    <a:schemeClr val="bg2">
                      <a:lumMod val="1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Поняття договору</a:t>
            </a:r>
            <a:endParaRPr lang="ru-RU" sz="4400" b="1" dirty="0">
              <a:ln w="12700">
                <a:solidFill>
                  <a:schemeClr val="bg2">
                    <a:lumMod val="10000"/>
                  </a:schemeClr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143000" y="1500188"/>
            <a:ext cx="3214688" cy="642937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1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Предмет договору 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143000" y="2571750"/>
            <a:ext cx="4572000" cy="1071563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2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певна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дія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але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ця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дія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може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бути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тільки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latin typeface="Comic Sans MS" pitchFamily="66" charset="0"/>
              </a:rPr>
              <a:t>правомірною</a:t>
            </a:r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143000" y="4000500"/>
            <a:ext cx="5357813" cy="1428750"/>
          </a:xfrm>
          <a:prstGeom prst="roundRect">
            <a:avLst/>
          </a:prstGeom>
          <a:solidFill>
            <a:schemeClr val="bg2"/>
          </a:solidFill>
          <a:ln>
            <a:solidFill>
              <a:schemeClr val="bg2">
                <a:lumMod val="2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Якщо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предметом договору буде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неправомірна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дія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тобто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незаконна, то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такий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договір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визнається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latin typeface="Comic Sans MS" pitchFamily="66" charset="0"/>
              </a:rPr>
              <a:t>недійсним</a:t>
            </a:r>
            <a:r>
              <a:rPr lang="ru-RU" sz="2400" b="1" dirty="0">
                <a:solidFill>
                  <a:schemeClr val="tx1"/>
                </a:solidFill>
                <a:latin typeface="Comic Sans MS" pitchFamily="66" charset="0"/>
              </a:rPr>
              <a:t>.</a:t>
            </a:r>
          </a:p>
        </p:txBody>
      </p:sp>
      <p:sp>
        <p:nvSpPr>
          <p:cNvPr id="9" name="Выгнутая влево стрелка 8"/>
          <p:cNvSpPr/>
          <p:nvPr/>
        </p:nvSpPr>
        <p:spPr>
          <a:xfrm>
            <a:off x="428625" y="1785938"/>
            <a:ext cx="714375" cy="1428750"/>
          </a:xfrm>
          <a:prstGeom prst="curvedRightArrow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Выгнутая влево стрелка 9"/>
          <p:cNvSpPr/>
          <p:nvPr/>
        </p:nvSpPr>
        <p:spPr>
          <a:xfrm>
            <a:off x="428625" y="3214688"/>
            <a:ext cx="714375" cy="1714500"/>
          </a:xfrm>
          <a:prstGeom prst="curvedRightArrow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pic>
        <p:nvPicPr>
          <p:cNvPr id="16392" name="Picture 9" descr="C:\Documents and Settings\Mind\Рабочий стол\договор\ContractAdministration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43688" y="3643313"/>
            <a:ext cx="2251075" cy="3071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3" name="Picture 10" descr="C:\Documents and Settings\Mind\Рабочий стол\договор\contract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86438" y="1214438"/>
            <a:ext cx="300037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1"/>
          <p:cNvSpPr/>
          <p:nvPr/>
        </p:nvSpPr>
        <p:spPr>
          <a:xfrm>
            <a:off x="642910" y="214290"/>
            <a:ext cx="8001056" cy="1000132"/>
          </a:xfrm>
          <a:prstGeom prst="horizontalScroll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4400" b="1" dirty="0">
                <a:ln w="12700">
                  <a:solidFill>
                    <a:schemeClr val="bg2">
                      <a:lumMod val="1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Поняття договору</a:t>
            </a:r>
            <a:endParaRPr lang="ru-RU" sz="4400" b="1" dirty="0">
              <a:ln w="12700">
                <a:solidFill>
                  <a:schemeClr val="bg2">
                    <a:lumMod val="10000"/>
                  </a:schemeClr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42875" y="1643063"/>
            <a:ext cx="8858250" cy="714375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>
              <a:defRPr/>
            </a:pP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Договір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вважається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дійсним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за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дотримання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таких умов:</a:t>
            </a:r>
          </a:p>
          <a:p>
            <a:pPr algn="ctr">
              <a:defRPr/>
            </a:pPr>
            <a:endParaRPr lang="ru-RU" sz="24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4" name="AutoShape 4"/>
          <p:cNvSpPr>
            <a:spLocks noChangeArrowheads="1"/>
          </p:cNvSpPr>
          <p:nvPr/>
        </p:nvSpPr>
        <p:spPr bwMode="gray">
          <a:xfrm>
            <a:off x="928688" y="2643188"/>
            <a:ext cx="6357937" cy="593725"/>
          </a:xfrm>
          <a:prstGeom prst="roundRect">
            <a:avLst>
              <a:gd name="adj" fmla="val 16667"/>
            </a:avLst>
          </a:prstGeom>
          <a:solidFill>
            <a:srgbClr val="FFC000"/>
          </a:solidFill>
          <a:ln w="28575" algn="ctr">
            <a:solidFill>
              <a:srgbClr val="FCFCFC"/>
            </a:solidFill>
            <a:round/>
            <a:headEnd/>
            <a:tailEnd/>
          </a:ln>
          <a:effectLst>
            <a:outerShdw dist="35921" dir="2700000" algn="ctr" rotWithShape="0">
              <a:srgbClr val="001D3A">
                <a:alpha val="50000"/>
              </a:srgbClr>
            </a:outerShdw>
          </a:effectLst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err="1">
                <a:latin typeface="Comic Sans MS" pitchFamily="66" charset="0"/>
              </a:rPr>
              <a:t>законності</a:t>
            </a:r>
            <a:r>
              <a:rPr lang="ru-RU" sz="2400" dirty="0">
                <a:latin typeface="Comic Sans MS" pitchFamily="66" charset="0"/>
              </a:rPr>
              <a:t> </a:t>
            </a:r>
            <a:r>
              <a:rPr lang="ru-RU" sz="2400" dirty="0" err="1">
                <a:latin typeface="Comic Sans MS" pitchFamily="66" charset="0"/>
              </a:rPr>
              <a:t>дії</a:t>
            </a:r>
            <a:endParaRPr lang="ru-RU" sz="2400" dirty="0"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5" name="AutoShape 4"/>
          <p:cNvSpPr>
            <a:spLocks noChangeArrowheads="1"/>
          </p:cNvSpPr>
          <p:nvPr/>
        </p:nvSpPr>
        <p:spPr bwMode="gray">
          <a:xfrm>
            <a:off x="1357313" y="3500438"/>
            <a:ext cx="6429375" cy="593725"/>
          </a:xfrm>
          <a:prstGeom prst="roundRect">
            <a:avLst>
              <a:gd name="adj" fmla="val 16667"/>
            </a:avLst>
          </a:prstGeom>
          <a:solidFill>
            <a:schemeClr val="accent2">
              <a:lumMod val="75000"/>
            </a:schemeClr>
          </a:solidFill>
          <a:ln w="28575" algn="ctr">
            <a:solidFill>
              <a:srgbClr val="FCFCFC"/>
            </a:solidFill>
            <a:round/>
            <a:headEnd/>
            <a:tailEnd/>
          </a:ln>
          <a:effectLst>
            <a:outerShdw dist="35921" dir="2700000" algn="ctr" rotWithShape="0">
              <a:srgbClr val="001D3A">
                <a:alpha val="50000"/>
              </a:srgbClr>
            </a:outerShdw>
          </a:effectLst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err="1">
                <a:latin typeface="Comic Sans MS" pitchFamily="66" charset="0"/>
              </a:rPr>
              <a:t>волевиявлення</a:t>
            </a:r>
            <a:r>
              <a:rPr lang="ru-RU" sz="2400" dirty="0">
                <a:latin typeface="Comic Sans MS" pitchFamily="66" charset="0"/>
              </a:rPr>
              <a:t> </a:t>
            </a:r>
            <a:r>
              <a:rPr lang="ru-RU" sz="2400" dirty="0" err="1">
                <a:latin typeface="Comic Sans MS" pitchFamily="66" charset="0"/>
              </a:rPr>
              <a:t>сторін</a:t>
            </a:r>
            <a:endParaRPr lang="ru-RU" sz="2400" dirty="0"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gray">
          <a:xfrm>
            <a:off x="1857375" y="4429125"/>
            <a:ext cx="6429375" cy="785813"/>
          </a:xfrm>
          <a:prstGeom prst="roundRect">
            <a:avLst>
              <a:gd name="adj" fmla="val 16667"/>
            </a:avLst>
          </a:prstGeom>
          <a:solidFill>
            <a:srgbClr val="FFC000"/>
          </a:solidFill>
          <a:ln w="28575" algn="ctr">
            <a:solidFill>
              <a:srgbClr val="FCFCFC"/>
            </a:solidFill>
            <a:round/>
            <a:headEnd/>
            <a:tailEnd/>
          </a:ln>
          <a:effectLst>
            <a:outerShdw dist="35921" dir="2700000" algn="ctr" rotWithShape="0">
              <a:srgbClr val="001D3A">
                <a:alpha val="50000"/>
              </a:srgbClr>
            </a:outerShdw>
          </a:effectLst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err="1">
                <a:latin typeface="Comic Sans MS" pitchFamily="66" charset="0"/>
              </a:rPr>
              <a:t>дотримання</a:t>
            </a:r>
            <a:r>
              <a:rPr lang="ru-RU" sz="2400" dirty="0">
                <a:latin typeface="Comic Sans MS" pitchFamily="66" charset="0"/>
              </a:rPr>
              <a:t> </a:t>
            </a:r>
            <a:r>
              <a:rPr lang="ru-RU" sz="2400" dirty="0" err="1">
                <a:latin typeface="Comic Sans MS" pitchFamily="66" charset="0"/>
              </a:rPr>
              <a:t>встановленої</a:t>
            </a:r>
            <a:r>
              <a:rPr lang="ru-RU" sz="2400" dirty="0">
                <a:latin typeface="Comic Sans MS" pitchFamily="66" charset="0"/>
              </a:rPr>
              <a:t> законом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err="1">
                <a:latin typeface="Comic Sans MS" pitchFamily="66" charset="0"/>
              </a:rPr>
              <a:t>форми</a:t>
            </a:r>
            <a:r>
              <a:rPr lang="ru-RU" sz="2400" dirty="0">
                <a:latin typeface="Comic Sans MS" pitchFamily="66" charset="0"/>
              </a:rPr>
              <a:t> договору</a:t>
            </a:r>
            <a:endParaRPr lang="ru-RU" sz="2400" dirty="0"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7" name="AutoShape 4"/>
          <p:cNvSpPr>
            <a:spLocks noChangeArrowheads="1"/>
          </p:cNvSpPr>
          <p:nvPr/>
        </p:nvSpPr>
        <p:spPr bwMode="gray">
          <a:xfrm>
            <a:off x="2357438" y="5500688"/>
            <a:ext cx="6357937" cy="593725"/>
          </a:xfrm>
          <a:prstGeom prst="roundRect">
            <a:avLst>
              <a:gd name="adj" fmla="val 16667"/>
            </a:avLst>
          </a:prstGeom>
          <a:solidFill>
            <a:schemeClr val="accent2">
              <a:lumMod val="75000"/>
            </a:schemeClr>
          </a:solidFill>
          <a:ln w="28575" algn="ctr">
            <a:solidFill>
              <a:srgbClr val="FCFCFC"/>
            </a:solidFill>
            <a:round/>
            <a:headEnd/>
            <a:tailEnd/>
          </a:ln>
          <a:effectLst>
            <a:outerShdw dist="35921" dir="2700000" algn="ctr" rotWithShape="0">
              <a:srgbClr val="001D3A">
                <a:alpha val="50000"/>
              </a:srgbClr>
            </a:outerShdw>
          </a:effectLst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Comic Sans MS" pitchFamily="66" charset="0"/>
              </a:rPr>
              <a:t>право- та </a:t>
            </a:r>
            <a:r>
              <a:rPr lang="ru-RU" sz="2400" dirty="0" err="1">
                <a:latin typeface="Comic Sans MS" pitchFamily="66" charset="0"/>
              </a:rPr>
              <a:t>дієздатності</a:t>
            </a:r>
            <a:r>
              <a:rPr lang="ru-RU" sz="2400" dirty="0">
                <a:latin typeface="Comic Sans MS" pitchFamily="66" charset="0"/>
              </a:rPr>
              <a:t> </a:t>
            </a:r>
            <a:r>
              <a:rPr lang="ru-RU" sz="2400" dirty="0" err="1">
                <a:latin typeface="Comic Sans MS" pitchFamily="66" charset="0"/>
              </a:rPr>
              <a:t>сторін</a:t>
            </a:r>
            <a:endParaRPr lang="ru-RU" sz="2400" dirty="0"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8" name="Стрелка вправо 7"/>
          <p:cNvSpPr/>
          <p:nvPr/>
        </p:nvSpPr>
        <p:spPr>
          <a:xfrm>
            <a:off x="142844" y="2857496"/>
            <a:ext cx="785818" cy="214314"/>
          </a:xfrm>
          <a:prstGeom prst="rightArrow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>
            <a:off x="142844" y="3714752"/>
            <a:ext cx="1214446" cy="214314"/>
          </a:xfrm>
          <a:prstGeom prst="rightArrow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>
            <a:off x="142844" y="4714884"/>
            <a:ext cx="1714512" cy="285752"/>
          </a:xfrm>
          <a:prstGeom prst="rightArrow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>
            <a:off x="142844" y="5715016"/>
            <a:ext cx="2214578" cy="285752"/>
          </a:xfrm>
          <a:prstGeom prst="rightArrow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7428" name="Picture 20" descr="C:\Documents and Settings\Mind\Рабочий стол\договор\contract.bmp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8125" y="2428875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1"/>
          <p:cNvSpPr/>
          <p:nvPr/>
        </p:nvSpPr>
        <p:spPr>
          <a:xfrm>
            <a:off x="642910" y="214290"/>
            <a:ext cx="8001056" cy="1000132"/>
          </a:xfrm>
          <a:prstGeom prst="horizontalScroll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4400" b="1" dirty="0">
                <a:ln w="12700">
                  <a:solidFill>
                    <a:schemeClr val="bg2">
                      <a:lumMod val="1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Поняття договору</a:t>
            </a:r>
            <a:endParaRPr lang="ru-RU" sz="4400" b="1" dirty="0">
              <a:ln w="12700">
                <a:solidFill>
                  <a:schemeClr val="bg2">
                    <a:lumMod val="10000"/>
                  </a:schemeClr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4714875" y="1500188"/>
            <a:ext cx="4286250" cy="2500312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>
              <a:defRPr/>
            </a:pP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Головним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елементом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кожного договору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є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воля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сторін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спрямована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на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досягнення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певної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мети, яка не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суперечить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законові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.</a:t>
            </a:r>
          </a:p>
          <a:p>
            <a:pPr algn="ctr">
              <a:defRPr/>
            </a:pP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42875" y="3786188"/>
            <a:ext cx="4214813" cy="2500312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>
              <a:defRPr/>
            </a:pP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Змістом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будь-якого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договору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є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права та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обов'язки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сторін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установлені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ним.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Зміст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будь-якого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договору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характеризується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його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omic Sans MS" pitchFamily="66" charset="0"/>
              </a:rPr>
              <a:t>умовами</a:t>
            </a:r>
            <a:r>
              <a:rPr lang="ru-RU" sz="2400" dirty="0">
                <a:solidFill>
                  <a:schemeClr val="tx1"/>
                </a:solidFill>
              </a:rPr>
              <a:t>.</a:t>
            </a:r>
            <a:r>
              <a:rPr lang="ru-RU" sz="2400" dirty="0"/>
              <a:t> </a:t>
            </a:r>
          </a:p>
          <a:p>
            <a:pPr algn="ctr">
              <a:defRPr/>
            </a:pPr>
            <a:endParaRPr lang="ru-RU" dirty="0"/>
          </a:p>
        </p:txBody>
      </p:sp>
      <p:pic>
        <p:nvPicPr>
          <p:cNvPr id="18437" name="Picture 5" descr="C:\Documents and Settings\Mind\Рабочий стол\договор\гн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4143381"/>
            <a:ext cx="4071966" cy="2214578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angle"/>
          </a:sp3d>
        </p:spPr>
      </p:pic>
      <p:pic>
        <p:nvPicPr>
          <p:cNvPr id="18438" name="Picture 6" descr="C:\Documents and Settings\Mind\Рабочий стол\договор\pic730_bi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1500174"/>
            <a:ext cx="3929090" cy="214314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475656" y="332656"/>
            <a:ext cx="59046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Умови договору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052736"/>
            <a:ext cx="8784976" cy="5616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784976" cy="6552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523722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88640"/>
            <a:ext cx="7704856" cy="6552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5339561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Другая 1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B55475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591</TotalTime>
  <Words>553</Words>
  <Application>Microsoft Office PowerPoint</Application>
  <PresentationFormat>Экран (4:3)</PresentationFormat>
  <Paragraphs>75</Paragraphs>
  <Slides>27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Официальная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Mind</dc:creator>
  <cp:lastModifiedBy>Ольга</cp:lastModifiedBy>
  <cp:revision>31</cp:revision>
  <dcterms:created xsi:type="dcterms:W3CDTF">2010-06-14T11:24:57Z</dcterms:created>
  <dcterms:modified xsi:type="dcterms:W3CDTF">2018-03-15T19:48:58Z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337500</vt:lpwstr>
  </property>
  <property fmtid="{D5CDD505-2E9C-101B-9397-08002B2CF9AE}" pid="3" name="NXPowerLiteSettings">
    <vt:lpwstr>F5200358026400</vt:lpwstr>
  </property>
  <property fmtid="{D5CDD505-2E9C-101B-9397-08002B2CF9AE}" pid="4" name="NXPowerLiteVersion">
    <vt:lpwstr>D5.0.6</vt:lpwstr>
  </property>
</Properties>
</file>