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20A6C6"/>
    <a:srgbClr val="DEDEDE"/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78" autoAdjust="0"/>
    <p:restoredTop sz="95596" autoAdjust="0"/>
  </p:normalViewPr>
  <p:slideViewPr>
    <p:cSldViewPr>
      <p:cViewPr>
        <p:scale>
          <a:sx n="67" d="100"/>
          <a:sy n="67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EDDC28-63AC-4FA3-AEA1-4299479D23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76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D71B96-417E-4F10-9288-C3F1E3C2847E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E859FA-AA5A-478D-A8ED-60495FF4FEDC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35595-BB1A-4A27-AA76-91B39B6A72EC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9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35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2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4126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480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70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0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309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225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0405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2708920"/>
            <a:ext cx="3468638" cy="11620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dirty="0" smtClean="0"/>
              <a:t>ИНСТИТУТ БРАКА В РОМАНЕ «АННА КАРЕНИНА»</a:t>
            </a:r>
            <a:endParaRPr lang="ru-RU" sz="2800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077072"/>
            <a:ext cx="2895600" cy="4762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300" dirty="0" smtClean="0"/>
              <a:t>Валерия </a:t>
            </a:r>
            <a:r>
              <a:rPr lang="ru-RU" sz="2300" dirty="0" err="1" smtClean="0"/>
              <a:t>Коренёк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548680"/>
            <a:ext cx="6934200" cy="2086669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Тем не менее дают о себе знать первые симптомы кризиса традиционных обычаев русского дворянства под воздействием европейского быта. Настали иные времена, и подготовка свадьбы дочери, кажется, ставит перед княгиней </a:t>
            </a:r>
            <a:r>
              <a:rPr lang="ru-RU" altLang="ko-KR" sz="2400" dirty="0" err="1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Щербацкой</a:t>
            </a: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 новые проблемы:</a:t>
            </a:r>
            <a:endParaRPr lang="en-US" altLang="ko-KR" sz="2400" dirty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1800" dirty="0">
              <a:solidFill>
                <a:srgbClr val="4D4D4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8792" y="2721297"/>
            <a:ext cx="7704856" cy="41549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«Нынче уж так не выдают замуж, как прежде», — думали и говорили все эти молодые девушки и все даже старые люди. Но как же нынче выдают замуж, княгиня ни от кого не могла узнать. Французский обычай — родителям решать судьбу детей — был не принят, осуждался. Английский обычай — совершенной свободы девушки — был тоже не принят и невозможен в русском обществе. Русский обычай сватовства считался чем-то безобразным, над ним смеялись все и сама княгиня. Но как надо выходить и выдавать замуж, никто не знал»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0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1916832"/>
            <a:ext cx="6934200" cy="4267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36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Патриархальное начало лежит в основе этого обряда и самого института брака по расчету.</a:t>
            </a:r>
            <a:endParaRPr lang="en-US" sz="36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9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3284984"/>
            <a:ext cx="6934200" cy="715963"/>
          </a:xfrm>
        </p:spPr>
        <p:txBody>
          <a:bodyPr/>
          <a:lstStyle/>
          <a:p>
            <a:r>
              <a:rPr lang="ru-RU" sz="4000" dirty="0" smtClean="0">
                <a:solidFill>
                  <a:srgbClr val="4D4D4D"/>
                </a:solidFill>
              </a:rPr>
              <a:t>Спасибо за внимание!</a:t>
            </a:r>
            <a:endParaRPr lang="en-US" sz="40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315200" cy="4191000"/>
          </a:xfrm>
          <a:scene3d>
            <a:camera prst="perspectiveRight"/>
            <a:lightRig rig="threePt" dir="t"/>
          </a:scene3d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Анна виновата не в том, что она любит, а в том, что она, противопоставив свою любовь обществу, в то же время хочет, чтобы общество ее признало.</a:t>
            </a:r>
          </a:p>
          <a:p>
            <a:pPr marL="0" indent="0"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     В. Шкловский. Лев Толстой.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260648"/>
            <a:ext cx="6934200" cy="266429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4D4D4D"/>
                </a:solidFill>
              </a:rPr>
              <a:t>На протяжении XVIII и XIX веков в семье сосредоточивалась напряженность между православной церковью, государственной властью и культурной элитой, которые осознавали, что именно семья является наиболее эффективным средством для поддержания общественных отношений, на которых держалась царская Россия. Как писал юрист того времени: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solidFill>
                  <a:srgbClr val="4D4D4D"/>
                </a:solidFill>
              </a:rPr>
              <a:t> </a:t>
            </a:r>
            <a:r>
              <a:rPr lang="ru-RU" sz="2400" dirty="0" smtClean="0">
                <a:solidFill>
                  <a:srgbClr val="4D4D4D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>
                <a:solidFill>
                  <a:srgbClr val="4D4D4D"/>
                </a:solidFill>
              </a:rPr>
              <a:t> </a:t>
            </a:r>
            <a:r>
              <a:rPr lang="ru-RU" sz="2400" dirty="0" smtClean="0">
                <a:solidFill>
                  <a:srgbClr val="4D4D4D"/>
                </a:solidFill>
              </a:rPr>
              <a:t>      </a:t>
            </a:r>
            <a:endParaRPr lang="en-US" sz="2400" dirty="0">
              <a:solidFill>
                <a:srgbClr val="4D4D4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3383930"/>
            <a:ext cx="7128792" cy="3046988"/>
          </a:xfrm>
          <a:prstGeom prst="rect">
            <a:avLst/>
          </a:prstGeom>
          <a:scene3d>
            <a:camera prst="isometricBottomDown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«Брак есть институт, составленный из многих элементов − физического, нравственного, хозяйственного и юридического общения супругов. &lt;...&gt; Брак − основная клетка государства, в браке воспитываются будущие граждане; беспорядочность в семье есть верный предвестник беспорядочности общественной и государственной»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2185" y="3140968"/>
            <a:ext cx="7920880" cy="3046988"/>
          </a:xfrm>
          <a:prstGeom prst="rect">
            <a:avLst/>
          </a:prstGeom>
          <a:scene3d>
            <a:camera prst="isometricTopUp"/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«На первом месте при заключении брака находились не чувства или даже не интересы жениха и невесты, а интересы двух семей, поскольку брак являлся соглашением не двух человек − жениха и невесты, а двух семей, двух родов. Такой подход к браку был типичным для дворян, начиная от бедных и кончая титулованными и императорскими особами»</a:t>
            </a:r>
            <a:endParaRPr lang="ru-RU" i="1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332656"/>
            <a:ext cx="6934200" cy="266429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4D4D4D"/>
                </a:solidFill>
              </a:rPr>
              <a:t>Модель брака, описанная в романе «Анна Каренина», запечатлена в момент кризиса, переживаемого этим институтом во второй половине XIX века. Речь идет о браке по договору, а не по обоюдному согласию молодых, устраиваемому двумя семействами как результат торговой сделки или политического альянса между ними, скрепляемому брачными узами:</a:t>
            </a:r>
            <a:endParaRPr lang="en-US" sz="24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404664"/>
            <a:ext cx="6934200" cy="934541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4D4D4D"/>
                </a:solidFill>
              </a:rPr>
              <a:t>Именно по этим правилам и был заключен брак Анны, о чем узнаем из уст ее брата, Степана </a:t>
            </a:r>
            <a:r>
              <a:rPr lang="ru-RU" sz="2800" dirty="0" err="1" smtClean="0">
                <a:solidFill>
                  <a:srgbClr val="4D4D4D"/>
                </a:solidFill>
              </a:rPr>
              <a:t>Аркадьича</a:t>
            </a:r>
            <a:r>
              <a:rPr lang="ru-RU" sz="2800" dirty="0" smtClean="0">
                <a:solidFill>
                  <a:srgbClr val="4D4D4D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4D4D4D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5736" y="3140968"/>
            <a:ext cx="6264696" cy="26161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2800" dirty="0" smtClean="0"/>
              <a:t>«— Я начну сначала: ты вышла замуж за человека, который на двадцать лет старше тебя. Ты вышла замуж без любви или, не зная любви»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75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3053496"/>
            <a:ext cx="7092280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«И в голове Алексея Александровича сложилось ясно все, что он теперь скажет жене. &lt;...&gt; «Я должен сказать и высказать следующее: во-первых, объяснение значения общественного мнения и приличия; во-вторых, религиозное объяснение значения брака; в-третьих, если нужно, указание на могущее произойти несчастье для сына; в-четвертых, указание на ее собственное несчастье»»</a:t>
            </a: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-14288"/>
            <a:ext cx="6934200" cy="4267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 </a:t>
            </a:r>
            <a:endParaRPr lang="ru-RU" altLang="ko-KR" sz="2400" dirty="0" smtClean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Одна из статей Гражданского кодекса гласила, что будущего супруга или супругу выбирает семья: «6. Запрещается вступать в брак без дозволения родителей, опекунов и попечителей».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В «Анне Карениной» сущность брака по расчету раскрывается в словах Каренина, когда он мысленно готовится к разговору с женой, узнав о ее измене: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ko-KR" sz="1800" dirty="0" smtClean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403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88640"/>
            <a:ext cx="6934200" cy="1654621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Литературный дискурс не мог обойти стороной свадебный церемониал, и, следовательно, ему отвелось значительное место в романе XIX века. Толстой в описании свадьбы Кити и Левина приводит такое изобилие деталей, что описание это занимает I — VI главы пятой части романа. Приведем лишь наиболее показательные моменты:</a:t>
            </a:r>
            <a:endParaRPr lang="en-US" sz="1800" dirty="0">
              <a:solidFill>
                <a:srgbClr val="4D4D4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2492896"/>
            <a:ext cx="626469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«[P]</a:t>
            </a:r>
            <a:r>
              <a:rPr lang="ru-RU" dirty="0" err="1" smtClean="0"/>
              <a:t>ешив</a:t>
            </a:r>
            <a:r>
              <a:rPr lang="ru-RU" dirty="0" smtClean="0"/>
              <a:t> разделить приданое на две части, большое и малое приданое, княгиня [</a:t>
            </a:r>
            <a:r>
              <a:rPr lang="ru-RU" dirty="0" err="1" smtClean="0"/>
              <a:t>Щербацкая</a:t>
            </a:r>
            <a:r>
              <a:rPr lang="ru-RU" dirty="0" smtClean="0"/>
              <a:t>] согласилась сделать свадьбу до поста. Она решила, что малую часть приданого она приготовит всю теперь, большое же вышлет после, и очень сердилась на Левина за то, что он никак не мог серьезно ответить ей, согласен ли он на это, или нет» (Т. 19: 3).</a:t>
            </a:r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10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0"/>
            <a:ext cx="6934200" cy="674136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«В день свадьбы Левин, по обычаю (на исполнении всех обычаев строго настаивали княгиня и Дарья Александровна), не видал своей невесты и обедал у себя в гостинице со случайно собравшимися к нему тремя холостяками» (Т. 19: 9).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«В церкви была вся Москва, родные и знакомые. И во время обряда обручения, в блестящем освещении церкви, в кругу разряженных женщин, девушек и мужчин в белых галстуках, фраках и мундирах, не переставал прилично-тихий говор, который преимущественно затевали мужчины, между тем как женщины были поглощены наблюдением всех подробностей столь всегда затрагивающего их священнодействия» (Т. 19: 21).</a:t>
            </a:r>
            <a:endParaRPr lang="en-US" sz="24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7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836712"/>
            <a:ext cx="6934200" cy="715963"/>
          </a:xfrm>
        </p:spPr>
        <p:txBody>
          <a:bodyPr/>
          <a:lstStyle/>
          <a:p>
            <a:r>
              <a:rPr lang="ru-RU" sz="2800" dirty="0" smtClean="0">
                <a:solidFill>
                  <a:srgbClr val="4D4D4D"/>
                </a:solidFill>
              </a:rPr>
              <a:t>Этот обряд уходит глубоко в прошлое, по нему уже совершалась свадьба матери Кити:</a:t>
            </a:r>
            <a:r>
              <a:rPr lang="ru-RU" sz="4000" dirty="0" smtClean="0">
                <a:solidFill>
                  <a:srgbClr val="4D4D4D"/>
                </a:solidFill>
              </a:rPr>
              <a:t/>
            </a:r>
            <a:br>
              <a:rPr lang="ru-RU" sz="4000" dirty="0" smtClean="0">
                <a:solidFill>
                  <a:srgbClr val="4D4D4D"/>
                </a:solidFill>
              </a:rPr>
            </a:br>
            <a:r>
              <a:rPr lang="ru-RU" sz="4000" dirty="0" smtClean="0">
                <a:solidFill>
                  <a:srgbClr val="4D4D4D"/>
                </a:solidFill>
              </a:rPr>
              <a:t> </a:t>
            </a:r>
            <a:br>
              <a:rPr lang="ru-RU" sz="4000" dirty="0" smtClean="0">
                <a:solidFill>
                  <a:srgbClr val="4D4D4D"/>
                </a:solidFill>
              </a:rPr>
            </a:br>
            <a:endParaRPr lang="en-US" sz="4000" dirty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solidFill>
                  <a:srgbClr val="4D4D4D"/>
                </a:solidFill>
                <a:latin typeface="Verdana" pitchFamily="34" charset="0"/>
                <a:ea typeface="굴림" charset="-127"/>
              </a:rPr>
              <a:t>«Сама княгиня вышла замуж тридцать лет тому назад, по сватовству тетки. Жених, о котором было все уже вперед известно, приехал, увидал невесту, и его увидали; сваха тетка узнала и передала взаимно произведенное впечатление; впечатление было хорошее; потом в назначенный день было сделано родителям и принято ожидаемое предложение. Все произошло очень легко и просто. По крайней мере, так казалось княгине»</a:t>
            </a:r>
            <a:endParaRPr lang="en-US" altLang="ko-KR" sz="2400" dirty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3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98">
  <a:themeElements>
    <a:clrScheme name="">
      <a:dk1>
        <a:srgbClr val="5F5F5F"/>
      </a:dk1>
      <a:lt1>
        <a:srgbClr val="FFFFFF"/>
      </a:lt1>
      <a:dk2>
        <a:srgbClr val="5F5F5F"/>
      </a:dk2>
      <a:lt2>
        <a:srgbClr val="238A00"/>
      </a:lt2>
      <a:accent1>
        <a:srgbClr val="31A70A"/>
      </a:accent1>
      <a:accent2>
        <a:srgbClr val="54C322"/>
      </a:accent2>
      <a:accent3>
        <a:srgbClr val="FFFFFF"/>
      </a:accent3>
      <a:accent4>
        <a:srgbClr val="505050"/>
      </a:accent4>
      <a:accent5>
        <a:srgbClr val="ADD0AA"/>
      </a:accent5>
      <a:accent6>
        <a:srgbClr val="4BB01E"/>
      </a:accent6>
      <a:hlink>
        <a:srgbClr val="82DA46"/>
      </a:hlink>
      <a:folHlink>
        <a:srgbClr val="CDCDC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298</Template>
  <TotalTime>39</TotalTime>
  <Words>933</Words>
  <Application>Microsoft Office PowerPoint</Application>
  <PresentationFormat>Экран (4:3)</PresentationFormat>
  <Paragraphs>46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Microsoft Sans Serif</vt:lpstr>
      <vt:lpstr>Verdana</vt:lpstr>
      <vt:lpstr>굴림</vt:lpstr>
      <vt:lpstr>298</vt:lpstr>
      <vt:lpstr>ИНСТИТУТ БРАКА В РОМАНЕ «АННА КАРЕНИНА»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Этот обряд уходит глубоко в прошлое, по нему уже совершалась свадьба матери Кити:   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Карениных</dc:title>
  <dc:creator>Коренек</dc:creator>
  <cp:lastModifiedBy>Коренек</cp:lastModifiedBy>
  <cp:revision>4</cp:revision>
  <dcterms:created xsi:type="dcterms:W3CDTF">2015-01-20T21:23:51Z</dcterms:created>
  <dcterms:modified xsi:type="dcterms:W3CDTF">2015-01-20T22:02:55Z</dcterms:modified>
</cp:coreProperties>
</file>