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258" r:id="rId3"/>
    <p:sldId id="260" r:id="rId4"/>
    <p:sldId id="261" r:id="rId5"/>
    <p:sldId id="265" r:id="rId6"/>
    <p:sldId id="306" r:id="rId7"/>
    <p:sldId id="305" r:id="rId8"/>
    <p:sldId id="274" r:id="rId9"/>
    <p:sldId id="264" r:id="rId10"/>
    <p:sldId id="275" r:id="rId11"/>
    <p:sldId id="276" r:id="rId12"/>
    <p:sldId id="281" r:id="rId13"/>
    <p:sldId id="279" r:id="rId14"/>
    <p:sldId id="272" r:id="rId15"/>
    <p:sldId id="277" r:id="rId16"/>
    <p:sldId id="282" r:id="rId17"/>
    <p:sldId id="286" r:id="rId18"/>
    <p:sldId id="288" r:id="rId19"/>
    <p:sldId id="287" r:id="rId20"/>
    <p:sldId id="284" r:id="rId21"/>
    <p:sldId id="290" r:id="rId22"/>
    <p:sldId id="291" r:id="rId23"/>
    <p:sldId id="308" r:id="rId24"/>
    <p:sldId id="309" r:id="rId25"/>
    <p:sldId id="307" r:id="rId26"/>
    <p:sldId id="292" r:id="rId27"/>
    <p:sldId id="297" r:id="rId28"/>
    <p:sldId id="298" r:id="rId29"/>
    <p:sldId id="301" r:id="rId30"/>
    <p:sldId id="296" r:id="rId31"/>
    <p:sldId id="299" r:id="rId32"/>
    <p:sldId id="304" r:id="rId33"/>
    <p:sldId id="300" r:id="rId34"/>
    <p:sldId id="302" r:id="rId35"/>
    <p:sldId id="303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A584497-C2B5-452A-BB53-0705371F5383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A2A1B2F-60EC-4449-A004-022908291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785762-595B-4B32-9CE3-B251AE8232EC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176A59E5-24C5-4445-88F4-07FF7605EFF3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82E884AD-E80D-4311-ADF2-998AEFF5A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9FF91E9E-628B-46FE-B477-21D2AD823F5F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057CA086-92E7-40DC-B7A8-39DCE6689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34E50229-A5F8-4BBC-A465-1308C2D92BE2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EDC8ED45-FA33-4A61-8A49-B9F04FBB1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BDAE3BB9-B3A1-4875-B9C6-D47242BF12D6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940F1DEA-B6BB-471D-860F-436A9B0CB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65964508-EDFA-4603-929E-2EA81F492EAF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E2547494-4F21-4FC8-B230-A591A2980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197FDD72-0D8C-4CBB-A254-48A499721B54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794A5AEC-68DB-4557-84A5-30BC0BEAA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73A69513-10BA-479F-9D96-78D1E5A2787C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1D37BD62-DACD-416B-9598-325B46DBC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F53900A0-63C9-4C8E-BD6B-73A32A3E1A63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CE882348-8D6E-4A5A-BA29-419B81AF3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EA75D81C-0E4E-45BC-A8E9-CE6B84AEFCC6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B3488A25-2A4D-44D5-8D20-1D13D2C47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8F8EAAFD-9B1D-4EDB-B1F2-3D545E8A27E4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5F7E0900-3703-4022-B0D5-647312675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C3CDEC9D-D7AD-4F8C-8ED6-83BE550B7244}" type="datetimeFigureOut">
              <a:rPr lang="ru-RU"/>
              <a:pPr>
                <a:defRPr/>
              </a:pPr>
              <a:t>13.03.2018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cs typeface="Arial" charset="0"/>
              </a:defRPr>
            </a:lvl1pPr>
          </a:lstStyle>
          <a:p>
            <a:pPr>
              <a:defRPr/>
            </a:pPr>
            <a:fld id="{EEE65243-993C-47A1-9BEB-49C4F87AD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7;&#1086;&#1083;&#1086;&#1074;&#1077;&#1081;&#1082;&#1086;-&#1089;&#1087;&#1110;&#1074;&#1086;&#1095;&#1080;&#1081;%20&#1087;&#1090;&#1072;&#1093;%20&#1059;&#1082;&#1088;&#1072;&#1111;&#1085;&#1080;.%20(1)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8;&#1072;&#1073;&#1083;&#1080;&#1094;&#1103;%20&#1084;&#1085;&#1086;&#1078;&#1077;&#1085;&#1085;&#1103;%20&#1085;&#1072;%206%20&#1079;%20&#1074;&#1110;&#1076;&#1087;&#1086;&#1074;&#1110;&#1076;&#1103;&#1084;&#1080;%20(1)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Document\&#1042;.&#1050;\24%20&#1083;&#1102;&#1090;&#1086;&#1075;&#1086;%20&#1091;&#1088;&#1086;&#1082;\&#1057;&#1087;&#1110;&#1074;%20&#1087;&#1090;&#1072;&#1093;&#1110;&#1074;%20&#8211;%20&#1057;&#1086;&#1083;&#1086;&#1074;&#1077;&#1081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videoplayback%20(2)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videoplayback%20(4)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1979613" y="1125538"/>
            <a:ext cx="56530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chemeClr val="tx2"/>
                </a:solidFill>
              </a:rPr>
              <a:t>Інтегрований урок з</a:t>
            </a:r>
          </a:p>
          <a:p>
            <a:pPr algn="ctr"/>
            <a:endParaRPr lang="uk-UA" sz="2400" b="1">
              <a:solidFill>
                <a:schemeClr val="tx2"/>
              </a:solidFill>
            </a:endParaRPr>
          </a:p>
          <a:p>
            <a:pPr algn="ctr"/>
            <a:r>
              <a:rPr lang="uk-UA" sz="2400" b="1"/>
              <a:t> </a:t>
            </a:r>
            <a:r>
              <a:rPr lang="uk-UA" sz="2400" b="1">
                <a:solidFill>
                  <a:schemeClr val="tx2"/>
                </a:solidFill>
              </a:rPr>
              <a:t>математики та природознавства</a:t>
            </a:r>
          </a:p>
          <a:p>
            <a:pPr algn="ctr"/>
            <a:endParaRPr lang="uk-UA" sz="2400" b="1">
              <a:solidFill>
                <a:schemeClr val="tx2"/>
              </a:solidFill>
            </a:endParaRPr>
          </a:p>
          <a:p>
            <a:pPr algn="ctr"/>
            <a:r>
              <a:rPr lang="uk-UA" sz="2400" b="1"/>
              <a:t>     </a:t>
            </a:r>
            <a:r>
              <a:rPr lang="uk-UA" sz="2400" b="1">
                <a:solidFill>
                  <a:schemeClr val="tx2"/>
                </a:solidFill>
              </a:rPr>
              <a:t>Тема:</a:t>
            </a:r>
            <a:r>
              <a:rPr lang="uk-UA" sz="2400" b="1"/>
              <a:t>Формування обчислювальних навичок через створення ситуації успіху. </a:t>
            </a:r>
            <a:r>
              <a:rPr lang="ru-RU" sz="2400" b="1"/>
              <a:t>Таблиця множення числа 6. Знаходження значень виразів з</a:t>
            </a:r>
            <a:r>
              <a:rPr lang="uk-UA" sz="2400" b="1"/>
              <a:t>і змінною</a:t>
            </a:r>
            <a:r>
              <a:rPr lang="ru-RU" sz="2400" b="1"/>
              <a:t>. Розв`язування задач.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ю</a:t>
            </a:r>
            <a:endParaRPr lang="ru-RU" dirty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333375"/>
            <a:ext cx="457993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857250" y="571500"/>
            <a:ext cx="407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latin typeface="Calibri" pitchFamily="34" charset="0"/>
              </a:rPr>
              <a:t>Вовк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179388" y="4019550"/>
            <a:ext cx="89646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/>
            </a:r>
            <a:br>
              <a:rPr lang="ru-RU"/>
            </a:br>
            <a:r>
              <a:rPr lang="uk-UA" sz="1600">
                <a:latin typeface="Calibri" pitchFamily="34" charset="0"/>
              </a:rPr>
              <a:t> </a:t>
            </a:r>
            <a:r>
              <a:rPr lang="uk-UA" b="1"/>
              <a:t>Вовки мешкають по всій Україні, крім Криму. </a:t>
            </a:r>
            <a:r>
              <a:rPr lang="ru-RU" b="1"/>
              <a:t>Своє житло - лігво, </a:t>
            </a:r>
            <a:r>
              <a:rPr lang="ru-RU" b="1" u="sng"/>
              <a:t>вони </a:t>
            </a:r>
            <a:r>
              <a:rPr lang="ru-RU" b="1"/>
              <a:t>будують серед коренів дерев, у густих, непрохідних хащах недалеко від води.</a:t>
            </a:r>
            <a:r>
              <a:rPr lang="uk-UA" b="1"/>
              <a:t> </a:t>
            </a:r>
            <a:r>
              <a:rPr lang="ru-RU" b="1"/>
              <a:t>Один раз в рік /в березні - квітні/ у підготовленому лігві, вовчиця народжує 4 - 6 сліпих вовченят. Кілька тижнів мати не покидає лігва і годує малят молоком. Батько-вовк приносить вовчиці їжу. Коли вовчиця полює, малят доглядає батько або інші члени зграї.</a:t>
            </a:r>
            <a:br>
              <a:rPr lang="ru-RU" b="1"/>
            </a:br>
            <a:r>
              <a:rPr lang="uk-UA" b="1"/>
              <a:t>Тримаються вовки  зграями – сімейними групами. Використовують найрізноманітніші сигнали для спілкування зі своїми родичами – звукові, зорові і нюхові.</a:t>
            </a:r>
            <a:endParaRPr lang="ru-RU" b="1"/>
          </a:p>
        </p:txBody>
      </p:sp>
      <p:pic>
        <p:nvPicPr>
          <p:cNvPr id="23559" name="Picture 8" descr="fixik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62731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fixiki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0033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24579" name="Picture 4" descr="fon-dlya-prezentacii-vesna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171450"/>
            <a:ext cx="9525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1042988" y="692150"/>
            <a:ext cx="78946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</a:rPr>
              <a:t>Складання таблиці</a:t>
            </a:r>
          </a:p>
          <a:p>
            <a:pPr algn="ctr"/>
            <a:r>
              <a:rPr lang="ru-RU" sz="3200" b="1">
                <a:solidFill>
                  <a:schemeClr val="tx2"/>
                </a:solidFill>
              </a:rPr>
              <a:t> множення числа 6</a:t>
            </a:r>
            <a:r>
              <a:rPr lang="ru-RU"/>
              <a:t> 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1816100" y="2439988"/>
            <a:ext cx="62849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6+6                                                6•2=12</a:t>
            </a:r>
            <a:br>
              <a:rPr lang="ru-RU" sz="2400" b="1"/>
            </a:br>
            <a:r>
              <a:rPr lang="ru-RU" sz="2400" b="1"/>
              <a:t>6+6+6                                            6•3=18</a:t>
            </a:r>
            <a:br>
              <a:rPr lang="ru-RU" sz="2400" b="1"/>
            </a:br>
            <a:r>
              <a:rPr lang="ru-RU" sz="2400" b="1"/>
              <a:t>6+6+6+6                                        6•4=24</a:t>
            </a:r>
            <a:br>
              <a:rPr lang="ru-RU" sz="2400" b="1"/>
            </a:br>
            <a:r>
              <a:rPr lang="ru-RU" sz="2400" b="1"/>
              <a:t>6+6+6+6+6                                    6•5=30</a:t>
            </a:r>
            <a:br>
              <a:rPr lang="ru-RU" sz="2400" b="1"/>
            </a:br>
            <a:r>
              <a:rPr lang="ru-RU" sz="2400" b="1"/>
              <a:t>6+6+6+6+6+6                                </a:t>
            </a:r>
            <a:r>
              <a:rPr lang="ru-RU" sz="2400" b="1">
                <a:solidFill>
                  <a:schemeClr val="accent2"/>
                </a:solidFill>
              </a:rPr>
              <a:t>6•6=36</a:t>
            </a:r>
            <a:br>
              <a:rPr lang="ru-RU" sz="2400" b="1">
                <a:solidFill>
                  <a:schemeClr val="accent2"/>
                </a:solidFill>
              </a:rPr>
            </a:br>
            <a:r>
              <a:rPr lang="ru-RU" sz="2400" b="1"/>
              <a:t>6+6+6+6+6+6+6                            </a:t>
            </a:r>
            <a:r>
              <a:rPr lang="ru-RU" sz="2400" b="1">
                <a:solidFill>
                  <a:schemeClr val="accent2"/>
                </a:solidFill>
              </a:rPr>
              <a:t>6•7=42</a:t>
            </a:r>
            <a:br>
              <a:rPr lang="ru-RU" sz="2400" b="1">
                <a:solidFill>
                  <a:schemeClr val="accent2"/>
                </a:solidFill>
              </a:rPr>
            </a:br>
            <a:r>
              <a:rPr lang="ru-RU" sz="2400" b="1"/>
              <a:t>6+6+6+6+6+6+6+6                        </a:t>
            </a:r>
            <a:r>
              <a:rPr lang="ru-RU" sz="2400" b="1">
                <a:solidFill>
                  <a:schemeClr val="accent2"/>
                </a:solidFill>
              </a:rPr>
              <a:t>6•8=48</a:t>
            </a:r>
            <a:br>
              <a:rPr lang="ru-RU" sz="2400" b="1">
                <a:solidFill>
                  <a:schemeClr val="accent2"/>
                </a:solidFill>
              </a:rPr>
            </a:br>
            <a:r>
              <a:rPr lang="ru-RU" sz="2400" b="1"/>
              <a:t>6+6+6+6+6+6+6+6+6               </a:t>
            </a:r>
            <a:r>
              <a:rPr lang="uk-UA" sz="2400" b="1"/>
              <a:t>     </a:t>
            </a:r>
            <a:r>
              <a:rPr lang="ru-RU" sz="2400" b="1">
                <a:solidFill>
                  <a:schemeClr val="accent2"/>
                </a:solidFill>
              </a:rPr>
              <a:t>6•9=54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1958975" y="8572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4583" name="Picture 5" descr="D:\МОЄ\бджоли\46339997_38746242_yumor_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765175"/>
            <a:ext cx="13223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8583613" y="4313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D:\МОЄ\бджоли\46339997_38746242_yumor_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13223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7" descr="D:\МОЄ\бджоли\вкп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5130800"/>
            <a:ext cx="13716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5229225"/>
            <a:ext cx="57626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9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537368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0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404813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1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33375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5445125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3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076700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5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1371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6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17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3068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18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3" name="Text Box 14"/>
          <p:cNvSpPr txBox="1">
            <a:spLocks noChangeArrowheads="1"/>
          </p:cNvSpPr>
          <p:nvPr/>
        </p:nvSpPr>
        <p:spPr bwMode="auto">
          <a:xfrm>
            <a:off x="2339975" y="836613"/>
            <a:ext cx="426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chemeClr val="tx2"/>
                </a:solidFill>
              </a:rPr>
              <a:t>Спостереження </a:t>
            </a:r>
          </a:p>
          <a:p>
            <a:pPr algn="ctr"/>
            <a:r>
              <a:rPr lang="ru-RU" sz="4000" b="1">
                <a:solidFill>
                  <a:schemeClr val="tx2"/>
                </a:solidFill>
              </a:rPr>
              <a:t>та порівняння</a:t>
            </a:r>
          </a:p>
        </p:txBody>
      </p:sp>
      <p:sp>
        <p:nvSpPr>
          <p:cNvPr id="25614" name="Text Box 15"/>
          <p:cNvSpPr txBox="1">
            <a:spLocks noChangeArrowheads="1"/>
          </p:cNvSpPr>
          <p:nvPr/>
        </p:nvSpPr>
        <p:spPr bwMode="auto">
          <a:xfrm>
            <a:off x="3903663" y="2195513"/>
            <a:ext cx="17700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accent2"/>
                </a:solidFill>
              </a:rPr>
              <a:t>6•2=12</a:t>
            </a:r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600" b="1">
                <a:solidFill>
                  <a:schemeClr val="accent2"/>
                </a:solidFill>
              </a:rPr>
              <a:t>6•4=24</a:t>
            </a:r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600" b="1">
                <a:solidFill>
                  <a:schemeClr val="accent2"/>
                </a:solidFill>
              </a:rPr>
              <a:t>6•6=36 </a:t>
            </a:r>
          </a:p>
          <a:p>
            <a:endParaRPr lang="ru-RU" sz="3200" b="1">
              <a:solidFill>
                <a:schemeClr val="accent2"/>
              </a:solidFill>
            </a:endParaRPr>
          </a:p>
          <a:p>
            <a:r>
              <a:rPr lang="ru-RU" sz="3600" b="1">
                <a:solidFill>
                  <a:schemeClr val="accent2"/>
                </a:solidFill>
              </a:rPr>
              <a:t>6•8=48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D:\МОЄ\бджоли\46339997_38746242_yumor_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13223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7" descr="D:\МОЄ\бджоли\вкп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5130800"/>
            <a:ext cx="13716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8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4800600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5229225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260350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188913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5445125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3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306863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5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414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6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7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89788" y="2636838"/>
            <a:ext cx="195421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8" descr="D:\МОЄ\бджоли\34698777_92922rlbk4w0wkw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1889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Text Box 14"/>
          <p:cNvSpPr txBox="1">
            <a:spLocks noChangeArrowheads="1"/>
          </p:cNvSpPr>
          <p:nvPr/>
        </p:nvSpPr>
        <p:spPr bwMode="auto">
          <a:xfrm>
            <a:off x="1835150" y="1484313"/>
            <a:ext cx="6630988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sz="2800" b="1">
              <a:solidFill>
                <a:schemeClr val="tx2"/>
              </a:solidFill>
            </a:endParaRPr>
          </a:p>
          <a:p>
            <a:r>
              <a:rPr lang="uk-UA" sz="2800" b="1">
                <a:solidFill>
                  <a:schemeClr val="tx2"/>
                </a:solidFill>
              </a:rPr>
              <a:t>Шість на чотири – двадцять чотири.</a:t>
            </a:r>
          </a:p>
          <a:p>
            <a:endParaRPr lang="uk-UA" sz="2800" b="1">
              <a:solidFill>
                <a:schemeClr val="accent2"/>
              </a:solidFill>
            </a:endParaRPr>
          </a:p>
          <a:p>
            <a:r>
              <a:rPr lang="uk-UA" sz="2800" b="1">
                <a:solidFill>
                  <a:schemeClr val="accent2"/>
                </a:solidFill>
              </a:rPr>
              <a:t>Шість на шість – тридцять шість.</a:t>
            </a:r>
          </a:p>
          <a:p>
            <a:endParaRPr lang="uk-UA" sz="2800" b="1">
              <a:solidFill>
                <a:schemeClr val="hlink"/>
              </a:solidFill>
            </a:endParaRPr>
          </a:p>
          <a:p>
            <a:r>
              <a:rPr lang="uk-UA" sz="2800" b="1">
                <a:solidFill>
                  <a:schemeClr val="hlink"/>
                </a:solidFill>
              </a:rPr>
              <a:t>Шість на вісім – сорок вісім. </a:t>
            </a:r>
            <a:endParaRPr lang="ru-RU" sz="2800" b="1">
              <a:solidFill>
                <a:schemeClr val="hlink"/>
              </a:solidFill>
            </a:endParaRPr>
          </a:p>
          <a:p>
            <a:endParaRPr lang="ru-RU" sz="2800" b="1">
              <a:solidFill>
                <a:schemeClr val="hlink"/>
              </a:solidFill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88913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27650" name="Picture 5" descr="Cute-forest-spring-backgrou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2032000" y="366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7652" name="Picture 4" descr="D:\МОЄ\бджоли\46339997_38746242_yumor_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412875"/>
            <a:ext cx="1470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7000875" y="359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7654" name="Picture 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537368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537368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Text Box 11"/>
          <p:cNvSpPr txBox="1">
            <a:spLocks noChangeArrowheads="1"/>
          </p:cNvSpPr>
          <p:nvPr/>
        </p:nvSpPr>
        <p:spPr bwMode="auto">
          <a:xfrm>
            <a:off x="2247900" y="5824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7657" name="Picture 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580548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8" name="Text Box 13"/>
          <p:cNvSpPr txBox="1">
            <a:spLocks noChangeArrowheads="1"/>
          </p:cNvSpPr>
          <p:nvPr/>
        </p:nvSpPr>
        <p:spPr bwMode="auto">
          <a:xfrm>
            <a:off x="447675" y="5321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7659" name="Picture 2" descr="D:\МОЄ\бджоли\71372277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157788"/>
            <a:ext cx="56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Text Box 15"/>
          <p:cNvSpPr txBox="1">
            <a:spLocks noChangeArrowheads="1"/>
          </p:cNvSpPr>
          <p:nvPr/>
        </p:nvSpPr>
        <p:spPr bwMode="auto">
          <a:xfrm>
            <a:off x="1476375" y="3068638"/>
            <a:ext cx="604837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>
                <a:solidFill>
                  <a:srgbClr val="800000"/>
                </a:solidFill>
              </a:rPr>
              <a:t>Бджола важить 100 міліграмів, </a:t>
            </a:r>
          </a:p>
          <a:p>
            <a:pPr algn="ctr"/>
            <a:r>
              <a:rPr lang="uk-UA" sz="2000" b="1" i="1">
                <a:solidFill>
                  <a:srgbClr val="800000"/>
                </a:solidFill>
              </a:rPr>
              <a:t>а бере квіткового пилку 20 міліграмів. </a:t>
            </a:r>
          </a:p>
          <a:p>
            <a:pPr algn="ctr"/>
            <a:r>
              <a:rPr lang="uk-UA" sz="2000" b="1" i="1">
                <a:solidFill>
                  <a:srgbClr val="800000"/>
                </a:solidFill>
              </a:rPr>
              <a:t>За літо бджолина сім’я назбирує 150 кг меду. </a:t>
            </a:r>
          </a:p>
          <a:p>
            <a:pPr algn="ctr"/>
            <a:r>
              <a:rPr lang="uk-UA" sz="2000" b="1" i="1">
                <a:solidFill>
                  <a:srgbClr val="800000"/>
                </a:solidFill>
              </a:rPr>
              <a:t>100кг меду використовує на власні потреби, </a:t>
            </a:r>
          </a:p>
          <a:p>
            <a:pPr algn="ctr"/>
            <a:r>
              <a:rPr lang="uk-UA" sz="2000" b="1" i="1">
                <a:solidFill>
                  <a:srgbClr val="800000"/>
                </a:solidFill>
              </a:rPr>
              <a:t>а щоб мед  не зіпсувався, </a:t>
            </a:r>
          </a:p>
          <a:p>
            <a:pPr algn="ctr"/>
            <a:r>
              <a:rPr lang="uk-UA" sz="2000" b="1" i="1">
                <a:solidFill>
                  <a:srgbClr val="800000"/>
                </a:solidFill>
              </a:rPr>
              <a:t>вони літають над ним і вентилюють його. </a:t>
            </a:r>
            <a:r>
              <a:rPr lang="ru-RU" b="1" i="1">
                <a:solidFill>
                  <a:srgbClr val="800000"/>
                </a:solidFill>
              </a:rPr>
              <a:t>Бджола може відлетіти від вулика на 8 км і безпомилково знайти дорогу назад.</a:t>
            </a:r>
            <a:r>
              <a:rPr lang="ru-RU" b="1"/>
              <a:t> </a:t>
            </a:r>
          </a:p>
        </p:txBody>
      </p:sp>
      <p:sp>
        <p:nvSpPr>
          <p:cNvPr id="27661" name="Text Box 16"/>
          <p:cNvSpPr txBox="1">
            <a:spLocks noChangeArrowheads="1"/>
          </p:cNvSpPr>
          <p:nvPr/>
        </p:nvSpPr>
        <p:spPr bwMode="auto">
          <a:xfrm>
            <a:off x="6567488" y="1792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7662" name="Picture 17" descr="0d64e1cc882b8544e7f4e302bdc8672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14843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903663" y="3448050"/>
            <a:ext cx="1457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Спів соловя</a:t>
            </a:r>
            <a:endParaRPr lang="ru-RU"/>
          </a:p>
        </p:txBody>
      </p:sp>
      <p:pic>
        <p:nvPicPr>
          <p:cNvPr id="2" name="Соловейко-співочий птах України.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2463800" y="3521075"/>
            <a:ext cx="193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Музич табл мн 6</a:t>
            </a:r>
            <a:endParaRPr lang="ru-RU"/>
          </a:p>
        </p:txBody>
      </p:sp>
      <p:pic>
        <p:nvPicPr>
          <p:cNvPr id="2" name="Таблиця множення на 6 з відповідями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6" descr="312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557338"/>
            <a:ext cx="3017838" cy="2743200"/>
          </a:xfrm>
          <a:prstGeom prst="rect">
            <a:avLst/>
          </a:prstGeom>
          <a:noFill/>
          <a:ln w="76200" cmpd="tri" algn="ctr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722" name="Прямоугольник 4"/>
          <p:cNvSpPr>
            <a:spLocks noChangeArrowheads="1"/>
          </p:cNvSpPr>
          <p:nvPr/>
        </p:nvSpPr>
        <p:spPr bwMode="auto">
          <a:xfrm>
            <a:off x="1258888" y="2060575"/>
            <a:ext cx="38163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 sz="2800" b="1">
                <a:latin typeface="Times New Roman" pitchFamily="18" charset="0"/>
              </a:rPr>
              <a:t>Соловей – це свята і вільна Божа пташка, співець добра , символ весни і волі, високого натхнення і неперевершеного таланту. </a:t>
            </a:r>
            <a:endParaRPr lang="ru-RU" sz="2800" b="1">
              <a:latin typeface="Trebuchet MS" pitchFamily="34" charset="0"/>
            </a:endParaRPr>
          </a:p>
        </p:txBody>
      </p:sp>
      <p:pic>
        <p:nvPicPr>
          <p:cNvPr id="6" name="Спів птахів – Солов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362200" y="61690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3400425" y="1216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3255963" y="13604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0726" name="Picture 9" descr="fixiki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188913"/>
            <a:ext cx="22320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31746" name="Picture 3" descr="slide_1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00013"/>
            <a:ext cx="9144000" cy="6858001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3471863" y="3160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2771" name="Picture 6" descr="slide_1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7850187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      </a:t>
            </a:r>
            <a:r>
              <a:rPr lang="ru-RU" b="1">
                <a:solidFill>
                  <a:schemeClr val="tx2"/>
                </a:solidFill>
              </a:rPr>
              <a:t>Мета:</a:t>
            </a:r>
            <a:r>
              <a:rPr lang="ru-RU"/>
              <a:t> скласти  таблицю множення числа 6</a:t>
            </a:r>
            <a:r>
              <a:rPr lang="uk-UA"/>
              <a:t> та ознайомити учнів </a:t>
            </a:r>
          </a:p>
          <a:p>
            <a:r>
              <a:rPr lang="uk-UA"/>
              <a:t>з її практичним застосуванням; удосконалювати вміння знаходити </a:t>
            </a:r>
          </a:p>
          <a:p>
            <a:r>
              <a:rPr lang="uk-UA"/>
              <a:t>значення виразів зі змінною, що повторюється; </a:t>
            </a:r>
            <a:r>
              <a:rPr lang="ru-RU"/>
              <a:t>формувати вміння </a:t>
            </a:r>
          </a:p>
          <a:p>
            <a:r>
              <a:rPr lang="ru-RU"/>
              <a:t>обчислювати вирази, розв’язувати задачі із застосуванням таблиці</a:t>
            </a:r>
            <a:r>
              <a:rPr lang="uk-UA"/>
              <a:t>; </a:t>
            </a:r>
          </a:p>
          <a:p>
            <a:r>
              <a:rPr lang="uk-UA"/>
              <a:t>створення ситуації успіху для кожної дитини, умови для </a:t>
            </a:r>
            <a:r>
              <a:rPr lang="ru-RU"/>
              <a:t>розви</a:t>
            </a:r>
            <a:r>
              <a:rPr lang="uk-UA"/>
              <a:t>тку </a:t>
            </a:r>
          </a:p>
          <a:p>
            <a:r>
              <a:rPr lang="uk-UA"/>
              <a:t>пізнавального інтересу, логічного мислення; </a:t>
            </a:r>
            <a:r>
              <a:rPr lang="ru-RU"/>
              <a:t>поглибити знання </a:t>
            </a:r>
          </a:p>
          <a:p>
            <a:r>
              <a:rPr lang="ru-RU"/>
              <a:t>учнів про звірів, їх пристосування </a:t>
            </a:r>
            <a:r>
              <a:rPr lang="uk-UA"/>
              <a:t>д</a:t>
            </a:r>
            <a:r>
              <a:rPr lang="ru-RU"/>
              <a:t>о умов життя в певному середовищі,</a:t>
            </a:r>
          </a:p>
          <a:p>
            <a:r>
              <a:rPr lang="ru-RU"/>
              <a:t> про зміни в поведінці з приходом весни.</a:t>
            </a:r>
            <a:endParaRPr lang="uk-UA"/>
          </a:p>
          <a:p>
            <a:r>
              <a:rPr lang="uk-UA">
                <a:solidFill>
                  <a:schemeClr val="tx2"/>
                </a:solidFill>
              </a:rPr>
              <a:t>     </a:t>
            </a:r>
            <a:r>
              <a:rPr lang="uk-UA" b="1">
                <a:solidFill>
                  <a:schemeClr val="tx2"/>
                </a:solidFill>
              </a:rPr>
              <a:t>Розвиваюча:</a:t>
            </a:r>
            <a:r>
              <a:rPr lang="uk-UA"/>
              <a:t>розвивати математичне мовлення ,  увагу,  уяву, вміння </a:t>
            </a:r>
          </a:p>
          <a:p>
            <a:r>
              <a:rPr lang="uk-UA"/>
              <a:t>працювати самостійно , в парах та групах.  </a:t>
            </a:r>
          </a:p>
          <a:p>
            <a:r>
              <a:rPr lang="uk-UA">
                <a:solidFill>
                  <a:schemeClr val="tx2"/>
                </a:solidFill>
              </a:rPr>
              <a:t>     </a:t>
            </a:r>
            <a:r>
              <a:rPr lang="uk-UA" b="1">
                <a:solidFill>
                  <a:schemeClr val="tx2"/>
                </a:solidFill>
              </a:rPr>
              <a:t>Виховна:</a:t>
            </a:r>
            <a:r>
              <a:rPr lang="uk-UA"/>
              <a:t>виховувати почуття колективізму, працелюбність, інтерес</a:t>
            </a:r>
          </a:p>
          <a:p>
            <a:r>
              <a:rPr lang="uk-UA"/>
              <a:t> до математики завдяки ознайомленню з цікавими завданнями,</a:t>
            </a:r>
          </a:p>
          <a:p>
            <a:r>
              <a:rPr lang="uk-UA"/>
              <a:t> що викликають здивування і привертають увагу учнів; виховувати </a:t>
            </a:r>
          </a:p>
          <a:p>
            <a:r>
              <a:rPr lang="uk-UA"/>
              <a:t>турботливе ставлення до природи.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33795" name="Picture 4" descr="e`kologiya-shablon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900113" y="998538"/>
            <a:ext cx="7450137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6 х 2=12</a:t>
            </a:r>
            <a:r>
              <a:rPr lang="ru-RU" b="1"/>
              <a:t>  Лиски в школі вчаться / встають рівненько біля парт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3=18</a:t>
            </a:r>
            <a:r>
              <a:rPr lang="ru-RU" b="1"/>
              <a:t>  На перерві веселяться /виконують танцювальні вправи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4=24</a:t>
            </a:r>
            <a:r>
              <a:rPr lang="ru-RU" b="1"/>
              <a:t>  Хочуть набратися сили / згинають і розгинають руки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5=30</a:t>
            </a:r>
            <a:r>
              <a:rPr lang="ru-RU" b="1"/>
              <a:t>  й на урок не запізнитись / руки в боки, біг на місці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6=36</a:t>
            </a:r>
            <a:r>
              <a:rPr lang="ru-RU" b="1"/>
              <a:t>  </a:t>
            </a:r>
            <a:r>
              <a:rPr lang="uk-UA" b="1"/>
              <a:t>Лиска</a:t>
            </a:r>
            <a:r>
              <a:rPr lang="ru-RU" b="1"/>
              <a:t> у школі не гість / нахили вліво і вправо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7=42</a:t>
            </a:r>
            <a:r>
              <a:rPr lang="ru-RU" b="1"/>
              <a:t>  Кожен працює сповна /вирівнятись, руки покласти на груди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8=48</a:t>
            </a:r>
            <a:r>
              <a:rPr lang="ru-RU" b="1"/>
              <a:t>  Вчаться навіть </a:t>
            </a:r>
            <a:r>
              <a:rPr lang="uk-UA" b="1"/>
              <a:t>лиски</a:t>
            </a:r>
            <a:r>
              <a:rPr lang="ru-RU" b="1"/>
              <a:t>  в лісі /витягнути </a:t>
            </a:r>
          </a:p>
          <a:p>
            <a:r>
              <a:rPr lang="ru-RU" b="1"/>
              <a:t>руки і помахати ними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 9=54</a:t>
            </a:r>
            <a:r>
              <a:rPr lang="ru-RU" b="1"/>
              <a:t>  </a:t>
            </a:r>
            <a:r>
              <a:rPr lang="uk-UA" b="1"/>
              <a:t>Лиски</a:t>
            </a:r>
            <a:r>
              <a:rPr lang="ru-RU" b="1"/>
              <a:t> все зрозуміли / стрибки на місці</a:t>
            </a:r>
          </a:p>
          <a:p>
            <a:endParaRPr lang="ru-RU" b="1"/>
          </a:p>
          <a:p>
            <a:r>
              <a:rPr lang="ru-RU" b="1">
                <a:solidFill>
                  <a:schemeClr val="tx2"/>
                </a:solidFill>
              </a:rPr>
              <a:t>6 х10=60</a:t>
            </a:r>
            <a:r>
              <a:rPr lang="ru-RU" b="1"/>
              <a:t> й уроками дорожать. / стають струнко</a:t>
            </a:r>
            <a:br>
              <a:rPr lang="ru-RU" b="1"/>
            </a:br>
            <a:r>
              <a:rPr lang="ru-RU" b="1"/>
              <a:t>Усі тихенько сідають і працювати починають.</a:t>
            </a:r>
          </a:p>
          <a:p>
            <a:endParaRPr lang="ru-RU" b="1"/>
          </a:p>
        </p:txBody>
      </p:sp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7432675" y="47450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7720013" y="4673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3799" name="Picture 9" descr=" Гра Хокей з Фіксиками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437063"/>
            <a:ext cx="219233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2463800" y="3521075"/>
            <a:ext cx="193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Музич табл мн 6</a:t>
            </a:r>
            <a:endParaRPr lang="ru-RU"/>
          </a:p>
        </p:txBody>
      </p:sp>
      <p:pic>
        <p:nvPicPr>
          <p:cNvPr id="34820" name="Picture 5" descr="fon-dlya-prezentacii-vesna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171450"/>
            <a:ext cx="9525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3400425" y="3881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0" y="1844675"/>
            <a:ext cx="763111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632523"/>
                </a:solidFill>
              </a:rPr>
              <a:t>Живуть лисиці сім'ями.  В одній</a:t>
            </a:r>
            <a:r>
              <a:rPr lang="en-US" b="1">
                <a:solidFill>
                  <a:srgbClr val="632523"/>
                </a:solidFill>
              </a:rPr>
              <a:t> </a:t>
            </a:r>
            <a:r>
              <a:rPr lang="uk-UA" b="1">
                <a:solidFill>
                  <a:srgbClr val="632523"/>
                </a:solidFill>
              </a:rPr>
              <a:t>норі - 27 запасних виходів.</a:t>
            </a:r>
          </a:p>
          <a:p>
            <a:r>
              <a:rPr lang="uk-UA" b="1">
                <a:solidFill>
                  <a:srgbClr val="632523"/>
                </a:solidFill>
              </a:rPr>
              <a:t>У виводку лисиці налічується від 4-6 до 12-13 цуценят, </a:t>
            </a:r>
          </a:p>
          <a:p>
            <a:r>
              <a:rPr lang="uk-UA" b="1">
                <a:solidFill>
                  <a:srgbClr val="632523"/>
                </a:solidFill>
              </a:rPr>
              <a:t>вкритих темно-бурою шерстю. </a:t>
            </a:r>
          </a:p>
          <a:p>
            <a:r>
              <a:rPr lang="uk-UA" b="1">
                <a:solidFill>
                  <a:srgbClr val="632523"/>
                </a:solidFill>
              </a:rPr>
              <a:t>У новонароджених лисенят пухнаста темно-бура шерсть, </a:t>
            </a:r>
          </a:p>
          <a:p>
            <a:r>
              <a:rPr lang="uk-UA" b="1">
                <a:solidFill>
                  <a:srgbClr val="632523"/>
                </a:solidFill>
              </a:rPr>
              <a:t>а невеликий хвостик на кінці опушений білим хутром. </a:t>
            </a:r>
          </a:p>
          <a:p>
            <a:r>
              <a:rPr lang="uk-UA" b="1">
                <a:solidFill>
                  <a:srgbClr val="632523"/>
                </a:solidFill>
              </a:rPr>
              <a:t>«Дитяче» хутро змінюється до  2,5 місяців, </a:t>
            </a:r>
          </a:p>
          <a:p>
            <a:r>
              <a:rPr lang="uk-UA" b="1">
                <a:solidFill>
                  <a:srgbClr val="632523"/>
                </a:solidFill>
              </a:rPr>
              <a:t>а в серпні починається </a:t>
            </a:r>
          </a:p>
          <a:p>
            <a:r>
              <a:rPr lang="uk-UA" b="1">
                <a:solidFill>
                  <a:srgbClr val="632523"/>
                </a:solidFill>
              </a:rPr>
              <a:t>ріст зимового хутра. </a:t>
            </a:r>
          </a:p>
          <a:p>
            <a:r>
              <a:rPr lang="uk-UA" b="1">
                <a:solidFill>
                  <a:srgbClr val="632523"/>
                </a:solidFill>
              </a:rPr>
              <a:t>З органів чуття у лисиці найрозвиненішими є нюх та слух. </a:t>
            </a:r>
          </a:p>
          <a:p>
            <a:r>
              <a:rPr lang="uk-UA" b="1">
                <a:solidFill>
                  <a:srgbClr val="632523"/>
                </a:solidFill>
              </a:rPr>
              <a:t>Зір розвинений набагато менше, тому                                                 </a:t>
            </a:r>
          </a:p>
          <a:p>
            <a:r>
              <a:rPr lang="uk-UA" b="1">
                <a:solidFill>
                  <a:srgbClr val="632523"/>
                </a:solidFill>
              </a:rPr>
              <a:t>лисиця може дуже близько                                            </a:t>
            </a:r>
          </a:p>
          <a:p>
            <a:r>
              <a:rPr lang="uk-UA" b="1">
                <a:solidFill>
                  <a:srgbClr val="632523"/>
                </a:solidFill>
              </a:rPr>
              <a:t>підійти до непорушно сидячої                                              </a:t>
            </a:r>
          </a:p>
          <a:p>
            <a:r>
              <a:rPr lang="uk-UA" b="1">
                <a:solidFill>
                  <a:srgbClr val="632523"/>
                </a:solidFill>
              </a:rPr>
              <a:t>або стоячої людини .                                               </a:t>
            </a:r>
          </a:p>
          <a:p>
            <a:r>
              <a:rPr lang="uk-UA" b="1">
                <a:solidFill>
                  <a:srgbClr val="632523"/>
                </a:solidFill>
              </a:rPr>
              <a:t>Лисиця має гарну пам’ять.                                       </a:t>
            </a:r>
          </a:p>
          <a:p>
            <a:r>
              <a:rPr lang="uk-UA" b="1">
                <a:solidFill>
                  <a:srgbClr val="632523"/>
                </a:solidFill>
              </a:rPr>
              <a:t>Вона добре плаває та стрибає. Стрибати може до 4,5 метрів. </a:t>
            </a:r>
          </a:p>
          <a:p>
            <a:r>
              <a:rPr lang="uk-UA" b="1">
                <a:solidFill>
                  <a:srgbClr val="632523"/>
                </a:solidFill>
              </a:rPr>
              <a:t>Також лисиці здатні до стрибків вгору - «свічкою». </a:t>
            </a: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7575550" y="1144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4824" name="Рисунок 4" descr="2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3429000"/>
            <a:ext cx="1571625" cy="127476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4825" name="Text Box 11"/>
          <p:cNvSpPr txBox="1">
            <a:spLocks noChangeArrowheads="1"/>
          </p:cNvSpPr>
          <p:nvPr/>
        </p:nvSpPr>
        <p:spPr bwMode="auto">
          <a:xfrm>
            <a:off x="7793038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4826" name="Text Box 13"/>
          <p:cNvSpPr txBox="1">
            <a:spLocks noChangeArrowheads="1"/>
          </p:cNvSpPr>
          <p:nvPr/>
        </p:nvSpPr>
        <p:spPr bwMode="auto">
          <a:xfrm>
            <a:off x="8316913" y="386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4827" name="Рисунок 6" descr="3410968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1268413"/>
            <a:ext cx="2262188" cy="19383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308850" y="4868863"/>
            <a:ext cx="1571625" cy="1143000"/>
          </a:xfrm>
          <a:prstGeom prst="snip2DiagRect">
            <a:avLst>
              <a:gd name="adj1" fmla="val 0"/>
              <a:gd name="adj2" fmla="val 49999"/>
            </a:avLst>
          </a:prstGeom>
          <a:blipFill>
            <a:blip r:embed="rId5" cstate="print"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34829" name="Picture 17" descr="Фиксики: пазли про Папуса і Нуликів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188913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18" descr="Фиксики: збираємо Нули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9700" y="4437063"/>
            <a:ext cx="1619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3616325" y="2439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327400" y="33766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5844" name="Picture 5" descr="e`kologiya-shablon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3203575" y="692150"/>
            <a:ext cx="48260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800" b="1">
                <a:solidFill>
                  <a:schemeClr val="tx2"/>
                </a:solidFill>
              </a:rPr>
              <a:t>Робота </a:t>
            </a:r>
          </a:p>
          <a:p>
            <a:pPr algn="ctr"/>
            <a:r>
              <a:rPr lang="uk-UA" sz="4800" b="1">
                <a:solidFill>
                  <a:schemeClr val="tx2"/>
                </a:solidFill>
              </a:rPr>
              <a:t>з підручником </a:t>
            </a:r>
          </a:p>
          <a:p>
            <a:pPr algn="ctr"/>
            <a:endParaRPr lang="uk-UA" sz="4800" b="1">
              <a:solidFill>
                <a:schemeClr val="accent2"/>
              </a:solidFill>
            </a:endParaRPr>
          </a:p>
          <a:p>
            <a:pPr algn="ctr"/>
            <a:endParaRPr lang="uk-UA" sz="4800" b="1">
              <a:solidFill>
                <a:schemeClr val="accent2"/>
              </a:solidFill>
            </a:endParaRPr>
          </a:p>
          <a:p>
            <a:pPr algn="ctr"/>
            <a:endParaRPr lang="uk-UA" sz="4800" b="1">
              <a:solidFill>
                <a:schemeClr val="accent2"/>
              </a:solidFill>
            </a:endParaRPr>
          </a:p>
          <a:p>
            <a:pPr algn="ctr"/>
            <a:r>
              <a:rPr lang="uk-UA" sz="4800" b="1">
                <a:solidFill>
                  <a:schemeClr val="accent2"/>
                </a:solidFill>
              </a:rPr>
              <a:t>Робота в парах</a:t>
            </a:r>
          </a:p>
          <a:p>
            <a:pPr algn="ctr"/>
            <a:r>
              <a:rPr lang="uk-UA" sz="4800" b="1">
                <a:solidFill>
                  <a:schemeClr val="hlink"/>
                </a:solidFill>
              </a:rPr>
              <a:t>Вирази № 723</a:t>
            </a:r>
            <a:endParaRPr lang="ru-RU" sz="4800" b="1">
              <a:solidFill>
                <a:schemeClr val="hlink"/>
              </a:solidFill>
            </a:endParaRPr>
          </a:p>
        </p:txBody>
      </p:sp>
      <p:pic>
        <p:nvPicPr>
          <p:cNvPr id="35846" name="Picture 4" descr="\\Solnce\D\ДОКУМЕНТАЦИЯ\ПРЕЗЕНТАЦІЇ\шаблоны\анимация\Школа\7497141f58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276475"/>
            <a:ext cx="36718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7432675" y="3089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5848" name="Picture 3" descr="\\Solnce\D\ДОКУМЕНТАЦИЯ\ПРЕЗЕНТАЦІЇ\шаблоны\анимация\Школа\584992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2420938"/>
            <a:ext cx="187166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4192588" y="3160713"/>
            <a:ext cx="2765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Метелик геометр фігури</a:t>
            </a:r>
            <a:endParaRPr lang="ru-RU"/>
          </a:p>
        </p:txBody>
      </p:sp>
      <p:pic>
        <p:nvPicPr>
          <p:cNvPr id="36867" name="Picture 4" descr="Cute-forest-spring-backgrou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Рисунок1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2205038"/>
            <a:ext cx="23764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5992813" y="3448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4759" name="Picture 7" descr="Рисунок0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0175" y="2420938"/>
            <a:ext cx="266382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8"/>
          <p:cNvSpPr txBox="1">
            <a:spLocks noChangeArrowheads="1"/>
          </p:cNvSpPr>
          <p:nvPr/>
        </p:nvSpPr>
        <p:spPr bwMode="auto">
          <a:xfrm>
            <a:off x="4408488" y="3305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6872" name="Picture 6" descr="C:\Users\Ольга\Desktop\азбука\79777039_large_Belochk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907832">
            <a:off x="3198813" y="2813050"/>
            <a:ext cx="37576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2535238" y="2513013"/>
            <a:ext cx="1257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Заєць в  б</a:t>
            </a:r>
            <a:endParaRPr lang="ru-RU"/>
          </a:p>
        </p:txBody>
      </p:sp>
      <p:pic>
        <p:nvPicPr>
          <p:cNvPr id="2" name="videoplayback (2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2043113"/>
            <a:ext cx="9144000" cy="890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4"/>
          <p:cNvSpPr txBox="1">
            <a:spLocks noChangeArrowheads="1"/>
          </p:cNvSpPr>
          <p:nvPr/>
        </p:nvSpPr>
        <p:spPr bwMode="auto">
          <a:xfrm>
            <a:off x="4192588" y="3160713"/>
            <a:ext cx="2765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Метелик геометр фігури</a:t>
            </a:r>
            <a:endParaRPr lang="ru-RU"/>
          </a:p>
        </p:txBody>
      </p:sp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3111500" y="21526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38915" name="Group 4"/>
          <p:cNvGrpSpPr>
            <a:grpSpLocks noChangeAspect="1"/>
          </p:cNvGrpSpPr>
          <p:nvPr/>
        </p:nvGrpSpPr>
        <p:grpSpPr bwMode="auto">
          <a:xfrm>
            <a:off x="1692275" y="-242888"/>
            <a:ext cx="6286500" cy="15773401"/>
            <a:chOff x="2281" y="-353"/>
            <a:chExt cx="7765" cy="19233"/>
          </a:xfrm>
        </p:grpSpPr>
        <p:sp>
          <p:nvSpPr>
            <p:cNvPr id="38937" name="AutoShape 5"/>
            <p:cNvSpPr>
              <a:spLocks noChangeAspect="1" noChangeArrowheads="1"/>
            </p:cNvSpPr>
            <p:nvPr/>
          </p:nvSpPr>
          <p:spPr bwMode="auto">
            <a:xfrm>
              <a:off x="2281" y="-353"/>
              <a:ext cx="7765" cy="19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8" name="Oval 6"/>
            <p:cNvSpPr>
              <a:spLocks noChangeArrowheads="1"/>
            </p:cNvSpPr>
            <p:nvPr/>
          </p:nvSpPr>
          <p:spPr bwMode="auto">
            <a:xfrm>
              <a:off x="5246" y="2154"/>
              <a:ext cx="1129" cy="111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9" name="Oval 7"/>
            <p:cNvSpPr>
              <a:spLocks noChangeArrowheads="1"/>
            </p:cNvSpPr>
            <p:nvPr/>
          </p:nvSpPr>
          <p:spPr bwMode="auto">
            <a:xfrm>
              <a:off x="5387" y="3271"/>
              <a:ext cx="846" cy="83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0" name="Oval 8"/>
            <p:cNvSpPr>
              <a:spLocks noChangeArrowheads="1"/>
            </p:cNvSpPr>
            <p:nvPr/>
          </p:nvSpPr>
          <p:spPr bwMode="auto">
            <a:xfrm>
              <a:off x="5387" y="4107"/>
              <a:ext cx="846" cy="83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1" name="Oval 9"/>
            <p:cNvSpPr>
              <a:spLocks noChangeArrowheads="1"/>
            </p:cNvSpPr>
            <p:nvPr/>
          </p:nvSpPr>
          <p:spPr bwMode="auto">
            <a:xfrm>
              <a:off x="5387" y="4943"/>
              <a:ext cx="845" cy="8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2" name="Oval 10"/>
            <p:cNvSpPr>
              <a:spLocks noChangeArrowheads="1"/>
            </p:cNvSpPr>
            <p:nvPr/>
          </p:nvSpPr>
          <p:spPr bwMode="auto">
            <a:xfrm>
              <a:off x="5387" y="5779"/>
              <a:ext cx="846" cy="8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3" name="AutoShape 11"/>
            <p:cNvSpPr>
              <a:spLocks noChangeArrowheads="1"/>
            </p:cNvSpPr>
            <p:nvPr/>
          </p:nvSpPr>
          <p:spPr bwMode="auto">
            <a:xfrm>
              <a:off x="6234" y="2156"/>
              <a:ext cx="2965" cy="2788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4" name="AutoShape 12"/>
            <p:cNvSpPr>
              <a:spLocks noChangeArrowheads="1"/>
            </p:cNvSpPr>
            <p:nvPr/>
          </p:nvSpPr>
          <p:spPr bwMode="auto">
            <a:xfrm>
              <a:off x="2422" y="2156"/>
              <a:ext cx="2965" cy="2788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5" name="AutoShape 13"/>
            <p:cNvSpPr>
              <a:spLocks noChangeArrowheads="1"/>
            </p:cNvSpPr>
            <p:nvPr/>
          </p:nvSpPr>
          <p:spPr bwMode="auto">
            <a:xfrm>
              <a:off x="3552" y="4804"/>
              <a:ext cx="1979" cy="1813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6" name="AutoShape 14"/>
            <p:cNvSpPr>
              <a:spLocks noChangeArrowheads="1"/>
            </p:cNvSpPr>
            <p:nvPr/>
          </p:nvSpPr>
          <p:spPr bwMode="auto">
            <a:xfrm>
              <a:off x="6093" y="4804"/>
              <a:ext cx="1978" cy="1814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7" name="Oval 15"/>
            <p:cNvSpPr>
              <a:spLocks noChangeArrowheads="1"/>
            </p:cNvSpPr>
            <p:nvPr/>
          </p:nvSpPr>
          <p:spPr bwMode="auto">
            <a:xfrm>
              <a:off x="7364" y="2992"/>
              <a:ext cx="705" cy="6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8" name="Oval 16"/>
            <p:cNvSpPr>
              <a:spLocks noChangeArrowheads="1"/>
            </p:cNvSpPr>
            <p:nvPr/>
          </p:nvSpPr>
          <p:spPr bwMode="auto">
            <a:xfrm>
              <a:off x="3552" y="3131"/>
              <a:ext cx="703" cy="69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49" name="Arc 17"/>
            <p:cNvSpPr>
              <a:spLocks/>
            </p:cNvSpPr>
            <p:nvPr/>
          </p:nvSpPr>
          <p:spPr bwMode="auto">
            <a:xfrm>
              <a:off x="2281" y="1041"/>
              <a:ext cx="3394" cy="1048"/>
            </a:xfrm>
            <a:custGeom>
              <a:avLst/>
              <a:gdLst>
                <a:gd name="T0" fmla="*/ 9 w 21600"/>
                <a:gd name="T1" fmla="*/ 0 h 17015"/>
                <a:gd name="T2" fmla="*/ 13 w 21600"/>
                <a:gd name="T3" fmla="*/ 0 h 17015"/>
                <a:gd name="T4" fmla="*/ 0 w 21600"/>
                <a:gd name="T5" fmla="*/ 0 h 1701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015"/>
                <a:gd name="T11" fmla="*/ 21600 w 21600"/>
                <a:gd name="T12" fmla="*/ 17015 h 170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015" fill="none" extrusionOk="0">
                  <a:moveTo>
                    <a:pt x="14690" y="-1"/>
                  </a:moveTo>
                  <a:cubicBezTo>
                    <a:pt x="19096" y="4087"/>
                    <a:pt x="21600" y="9825"/>
                    <a:pt x="21600" y="15835"/>
                  </a:cubicBezTo>
                  <a:cubicBezTo>
                    <a:pt x="21600" y="16228"/>
                    <a:pt x="21589" y="16622"/>
                    <a:pt x="21567" y="17014"/>
                  </a:cubicBezTo>
                </a:path>
                <a:path w="21600" h="17015" stroke="0" extrusionOk="0">
                  <a:moveTo>
                    <a:pt x="14690" y="-1"/>
                  </a:moveTo>
                  <a:cubicBezTo>
                    <a:pt x="19096" y="4087"/>
                    <a:pt x="21600" y="9825"/>
                    <a:pt x="21600" y="15835"/>
                  </a:cubicBezTo>
                  <a:cubicBezTo>
                    <a:pt x="21600" y="16228"/>
                    <a:pt x="21589" y="16622"/>
                    <a:pt x="21567" y="17014"/>
                  </a:cubicBezTo>
                  <a:lnTo>
                    <a:pt x="0" y="1583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0" name="AutoShape 18"/>
            <p:cNvSpPr>
              <a:spLocks noChangeArrowheads="1"/>
            </p:cNvSpPr>
            <p:nvPr/>
          </p:nvSpPr>
          <p:spPr bwMode="auto">
            <a:xfrm>
              <a:off x="4258" y="5779"/>
              <a:ext cx="563" cy="558"/>
            </a:xfrm>
            <a:prstGeom prst="flowChartMerge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1" name="AutoShape 19"/>
            <p:cNvSpPr>
              <a:spLocks noChangeArrowheads="1"/>
            </p:cNvSpPr>
            <p:nvPr/>
          </p:nvSpPr>
          <p:spPr bwMode="auto">
            <a:xfrm>
              <a:off x="6799" y="5779"/>
              <a:ext cx="561" cy="558"/>
            </a:xfrm>
            <a:prstGeom prst="flowChartMerge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2" name="Oval 20"/>
            <p:cNvSpPr>
              <a:spLocks noChangeArrowheads="1"/>
            </p:cNvSpPr>
            <p:nvPr/>
          </p:nvSpPr>
          <p:spPr bwMode="auto">
            <a:xfrm>
              <a:off x="6940" y="901"/>
              <a:ext cx="280" cy="278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3" name="Oval 21"/>
            <p:cNvSpPr>
              <a:spLocks noChangeArrowheads="1"/>
            </p:cNvSpPr>
            <p:nvPr/>
          </p:nvSpPr>
          <p:spPr bwMode="auto">
            <a:xfrm>
              <a:off x="4399" y="901"/>
              <a:ext cx="280" cy="278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54" name="Arc 22"/>
            <p:cNvSpPr>
              <a:spLocks/>
            </p:cNvSpPr>
            <p:nvPr/>
          </p:nvSpPr>
          <p:spPr bwMode="auto">
            <a:xfrm rot="-5400000">
              <a:off x="5747" y="1224"/>
              <a:ext cx="1521" cy="1204"/>
            </a:xfrm>
            <a:custGeom>
              <a:avLst/>
              <a:gdLst>
                <a:gd name="T0" fmla="*/ 0 w 21351"/>
                <a:gd name="T1" fmla="*/ 0 h 20431"/>
                <a:gd name="T2" fmla="*/ 1 w 21351"/>
                <a:gd name="T3" fmla="*/ 0 h 20431"/>
                <a:gd name="T4" fmla="*/ 0 w 21351"/>
                <a:gd name="T5" fmla="*/ 0 h 20431"/>
                <a:gd name="T6" fmla="*/ 0 60000 65536"/>
                <a:gd name="T7" fmla="*/ 0 60000 65536"/>
                <a:gd name="T8" fmla="*/ 0 60000 65536"/>
                <a:gd name="T9" fmla="*/ 0 w 21351"/>
                <a:gd name="T10" fmla="*/ 0 h 20431"/>
                <a:gd name="T11" fmla="*/ 21351 w 21351"/>
                <a:gd name="T12" fmla="*/ 20431 h 204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51" h="20431" fill="none" extrusionOk="0">
                  <a:moveTo>
                    <a:pt x="7008" y="-1"/>
                  </a:moveTo>
                  <a:cubicBezTo>
                    <a:pt x="14609" y="2606"/>
                    <a:pt x="20134" y="9218"/>
                    <a:pt x="21351" y="17161"/>
                  </a:cubicBezTo>
                </a:path>
                <a:path w="21351" h="20431" stroke="0" extrusionOk="0">
                  <a:moveTo>
                    <a:pt x="7008" y="-1"/>
                  </a:moveTo>
                  <a:cubicBezTo>
                    <a:pt x="14609" y="2606"/>
                    <a:pt x="20134" y="9218"/>
                    <a:pt x="21351" y="17161"/>
                  </a:cubicBezTo>
                  <a:lnTo>
                    <a:pt x="0" y="2043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8916" name="Picture 27" descr="fon-dlya-prezentacii-vesna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152400"/>
            <a:ext cx="9525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28"/>
          <p:cNvSpPr txBox="1">
            <a:spLocks noChangeArrowheads="1"/>
          </p:cNvSpPr>
          <p:nvPr/>
        </p:nvSpPr>
        <p:spPr bwMode="auto">
          <a:xfrm>
            <a:off x="3400425" y="1720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38918" name="Group 29"/>
          <p:cNvGrpSpPr>
            <a:grpSpLocks noChangeAspect="1"/>
          </p:cNvGrpSpPr>
          <p:nvPr/>
        </p:nvGrpSpPr>
        <p:grpSpPr bwMode="auto">
          <a:xfrm>
            <a:off x="2051050" y="-171450"/>
            <a:ext cx="6286500" cy="15773400"/>
            <a:chOff x="2281" y="-353"/>
            <a:chExt cx="7765" cy="19233"/>
          </a:xfrm>
        </p:grpSpPr>
        <p:sp>
          <p:nvSpPr>
            <p:cNvPr id="38919" name="AutoShape 30"/>
            <p:cNvSpPr>
              <a:spLocks noChangeAspect="1" noChangeArrowheads="1"/>
            </p:cNvSpPr>
            <p:nvPr/>
          </p:nvSpPr>
          <p:spPr bwMode="auto">
            <a:xfrm>
              <a:off x="2281" y="-353"/>
              <a:ext cx="7765" cy="19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0" name="Oval 31"/>
            <p:cNvSpPr>
              <a:spLocks noChangeArrowheads="1"/>
            </p:cNvSpPr>
            <p:nvPr/>
          </p:nvSpPr>
          <p:spPr bwMode="auto">
            <a:xfrm>
              <a:off x="5246" y="2154"/>
              <a:ext cx="1129" cy="111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1" name="Oval 32"/>
            <p:cNvSpPr>
              <a:spLocks noChangeArrowheads="1"/>
            </p:cNvSpPr>
            <p:nvPr/>
          </p:nvSpPr>
          <p:spPr bwMode="auto">
            <a:xfrm>
              <a:off x="5387" y="3271"/>
              <a:ext cx="846" cy="83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2" name="Oval 33"/>
            <p:cNvSpPr>
              <a:spLocks noChangeArrowheads="1"/>
            </p:cNvSpPr>
            <p:nvPr/>
          </p:nvSpPr>
          <p:spPr bwMode="auto">
            <a:xfrm>
              <a:off x="5387" y="4107"/>
              <a:ext cx="846" cy="83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3" name="Oval 34"/>
            <p:cNvSpPr>
              <a:spLocks noChangeArrowheads="1"/>
            </p:cNvSpPr>
            <p:nvPr/>
          </p:nvSpPr>
          <p:spPr bwMode="auto">
            <a:xfrm>
              <a:off x="5387" y="4943"/>
              <a:ext cx="845" cy="8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4" name="Oval 35"/>
            <p:cNvSpPr>
              <a:spLocks noChangeArrowheads="1"/>
            </p:cNvSpPr>
            <p:nvPr/>
          </p:nvSpPr>
          <p:spPr bwMode="auto">
            <a:xfrm>
              <a:off x="5387" y="5779"/>
              <a:ext cx="846" cy="8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AutoShape 36"/>
            <p:cNvSpPr>
              <a:spLocks noChangeArrowheads="1"/>
            </p:cNvSpPr>
            <p:nvPr/>
          </p:nvSpPr>
          <p:spPr bwMode="auto">
            <a:xfrm>
              <a:off x="6234" y="2156"/>
              <a:ext cx="2965" cy="2788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6" name="AutoShape 37"/>
            <p:cNvSpPr>
              <a:spLocks noChangeArrowheads="1"/>
            </p:cNvSpPr>
            <p:nvPr/>
          </p:nvSpPr>
          <p:spPr bwMode="auto">
            <a:xfrm>
              <a:off x="2422" y="2156"/>
              <a:ext cx="2965" cy="2788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7" name="AutoShape 38"/>
            <p:cNvSpPr>
              <a:spLocks noChangeArrowheads="1"/>
            </p:cNvSpPr>
            <p:nvPr/>
          </p:nvSpPr>
          <p:spPr bwMode="auto">
            <a:xfrm>
              <a:off x="3552" y="4804"/>
              <a:ext cx="1979" cy="1813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8" name="AutoShape 39"/>
            <p:cNvSpPr>
              <a:spLocks noChangeArrowheads="1"/>
            </p:cNvSpPr>
            <p:nvPr/>
          </p:nvSpPr>
          <p:spPr bwMode="auto">
            <a:xfrm>
              <a:off x="6093" y="4804"/>
              <a:ext cx="1978" cy="1814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Oval 40"/>
            <p:cNvSpPr>
              <a:spLocks noChangeArrowheads="1"/>
            </p:cNvSpPr>
            <p:nvPr/>
          </p:nvSpPr>
          <p:spPr bwMode="auto">
            <a:xfrm>
              <a:off x="7364" y="2992"/>
              <a:ext cx="705" cy="698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0" name="Oval 41"/>
            <p:cNvSpPr>
              <a:spLocks noChangeArrowheads="1"/>
            </p:cNvSpPr>
            <p:nvPr/>
          </p:nvSpPr>
          <p:spPr bwMode="auto">
            <a:xfrm>
              <a:off x="3552" y="3131"/>
              <a:ext cx="703" cy="69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1" name="Arc 42"/>
            <p:cNvSpPr>
              <a:spLocks/>
            </p:cNvSpPr>
            <p:nvPr/>
          </p:nvSpPr>
          <p:spPr bwMode="auto">
            <a:xfrm>
              <a:off x="2281" y="1041"/>
              <a:ext cx="3394" cy="1048"/>
            </a:xfrm>
            <a:custGeom>
              <a:avLst/>
              <a:gdLst>
                <a:gd name="T0" fmla="*/ 9 w 21600"/>
                <a:gd name="T1" fmla="*/ 0 h 17015"/>
                <a:gd name="T2" fmla="*/ 13 w 21600"/>
                <a:gd name="T3" fmla="*/ 0 h 17015"/>
                <a:gd name="T4" fmla="*/ 0 w 21600"/>
                <a:gd name="T5" fmla="*/ 0 h 1701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7015"/>
                <a:gd name="T11" fmla="*/ 21600 w 21600"/>
                <a:gd name="T12" fmla="*/ 17015 h 170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7015" fill="none" extrusionOk="0">
                  <a:moveTo>
                    <a:pt x="14690" y="-1"/>
                  </a:moveTo>
                  <a:cubicBezTo>
                    <a:pt x="19096" y="4087"/>
                    <a:pt x="21600" y="9825"/>
                    <a:pt x="21600" y="15835"/>
                  </a:cubicBezTo>
                  <a:cubicBezTo>
                    <a:pt x="21600" y="16228"/>
                    <a:pt x="21589" y="16622"/>
                    <a:pt x="21567" y="17014"/>
                  </a:cubicBezTo>
                </a:path>
                <a:path w="21600" h="17015" stroke="0" extrusionOk="0">
                  <a:moveTo>
                    <a:pt x="14690" y="-1"/>
                  </a:moveTo>
                  <a:cubicBezTo>
                    <a:pt x="19096" y="4087"/>
                    <a:pt x="21600" y="9825"/>
                    <a:pt x="21600" y="15835"/>
                  </a:cubicBezTo>
                  <a:cubicBezTo>
                    <a:pt x="21600" y="16228"/>
                    <a:pt x="21589" y="16622"/>
                    <a:pt x="21567" y="17014"/>
                  </a:cubicBezTo>
                  <a:lnTo>
                    <a:pt x="0" y="1583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2" name="AutoShape 43"/>
            <p:cNvSpPr>
              <a:spLocks noChangeArrowheads="1"/>
            </p:cNvSpPr>
            <p:nvPr/>
          </p:nvSpPr>
          <p:spPr bwMode="auto">
            <a:xfrm>
              <a:off x="4258" y="5779"/>
              <a:ext cx="563" cy="558"/>
            </a:xfrm>
            <a:prstGeom prst="flowChartMerge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3" name="AutoShape 44"/>
            <p:cNvSpPr>
              <a:spLocks noChangeArrowheads="1"/>
            </p:cNvSpPr>
            <p:nvPr/>
          </p:nvSpPr>
          <p:spPr bwMode="auto">
            <a:xfrm>
              <a:off x="6799" y="5779"/>
              <a:ext cx="561" cy="558"/>
            </a:xfrm>
            <a:prstGeom prst="flowChartMerge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4" name="Oval 45"/>
            <p:cNvSpPr>
              <a:spLocks noChangeArrowheads="1"/>
            </p:cNvSpPr>
            <p:nvPr/>
          </p:nvSpPr>
          <p:spPr bwMode="auto">
            <a:xfrm>
              <a:off x="6940" y="901"/>
              <a:ext cx="280" cy="278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5" name="Oval 46"/>
            <p:cNvSpPr>
              <a:spLocks noChangeArrowheads="1"/>
            </p:cNvSpPr>
            <p:nvPr/>
          </p:nvSpPr>
          <p:spPr bwMode="auto">
            <a:xfrm>
              <a:off x="4399" y="901"/>
              <a:ext cx="280" cy="278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6" name="Arc 47"/>
            <p:cNvSpPr>
              <a:spLocks/>
            </p:cNvSpPr>
            <p:nvPr/>
          </p:nvSpPr>
          <p:spPr bwMode="auto">
            <a:xfrm rot="-5400000">
              <a:off x="5747" y="1224"/>
              <a:ext cx="1521" cy="1204"/>
            </a:xfrm>
            <a:custGeom>
              <a:avLst/>
              <a:gdLst>
                <a:gd name="T0" fmla="*/ 0 w 21351"/>
                <a:gd name="T1" fmla="*/ 0 h 20431"/>
                <a:gd name="T2" fmla="*/ 1 w 21351"/>
                <a:gd name="T3" fmla="*/ 0 h 20431"/>
                <a:gd name="T4" fmla="*/ 0 w 21351"/>
                <a:gd name="T5" fmla="*/ 0 h 20431"/>
                <a:gd name="T6" fmla="*/ 0 60000 65536"/>
                <a:gd name="T7" fmla="*/ 0 60000 65536"/>
                <a:gd name="T8" fmla="*/ 0 60000 65536"/>
                <a:gd name="T9" fmla="*/ 0 w 21351"/>
                <a:gd name="T10" fmla="*/ 0 h 20431"/>
                <a:gd name="T11" fmla="*/ 21351 w 21351"/>
                <a:gd name="T12" fmla="*/ 20431 h 204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51" h="20431" fill="none" extrusionOk="0">
                  <a:moveTo>
                    <a:pt x="7008" y="-1"/>
                  </a:moveTo>
                  <a:cubicBezTo>
                    <a:pt x="14609" y="2606"/>
                    <a:pt x="20134" y="9218"/>
                    <a:pt x="21351" y="17161"/>
                  </a:cubicBezTo>
                </a:path>
                <a:path w="21351" h="20431" stroke="0" extrusionOk="0">
                  <a:moveTo>
                    <a:pt x="7008" y="-1"/>
                  </a:moveTo>
                  <a:cubicBezTo>
                    <a:pt x="14609" y="2606"/>
                    <a:pt x="20134" y="9218"/>
                    <a:pt x="21351" y="17161"/>
                  </a:cubicBezTo>
                  <a:lnTo>
                    <a:pt x="0" y="2043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0"/>
            <a:ext cx="8229600" cy="6126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pic>
        <p:nvPicPr>
          <p:cNvPr id="39939" name="Picture 5" descr="184863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250825" y="549275"/>
            <a:ext cx="8412163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400" b="1">
                <a:solidFill>
                  <a:schemeClr val="tx2"/>
                </a:solidFill>
              </a:rPr>
              <a:t>Задача №725.</a:t>
            </a:r>
          </a:p>
          <a:p>
            <a:pPr algn="ctr"/>
            <a:endParaRPr lang="ru-RU" sz="2400" b="1"/>
          </a:p>
          <a:p>
            <a:pPr algn="ctr"/>
            <a:r>
              <a:rPr lang="ru-RU" sz="2800" b="1"/>
              <a:t>Учень вирізав з паперу 4 квадрати, 6 кругів, </a:t>
            </a:r>
          </a:p>
          <a:p>
            <a:pPr algn="ctr"/>
            <a:r>
              <a:rPr lang="ru-RU" sz="2800" b="1"/>
              <a:t>а трикутників – у 3 рази більше, ніж кругів. </a:t>
            </a:r>
          </a:p>
          <a:p>
            <a:pPr algn="ctr"/>
            <a:r>
              <a:rPr lang="ru-RU" sz="2800" b="1"/>
              <a:t>Скільки всього многокутників вирізав учень? </a:t>
            </a:r>
          </a:p>
        </p:txBody>
      </p:sp>
      <p:sp>
        <p:nvSpPr>
          <p:cNvPr id="39941" name="Rectangle 7"/>
          <p:cNvSpPr>
            <a:spLocks noChangeArrowheads="1"/>
          </p:cNvSpPr>
          <p:nvPr/>
        </p:nvSpPr>
        <p:spPr bwMode="auto">
          <a:xfrm>
            <a:off x="3276600" y="3068638"/>
            <a:ext cx="647700" cy="627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2" name="Oval 11"/>
          <p:cNvSpPr>
            <a:spLocks noChangeArrowheads="1"/>
          </p:cNvSpPr>
          <p:nvPr/>
        </p:nvSpPr>
        <p:spPr bwMode="auto">
          <a:xfrm>
            <a:off x="2771775" y="4149725"/>
            <a:ext cx="576263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3" name="Rectangle 12"/>
          <p:cNvSpPr>
            <a:spLocks noChangeArrowheads="1"/>
          </p:cNvSpPr>
          <p:nvPr/>
        </p:nvSpPr>
        <p:spPr bwMode="auto">
          <a:xfrm>
            <a:off x="4067175" y="3068638"/>
            <a:ext cx="647700" cy="627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Rectangle 13"/>
          <p:cNvSpPr>
            <a:spLocks noChangeArrowheads="1"/>
          </p:cNvSpPr>
          <p:nvPr/>
        </p:nvSpPr>
        <p:spPr bwMode="auto">
          <a:xfrm>
            <a:off x="4859338" y="3068638"/>
            <a:ext cx="647700" cy="627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5" name="Rectangle 14"/>
          <p:cNvSpPr>
            <a:spLocks noChangeArrowheads="1"/>
          </p:cNvSpPr>
          <p:nvPr/>
        </p:nvSpPr>
        <p:spPr bwMode="auto">
          <a:xfrm>
            <a:off x="5651500" y="3068638"/>
            <a:ext cx="647700" cy="627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6" name="Oval 15"/>
          <p:cNvSpPr>
            <a:spLocks noChangeArrowheads="1"/>
          </p:cNvSpPr>
          <p:nvPr/>
        </p:nvSpPr>
        <p:spPr bwMode="auto">
          <a:xfrm>
            <a:off x="3492500" y="4149725"/>
            <a:ext cx="576263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Oval 16"/>
          <p:cNvSpPr>
            <a:spLocks noChangeArrowheads="1"/>
          </p:cNvSpPr>
          <p:nvPr/>
        </p:nvSpPr>
        <p:spPr bwMode="auto">
          <a:xfrm>
            <a:off x="5651500" y="4149725"/>
            <a:ext cx="576263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Oval 17"/>
          <p:cNvSpPr>
            <a:spLocks noChangeArrowheads="1"/>
          </p:cNvSpPr>
          <p:nvPr/>
        </p:nvSpPr>
        <p:spPr bwMode="auto">
          <a:xfrm>
            <a:off x="4140200" y="4149725"/>
            <a:ext cx="576263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9" name="Oval 18"/>
          <p:cNvSpPr>
            <a:spLocks noChangeArrowheads="1"/>
          </p:cNvSpPr>
          <p:nvPr/>
        </p:nvSpPr>
        <p:spPr bwMode="auto">
          <a:xfrm>
            <a:off x="4932363" y="4149725"/>
            <a:ext cx="576262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0" name="Oval 19"/>
          <p:cNvSpPr>
            <a:spLocks noChangeArrowheads="1"/>
          </p:cNvSpPr>
          <p:nvPr/>
        </p:nvSpPr>
        <p:spPr bwMode="auto">
          <a:xfrm>
            <a:off x="6300788" y="4149725"/>
            <a:ext cx="576262" cy="5540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1476375" y="4868863"/>
            <a:ext cx="900113" cy="647700"/>
          </a:xfrm>
          <a:prstGeom prst="triangle">
            <a:avLst>
              <a:gd name="adj" fmla="val 4881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952" name="TextBox 2"/>
          <p:cNvSpPr txBox="1">
            <a:spLocks noChangeArrowheads="1"/>
          </p:cNvSpPr>
          <p:nvPr/>
        </p:nvSpPr>
        <p:spPr bwMode="auto">
          <a:xfrm>
            <a:off x="2413000" y="4878388"/>
            <a:ext cx="355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/>
              <a:t>-</a:t>
            </a:r>
            <a:endParaRPr lang="ru-RU" sz="4000" b="1"/>
          </a:p>
        </p:txBody>
      </p:sp>
      <p:sp>
        <p:nvSpPr>
          <p:cNvPr id="39953" name="TextBox 3"/>
          <p:cNvSpPr txBox="1">
            <a:spLocks noChangeArrowheads="1"/>
          </p:cNvSpPr>
          <p:nvPr/>
        </p:nvSpPr>
        <p:spPr bwMode="auto">
          <a:xfrm>
            <a:off x="2768600" y="4491038"/>
            <a:ext cx="69215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800"/>
              <a:t>?</a:t>
            </a:r>
            <a:endParaRPr lang="ru-RU" sz="880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092950" y="5419725"/>
            <a:ext cx="1866900" cy="127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8983663" y="4479925"/>
            <a:ext cx="0" cy="952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7092950" y="4479925"/>
            <a:ext cx="18573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957" name="TextBox 10"/>
          <p:cNvSpPr txBox="1">
            <a:spLocks noChangeArrowheads="1"/>
          </p:cNvSpPr>
          <p:nvPr/>
        </p:nvSpPr>
        <p:spPr bwMode="auto">
          <a:xfrm>
            <a:off x="3492500" y="4760913"/>
            <a:ext cx="6445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/>
              <a:t>,</a:t>
            </a:r>
            <a:endParaRPr lang="ru-RU" sz="5400" b="1"/>
          </a:p>
        </p:txBody>
      </p:sp>
      <p:sp>
        <p:nvSpPr>
          <p:cNvPr id="39958" name="TextBox 11"/>
          <p:cNvSpPr txBox="1">
            <a:spLocks noChangeArrowheads="1"/>
          </p:cNvSpPr>
          <p:nvPr/>
        </p:nvSpPr>
        <p:spPr bwMode="auto">
          <a:xfrm>
            <a:off x="3709988" y="5124450"/>
            <a:ext cx="35972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/>
              <a:t>у  3 рази більше </a:t>
            </a:r>
            <a:endParaRPr lang="ru-RU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 smtClean="0"/>
          </a:p>
        </p:txBody>
      </p:sp>
      <p:sp>
        <p:nvSpPr>
          <p:cNvPr id="41986" name="Подзаголовок 2"/>
          <p:cNvSpPr>
            <a:spLocks noGrp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41987" name="Picture 3" descr="D:\Галина\Рамки\рамка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Box 6"/>
          <p:cNvSpPr txBox="1">
            <a:spLocks noChangeArrowheads="1"/>
          </p:cNvSpPr>
          <p:nvPr/>
        </p:nvSpPr>
        <p:spPr bwMode="auto">
          <a:xfrm>
            <a:off x="4502150" y="1989138"/>
            <a:ext cx="184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4800" b="1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41989" name="Picture 7" descr="0d64e1cc882b8544e7f4e302bdc8672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3068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00015991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926129" y="1670568"/>
            <a:ext cx="1396582" cy="15697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41991" name="Text Box 10"/>
          <p:cNvSpPr txBox="1">
            <a:spLocks noChangeArrowheads="1"/>
          </p:cNvSpPr>
          <p:nvPr/>
        </p:nvSpPr>
        <p:spPr bwMode="auto">
          <a:xfrm>
            <a:off x="5127625" y="3305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1992" name="Picture 2" descr="D:\ДОКУМЕНТАЦИЯ\ПРЕЗЕНТАЦІЇ\шаблоны\анимация\Школа\5e8dd58436c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75" y="4292600"/>
            <a:ext cx="2952750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Text Box 12"/>
          <p:cNvSpPr txBox="1">
            <a:spLocks noChangeArrowheads="1"/>
          </p:cNvSpPr>
          <p:nvPr/>
        </p:nvSpPr>
        <p:spPr bwMode="auto">
          <a:xfrm>
            <a:off x="1619250" y="765175"/>
            <a:ext cx="4376738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solidFill>
                  <a:schemeClr val="tx2"/>
                </a:solidFill>
              </a:rPr>
              <a:t> </a:t>
            </a:r>
            <a:r>
              <a:rPr lang="ru-RU" sz="2800" b="1">
                <a:solidFill>
                  <a:schemeClr val="tx2"/>
                </a:solidFill>
              </a:rPr>
              <a:t>Павине око</a:t>
            </a:r>
          </a:p>
          <a:p>
            <a:pPr algn="ctr"/>
            <a:r>
              <a:rPr lang="ru-RU" sz="2000" b="1"/>
              <a:t>Широковідомий завдяки своєму </a:t>
            </a:r>
          </a:p>
          <a:p>
            <a:pPr algn="ctr"/>
            <a:r>
              <a:rPr lang="ru-RU" sz="2000" b="1"/>
              <a:t>яскравому забарвленню</a:t>
            </a:r>
          </a:p>
          <a:p>
            <a:pPr algn="ctr"/>
            <a:r>
              <a:rPr lang="ru-RU" sz="2000" b="1"/>
              <a:t>та доволі великим розмірам</a:t>
            </a:r>
          </a:p>
          <a:p>
            <a:pPr algn="ctr"/>
            <a:r>
              <a:rPr lang="ru-RU" sz="2000" b="1"/>
              <a:t> (розмах крил до 5 см).</a:t>
            </a:r>
          </a:p>
          <a:p>
            <a:pPr algn="ctr"/>
            <a:r>
              <a:rPr lang="ru-RU"/>
              <a:t> </a:t>
            </a:r>
            <a:r>
              <a:rPr lang="ru-RU" sz="2000" b="1"/>
              <a:t>Зимує в підвалах, печерах ,</a:t>
            </a:r>
          </a:p>
          <a:p>
            <a:pPr algn="ctr"/>
            <a:r>
              <a:rPr lang="ru-RU" sz="2000" b="1"/>
              <a:t>зявляється рано навесні, </a:t>
            </a:r>
          </a:p>
          <a:p>
            <a:pPr algn="ctr"/>
            <a:r>
              <a:rPr lang="ru-RU" sz="2000" b="1"/>
              <a:t>коли виходить зі схованок</a:t>
            </a:r>
          </a:p>
          <a:p>
            <a:pPr algn="ctr"/>
            <a:r>
              <a:rPr lang="ru-RU" sz="2000" b="1"/>
              <a:t> для відкладки яєць.</a:t>
            </a:r>
          </a:p>
          <a:p>
            <a:pPr algn="ctr"/>
            <a:r>
              <a:rPr lang="ru-RU" sz="2000" b="1"/>
              <a:t> Самка може відкладати</a:t>
            </a:r>
          </a:p>
          <a:p>
            <a:pPr algn="ctr"/>
            <a:r>
              <a:rPr lang="ru-RU" sz="2000" b="1"/>
              <a:t> до 500 яєць за одну кладку. </a:t>
            </a:r>
          </a:p>
        </p:txBody>
      </p:sp>
    </p:spTree>
  </p:cSld>
  <p:clrMapOvr>
    <a:masterClrMapping/>
  </p:clrMapOvr>
  <p:transition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5" descr="C:\Users\Ryslan\Desktop\49707467528060076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15888"/>
            <a:ext cx="2952750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4663" y="2205038"/>
            <a:ext cx="433863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6000" b="1">
                <a:solidFill>
                  <a:srgbClr val="800080"/>
                </a:solidFill>
                <a:latin typeface="Calibri" pitchFamily="34" charset="0"/>
              </a:rPr>
              <a:t>Завдання </a:t>
            </a:r>
          </a:p>
          <a:p>
            <a:pPr algn="ctr"/>
            <a:r>
              <a:rPr lang="uk-UA" sz="6000" b="1">
                <a:solidFill>
                  <a:srgbClr val="800080"/>
                </a:solidFill>
                <a:latin typeface="Calibri" pitchFamily="34" charset="0"/>
              </a:rPr>
              <a:t>№727</a:t>
            </a:r>
          </a:p>
          <a:p>
            <a:pPr algn="ctr"/>
            <a:r>
              <a:rPr lang="uk-UA" sz="4000" b="1">
                <a:solidFill>
                  <a:schemeClr val="tx2"/>
                </a:solidFill>
                <a:latin typeface="Calibri" pitchFamily="34" charset="0"/>
              </a:rPr>
              <a:t>Самостійна робота</a:t>
            </a:r>
            <a:endParaRPr lang="ru-RU" sz="4000" b="1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4" name="Picture 2" descr="зая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4221163"/>
            <a:ext cx="1871663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2349500"/>
            <a:ext cx="862013" cy="12509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 smtClean="0"/>
          </a:p>
        </p:txBody>
      </p:sp>
      <p:sp>
        <p:nvSpPr>
          <p:cNvPr id="44034" name="Подзаголовок 2"/>
          <p:cNvSpPr>
            <a:spLocks noGrp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44035" name="Picture 3" descr="D:\Галина\Рамки\рамка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Box 6"/>
          <p:cNvSpPr txBox="1">
            <a:spLocks noChangeArrowheads="1"/>
          </p:cNvSpPr>
          <p:nvPr/>
        </p:nvSpPr>
        <p:spPr bwMode="auto">
          <a:xfrm>
            <a:off x="4503738" y="1989138"/>
            <a:ext cx="184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4800" b="1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5" name="Picture 6" descr="post-311386-12896529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836613"/>
            <a:ext cx="32146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post-311386-12896529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3141663"/>
            <a:ext cx="32146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Text Box 8"/>
          <p:cNvSpPr txBox="1">
            <a:spLocks noChangeArrowheads="1"/>
          </p:cNvSpPr>
          <p:nvPr/>
        </p:nvSpPr>
        <p:spPr bwMode="auto">
          <a:xfrm>
            <a:off x="2195513" y="1697038"/>
            <a:ext cx="1031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6000" b="1"/>
              <a:t>10</a:t>
            </a:r>
            <a:endParaRPr lang="ru-RU" sz="6000" b="1"/>
          </a:p>
        </p:txBody>
      </p:sp>
      <p:sp>
        <p:nvSpPr>
          <p:cNvPr id="44040" name="Text Box 9"/>
          <p:cNvSpPr txBox="1">
            <a:spLocks noChangeArrowheads="1"/>
          </p:cNvSpPr>
          <p:nvPr/>
        </p:nvSpPr>
        <p:spPr bwMode="auto">
          <a:xfrm>
            <a:off x="4500563" y="4221163"/>
            <a:ext cx="2905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6600" b="1"/>
              <a:t>3</a:t>
            </a:r>
            <a:endParaRPr lang="ru-RU" sz="6600" b="1"/>
          </a:p>
        </p:txBody>
      </p:sp>
    </p:spTree>
  </p:cSld>
  <p:clrMapOvr>
    <a:masterClrMapping/>
  </p:clrMapOvr>
  <p:transition>
    <p:wedg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/>
      <p:bldP spid="440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Группа 1"/>
          <p:cNvGrpSpPr>
            <a:grpSpLocks/>
          </p:cNvGrpSpPr>
          <p:nvPr/>
        </p:nvGrpSpPr>
        <p:grpSpPr bwMode="auto">
          <a:xfrm>
            <a:off x="1042988" y="-1466850"/>
            <a:ext cx="6715125" cy="3592513"/>
            <a:chOff x="607288" y="-815361"/>
            <a:chExt cx="7925152" cy="5283634"/>
          </a:xfrm>
        </p:grpSpPr>
        <p:sp>
          <p:nvSpPr>
            <p:cNvPr id="16390" name="Прямоугольник 4"/>
            <p:cNvSpPr>
              <a:spLocks noChangeArrowheads="1"/>
            </p:cNvSpPr>
            <p:nvPr/>
          </p:nvSpPr>
          <p:spPr bwMode="auto">
            <a:xfrm>
              <a:off x="607288" y="-815361"/>
              <a:ext cx="7925152" cy="539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>
                <a:solidFill>
                  <a:srgbClr val="77933C"/>
                </a:solidFill>
                <a:cs typeface="Arial" charset="0"/>
              </a:endParaRPr>
            </a:p>
          </p:txBody>
        </p:sp>
        <p:sp>
          <p:nvSpPr>
            <p:cNvPr id="16391" name="Прямоугольник 3"/>
            <p:cNvSpPr>
              <a:spLocks noChangeArrowheads="1"/>
            </p:cNvSpPr>
            <p:nvPr/>
          </p:nvSpPr>
          <p:spPr bwMode="auto">
            <a:xfrm>
              <a:off x="1366079" y="3884575"/>
              <a:ext cx="6491880" cy="583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2000">
                <a:solidFill>
                  <a:srgbClr val="77933C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16386" name="TextBox 6"/>
          <p:cNvSpPr txBox="1">
            <a:spLocks noChangeArrowheads="1"/>
          </p:cNvSpPr>
          <p:nvPr/>
        </p:nvSpPr>
        <p:spPr bwMode="auto">
          <a:xfrm>
            <a:off x="1692275" y="1125538"/>
            <a:ext cx="575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77933C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471863" y="1865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6388" name="Picture 7" descr="fon-dlya-prezentacii-vesna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171450"/>
            <a:ext cx="9525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250825" y="549275"/>
            <a:ext cx="8893175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chemeClr val="tx2"/>
                </a:solidFill>
              </a:rPr>
              <a:t>Психологічне налаштування:</a:t>
            </a:r>
          </a:p>
          <a:p>
            <a:pPr algn="ctr"/>
            <a:endParaRPr lang="uk-UA" sz="6000" b="1">
              <a:solidFill>
                <a:schemeClr val="tx2"/>
              </a:solidFill>
            </a:endParaRPr>
          </a:p>
          <a:p>
            <a:pPr algn="ctr"/>
            <a:r>
              <a:rPr lang="uk-UA" sz="3200" b="1">
                <a:solidFill>
                  <a:schemeClr val="hlink"/>
                </a:solidFill>
              </a:rPr>
              <a:t>Не просто слухали , а й чули .</a:t>
            </a:r>
          </a:p>
          <a:p>
            <a:pPr algn="ctr"/>
            <a:r>
              <a:rPr lang="uk-UA" sz="3200" b="1">
                <a:solidFill>
                  <a:schemeClr val="accent2"/>
                </a:solidFill>
              </a:rPr>
              <a:t>Не просто дивились, а й бачили.</a:t>
            </a:r>
          </a:p>
          <a:p>
            <a:pPr algn="ctr"/>
            <a:r>
              <a:rPr lang="uk-UA" sz="3200" b="1">
                <a:solidFill>
                  <a:srgbClr val="33CCFF"/>
                </a:solidFill>
              </a:rPr>
              <a:t>Не просто відповідали , а й міркували.</a:t>
            </a:r>
          </a:p>
          <a:p>
            <a:pPr algn="ctr"/>
            <a:r>
              <a:rPr lang="uk-UA" sz="3200" b="1">
                <a:solidFill>
                  <a:schemeClr val="hlink"/>
                </a:solidFill>
              </a:rPr>
              <a:t>Дружно й плідно працювали.</a:t>
            </a:r>
            <a:r>
              <a:rPr lang="uk-UA" sz="3200">
                <a:solidFill>
                  <a:schemeClr val="hlink"/>
                </a:solidFill>
              </a:rPr>
              <a:t> </a:t>
            </a:r>
            <a:endParaRPr lang="ru-RU" sz="3200" b="1">
              <a:solidFill>
                <a:schemeClr val="hlink"/>
              </a:solidFill>
            </a:endParaRPr>
          </a:p>
          <a:p>
            <a:endParaRPr lang="ru-RU" sz="32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4192588" y="3160713"/>
            <a:ext cx="2765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Метелик геометр фігури</a:t>
            </a:r>
            <a:endParaRPr lang="ru-RU"/>
          </a:p>
        </p:txBody>
      </p:sp>
      <p:pic>
        <p:nvPicPr>
          <p:cNvPr id="45060" name="Picture 5" descr="fon-dlya-prezentacii-vesna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152400"/>
            <a:ext cx="9525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Ryslan\Desktop\EaIkGyiGEu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3550" y="3284538"/>
            <a:ext cx="36004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-280988" y="2179638"/>
            <a:ext cx="5951538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</a:rPr>
              <a:t>Їжачки</a:t>
            </a:r>
            <a:r>
              <a:rPr lang="ru-RU" sz="2000" b="1"/>
              <a:t>  – це невеликі звірі. </a:t>
            </a:r>
          </a:p>
          <a:p>
            <a:pPr algn="ctr"/>
            <a:r>
              <a:rPr lang="ru-RU" sz="2000" b="1"/>
              <a:t> Довжина їх зазвичай становить 20-30 см.</a:t>
            </a:r>
          </a:p>
          <a:p>
            <a:pPr algn="ctr"/>
            <a:r>
              <a:rPr lang="ru-RU" sz="2000" b="1"/>
              <a:t> Вага – 700-800 г.</a:t>
            </a:r>
          </a:p>
          <a:p>
            <a:pPr algn="ctr"/>
            <a:r>
              <a:rPr lang="ru-RU" sz="2000" b="1"/>
              <a:t> Тривалість життя – 4-7 років.</a:t>
            </a:r>
          </a:p>
          <a:p>
            <a:pPr algn="ctr"/>
            <a:r>
              <a:rPr lang="ru-RU" sz="2000" b="1"/>
              <a:t> Їжачки мають поганий зір, </a:t>
            </a:r>
          </a:p>
          <a:p>
            <a:pPr algn="ctr"/>
            <a:r>
              <a:rPr lang="ru-RU" sz="2000" b="1"/>
              <a:t>але досить хороший слух і нюх. </a:t>
            </a:r>
          </a:p>
          <a:p>
            <a:pPr algn="ctr"/>
            <a:r>
              <a:rPr lang="ru-RU" sz="2000" b="1"/>
              <a:t>На зиму вони впадають у сплячку. </a:t>
            </a:r>
          </a:p>
          <a:p>
            <a:pPr algn="ctr"/>
            <a:r>
              <a:rPr lang="ru-RU" sz="2000" b="1"/>
              <a:t>Їх серця сповільнюють ритм</a:t>
            </a:r>
          </a:p>
          <a:p>
            <a:pPr algn="ctr"/>
            <a:r>
              <a:rPr lang="ru-RU" sz="2000" b="1"/>
              <a:t> від 180 ударів на хвилину до 20-60. </a:t>
            </a:r>
          </a:p>
          <a:p>
            <a:pPr algn="ctr"/>
            <a:r>
              <a:rPr lang="ru-RU" sz="2000" b="1"/>
              <a:t>А вдихають в цей період вони</a:t>
            </a:r>
          </a:p>
          <a:p>
            <a:pPr algn="ctr"/>
            <a:r>
              <a:rPr lang="ru-RU" sz="2000" b="1"/>
              <a:t> всього 1 раз в хвилину.</a:t>
            </a:r>
          </a:p>
          <a:p>
            <a:pPr algn="ctr"/>
            <a:r>
              <a:rPr lang="ru-RU" sz="2000" b="1"/>
              <a:t>Сплячка триває в період з жовтня по квітень.</a:t>
            </a:r>
          </a:p>
          <a:p>
            <a:pPr algn="ctr"/>
            <a:r>
              <a:rPr lang="ru-RU" sz="2000" b="1"/>
              <a:t> З нірки колючі звірятка виходять </a:t>
            </a:r>
          </a:p>
          <a:p>
            <a:pPr algn="ctr"/>
            <a:r>
              <a:rPr lang="ru-RU" sz="2000" b="1"/>
              <a:t>при температурі близько 15 градусів.</a:t>
            </a:r>
          </a:p>
          <a:p>
            <a:pPr algn="ctr"/>
            <a:endParaRPr lang="ru-RU" sz="2000" b="1"/>
          </a:p>
          <a:p>
            <a:pPr algn="ctr"/>
            <a:endParaRPr lang="ru-RU" b="1"/>
          </a:p>
          <a:p>
            <a:pPr algn="ctr"/>
            <a:endParaRPr lang="ru-RU"/>
          </a:p>
        </p:txBody>
      </p:sp>
      <p:pic>
        <p:nvPicPr>
          <p:cNvPr id="45063" name="Picture 8" descr="0d64e1cc882b8544e7f4e302bdc8672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33375"/>
            <a:ext cx="237648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4192588" y="3160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6083" name="Picture 7" descr="obrazets-slayda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8" descr="giph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2205038"/>
            <a:ext cx="53276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10"/>
          <p:cNvSpPr>
            <a:spLocks noChangeArrowheads="1"/>
          </p:cNvSpPr>
          <p:nvPr/>
        </p:nvSpPr>
        <p:spPr bwMode="auto">
          <a:xfrm>
            <a:off x="1763713" y="1528763"/>
            <a:ext cx="43767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800" b="1">
                <a:solidFill>
                  <a:schemeClr val="tx2"/>
                </a:solidFill>
              </a:rPr>
              <a:t>Гра </a:t>
            </a:r>
          </a:p>
          <a:p>
            <a:pPr algn="ctr"/>
            <a:r>
              <a:rPr lang="uk-UA" sz="4800" b="1">
                <a:solidFill>
                  <a:schemeClr val="tx2"/>
                </a:solidFill>
              </a:rPr>
              <a:t>“Букет квітів”</a:t>
            </a:r>
            <a:endParaRPr lang="ru-RU" sz="4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4192588" y="3160713"/>
            <a:ext cx="2765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Метелик геометр фігури</a:t>
            </a:r>
            <a:endParaRPr lang="ru-RU"/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3543300" y="2439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7108" name="Picture 5" descr="e`kologiya-shablon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540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6"/>
          <p:cNvSpPr txBox="1">
            <a:spLocks noChangeArrowheads="1"/>
          </p:cNvSpPr>
          <p:nvPr/>
        </p:nvSpPr>
        <p:spPr bwMode="auto">
          <a:xfrm>
            <a:off x="1258888" y="908050"/>
            <a:ext cx="7742237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000" b="1">
                <a:solidFill>
                  <a:schemeClr val="tx2"/>
                </a:solidFill>
              </a:rPr>
              <a:t>Гра “Вихваляночка”</a:t>
            </a:r>
          </a:p>
          <a:p>
            <a:pPr algn="ctr"/>
            <a:endParaRPr lang="ru-RU" sz="2800" b="1"/>
          </a:p>
          <a:p>
            <a:pPr algn="ctr"/>
            <a:r>
              <a:rPr lang="ru-RU" sz="3200" b="1">
                <a:solidFill>
                  <a:schemeClr val="accent2"/>
                </a:solidFill>
              </a:rPr>
              <a:t>Сьогодні на уроці я дізнався (лася)…</a:t>
            </a:r>
            <a:br>
              <a:rPr lang="ru-RU" sz="3200" b="1">
                <a:solidFill>
                  <a:schemeClr val="accent2"/>
                </a:solidFill>
              </a:rPr>
            </a:br>
            <a:endParaRPr lang="ru-RU" sz="3200" b="1">
              <a:solidFill>
                <a:schemeClr val="accent2"/>
              </a:solidFill>
            </a:endParaRPr>
          </a:p>
          <a:p>
            <a:pPr algn="ctr"/>
            <a:r>
              <a:rPr lang="ru-RU" sz="3200" b="1">
                <a:solidFill>
                  <a:schemeClr val="hlink"/>
                </a:solidFill>
              </a:rPr>
              <a:t>Я навчився …</a:t>
            </a:r>
          </a:p>
          <a:p>
            <a:pPr algn="ctr"/>
            <a:endParaRPr lang="uk-UA" sz="3200" b="1">
              <a:solidFill>
                <a:schemeClr val="hlink"/>
              </a:solidFill>
            </a:endParaRPr>
          </a:p>
          <a:p>
            <a:pPr algn="ctr"/>
            <a:r>
              <a:rPr lang="uk-UA" sz="3200" b="1">
                <a:solidFill>
                  <a:schemeClr val="accent1"/>
                </a:solidFill>
              </a:rPr>
              <a:t>Мені сподобалось …</a:t>
            </a:r>
            <a:endParaRPr lang="ru-RU" sz="3200" b="1">
              <a:solidFill>
                <a:schemeClr val="accent1"/>
              </a:solidFill>
            </a:endParaRPr>
          </a:p>
        </p:txBody>
      </p:sp>
      <p:pic>
        <p:nvPicPr>
          <p:cNvPr id="47110" name="Picture 2" descr="D:\ДОКУМЕНТАЦИЯ\ПРЕЗЕНТАЦІЇ\шаблоны\анимация\Школа\5f643dbb88b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365625"/>
            <a:ext cx="4310063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836613"/>
            <a:ext cx="8229600" cy="45259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6000" b="1" smtClean="0">
                <a:solidFill>
                  <a:schemeClr val="tx2"/>
                </a:solidFill>
              </a:rPr>
              <a:t>Подяка: 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Всі ви добре працювали ,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На уроці не дрімали.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Гарно руки піднімали.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Знань багато упіймали.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Вам дарує Фіксик фішки.</a:t>
            </a:r>
          </a:p>
          <a:p>
            <a:pPr algn="ctr">
              <a:buFont typeface="Arial" charset="0"/>
              <a:buNone/>
            </a:pPr>
            <a:r>
              <a:rPr lang="uk-UA" b="1" smtClean="0"/>
              <a:t>Бо ви хороші дітки. </a:t>
            </a:r>
            <a:endParaRPr lang="ru-RU" b="1" smtClean="0"/>
          </a:p>
        </p:txBody>
      </p:sp>
      <p:pic>
        <p:nvPicPr>
          <p:cNvPr id="48130" name="Picture 5" descr="Фиксики: пазли про Папуса і Нулик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060575"/>
            <a:ext cx="20875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29600" cy="45259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4800" b="1" smtClean="0">
                <a:solidFill>
                  <a:schemeClr val="tx2"/>
                </a:solidFill>
              </a:rPr>
              <a:t>Домашнє завдання </a:t>
            </a:r>
            <a:endParaRPr lang="uk-UA" sz="4800" smtClean="0">
              <a:solidFill>
                <a:schemeClr val="tx2"/>
              </a:solidFill>
            </a:endParaRPr>
          </a:p>
          <a:p>
            <a:pPr algn="ctr">
              <a:buFont typeface="Arial" charset="0"/>
              <a:buNone/>
            </a:pPr>
            <a:r>
              <a:rPr lang="uk-UA" sz="4000" b="1" smtClean="0"/>
              <a:t>с.110, №728, 729.</a:t>
            </a:r>
            <a:endParaRPr lang="ru-RU" sz="4000" b="1" smtClean="0"/>
          </a:p>
        </p:txBody>
      </p:sp>
      <p:pic>
        <p:nvPicPr>
          <p:cNvPr id="49154" name="Picture 5" descr="0d64e1cc882b8544e7f4e302bdc8672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2781300"/>
            <a:ext cx="3240088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4192588" y="3160713"/>
            <a:ext cx="2765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Метелик геометр фігури</a:t>
            </a:r>
            <a:endParaRPr lang="ru-RU"/>
          </a:p>
        </p:txBody>
      </p:sp>
      <p:pic>
        <p:nvPicPr>
          <p:cNvPr id="50179" name="Picture 5" descr="slide_22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0180" name="Picture 6" descr="Фиксики: пазли про Папуса і Нулик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005263"/>
            <a:ext cx="2411413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 flipV="1">
            <a:off x="8172450" y="0"/>
            <a:ext cx="71438" cy="792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z="1800" smtClean="0"/>
          </a:p>
        </p:txBody>
      </p:sp>
      <p:pic>
        <p:nvPicPr>
          <p:cNvPr id="17410" name="Picture 7" descr="Cute-forest-spring-backgrou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8"/>
          <p:cNvSpPr txBox="1">
            <a:spLocks noChangeArrowheads="1"/>
          </p:cNvSpPr>
          <p:nvPr/>
        </p:nvSpPr>
        <p:spPr bwMode="auto">
          <a:xfrm>
            <a:off x="1908175" y="1341438"/>
            <a:ext cx="62611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6000" b="1">
                <a:solidFill>
                  <a:schemeClr val="tx2"/>
                </a:solidFill>
              </a:rPr>
              <a:t>Девіз:</a:t>
            </a:r>
          </a:p>
          <a:p>
            <a:pPr algn="ctr"/>
            <a:endParaRPr lang="uk-UA" sz="4400" b="1">
              <a:solidFill>
                <a:schemeClr val="tx2"/>
              </a:solidFill>
            </a:endParaRPr>
          </a:p>
          <a:p>
            <a:pPr algn="ctr"/>
            <a:r>
              <a:rPr lang="uk-UA" sz="4400" b="1"/>
              <a:t>“Не кажи не не вмію , </a:t>
            </a:r>
          </a:p>
          <a:p>
            <a:pPr algn="ctr"/>
            <a:r>
              <a:rPr lang="uk-UA" sz="4400" b="1"/>
              <a:t>а кажи навчусь”.</a:t>
            </a:r>
            <a:r>
              <a:rPr lang="ru-RU" sz="4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0"/>
            <a:ext cx="8229600" cy="6126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18435" name="Picture 4" descr="obrazets-slayda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exact_90x84_db4a89720e4e0c45ad34bca30e84b1c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125538"/>
            <a:ext cx="25923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exact_90x84_8f1f7646ebf5986d291c1aa714c3e4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420938"/>
            <a:ext cx="24479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2463800" y="1431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458" name="Text Box 6"/>
          <p:cNvSpPr txBox="1">
            <a:spLocks noChangeArrowheads="1"/>
          </p:cNvSpPr>
          <p:nvPr/>
        </p:nvSpPr>
        <p:spPr bwMode="auto">
          <a:xfrm>
            <a:off x="2535238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459" name="Text Box 9"/>
          <p:cNvSpPr txBox="1">
            <a:spLocks noChangeArrowheads="1"/>
          </p:cNvSpPr>
          <p:nvPr/>
        </p:nvSpPr>
        <p:spPr bwMode="auto">
          <a:xfrm>
            <a:off x="3400425" y="1065213"/>
            <a:ext cx="1724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Усний рахунок</a:t>
            </a:r>
            <a:endParaRPr lang="ru-RU"/>
          </a:p>
        </p:txBody>
      </p:sp>
      <p:pic>
        <p:nvPicPr>
          <p:cNvPr id="3" name="videoplayback (4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0"/>
            <a:ext cx="8229600" cy="6126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mtClean="0"/>
          </a:p>
        </p:txBody>
      </p:sp>
      <p:pic>
        <p:nvPicPr>
          <p:cNvPr id="20483" name="Picture 4" descr="obrazets-slayda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1813"/>
            <a:ext cx="9144000" cy="727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exact_90x84_7d82fdffde8325ba2ce0f91bea0b13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700213"/>
            <a:ext cx="23050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exact_90x84_239648db4c07ded0fff9c72df70322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1700213"/>
            <a:ext cx="25209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200650" y="1431925"/>
            <a:ext cx="1458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/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1722438" y="571500"/>
            <a:ext cx="5454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600" b="1">
                <a:solidFill>
                  <a:schemeClr val="tx2"/>
                </a:solidFill>
              </a:rPr>
              <a:t>Каліграфічна хвилинка</a:t>
            </a:r>
            <a:endParaRPr lang="ru-RU" sz="3600" b="1">
              <a:solidFill>
                <a:schemeClr val="tx2"/>
              </a:solidFill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3779838" y="2133600"/>
            <a:ext cx="13144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8000" b="1"/>
              <a:t>70</a:t>
            </a:r>
            <a:endParaRPr lang="ru-RU" sz="8000" b="1"/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4211638" y="4097338"/>
            <a:ext cx="18002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8000" b="1"/>
              <a:t>60</a:t>
            </a:r>
            <a:endParaRPr lang="ru-RU" sz="8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5"/>
          <p:cNvSpPr>
            <a:spLocks noGrp="1"/>
          </p:cNvSpPr>
          <p:nvPr>
            <p:ph sz="half" idx="4294967295"/>
          </p:nvPr>
        </p:nvSpPr>
        <p:spPr bwMode="auto">
          <a:xfrm>
            <a:off x="755650" y="3068638"/>
            <a:ext cx="4054475" cy="3097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uk-UA" sz="3600" u="sng" smtClean="0">
                <a:latin typeface="Times New Roman" pitchFamily="18" charset="0"/>
                <a:cs typeface="Times New Roman" pitchFamily="18" charset="0"/>
              </a:rPr>
              <a:t>сова</a:t>
            </a:r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 за літо знищує тисячу польових  мишей, зберігаючи 1 т. хліба.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8" descr="http://cueflash.com/cardimages/questions/thumbnails/0/2/4820463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857461" y="1127126"/>
            <a:ext cx="3756314" cy="497931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1507" name="Picture 4" descr="fixiki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33375"/>
            <a:ext cx="28765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435600" y="908050"/>
            <a:ext cx="3251200" cy="5095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sz="4000" smtClean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27088" y="0"/>
            <a:ext cx="8316912" cy="72342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smtClean="0"/>
              <a:t>Математичний диктант</a:t>
            </a: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22531" name="Picture 4" descr="e`kologiya-shablon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900113" y="836613"/>
            <a:ext cx="799465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4000" b="1">
                <a:solidFill>
                  <a:schemeClr val="tx2"/>
                </a:solidFill>
              </a:rPr>
              <a:t>Математичний диктант </a:t>
            </a:r>
          </a:p>
          <a:p>
            <a:pPr algn="ctr"/>
            <a:endParaRPr lang="uk-UA" sz="4000" b="1">
              <a:solidFill>
                <a:schemeClr val="folHlink"/>
              </a:solidFill>
            </a:endParaRPr>
          </a:p>
          <a:p>
            <a:pPr algn="ctr"/>
            <a:r>
              <a:rPr lang="uk-UA" sz="4000" b="1">
                <a:solidFill>
                  <a:schemeClr val="folHlink"/>
                </a:solidFill>
              </a:rPr>
              <a:t>Самоперевірка</a:t>
            </a:r>
          </a:p>
          <a:p>
            <a:pPr algn="ctr"/>
            <a:endParaRPr lang="uk-UA" sz="5400" b="1"/>
          </a:p>
          <a:p>
            <a:pPr algn="ctr"/>
            <a:r>
              <a:rPr lang="uk-UA" sz="5400" b="1"/>
              <a:t>6   6  16   36  46  96    16</a:t>
            </a:r>
            <a:r>
              <a:rPr lang="ru-RU" sz="5400" b="1"/>
              <a:t> </a:t>
            </a:r>
          </a:p>
        </p:txBody>
      </p:sp>
      <p:pic>
        <p:nvPicPr>
          <p:cNvPr id="22533" name="Picture 6" descr="Рисунок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3860800"/>
            <a:ext cx="216058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803</Words>
  <Application>Microsoft Office PowerPoint</Application>
  <PresentationFormat>Экран (4:3)</PresentationFormat>
  <Paragraphs>173</Paragraphs>
  <Slides>35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35</vt:i4>
      </vt:variant>
    </vt:vector>
  </HeadingPairs>
  <TitlesOfParts>
    <vt:vector size="52" baseType="lpstr">
      <vt:lpstr>Arial</vt:lpstr>
      <vt:lpstr>Calibri</vt:lpstr>
      <vt:lpstr>Monotype Corsiva</vt:lpstr>
      <vt:lpstr>Times New Roman</vt:lpstr>
      <vt:lpstr>Trebuchet MS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User</cp:lastModifiedBy>
  <cp:revision>43</cp:revision>
  <dcterms:created xsi:type="dcterms:W3CDTF">2014-07-06T18:18:01Z</dcterms:created>
  <dcterms:modified xsi:type="dcterms:W3CDTF">2018-03-13T18:25:15Z</dcterms:modified>
</cp:coreProperties>
</file>