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theme/theme7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84" r:id="rId2"/>
    <p:sldMasterId id="2147483696" r:id="rId3"/>
    <p:sldMasterId id="2147483708" r:id="rId4"/>
    <p:sldMasterId id="2147483720" r:id="rId5"/>
    <p:sldMasterId id="2147483732" r:id="rId6"/>
  </p:sldMasterIdLst>
  <p:notesMasterIdLst>
    <p:notesMasterId r:id="rId25"/>
  </p:notesMasterIdLst>
  <p:sldIdLst>
    <p:sldId id="272" r:id="rId7"/>
    <p:sldId id="273" r:id="rId8"/>
    <p:sldId id="276" r:id="rId9"/>
    <p:sldId id="286" r:id="rId10"/>
    <p:sldId id="283" r:id="rId11"/>
    <p:sldId id="275" r:id="rId12"/>
    <p:sldId id="288" r:id="rId13"/>
    <p:sldId id="289" r:id="rId14"/>
    <p:sldId id="274" r:id="rId15"/>
    <p:sldId id="263" r:id="rId16"/>
    <p:sldId id="290" r:id="rId17"/>
    <p:sldId id="293" r:id="rId18"/>
    <p:sldId id="294" r:id="rId19"/>
    <p:sldId id="264" r:id="rId20"/>
    <p:sldId id="268" r:id="rId21"/>
    <p:sldId id="267" r:id="rId22"/>
    <p:sldId id="295" r:id="rId23"/>
    <p:sldId id="285" r:id="rId24"/>
  </p:sldIdLst>
  <p:sldSz cx="9144000" cy="6858000" type="screen4x3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06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5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5.xml"/><Relationship Id="rId24" Type="http://schemas.openxmlformats.org/officeDocument/2006/relationships/slide" Target="slides/slide18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theme" Target="theme/theme1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6A66883-2AEA-415F-A85E-65046E88ED7C}" type="datetimeFigureOut">
              <a:rPr lang="uk-UA" smtClean="0"/>
              <a:t>11.03.2018</a:t>
            </a:fld>
            <a:endParaRPr lang="uk-UA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D37554D-286B-4CA2-BE0B-38B6A4571518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6577109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8355B4-052C-4064-AAE7-6B1FFEE4E74A}" type="slidenum">
              <a:rPr lang="uk-UA" smtClean="0">
                <a:solidFill>
                  <a:prstClr val="black"/>
                </a:solidFill>
              </a:rPr>
              <a:pPr/>
              <a:t>1</a:t>
            </a:fld>
            <a:endParaRPr lang="uk-UA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897650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8355B4-052C-4064-AAE7-6B1FFEE4E74A}" type="slidenum">
              <a:rPr lang="uk-UA" smtClean="0">
                <a:solidFill>
                  <a:prstClr val="black"/>
                </a:solidFill>
              </a:rPr>
              <a:pPr/>
              <a:t>2</a:t>
            </a:fld>
            <a:endParaRPr lang="uk-UA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897650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948A04-5446-4D45-9C72-D500F9B49066}" type="slidenum">
              <a:rPr lang="uk-UA" smtClean="0"/>
              <a:t>11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8261610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uk-UA" smtClean="0"/>
              <a:t>Зразок підзаголовка</a:t>
            </a:r>
            <a:endParaRPr lang="uk-UA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BBC25A-B5FE-4A9F-BF75-9A1B6137E099}" type="datetime1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11.03.2018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583657-214D-44B8-AD2B-E515C3077032}" type="slidenum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33489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і вертикальни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1E37E6-18B2-4EE5-83D0-823DC093210A}" type="datetime1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11.03.2018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583657-214D-44B8-AD2B-E515C3077032}" type="slidenum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26722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ий заголовок і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и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BDEE3A-DAE8-416D-A01D-CA91FB80159E}" type="datetime1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11.03.2018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583657-214D-44B8-AD2B-E515C3077032}" type="slidenum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381855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4DC8D8-54C1-4D51-874C-9954869B7F43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509204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BF8233-CDE0-470C-B55B-BF4F235DF336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082578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17203C-A2F2-4704-85BC-AFC8C7C5158D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945478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5217BD-2042-43A5-9150-D77598572776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709958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29AF75-56AA-49EE-8471-12CFA505F484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740993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E6B496-AB96-4D0B-A8DB-868AB3FC1642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29637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14FF9E-7DD4-4D97-AADD-2C6D4B3542A7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425582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8CB8EC-4C9C-4B56-BF54-00AB53438E88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79226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і об'є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B9E46-5145-4ACE-A76E-91675327007F}" type="datetime1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11.03.2018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583657-214D-44B8-AD2B-E515C3077032}" type="slidenum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004863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64E16C-0387-4BC6-989F-E63E66059858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9858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1664D3-A445-4F2E-B6FA-79345469BD62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121464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916531-069B-410D-9282-7D9553BFC455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737691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4DC8D8-54C1-4D51-874C-9954869B7F43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509204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BF8233-CDE0-470C-B55B-BF4F235DF336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082578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17203C-A2F2-4704-85BC-AFC8C7C5158D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945478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5217BD-2042-43A5-9150-D77598572776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709958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29AF75-56AA-49EE-8471-12CFA505F484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740993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E6B496-AB96-4D0B-A8DB-868AB3FC1642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29637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14FF9E-7DD4-4D97-AADD-2C6D4B3542A7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42558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озділ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FC4D3C-F3A1-4138-B86E-C24D10DB8FBF}" type="datetime1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11.03.2018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583657-214D-44B8-AD2B-E515C3077032}" type="slidenum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4817323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8CB8EC-4C9C-4B56-BF54-00AB53438E88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792269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64E16C-0387-4BC6-989F-E63E66059858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98583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1664D3-A445-4F2E-B6FA-79345469BD62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121464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916531-069B-410D-9282-7D9553BFC455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7376916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4DC8D8-54C1-4D51-874C-9954869B7F43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5092049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BF8233-CDE0-470C-B55B-BF4F235DF336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0825788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17203C-A2F2-4704-85BC-AFC8C7C5158D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9454784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5217BD-2042-43A5-9150-D77598572776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7099580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29AF75-56AA-49EE-8471-12CFA505F484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7409937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E6B496-AB96-4D0B-A8DB-868AB3FC1642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296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'єк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вмісту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A34E6-886B-4350-A743-F4CF2663AA9A}" type="datetime1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11.03.2018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583657-214D-44B8-AD2B-E515C3077032}" type="slidenum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5430464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14FF9E-7DD4-4D97-AADD-2C6D4B3542A7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4255826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8CB8EC-4C9C-4B56-BF54-00AB53438E88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7922699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64E16C-0387-4BC6-989F-E63E66059858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98583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1664D3-A445-4F2E-B6FA-79345469BD62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1214647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916531-069B-410D-9282-7D9553BFC455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7376916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647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11.03.2018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632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92312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11.03.2018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47902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7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9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11.03.2018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4826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11.03.2018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15382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11.03.2018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418691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Порівнянн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5" name="Місце для тексту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6" name="Місце для вмісту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7" name="Місце для дати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A8D4DB-6C2F-4903-ADAD-5AADFF53AB77}" type="datetime1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11.03.2018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Місце для нижнього колонтитула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Місце для номера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583657-214D-44B8-AD2B-E515C3077032}" type="slidenum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6363929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11.03.2018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13329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11.03.2018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54699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123" y="2209902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66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7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11.03.2018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136627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dirty="0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11.03.2018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39945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11.03.2018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425764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619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64" y="731621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11.03.2018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83099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4DC8D8-54C1-4D51-874C-9954869B7F43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1663880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BF8233-CDE0-470C-B55B-BF4F235DF336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8834465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17203C-A2F2-4704-85BC-AFC8C7C5158D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6835339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5217BD-2042-43A5-9150-D77598572776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305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Лише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дати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DA0420-2228-4B06-A247-93256ECDD743}" type="datetime1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11.03.2018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Місце для номера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583657-214D-44B8-AD2B-E515C3077032}" type="slidenum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5035626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29AF75-56AA-49EE-8471-12CFA505F484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2212995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E6B496-AB96-4D0B-A8DB-868AB3FC1642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1212349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14FF9E-7DD4-4D97-AADD-2C6D4B3542A7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1757005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8CB8EC-4C9C-4B56-BF54-00AB53438E88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9585745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64E16C-0387-4BC6-989F-E63E66059858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2862651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1664D3-A445-4F2E-B6FA-79345469BD62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8814370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916531-069B-410D-9282-7D9553BFC455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55745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дати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966D8-2B0A-40AD-8FD7-0D989CF42852}" type="datetime1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11.03.2018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583657-214D-44B8-AD2B-E515C3077032}" type="slidenum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60713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Вміст і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BDB1C-3757-4DA9-BBB2-F8DD03216A97}" type="datetime1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11.03.2018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583657-214D-44B8-AD2B-E515C3077032}" type="slidenum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40050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Зображення 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зображення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uk-UA"/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73BE76-B803-4A25-A4F9-01A8206C3457}" type="datetime1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11.03.2018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583657-214D-44B8-AD2B-E515C3077032}" type="slidenum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85398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92000">
              <a:srgbClr val="CCECFF"/>
            </a:gs>
            <a:gs pos="44000">
              <a:srgbClr val="FFFFCC"/>
            </a:gs>
          </a:gsLst>
          <a:path path="rect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аголовка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C904DD-A3D1-43BB-9E96-0863E17C547F}" type="datetime1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11.03.2018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583657-214D-44B8-AD2B-E515C3077032}" type="slidenum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85469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69B398C-90C4-4303-B610-29C4A5E81646}" type="slidenum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52291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69B398C-90C4-4303-B610-29C4A5E81646}" type="slidenum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52291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69B398C-90C4-4303-B610-29C4A5E81646}" type="slidenum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52291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91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302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11.03.2018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50" y="6172302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302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3603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69B398C-90C4-4303-B610-29C4A5E81646}" type="slidenum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93343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gif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3.xml"/><Relationship Id="rId4" Type="http://schemas.openxmlformats.org/officeDocument/2006/relationships/image" Target="../media/image11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5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2761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3"/>
          <p:cNvSpPr>
            <a:spLocks noGrp="1"/>
          </p:cNvSpPr>
          <p:nvPr>
            <p:ph type="ctrTitle"/>
          </p:nvPr>
        </p:nvSpPr>
        <p:spPr>
          <a:xfrm>
            <a:off x="1115616" y="7775"/>
            <a:ext cx="7921625" cy="5643563"/>
          </a:xfrm>
        </p:spPr>
        <p:txBody>
          <a:bodyPr/>
          <a:lstStyle/>
          <a:p>
            <a:r>
              <a:rPr lang="uk-UA" sz="7200" b="1" dirty="0" smtClean="0">
                <a:solidFill>
                  <a:srgbClr val="045C1F"/>
                </a:solidFill>
              </a:rPr>
              <a:t> </a:t>
            </a:r>
            <a:endParaRPr lang="ru-RU" sz="7200" b="1" dirty="0" smtClean="0">
              <a:solidFill>
                <a:srgbClr val="045C1F"/>
              </a:solidFill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0119" y="116632"/>
            <a:ext cx="7740352" cy="67413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051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72063" y="3643313"/>
            <a:ext cx="3557587" cy="1200150"/>
          </a:xfrm>
        </p:spPr>
        <p:txBody>
          <a:bodyPr/>
          <a:lstStyle/>
          <a:p>
            <a:pPr eaLnBrk="1" hangingPunct="1"/>
            <a:r>
              <a:rPr lang="ru-RU" sz="6000" b="1" dirty="0" smtClean="0">
                <a:solidFill>
                  <a:srgbClr val="C00000"/>
                </a:solidFill>
              </a:rPr>
              <a:t>Мазепа</a:t>
            </a:r>
          </a:p>
        </p:txBody>
      </p:sp>
      <p:pic>
        <p:nvPicPr>
          <p:cNvPr id="2052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6336" y="404663"/>
            <a:ext cx="996950" cy="1595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971702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1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b="1" dirty="0" smtClean="0">
                <a:solidFill>
                  <a:srgbClr val="FF0000"/>
                </a:solidFill>
              </a:rPr>
              <a:t>Іван Мазепа</a:t>
            </a:r>
            <a:endParaRPr lang="uk-UA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uk-UA" dirty="0"/>
          </a:p>
        </p:txBody>
      </p:sp>
      <p:pic>
        <p:nvPicPr>
          <p:cNvPr id="1026" name="Picture 2" descr="C:\Users\ADMIN\Desktop\Без названия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459261"/>
            <a:ext cx="2952328" cy="48500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C:\Users\ADMIN\Desktop\images (1)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1459263"/>
            <a:ext cx="2880320" cy="48500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ADMIN\Desktop\Ivan_Mazepa_(Osyp_Kurylas,_1909)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1459263"/>
            <a:ext cx="2733349" cy="48500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5360663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err="1">
                <a:solidFill>
                  <a:srgbClr val="FF0000"/>
                </a:solidFill>
              </a:rPr>
              <a:t>Поштова</a:t>
            </a:r>
            <a:r>
              <a:rPr lang="ru-RU" b="1" dirty="0">
                <a:solidFill>
                  <a:srgbClr val="FF0000"/>
                </a:solidFill>
              </a:rPr>
              <a:t> марка на честь </a:t>
            </a:r>
            <a:r>
              <a:rPr lang="ru-RU" b="1" dirty="0" err="1">
                <a:solidFill>
                  <a:srgbClr val="FF0000"/>
                </a:solidFill>
              </a:rPr>
              <a:t>Пилипа</a:t>
            </a:r>
            <a:r>
              <a:rPr lang="ru-RU" b="1" dirty="0">
                <a:solidFill>
                  <a:srgbClr val="FF0000"/>
                </a:solidFill>
              </a:rPr>
              <a:t> Орлика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uk-UA" dirty="0"/>
          </a:p>
        </p:txBody>
      </p:sp>
      <p:pic>
        <p:nvPicPr>
          <p:cNvPr id="1026" name="Picture 2" descr="C:\Users\ADMIN\Desktop\пилип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76750" y="3382137"/>
            <a:ext cx="190500" cy="937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ADMIN\Desktop\пилип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76750" y="3382137"/>
            <a:ext cx="190500" cy="937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ADMIN\Desktop\250px-Stamp_of_Ukraine_s15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76750" y="3382137"/>
            <a:ext cx="190500" cy="937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C:\Users\ADMIN\Desktop\пилип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76750" y="3382137"/>
            <a:ext cx="190500" cy="937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3" descr="C:\Users\ADMIN\Desktop\пилип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76750" y="3382137"/>
            <a:ext cx="190500" cy="937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628800"/>
            <a:ext cx="8136904" cy="45365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3964648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Державний устрій за «Конституцією прав і свобод Запорозького Війська»</a:t>
            </a:r>
            <a:endParaRPr lang="uk-UA" sz="32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0070C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uk-UA" sz="2800" b="1" dirty="0" smtClean="0">
                <a:solidFill>
                  <a:srgbClr val="002060"/>
                </a:solidFill>
              </a:rPr>
              <a:t>Гетьман</a:t>
            </a:r>
          </a:p>
          <a:p>
            <a:pPr marL="0" indent="0" algn="ctr">
              <a:buNone/>
            </a:pPr>
            <a:endParaRPr lang="uk-UA" sz="2800" dirty="0" smtClean="0">
              <a:solidFill>
                <a:srgbClr val="002060"/>
              </a:solidFill>
            </a:endParaRPr>
          </a:p>
          <a:p>
            <a:pPr marL="0" indent="0" algn="ctr">
              <a:buNone/>
            </a:pPr>
            <a:r>
              <a:rPr lang="uk-UA" sz="2800" b="1" dirty="0" smtClean="0">
                <a:solidFill>
                  <a:srgbClr val="002060"/>
                </a:solidFill>
              </a:rPr>
              <a:t>Генеральна Рада </a:t>
            </a:r>
          </a:p>
          <a:p>
            <a:pPr marL="0" indent="0" algn="ctr">
              <a:buNone/>
            </a:pPr>
            <a:endParaRPr lang="uk-UA" sz="2800" b="1" dirty="0" smtClean="0">
              <a:solidFill>
                <a:srgbClr val="002060"/>
              </a:solidFill>
            </a:endParaRPr>
          </a:p>
          <a:p>
            <a:pPr marL="0" indent="0" algn="ctr">
              <a:buNone/>
            </a:pPr>
            <a:r>
              <a:rPr lang="uk-UA" sz="2800" dirty="0" smtClean="0">
                <a:solidFill>
                  <a:srgbClr val="002060"/>
                </a:solidFill>
              </a:rPr>
              <a:t>                    </a:t>
            </a:r>
          </a:p>
          <a:p>
            <a:pPr marL="0" indent="0" algn="ctr">
              <a:buNone/>
            </a:pPr>
            <a:endParaRPr lang="uk-UA" sz="2800" b="1" dirty="0" smtClean="0">
              <a:solidFill>
                <a:srgbClr val="002060"/>
              </a:solidFill>
            </a:endParaRPr>
          </a:p>
          <a:p>
            <a:pPr marL="0" indent="0" algn="ctr">
              <a:buNone/>
            </a:pPr>
            <a:r>
              <a:rPr lang="uk-UA" sz="2800" b="1" dirty="0" smtClean="0">
                <a:solidFill>
                  <a:srgbClr val="002060"/>
                </a:solidFill>
              </a:rPr>
              <a:t>Генеральний </a:t>
            </a:r>
            <a:r>
              <a:rPr lang="uk-UA" sz="2800" b="1" dirty="0">
                <a:solidFill>
                  <a:srgbClr val="002060"/>
                </a:solidFill>
              </a:rPr>
              <a:t>Суд </a:t>
            </a:r>
            <a:r>
              <a:rPr lang="uk-UA" sz="2800" b="1" dirty="0" smtClean="0">
                <a:solidFill>
                  <a:srgbClr val="002060"/>
                </a:solidFill>
              </a:rPr>
              <a:t>           Обрана старшинська Рад </a:t>
            </a:r>
          </a:p>
          <a:p>
            <a:pPr marL="0" indent="0" algn="ctr">
              <a:buNone/>
            </a:pPr>
            <a:endParaRPr lang="uk-UA" sz="2800" dirty="0" smtClean="0">
              <a:solidFill>
                <a:srgbClr val="002060"/>
              </a:solidFill>
            </a:endParaRPr>
          </a:p>
          <a:p>
            <a:pPr marL="0" indent="0" algn="ctr">
              <a:buNone/>
            </a:pPr>
            <a:r>
              <a:rPr lang="uk-UA" sz="2800" b="1" dirty="0" smtClean="0">
                <a:solidFill>
                  <a:srgbClr val="002060"/>
                </a:solidFill>
              </a:rPr>
              <a:t>Генеральна</a:t>
            </a:r>
            <a:r>
              <a:rPr lang="uk-UA" sz="2800" b="1" dirty="0">
                <a:solidFill>
                  <a:srgbClr val="002060"/>
                </a:solidFill>
              </a:rPr>
              <a:t> </a:t>
            </a:r>
            <a:r>
              <a:rPr lang="uk-UA" sz="2800" b="1" dirty="0" smtClean="0">
                <a:solidFill>
                  <a:srgbClr val="002060"/>
                </a:solidFill>
              </a:rPr>
              <a:t>Казна</a:t>
            </a:r>
          </a:p>
          <a:p>
            <a:pPr marL="0" indent="0">
              <a:buNone/>
            </a:pPr>
            <a:endParaRPr lang="uk-UA" sz="2800" dirty="0" smtClean="0">
              <a:solidFill>
                <a:srgbClr val="0070C0"/>
              </a:solidFill>
            </a:endParaRPr>
          </a:p>
        </p:txBody>
      </p:sp>
      <p:sp>
        <p:nvSpPr>
          <p:cNvPr id="10" name="Стрелка вниз 9"/>
          <p:cNvSpPr/>
          <p:nvPr/>
        </p:nvSpPr>
        <p:spPr>
          <a:xfrm>
            <a:off x="2843808" y="3212976"/>
            <a:ext cx="45719" cy="57606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>
              <a:solidFill>
                <a:prstClr val="white"/>
              </a:solidFill>
            </a:endParaRPr>
          </a:p>
        </p:txBody>
      </p:sp>
      <p:sp>
        <p:nvSpPr>
          <p:cNvPr id="12" name="Стрелка вниз 11"/>
          <p:cNvSpPr/>
          <p:nvPr/>
        </p:nvSpPr>
        <p:spPr>
          <a:xfrm>
            <a:off x="4139952" y="3212976"/>
            <a:ext cx="72008" cy="151216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>
              <a:solidFill>
                <a:prstClr val="white"/>
              </a:solidFill>
            </a:endParaRPr>
          </a:p>
        </p:txBody>
      </p:sp>
      <p:sp>
        <p:nvSpPr>
          <p:cNvPr id="13" name="Стрелка вниз 12"/>
          <p:cNvSpPr/>
          <p:nvPr/>
        </p:nvSpPr>
        <p:spPr>
          <a:xfrm>
            <a:off x="6156176" y="3212976"/>
            <a:ext cx="72008" cy="57606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3500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3"/>
          <p:cNvSpPr>
            <a:spLocks noGrp="1"/>
          </p:cNvSpPr>
          <p:nvPr>
            <p:ph type="ctrTitle"/>
          </p:nvPr>
        </p:nvSpPr>
        <p:spPr>
          <a:xfrm>
            <a:off x="1042988" y="0"/>
            <a:ext cx="7921625" cy="5643563"/>
          </a:xfrm>
        </p:spPr>
        <p:txBody>
          <a:bodyPr/>
          <a:lstStyle/>
          <a:p>
            <a:r>
              <a:rPr lang="uk-UA" sz="7200" b="1" dirty="0" smtClean="0">
                <a:solidFill>
                  <a:srgbClr val="045C1F"/>
                </a:solidFill>
              </a:rPr>
              <a:t> </a:t>
            </a:r>
            <a:endParaRPr lang="ru-RU" sz="7200" b="1" dirty="0" smtClean="0">
              <a:solidFill>
                <a:srgbClr val="045C1F"/>
              </a:solidFill>
            </a:endParaRPr>
          </a:p>
        </p:txBody>
      </p:sp>
      <p:sp>
        <p:nvSpPr>
          <p:cNvPr id="2051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72063" y="3643313"/>
            <a:ext cx="3557587" cy="1200150"/>
          </a:xfrm>
        </p:spPr>
        <p:txBody>
          <a:bodyPr/>
          <a:lstStyle/>
          <a:p>
            <a:pPr eaLnBrk="1" hangingPunct="1"/>
            <a:endParaRPr lang="ru-RU" smtClean="0"/>
          </a:p>
          <a:p>
            <a:pPr eaLnBrk="1" hangingPunct="1"/>
            <a:endParaRPr lang="ru-RU" smtClean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9" y="116633"/>
            <a:ext cx="7740351" cy="51601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7" descr="книги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264" y="4748471"/>
            <a:ext cx="1714500" cy="171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4725144"/>
            <a:ext cx="996950" cy="1595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835696" y="3501008"/>
            <a:ext cx="309634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6000" b="1" dirty="0" smtClean="0">
                <a:solidFill>
                  <a:srgbClr val="C00000"/>
                </a:solidFill>
              </a:rPr>
              <a:t>Бароко</a:t>
            </a:r>
            <a:endParaRPr lang="uk-UA" sz="60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71702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Прямоугольник 1"/>
          <p:cNvSpPr>
            <a:spLocks noChangeArrowheads="1"/>
          </p:cNvSpPr>
          <p:nvPr/>
        </p:nvSpPr>
        <p:spPr bwMode="auto">
          <a:xfrm>
            <a:off x="2627313" y="476250"/>
            <a:ext cx="6075362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uk-UA" sz="2400" b="1" smtClean="0">
                <a:solidFill>
                  <a:srgbClr val="C00000"/>
                </a:solidFill>
              </a:rPr>
              <a:t>Обчисли квадратний корінь - визначи час</a:t>
            </a:r>
          </a:p>
        </p:txBody>
      </p:sp>
      <p:pic>
        <p:nvPicPr>
          <p:cNvPr id="6147" name="Picture 3" descr="Оригінальний годинник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150" y="1700213"/>
            <a:ext cx="3324225" cy="4410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8" name="TextBox 2"/>
          <p:cNvSpPr txBox="1">
            <a:spLocks noChangeArrowheads="1"/>
          </p:cNvSpPr>
          <p:nvPr/>
        </p:nvSpPr>
        <p:spPr bwMode="auto">
          <a:xfrm>
            <a:off x="5724525" y="1268413"/>
            <a:ext cx="2879725" cy="5078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uk-UA" b="1" smtClean="0">
                <a:solidFill>
                  <a:srgbClr val="002060"/>
                </a:solidFill>
              </a:rPr>
              <a:t>Ось такий цікавий годинник пропонують нам розробники. Цифри на циферблаті цього годинника запропоновані у вигляді квадратного коріння, але навіть якщо ви не особливо сильні в математиці і вже не пам'ятаєте напамять всі ці значення, з визначенням часу у вас все одно проблем не буде, оскільки орієнтуватися по циферблату вміють всі, незалежно від наявності на ньому цифр 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uk-UA" smtClean="0">
                <a:solidFill>
                  <a:srgbClr val="000000"/>
                </a:solidFill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301654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1570" name="Rectangle 2"/>
          <p:cNvSpPr>
            <a:spLocks noChangeArrowheads="1"/>
          </p:cNvSpPr>
          <p:nvPr/>
        </p:nvSpPr>
        <p:spPr bwMode="auto">
          <a:xfrm>
            <a:off x="2071670" y="785794"/>
            <a:ext cx="6072230" cy="4401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uk-UA" sz="4000" b="1" dirty="0" smtClean="0">
                <a:ln w="1905"/>
                <a:gradFill>
                  <a:gsLst>
                    <a:gs pos="0">
                      <a:srgbClr val="F14124">
                        <a:shade val="20000"/>
                        <a:satMod val="200000"/>
                      </a:srgbClr>
                    </a:gs>
                    <a:gs pos="78000">
                      <a:srgbClr val="F14124">
                        <a:tint val="90000"/>
                        <a:shade val="89000"/>
                        <a:satMod val="220000"/>
                      </a:srgbClr>
                    </a:gs>
                    <a:gs pos="100000">
                      <a:srgbClr val="F14124">
                        <a:tint val="12000"/>
                        <a:satMod val="255000"/>
                      </a:srgb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 </a:t>
            </a:r>
            <a:r>
              <a:rPr lang="uk-UA" sz="4000" b="1" cap="all" dirty="0" smtClean="0">
                <a:ln w="9000" cmpd="sng">
                  <a:solidFill>
                    <a:srgbClr val="5DCEAF">
                      <a:shade val="50000"/>
                      <a:satMod val="120000"/>
                    </a:srgbClr>
                  </a:solidFill>
                  <a:prstDash val="solid"/>
                </a:ln>
                <a:gradFill>
                  <a:gsLst>
                    <a:gs pos="0">
                      <a:srgbClr val="5DCEAF">
                        <a:shade val="20000"/>
                        <a:satMod val="245000"/>
                      </a:srgbClr>
                    </a:gs>
                    <a:gs pos="43000">
                      <a:srgbClr val="5DCEAF">
                        <a:satMod val="255000"/>
                      </a:srgbClr>
                    </a:gs>
                    <a:gs pos="48000">
                      <a:srgbClr val="5DCEAF">
                        <a:shade val="85000"/>
                        <a:satMod val="255000"/>
                      </a:srgbClr>
                    </a:gs>
                    <a:gs pos="100000">
                      <a:srgbClr val="5DCEAF">
                        <a:shade val="20000"/>
                        <a:satMod val="245000"/>
                      </a:srgb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 увазі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z="4000" b="1" cap="all" dirty="0" smtClean="0">
              <a:ln w="9000" cmpd="sng">
                <a:solidFill>
                  <a:srgbClr val="5DCEAF">
                    <a:shade val="50000"/>
                    <a:satMod val="120000"/>
                  </a:srgbClr>
                </a:solidFill>
                <a:prstDash val="solid"/>
              </a:ln>
              <a:gradFill>
                <a:gsLst>
                  <a:gs pos="0">
                    <a:srgbClr val="5DCEAF">
                      <a:shade val="20000"/>
                      <a:satMod val="245000"/>
                    </a:srgbClr>
                  </a:gs>
                  <a:gs pos="43000">
                    <a:srgbClr val="5DCEAF">
                      <a:satMod val="255000"/>
                    </a:srgbClr>
                  </a:gs>
                  <a:gs pos="48000">
                    <a:srgbClr val="5DCEAF">
                      <a:shade val="85000"/>
                      <a:satMod val="255000"/>
                    </a:srgbClr>
                  </a:gs>
                  <a:gs pos="100000">
                    <a:srgbClr val="5DCEAF">
                      <a:shade val="20000"/>
                      <a:satMod val="245000"/>
                    </a:srgb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Arial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uk-UA" sz="4000" b="1" dirty="0" smtClean="0">
                <a:ln w="1905"/>
                <a:gradFill>
                  <a:gsLst>
                    <a:gs pos="0">
                      <a:srgbClr val="F14124">
                        <a:shade val="20000"/>
                        <a:satMod val="200000"/>
                      </a:srgbClr>
                    </a:gs>
                    <a:gs pos="78000">
                      <a:srgbClr val="F14124">
                        <a:tint val="90000"/>
                        <a:shade val="89000"/>
                        <a:satMod val="220000"/>
                      </a:srgbClr>
                    </a:gs>
                    <a:gs pos="100000">
                      <a:srgbClr val="F14124">
                        <a:tint val="12000"/>
                        <a:satMod val="255000"/>
                      </a:srgb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 </a:t>
            </a:r>
            <a:r>
              <a:rPr lang="uk-UA" sz="4000" b="1" cap="all" dirty="0" smtClean="0">
                <a:ln w="9000" cmpd="sng">
                  <a:solidFill>
                    <a:srgbClr val="5DCEAF">
                      <a:shade val="50000"/>
                      <a:satMod val="120000"/>
                    </a:srgbClr>
                  </a:solidFill>
                  <a:prstDash val="solid"/>
                </a:ln>
                <a:gradFill>
                  <a:gsLst>
                    <a:gs pos="0">
                      <a:srgbClr val="5DCEAF">
                        <a:shade val="20000"/>
                        <a:satMod val="245000"/>
                      </a:srgbClr>
                    </a:gs>
                    <a:gs pos="43000">
                      <a:srgbClr val="5DCEAF">
                        <a:satMod val="255000"/>
                      </a:srgbClr>
                    </a:gs>
                    <a:gs pos="48000">
                      <a:srgbClr val="5DCEAF">
                        <a:shade val="85000"/>
                        <a:satMod val="255000"/>
                      </a:srgbClr>
                    </a:gs>
                    <a:gs pos="100000">
                      <a:srgbClr val="5DCEAF">
                        <a:shade val="20000"/>
                        <a:satMod val="245000"/>
                      </a:srgb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 роботі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4000" b="1" cap="all" dirty="0" smtClean="0">
              <a:ln w="9000" cmpd="sng">
                <a:solidFill>
                  <a:srgbClr val="5DCEAF">
                    <a:shade val="50000"/>
                    <a:satMod val="120000"/>
                  </a:srgbClr>
                </a:solidFill>
                <a:prstDash val="solid"/>
              </a:ln>
              <a:gradFill>
                <a:gsLst>
                  <a:gs pos="0">
                    <a:srgbClr val="5DCEAF">
                      <a:shade val="20000"/>
                      <a:satMod val="245000"/>
                    </a:srgbClr>
                  </a:gs>
                  <a:gs pos="43000">
                    <a:srgbClr val="5DCEAF">
                      <a:satMod val="255000"/>
                    </a:srgbClr>
                  </a:gs>
                  <a:gs pos="48000">
                    <a:srgbClr val="5DCEAF">
                      <a:shade val="85000"/>
                      <a:satMod val="255000"/>
                    </a:srgbClr>
                  </a:gs>
                  <a:gs pos="100000">
                    <a:srgbClr val="5DCEAF">
                      <a:shade val="20000"/>
                      <a:satMod val="245000"/>
                    </a:srgb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Arial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uk-UA" sz="4000" b="1" dirty="0" smtClean="0">
                <a:ln w="1905"/>
                <a:gradFill>
                  <a:gsLst>
                    <a:gs pos="0">
                      <a:srgbClr val="F14124">
                        <a:shade val="20000"/>
                        <a:satMod val="200000"/>
                      </a:srgbClr>
                    </a:gs>
                    <a:gs pos="78000">
                      <a:srgbClr val="F14124">
                        <a:tint val="90000"/>
                        <a:shade val="89000"/>
                        <a:satMod val="220000"/>
                      </a:srgbClr>
                    </a:gs>
                    <a:gs pos="100000">
                      <a:srgbClr val="F14124">
                        <a:tint val="12000"/>
                        <a:satMod val="255000"/>
                      </a:srgb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 </a:t>
            </a:r>
            <a:r>
              <a:rPr lang="uk-UA" sz="4000" b="1" cap="all" dirty="0" smtClean="0">
                <a:ln w="9000" cmpd="sng">
                  <a:solidFill>
                    <a:srgbClr val="5DCEAF">
                      <a:shade val="50000"/>
                      <a:satMod val="120000"/>
                    </a:srgbClr>
                  </a:solidFill>
                  <a:prstDash val="solid"/>
                </a:ln>
                <a:gradFill>
                  <a:gsLst>
                    <a:gs pos="0">
                      <a:srgbClr val="5DCEAF">
                        <a:shade val="20000"/>
                        <a:satMod val="245000"/>
                      </a:srgbClr>
                    </a:gs>
                    <a:gs pos="43000">
                      <a:srgbClr val="5DCEAF">
                        <a:satMod val="255000"/>
                      </a:srgbClr>
                    </a:gs>
                    <a:gs pos="48000">
                      <a:srgbClr val="5DCEAF">
                        <a:shade val="85000"/>
                        <a:satMod val="255000"/>
                      </a:srgbClr>
                    </a:gs>
                    <a:gs pos="100000">
                      <a:srgbClr val="5DCEAF">
                        <a:shade val="20000"/>
                        <a:satMod val="245000"/>
                      </a:srgb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організованості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4000" b="1" cap="all" dirty="0" smtClean="0">
              <a:ln w="9000" cmpd="sng">
                <a:solidFill>
                  <a:srgbClr val="5DCEAF">
                    <a:shade val="50000"/>
                    <a:satMod val="120000"/>
                  </a:srgbClr>
                </a:solidFill>
                <a:prstDash val="solid"/>
              </a:ln>
              <a:gradFill>
                <a:gsLst>
                  <a:gs pos="0">
                    <a:srgbClr val="5DCEAF">
                      <a:shade val="20000"/>
                      <a:satMod val="245000"/>
                    </a:srgbClr>
                  </a:gs>
                  <a:gs pos="43000">
                    <a:srgbClr val="5DCEAF">
                      <a:satMod val="255000"/>
                    </a:srgbClr>
                  </a:gs>
                  <a:gs pos="48000">
                    <a:srgbClr val="5DCEAF">
                      <a:shade val="85000"/>
                      <a:satMod val="255000"/>
                    </a:srgbClr>
                  </a:gs>
                  <a:gs pos="100000">
                    <a:srgbClr val="5DCEAF">
                      <a:shade val="20000"/>
                      <a:satMod val="245000"/>
                    </a:srgb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Arial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uk-UA" sz="4000" b="1" dirty="0" smtClean="0">
                <a:ln w="1905"/>
                <a:gradFill>
                  <a:gsLst>
                    <a:gs pos="0">
                      <a:srgbClr val="F14124">
                        <a:shade val="20000"/>
                        <a:satMod val="200000"/>
                      </a:srgbClr>
                    </a:gs>
                    <a:gs pos="78000">
                      <a:srgbClr val="F14124">
                        <a:tint val="90000"/>
                        <a:shade val="89000"/>
                        <a:satMod val="220000"/>
                      </a:srgbClr>
                    </a:gs>
                    <a:gs pos="100000">
                      <a:srgbClr val="F14124">
                        <a:tint val="12000"/>
                        <a:satMod val="255000"/>
                      </a:srgb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 </a:t>
            </a:r>
            <a:r>
              <a:rPr lang="uk-UA" sz="4000" b="1" cap="all" dirty="0" smtClean="0">
                <a:ln w="9000" cmpd="sng">
                  <a:solidFill>
                    <a:srgbClr val="5DCEAF">
                      <a:shade val="50000"/>
                      <a:satMod val="120000"/>
                    </a:srgbClr>
                  </a:solidFill>
                  <a:prstDash val="solid"/>
                </a:ln>
                <a:gradFill>
                  <a:gsLst>
                    <a:gs pos="0">
                      <a:srgbClr val="5DCEAF">
                        <a:shade val="20000"/>
                        <a:satMod val="245000"/>
                      </a:srgbClr>
                    </a:gs>
                    <a:gs pos="43000">
                      <a:srgbClr val="5DCEAF">
                        <a:satMod val="255000"/>
                      </a:srgbClr>
                    </a:gs>
                    <a:gs pos="48000">
                      <a:srgbClr val="5DCEAF">
                        <a:shade val="85000"/>
                        <a:satMod val="255000"/>
                      </a:srgbClr>
                    </a:gs>
                    <a:gs pos="100000">
                      <a:srgbClr val="5DCEAF">
                        <a:shade val="20000"/>
                        <a:satMod val="245000"/>
                      </a:srgb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кмітливості</a:t>
            </a:r>
            <a:endParaRPr lang="uk-UA" sz="4000" b="1" cap="all" dirty="0" smtClean="0">
              <a:ln w="9000" cmpd="sng">
                <a:solidFill>
                  <a:srgbClr val="5DCEAF">
                    <a:shade val="50000"/>
                    <a:satMod val="120000"/>
                  </a:srgbClr>
                </a:solidFill>
                <a:prstDash val="solid"/>
              </a:ln>
              <a:gradFill>
                <a:gsLst>
                  <a:gs pos="0">
                    <a:srgbClr val="5DCEAF">
                      <a:shade val="20000"/>
                      <a:satMod val="245000"/>
                    </a:srgbClr>
                  </a:gs>
                  <a:gs pos="43000">
                    <a:srgbClr val="5DCEAF">
                      <a:satMod val="255000"/>
                    </a:srgbClr>
                  </a:gs>
                  <a:gs pos="48000">
                    <a:srgbClr val="5DCEAF">
                      <a:shade val="85000"/>
                      <a:satMod val="255000"/>
                    </a:srgbClr>
                  </a:gs>
                  <a:gs pos="100000">
                    <a:srgbClr val="5DCEAF">
                      <a:shade val="20000"/>
                      <a:satMod val="245000"/>
                    </a:srgb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47526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b="1" dirty="0" smtClean="0"/>
              <a:t>Домашнє завдання</a:t>
            </a:r>
            <a:endParaRPr lang="uk-UA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47664" y="1600200"/>
            <a:ext cx="7139136" cy="4525963"/>
          </a:xfrm>
        </p:spPr>
        <p:txBody>
          <a:bodyPr/>
          <a:lstStyle/>
          <a:p>
            <a:r>
              <a:rPr lang="uk-UA" b="1" dirty="0">
                <a:solidFill>
                  <a:srgbClr val="FF0000"/>
                </a:solidFill>
              </a:rPr>
              <a:t>Алгебра</a:t>
            </a:r>
            <a:r>
              <a:rPr lang="uk-UA" dirty="0">
                <a:solidFill>
                  <a:srgbClr val="FF0000"/>
                </a:solidFill>
              </a:rPr>
              <a:t>:  </a:t>
            </a:r>
            <a:r>
              <a:rPr lang="uk-UA" dirty="0" err="1"/>
              <a:t>повт</a:t>
            </a:r>
            <a:r>
              <a:rPr lang="uk-UA" dirty="0"/>
              <a:t>. Розділ 2  §13-19</a:t>
            </a:r>
            <a:r>
              <a:rPr lang="uk-UA" dirty="0" smtClean="0"/>
              <a:t>,               </a:t>
            </a:r>
            <a:r>
              <a:rPr lang="uk-UA" dirty="0"/>
              <a:t>виконати домашню самостійну роботу ст.163</a:t>
            </a:r>
          </a:p>
          <a:p>
            <a:r>
              <a:rPr lang="uk-UA" b="1" dirty="0">
                <a:solidFill>
                  <a:srgbClr val="FF0000"/>
                </a:solidFill>
              </a:rPr>
              <a:t>Історія: </a:t>
            </a:r>
            <a:r>
              <a:rPr lang="uk-UA" dirty="0"/>
              <a:t>скласти кросворд «Козацька Україна наприкінці 50-х рр. XVII — на </a:t>
            </a:r>
            <a:r>
              <a:rPr lang="uk-UA" dirty="0" smtClean="0"/>
              <a:t> </a:t>
            </a:r>
            <a:r>
              <a:rPr lang="uk-UA" dirty="0"/>
              <a:t>початку XVIII  ст.; </a:t>
            </a:r>
            <a:r>
              <a:rPr lang="uk-UA" dirty="0" smtClean="0"/>
              <a:t>цікаві </a:t>
            </a:r>
            <a:r>
              <a:rPr lang="uk-UA" dirty="0"/>
              <a:t>факти історії </a:t>
            </a:r>
          </a:p>
          <a:p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103137187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Объект 2"/>
          <p:cNvSpPr>
            <a:spLocks noGrp="1"/>
          </p:cNvSpPr>
          <p:nvPr>
            <p:ph idx="1"/>
          </p:nvPr>
        </p:nvSpPr>
        <p:spPr>
          <a:xfrm>
            <a:off x="1476375" y="1600200"/>
            <a:ext cx="7210425" cy="4525963"/>
          </a:xfrm>
        </p:spPr>
        <p:txBody>
          <a:bodyPr/>
          <a:lstStyle/>
          <a:p>
            <a:r>
              <a:rPr lang="uk-UA" sz="6000" dirty="0" err="1" smtClean="0">
                <a:solidFill>
                  <a:srgbClr val="B00000"/>
                </a:solidFill>
              </a:rPr>
              <a:t>Лауе</a:t>
            </a:r>
            <a:r>
              <a:rPr lang="uk-UA" sz="6000" dirty="0" smtClean="0">
                <a:solidFill>
                  <a:srgbClr val="B00000"/>
                </a:solidFill>
              </a:rPr>
              <a:t>: </a:t>
            </a:r>
            <a:r>
              <a:rPr lang="uk-UA" sz="6000" b="1" dirty="0" smtClean="0">
                <a:solidFill>
                  <a:srgbClr val="B00000"/>
                </a:solidFill>
              </a:rPr>
              <a:t>«Освіта є те, що залишається, коли все вивчене  уже забуто»</a:t>
            </a:r>
            <a:endParaRPr lang="ru-RU" sz="6000" dirty="0" smtClean="0">
              <a:solidFill>
                <a:srgbClr val="B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8772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5078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2761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i="1" dirty="0" smtClean="0"/>
              <a:t/>
            </a:r>
            <a:br>
              <a:rPr lang="uk-UA" i="1" dirty="0" smtClean="0"/>
            </a:br>
            <a:r>
              <a:rPr lang="uk-UA" b="1" i="1" dirty="0" smtClean="0">
                <a:solidFill>
                  <a:srgbClr val="002060"/>
                </a:solidFill>
              </a:rPr>
              <a:t>Число</a:t>
            </a:r>
            <a:r>
              <a:rPr lang="uk-UA" b="1" dirty="0" smtClean="0">
                <a:solidFill>
                  <a:srgbClr val="002060"/>
                </a:solidFill>
              </a:rPr>
              <a:t>–це </a:t>
            </a:r>
            <a:r>
              <a:rPr lang="uk-UA" b="1" dirty="0">
                <a:solidFill>
                  <a:srgbClr val="002060"/>
                </a:solidFill>
              </a:rPr>
              <a:t>одне з основних понять математики. </a:t>
            </a:r>
            <a:r>
              <a:rPr lang="uk-UA" dirty="0"/>
              <a:t/>
            </a:r>
            <a:br>
              <a:rPr lang="uk-UA" dirty="0"/>
            </a:br>
            <a:endParaRPr lang="uk-UA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uk-UA" b="1" dirty="0"/>
              <a:t>Числа несуть певну інформацію.</a:t>
            </a:r>
          </a:p>
          <a:p>
            <a:r>
              <a:rPr lang="uk-UA" b="1" i="1" dirty="0">
                <a:solidFill>
                  <a:srgbClr val="C00000"/>
                </a:solidFill>
              </a:rPr>
              <a:t>Два</a:t>
            </a:r>
            <a:r>
              <a:rPr lang="uk-UA" b="1" dirty="0">
                <a:solidFill>
                  <a:srgbClr val="C00000"/>
                </a:solidFill>
              </a:rPr>
              <a:t> </a:t>
            </a:r>
            <a:r>
              <a:rPr lang="uk-UA" b="1" dirty="0"/>
              <a:t>– асоціація парності.</a:t>
            </a:r>
          </a:p>
          <a:p>
            <a:r>
              <a:rPr lang="uk-UA" b="1" i="1" dirty="0">
                <a:solidFill>
                  <a:srgbClr val="C00000"/>
                </a:solidFill>
              </a:rPr>
              <a:t>Дев'ять</a:t>
            </a:r>
            <a:r>
              <a:rPr lang="uk-UA" b="1" dirty="0"/>
              <a:t> – є основним при обчисленні архітектурних споруд.</a:t>
            </a:r>
          </a:p>
          <a:p>
            <a:r>
              <a:rPr lang="uk-UA" b="1" i="1" dirty="0">
                <a:solidFill>
                  <a:srgbClr val="C00000"/>
                </a:solidFill>
              </a:rPr>
              <a:t>Три</a:t>
            </a:r>
            <a:r>
              <a:rPr lang="uk-UA" b="1" dirty="0"/>
              <a:t> – число гармонії, за словами Піфагора. Це число синтезу, за словами </a:t>
            </a:r>
            <a:r>
              <a:rPr lang="uk-UA" b="1" dirty="0" err="1"/>
              <a:t>Арістотеля</a:t>
            </a:r>
            <a:r>
              <a:rPr lang="uk-UA" b="1" dirty="0"/>
              <a:t>. Це щасливе число, символ мудрості.</a:t>
            </a:r>
          </a:p>
          <a:p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1726834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179512" y="1052736"/>
                <a:ext cx="8712968" cy="4525963"/>
              </a:xfrm>
            </p:spPr>
            <p:txBody>
              <a:bodyPr>
                <a:normAutofit/>
              </a:bodyPr>
              <a:lstStyle/>
              <a:p>
                <a:r>
                  <a:rPr lang="uk-UA" sz="3600" b="1" dirty="0" smtClean="0">
                    <a:solidFill>
                      <a:srgbClr val="C00000"/>
                    </a:solidFill>
                  </a:rPr>
                  <a:t>27 </a:t>
                </a:r>
                <a:r>
                  <a:rPr lang="uk-UA" sz="3600" b="1" dirty="0" smtClean="0">
                    <a:solidFill>
                      <a:srgbClr val="002060"/>
                    </a:solidFill>
                  </a:rPr>
                  <a:t>– єдине додатне ціле число, яке в три рази більше суми своїх цифр, </a:t>
                </a:r>
                <a:r>
                  <a:rPr lang="uk-UA" sz="3600" b="1" dirty="0" smtClean="0">
                    <a:solidFill>
                      <a:srgbClr val="C00000"/>
                    </a:solidFill>
                  </a:rPr>
                  <a:t>27=3∙(2+7) </a:t>
                </a:r>
                <a:r>
                  <a:rPr lang="uk-UA" sz="3600" b="1" dirty="0" smtClean="0">
                    <a:solidFill>
                      <a:srgbClr val="002060"/>
                    </a:solidFill>
                  </a:rPr>
                  <a:t> </a:t>
                </a:r>
                <a:r>
                  <a:rPr lang="uk-UA" sz="3600" b="1" dirty="0" smtClean="0">
                    <a:solidFill>
                      <a:srgbClr val="C00000"/>
                    </a:solidFill>
                  </a:rPr>
                  <a:t>27=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uk-UA" sz="3600" b="1" i="1">
                            <a:solidFill>
                              <a:srgbClr val="C00000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uk-UA" sz="3600" b="1" i="1">
                            <a:solidFill>
                              <a:srgbClr val="C00000"/>
                            </a:solidFill>
                            <a:latin typeface="Cambria Math"/>
                          </a:rPr>
                          <m:t>𝟑</m:t>
                        </m:r>
                      </m:e>
                      <m:sup>
                        <m:r>
                          <a:rPr lang="uk-UA" sz="3600" b="1" i="1">
                            <a:solidFill>
                              <a:srgbClr val="C00000"/>
                            </a:solidFill>
                            <a:latin typeface="Cambria Math"/>
                          </a:rPr>
                          <m:t>𝟑</m:t>
                        </m:r>
                      </m:sup>
                    </m:sSup>
                  </m:oMath>
                </a14:m>
                <a:endParaRPr lang="uk-UA" sz="3600" b="1" dirty="0" smtClean="0">
                  <a:solidFill>
                    <a:srgbClr val="002060"/>
                  </a:solidFill>
                </a:endParaRPr>
              </a:p>
              <a:p>
                <a:r>
                  <a:rPr lang="uk-UA" sz="3600" b="1" dirty="0" smtClean="0">
                    <a:solidFill>
                      <a:srgbClr val="C00000"/>
                    </a:solidFill>
                  </a:rPr>
                  <a:t>27=2+3+4+5+6+7</a:t>
                </a:r>
                <a:r>
                  <a:rPr lang="uk-UA" sz="3600" b="1" dirty="0" smtClean="0">
                    <a:solidFill>
                      <a:srgbClr val="002060"/>
                    </a:solidFill>
                  </a:rPr>
                  <a:t> </a:t>
                </a:r>
              </a:p>
              <a:p>
                <a:pPr marL="0" indent="0">
                  <a:buNone/>
                </a:pPr>
                <a:r>
                  <a:rPr lang="uk-UA" sz="3600" b="1" dirty="0">
                    <a:solidFill>
                      <a:srgbClr val="002060"/>
                    </a:solidFill>
                  </a:rPr>
                  <a:t> </a:t>
                </a:r>
                <a:r>
                  <a:rPr lang="uk-UA" sz="3600" b="1" dirty="0" smtClean="0">
                    <a:solidFill>
                      <a:srgbClr val="002060"/>
                    </a:solidFill>
                  </a:rPr>
                  <a:t>  піфагорійці </a:t>
                </a:r>
                <a:r>
                  <a:rPr lang="uk-UA" sz="3600" b="1" dirty="0">
                    <a:solidFill>
                      <a:srgbClr val="002060"/>
                    </a:solidFill>
                  </a:rPr>
                  <a:t>вважали це число </a:t>
                </a:r>
                <a:r>
                  <a:rPr lang="uk-UA" sz="3600" b="1" dirty="0" smtClean="0">
                    <a:solidFill>
                      <a:srgbClr val="002060"/>
                    </a:solidFill>
                  </a:rPr>
                  <a:t>      </a:t>
                </a:r>
              </a:p>
              <a:p>
                <a:pPr marL="0" indent="0">
                  <a:buNone/>
                </a:pPr>
                <a:r>
                  <a:rPr lang="uk-UA" sz="3600" b="1" dirty="0">
                    <a:solidFill>
                      <a:srgbClr val="002060"/>
                    </a:solidFill>
                  </a:rPr>
                  <a:t> </a:t>
                </a:r>
                <a:r>
                  <a:rPr lang="uk-UA" sz="3600" b="1" dirty="0" smtClean="0">
                    <a:solidFill>
                      <a:srgbClr val="002060"/>
                    </a:solidFill>
                  </a:rPr>
                  <a:t>  священним, яке </a:t>
                </a:r>
                <a:r>
                  <a:rPr lang="uk-UA" sz="3600" b="1" dirty="0">
                    <a:solidFill>
                      <a:srgbClr val="002060"/>
                    </a:solidFill>
                  </a:rPr>
                  <a:t>володіє магічною </a:t>
                </a:r>
                <a:r>
                  <a:rPr lang="uk-UA" sz="3600" b="1" dirty="0" smtClean="0">
                    <a:solidFill>
                      <a:srgbClr val="002060"/>
                    </a:solidFill>
                  </a:rPr>
                  <a:t>  </a:t>
                </a:r>
              </a:p>
              <a:p>
                <a:pPr marL="0" indent="0">
                  <a:buNone/>
                </a:pPr>
                <a:r>
                  <a:rPr lang="uk-UA" sz="3600" b="1" dirty="0">
                    <a:solidFill>
                      <a:srgbClr val="002060"/>
                    </a:solidFill>
                  </a:rPr>
                  <a:t> </a:t>
                </a:r>
                <a:r>
                  <a:rPr lang="uk-UA" sz="3600" b="1" dirty="0" smtClean="0">
                    <a:solidFill>
                      <a:srgbClr val="002060"/>
                    </a:solidFill>
                  </a:rPr>
                  <a:t>  силою</a:t>
                </a:r>
                <a:r>
                  <a:rPr lang="uk-UA" sz="3600" b="1" dirty="0">
                    <a:solidFill>
                      <a:srgbClr val="002060"/>
                    </a:solidFill>
                  </a:rPr>
                  <a:t>, символізує абсолютну </a:t>
                </a:r>
                <a:r>
                  <a:rPr lang="uk-UA" sz="3600" b="1" dirty="0" smtClean="0">
                    <a:solidFill>
                      <a:srgbClr val="002060"/>
                    </a:solidFill>
                  </a:rPr>
                  <a:t>повноту.</a:t>
                </a:r>
                <a:endParaRPr lang="uk-UA" sz="3600" b="1" dirty="0">
                  <a:solidFill>
                    <a:srgbClr val="002060"/>
                  </a:solidFill>
                </a:endParaRPr>
              </a:p>
              <a:p>
                <a:pPr marL="0" indent="0">
                  <a:buNone/>
                </a:pPr>
                <a:endParaRPr lang="uk-UA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79512" y="1052736"/>
                <a:ext cx="8712968" cy="4525963"/>
              </a:xfrm>
              <a:blipFill rotWithShape="1">
                <a:blip r:embed="rId2"/>
                <a:stretch>
                  <a:fillRect l="-1888" t="-2022" r="-1748" b="-2965"/>
                </a:stretch>
              </a:blipFill>
            </p:spPr>
            <p:txBody>
              <a:bodyPr/>
              <a:lstStyle/>
              <a:p>
                <a:r>
                  <a:rPr lang="uk-UA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6173166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dirty="0">
                <a:solidFill>
                  <a:srgbClr val="002060"/>
                </a:solidFill>
              </a:rPr>
              <a:t>Пригадайте властивості квадратного </a:t>
            </a:r>
            <a:r>
              <a:rPr lang="uk-UA" dirty="0" smtClean="0">
                <a:solidFill>
                  <a:srgbClr val="002060"/>
                </a:solidFill>
              </a:rPr>
              <a:t>кореня</a:t>
            </a:r>
            <a:endParaRPr lang="uk-UA" dirty="0">
              <a:solidFill>
                <a:srgbClr val="00206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Прямоугольник 3"/>
              <p:cNvSpPr/>
              <p:nvPr/>
            </p:nvSpPr>
            <p:spPr>
              <a:xfrm>
                <a:off x="899592" y="1051046"/>
                <a:ext cx="7488832" cy="566039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285750" indent="-285750">
                  <a:buFont typeface="Arial" pitchFamily="34" charset="0"/>
                  <a:buChar char="•"/>
                </a:pPr>
                <a:endParaRPr lang="uk-UA" dirty="0"/>
              </a:p>
              <a:p>
                <a:pPr marL="571500" lvl="0" indent="-571500">
                  <a:buFont typeface="Arial" pitchFamily="34" charset="0"/>
                  <a:buChar char="•"/>
                </a:pPr>
                <a:r>
                  <a:rPr lang="uk-UA" sz="3600" b="1" dirty="0"/>
                  <a:t>Якщо </a:t>
                </a:r>
                <a:r>
                  <a:rPr lang="uk-UA" sz="3600" b="1" i="1" dirty="0"/>
                  <a:t>а</a:t>
                </a:r>
                <a:r>
                  <a:rPr lang="uk-UA" sz="3600" b="1" dirty="0"/>
                  <a:t>≥0, </a:t>
                </a:r>
                <a:r>
                  <a:rPr lang="en-US" sz="3600" b="1" i="1" dirty="0"/>
                  <a:t>b</a:t>
                </a:r>
                <a:r>
                  <a:rPr lang="uk-UA" sz="3600" b="1" dirty="0"/>
                  <a:t>≥0 то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uk-UA" sz="3600" b="1" i="1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uk-UA" sz="3600" b="1" i="1">
                            <a:latin typeface="Cambria Math"/>
                          </a:rPr>
                          <m:t>𝒂𝒃</m:t>
                        </m:r>
                      </m:e>
                    </m:rad>
                  </m:oMath>
                </a14:m>
                <a:r>
                  <a:rPr lang="uk-UA" sz="3600" b="1" dirty="0"/>
                  <a:t>=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uk-UA" sz="3600" b="1" i="1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uk-UA" sz="3600" b="1" i="1">
                            <a:latin typeface="Cambria Math"/>
                          </a:rPr>
                          <m:t>𝒂</m:t>
                        </m:r>
                      </m:e>
                    </m:rad>
                    <m:r>
                      <a:rPr lang="uk-UA" sz="3600" b="1" i="1">
                        <a:latin typeface="Cambria Math"/>
                      </a:rPr>
                      <m:t>∙</m:t>
                    </m:r>
                    <m:rad>
                      <m:radPr>
                        <m:degHide m:val="on"/>
                        <m:ctrlPr>
                          <a:rPr lang="uk-UA" sz="3600" b="1" i="1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uk-UA" sz="3600" b="1" i="1">
                            <a:latin typeface="Cambria Math"/>
                          </a:rPr>
                          <m:t>𝒃</m:t>
                        </m:r>
                      </m:e>
                    </m:rad>
                    <m:r>
                      <a:rPr lang="uk-UA" sz="3600" b="1" i="1">
                        <a:latin typeface="Cambria Math"/>
                      </a:rPr>
                      <m:t>;</m:t>
                    </m:r>
                  </m:oMath>
                </a14:m>
                <a:endParaRPr lang="uk-UA" sz="3600" b="1" dirty="0"/>
              </a:p>
              <a:p>
                <a:pPr marL="571500" lvl="0" indent="-571500">
                  <a:buFont typeface="Arial" pitchFamily="34" charset="0"/>
                  <a:buChar char="•"/>
                </a:pPr>
                <a:r>
                  <a:rPr lang="uk-UA" sz="3600" b="1" dirty="0"/>
                  <a:t>Якщо </a:t>
                </a:r>
                <a:r>
                  <a:rPr lang="uk-UA" sz="3600" b="1" i="1" dirty="0"/>
                  <a:t>а</a:t>
                </a:r>
                <a:r>
                  <a:rPr lang="uk-UA" sz="3600" b="1" dirty="0"/>
                  <a:t>≥0, </a:t>
                </a:r>
                <a:r>
                  <a:rPr lang="en-US" sz="3600" b="1" i="1" dirty="0"/>
                  <a:t>b</a:t>
                </a:r>
                <a:r>
                  <a:rPr lang="uk-UA" sz="3600" b="1" dirty="0"/>
                  <a:t>&gt;0 то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uk-UA" sz="3600" b="1" i="1">
                            <a:latin typeface="Cambria Math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uk-UA" sz="3600" b="1" i="1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US" sz="3600" b="1" i="1">
                                <a:latin typeface="Cambria Math"/>
                              </a:rPr>
                              <m:t>𝒂</m:t>
                            </m:r>
                          </m:num>
                          <m:den>
                            <m:r>
                              <a:rPr lang="uk-UA" sz="3600" b="1" i="1">
                                <a:latin typeface="Cambria Math"/>
                              </a:rPr>
                              <m:t>𝒃</m:t>
                            </m:r>
                          </m:den>
                        </m:f>
                      </m:e>
                    </m:rad>
                    <m:r>
                      <a:rPr lang="uk-UA" sz="3600" b="1" i="1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uk-UA" sz="3600" b="1" i="1">
                            <a:latin typeface="Cambria Math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uk-UA" sz="3600" b="1" i="1">
                                <a:latin typeface="Cambria Math"/>
                              </a:rPr>
                            </m:ctrlPr>
                          </m:radPr>
                          <m:deg/>
                          <m:e>
                            <m:r>
                              <a:rPr lang="uk-UA" sz="3600" b="1" i="1">
                                <a:latin typeface="Cambria Math"/>
                              </a:rPr>
                              <m:t>𝒂</m:t>
                            </m:r>
                          </m:e>
                        </m:rad>
                      </m:num>
                      <m:den>
                        <m:rad>
                          <m:radPr>
                            <m:degHide m:val="on"/>
                            <m:ctrlPr>
                              <a:rPr lang="uk-UA" sz="3600" b="1" i="1">
                                <a:latin typeface="Cambria Math"/>
                              </a:rPr>
                            </m:ctrlPr>
                          </m:radPr>
                          <m:deg/>
                          <m:e>
                            <m:r>
                              <a:rPr lang="uk-UA" sz="3600" b="1" i="1">
                                <a:latin typeface="Cambria Math"/>
                              </a:rPr>
                              <m:t>𝒃</m:t>
                            </m:r>
                          </m:e>
                        </m:rad>
                      </m:den>
                    </m:f>
                    <m:r>
                      <a:rPr lang="uk-UA" sz="3600" b="1" i="1">
                        <a:latin typeface="Cambria Math"/>
                      </a:rPr>
                      <m:t>;</m:t>
                    </m:r>
                  </m:oMath>
                </a14:m>
                <a:endParaRPr lang="uk-UA" sz="3600" b="1" dirty="0"/>
              </a:p>
              <a:p>
                <a:pPr marL="571500" lvl="0" indent="-571500">
                  <a:buFont typeface="Arial" pitchFamily="34" charset="0"/>
                  <a:buChar char="•"/>
                </a:pPr>
                <a:r>
                  <a:rPr lang="uk-UA" sz="3600" b="1" dirty="0"/>
                  <a:t>Для будь-якого а справджується рівність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uk-UA" sz="3600" b="1" i="1">
                            <a:latin typeface="Cambria Math"/>
                          </a:rPr>
                        </m:ctrlPr>
                      </m:radPr>
                      <m:deg/>
                      <m:e>
                        <m:sSup>
                          <m:sSupPr>
                            <m:ctrlPr>
                              <a:rPr lang="uk-UA" sz="3600" b="1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uk-UA" sz="3600" b="1" i="1">
                                <a:latin typeface="Cambria Math"/>
                              </a:rPr>
                              <m:t>а</m:t>
                            </m:r>
                          </m:e>
                          <m:sup>
                            <m:r>
                              <a:rPr lang="uk-UA" sz="3600" b="1" i="1">
                                <a:latin typeface="Cambria Math"/>
                              </a:rPr>
                              <m:t>𝟐</m:t>
                            </m:r>
                          </m:sup>
                        </m:sSup>
                      </m:e>
                    </m:rad>
                  </m:oMath>
                </a14:m>
                <a:r>
                  <a:rPr lang="uk-UA" sz="3600" b="1" dirty="0"/>
                  <a:t>=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uk-UA" sz="3600" b="1" i="1">
                            <a:latin typeface="Cambria Math"/>
                          </a:rPr>
                        </m:ctrlPr>
                      </m:dPr>
                      <m:e>
                        <m:r>
                          <a:rPr lang="uk-UA" sz="3600" b="1" i="1">
                            <a:latin typeface="Cambria Math"/>
                          </a:rPr>
                          <m:t>а</m:t>
                        </m:r>
                      </m:e>
                    </m:d>
                  </m:oMath>
                </a14:m>
                <a:r>
                  <a:rPr lang="uk-UA" sz="3600" b="1" dirty="0" smtClean="0"/>
                  <a:t>;</a:t>
                </a:r>
                <a:endParaRPr lang="uk-UA" sz="3600" b="1" dirty="0"/>
              </a:p>
              <a:p>
                <a:pPr marL="571500" indent="-571500">
                  <a:buFont typeface="Arial" pitchFamily="34" charset="0"/>
                  <a:buChar char="•"/>
                </a:pPr>
                <a:r>
                  <a:rPr lang="uk-UA" sz="3600" b="1" dirty="0"/>
                  <a:t>Для будь-якого а і натурального </a:t>
                </a:r>
                <a:r>
                  <a:rPr lang="en-US" sz="3600" b="1" dirty="0"/>
                  <a:t>k </a:t>
                </a:r>
                <a:r>
                  <a:rPr lang="uk-UA" sz="3600" b="1" dirty="0"/>
                  <a:t>справджується рівність  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uk-UA" sz="3600" b="1" i="1">
                            <a:latin typeface="Cambria Math"/>
                          </a:rPr>
                        </m:ctrlPr>
                      </m:radPr>
                      <m:deg/>
                      <m:e>
                        <m:sSup>
                          <m:sSupPr>
                            <m:ctrlPr>
                              <a:rPr lang="uk-UA" sz="3600" b="1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uk-UA" sz="3600" b="1" i="1">
                                <a:latin typeface="Cambria Math"/>
                              </a:rPr>
                              <m:t>𝒂</m:t>
                            </m:r>
                          </m:e>
                          <m:sup>
                            <m:r>
                              <a:rPr lang="uk-UA" sz="3600" b="1" i="1">
                                <a:latin typeface="Cambria Math"/>
                              </a:rPr>
                              <m:t>𝟐</m:t>
                            </m:r>
                            <m:r>
                              <a:rPr lang="uk-UA" sz="3600" b="1" i="1">
                                <a:latin typeface="Cambria Math"/>
                              </a:rPr>
                              <m:t>𝒌</m:t>
                            </m:r>
                          </m:sup>
                        </m:sSup>
                      </m:e>
                    </m:rad>
                  </m:oMath>
                </a14:m>
                <a:r>
                  <a:rPr lang="uk-UA" sz="3600" b="1" i="1" dirty="0"/>
                  <a:t>=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uk-UA" sz="3600" b="1" i="1">
                            <a:latin typeface="Cambria Math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uk-UA" sz="3600" b="1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uk-UA" sz="3600" b="1" i="1">
                                <a:latin typeface="Cambria Math"/>
                              </a:rPr>
                              <m:t>𝒂</m:t>
                            </m:r>
                          </m:e>
                          <m:sup>
                            <m:r>
                              <a:rPr lang="uk-UA" sz="3600" b="1" i="1">
                                <a:latin typeface="Cambria Math"/>
                              </a:rPr>
                              <m:t>𝒌</m:t>
                            </m:r>
                          </m:sup>
                        </m:sSup>
                      </m:e>
                    </m:d>
                  </m:oMath>
                </a14:m>
                <a:endParaRPr lang="uk-UA" sz="3600" b="1" dirty="0"/>
              </a:p>
              <a:p>
                <a:pPr marL="571500" lvl="0" indent="-571500">
                  <a:buFont typeface="Arial" pitchFamily="34" charset="0"/>
                  <a:buChar char="•"/>
                </a:pPr>
                <a:endParaRPr lang="uk-UA" sz="3600" b="1" dirty="0"/>
              </a:p>
            </p:txBody>
          </p:sp>
        </mc:Choice>
        <mc:Fallback xmlns="">
          <p:sp>
            <p:nvSpPr>
              <p:cNvPr id="4" name="Прямоугольник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99592" y="1051046"/>
                <a:ext cx="7488832" cy="5660396"/>
              </a:xfrm>
              <a:prstGeom prst="rect">
                <a:avLst/>
              </a:prstGeom>
              <a:blipFill rotWithShape="1">
                <a:blip r:embed="rId2"/>
                <a:stretch>
                  <a:fillRect l="-2280" r="-3583"/>
                </a:stretch>
              </a:blipFill>
            </p:spPr>
            <p:txBody>
              <a:bodyPr/>
              <a:lstStyle/>
              <a:p>
                <a:r>
                  <a:rPr lang="uk-UA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668169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/>
              <a:t> </a:t>
            </a:r>
            <a:r>
              <a:rPr lang="uk-UA" b="1" dirty="0">
                <a:solidFill>
                  <a:srgbClr val="002060"/>
                </a:solidFill>
              </a:rPr>
              <a:t>Чи правильна рівність?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Объект 3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600200"/>
                <a:ext cx="8229600" cy="193751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0" indent="0">
                  <a:buNone/>
                </a:pP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uk-UA" b="1" i="1" smtClean="0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uk-UA" b="1" i="1">
                            <a:latin typeface="Cambria Math"/>
                          </a:rPr>
                          <m:t>𝟏</m:t>
                        </m:r>
                      </m:e>
                    </m:rad>
                    <m:r>
                      <a:rPr lang="uk-UA" b="1" i="1">
                        <a:latin typeface="Cambria Math"/>
                      </a:rPr>
                      <m:t>=</m:t>
                    </m:r>
                    <m:r>
                      <a:rPr lang="uk-UA" b="1" i="1">
                        <a:latin typeface="Cambria Math"/>
                      </a:rPr>
                      <m:t>𝟏</m:t>
                    </m:r>
                  </m:oMath>
                </a14:m>
                <a:r>
                  <a:rPr lang="uk-UA" b="1" dirty="0"/>
                  <a:t>;</a:t>
                </a:r>
                <a14:m>
                  <m:oMath xmlns:m="http://schemas.openxmlformats.org/officeDocument/2006/math">
                    <m:r>
                      <a:rPr lang="uk-UA" b="1" i="1">
                        <a:latin typeface="Cambria Math"/>
                      </a:rPr>
                      <m:t> </m:t>
                    </m:r>
                    <m:r>
                      <a:rPr lang="uk-UA" b="1" i="1" smtClean="0">
                        <a:latin typeface="Cambria Math"/>
                      </a:rPr>
                      <m:t>  </m:t>
                    </m:r>
                    <m:r>
                      <a:rPr lang="uk-UA" b="1" i="1">
                        <a:latin typeface="Cambria Math"/>
                      </a:rPr>
                      <m:t> </m:t>
                    </m:r>
                    <m:rad>
                      <m:radPr>
                        <m:degHide m:val="on"/>
                        <m:ctrlPr>
                          <a:rPr lang="uk-UA" b="1" i="1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uk-UA" b="1" i="1">
                            <a:latin typeface="Cambria Math"/>
                          </a:rPr>
                          <m:t>𝟎</m:t>
                        </m:r>
                        <m:r>
                          <a:rPr lang="uk-UA" b="1" i="1">
                            <a:latin typeface="Cambria Math"/>
                          </a:rPr>
                          <m:t>,</m:t>
                        </m:r>
                        <m:r>
                          <a:rPr lang="uk-UA" b="1" i="1">
                            <a:latin typeface="Cambria Math"/>
                          </a:rPr>
                          <m:t>𝟒</m:t>
                        </m:r>
                      </m:e>
                    </m:rad>
                    <m:r>
                      <a:rPr lang="uk-UA" b="1" i="1">
                        <a:latin typeface="Cambria Math"/>
                      </a:rPr>
                      <m:t>=</m:t>
                    </m:r>
                    <m:r>
                      <a:rPr lang="uk-UA" b="1" i="1">
                        <a:latin typeface="Cambria Math"/>
                      </a:rPr>
                      <m:t>𝟎</m:t>
                    </m:r>
                    <m:r>
                      <a:rPr lang="uk-UA" b="1" i="1">
                        <a:latin typeface="Cambria Math"/>
                      </a:rPr>
                      <m:t>,</m:t>
                    </m:r>
                    <m:r>
                      <a:rPr lang="uk-UA" b="1" i="1">
                        <a:latin typeface="Cambria Math"/>
                      </a:rPr>
                      <m:t>𝟐</m:t>
                    </m:r>
                  </m:oMath>
                </a14:m>
                <a:r>
                  <a:rPr lang="uk-UA" b="1" dirty="0"/>
                  <a:t>; </a:t>
                </a:r>
                <a14:m>
                  <m:oMath xmlns:m="http://schemas.openxmlformats.org/officeDocument/2006/math">
                    <m:r>
                      <a:rPr lang="uk-UA" b="1" i="1">
                        <a:latin typeface="Cambria Math"/>
                      </a:rPr>
                      <m:t>  (</m:t>
                    </m:r>
                    <m:sSup>
                      <m:sSupPr>
                        <m:ctrlPr>
                          <a:rPr lang="uk-UA" b="1" i="1">
                            <a:latin typeface="Cambria Math"/>
                          </a:rPr>
                        </m:ctrlPr>
                      </m:sSupPr>
                      <m:e>
                        <m:rad>
                          <m:radPr>
                            <m:degHide m:val="on"/>
                            <m:ctrlPr>
                              <a:rPr lang="uk-UA" b="1" i="1">
                                <a:latin typeface="Cambria Math"/>
                              </a:rPr>
                            </m:ctrlPr>
                          </m:radPr>
                          <m:deg/>
                          <m:e>
                            <m:r>
                              <a:rPr lang="uk-UA" b="1" i="1">
                                <a:latin typeface="Cambria Math"/>
                              </a:rPr>
                              <m:t>𝟔</m:t>
                            </m:r>
                            <m:r>
                              <a:rPr lang="uk-UA" b="1" i="1">
                                <a:latin typeface="Cambria Math"/>
                              </a:rPr>
                              <m:t> </m:t>
                            </m:r>
                          </m:e>
                        </m:rad>
                        <m:r>
                          <a:rPr lang="uk-UA" b="1" i="1">
                            <a:latin typeface="Cambria Math"/>
                          </a:rPr>
                          <m:t> )</m:t>
                        </m:r>
                      </m:e>
                      <m:sup>
                        <m:r>
                          <a:rPr lang="uk-UA" b="1" i="1">
                            <a:latin typeface="Cambria Math"/>
                          </a:rPr>
                          <m:t>𝟐</m:t>
                        </m:r>
                      </m:sup>
                    </m:sSup>
                    <m:r>
                      <a:rPr lang="uk-UA" b="1" i="1">
                        <a:latin typeface="Cambria Math"/>
                      </a:rPr>
                      <m:t>=</m:t>
                    </m:r>
                    <m:r>
                      <a:rPr lang="uk-UA" b="1" i="1">
                        <a:latin typeface="Cambria Math"/>
                      </a:rPr>
                      <m:t>𝟔</m:t>
                    </m:r>
                  </m:oMath>
                </a14:m>
                <a:r>
                  <a:rPr lang="uk-UA" b="1" dirty="0"/>
                  <a:t>;  </a:t>
                </a:r>
                <a14:m>
                  <m:oMath xmlns:m="http://schemas.openxmlformats.org/officeDocument/2006/math">
                    <m:r>
                      <a:rPr lang="uk-UA" b="1" i="0" smtClean="0">
                        <a:latin typeface="Cambria Math"/>
                      </a:rPr>
                      <m:t>         </m:t>
                    </m:r>
                    <m:rad>
                      <m:radPr>
                        <m:degHide m:val="on"/>
                        <m:ctrlPr>
                          <a:rPr lang="uk-UA" b="1" i="1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uk-UA" b="1" i="1">
                            <a:latin typeface="Cambria Math"/>
                          </a:rPr>
                          <m:t>𝟒𝟗</m:t>
                        </m:r>
                      </m:e>
                    </m:rad>
                    <m:r>
                      <a:rPr lang="uk-UA" b="1" i="1">
                        <a:latin typeface="Cambria Math"/>
                      </a:rPr>
                      <m:t>=−</m:t>
                    </m:r>
                    <m:r>
                      <a:rPr lang="uk-UA" b="1" i="1">
                        <a:latin typeface="Cambria Math"/>
                      </a:rPr>
                      <m:t>𝟕</m:t>
                    </m:r>
                  </m:oMath>
                </a14:m>
                <a:r>
                  <a:rPr lang="uk-UA" b="1" dirty="0"/>
                  <a:t>;  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uk-UA" b="1" i="1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uk-UA" b="1" i="1">
                            <a:latin typeface="Cambria Math"/>
                          </a:rPr>
                          <m:t>𝟐𝟓</m:t>
                        </m:r>
                      </m:e>
                    </m:rad>
                    <m:r>
                      <a:rPr lang="uk-UA" b="1" i="1">
                        <a:latin typeface="Cambria Math"/>
                      </a:rPr>
                      <m:t>=</m:t>
                    </m:r>
                    <m:r>
                      <a:rPr lang="uk-UA" b="1" i="1">
                        <a:latin typeface="Cambria Math"/>
                      </a:rPr>
                      <m:t>𝟓</m:t>
                    </m:r>
                  </m:oMath>
                </a14:m>
                <a:r>
                  <a:rPr lang="uk-UA" b="1" dirty="0"/>
                  <a:t>;  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uk-UA" b="1" i="1">
                            <a:latin typeface="Cambria Math"/>
                          </a:rPr>
                        </m:ctrlPr>
                      </m:radPr>
                      <m:deg/>
                      <m:e>
                        <m:sSup>
                          <m:sSupPr>
                            <m:ctrlPr>
                              <a:rPr lang="uk-UA" b="1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uk-UA" b="1" i="1">
                                <a:latin typeface="Cambria Math"/>
                              </a:rPr>
                              <m:t>𝟐</m:t>
                            </m:r>
                          </m:e>
                          <m:sup>
                            <m:r>
                              <a:rPr lang="uk-UA" b="1" i="1">
                                <a:latin typeface="Cambria Math"/>
                              </a:rPr>
                              <m:t>𝟔</m:t>
                            </m:r>
                          </m:sup>
                        </m:sSup>
                      </m:e>
                    </m:rad>
                    <m:r>
                      <a:rPr lang="uk-UA" b="1" i="1">
                        <a:latin typeface="Cambria Math"/>
                      </a:rPr>
                      <m:t>=</m:t>
                    </m:r>
                    <m:r>
                      <a:rPr lang="uk-UA" b="1" i="1">
                        <a:latin typeface="Cambria Math"/>
                      </a:rPr>
                      <m:t>𝟖</m:t>
                    </m:r>
                  </m:oMath>
                </a14:m>
                <a:r>
                  <a:rPr lang="uk-UA" b="1" dirty="0"/>
                  <a:t>; </a:t>
                </a:r>
                <a14:m>
                  <m:oMath xmlns:m="http://schemas.openxmlformats.org/officeDocument/2006/math">
                    <m:r>
                      <a:rPr lang="uk-UA" b="1" i="1">
                        <a:latin typeface="Cambria Math"/>
                      </a:rPr>
                      <m:t> </m:t>
                    </m:r>
                    <m:rad>
                      <m:radPr>
                        <m:degHide m:val="on"/>
                        <m:ctrlPr>
                          <a:rPr lang="uk-UA" b="1" i="1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uk-UA" b="1" i="1">
                            <a:latin typeface="Cambria Math"/>
                          </a:rPr>
                          <m:t>𝟐𝟓𝟎</m:t>
                        </m:r>
                      </m:e>
                    </m:rad>
                    <m:r>
                      <a:rPr lang="uk-UA" b="1" i="1">
                        <a:latin typeface="Cambria Math"/>
                      </a:rPr>
                      <m:t>=</m:t>
                    </m:r>
                    <m:r>
                      <a:rPr lang="uk-UA" b="1" i="1">
                        <a:latin typeface="Cambria Math"/>
                      </a:rPr>
                      <m:t>𝟓𝟎</m:t>
                    </m:r>
                  </m:oMath>
                </a14:m>
                <a:endParaRPr lang="uk-UA" b="1" dirty="0"/>
              </a:p>
            </p:txBody>
          </p:sp>
        </mc:Choice>
        <mc:Fallback xmlns="">
          <p:sp>
            <p:nvSpPr>
              <p:cNvPr id="4" name="Объект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600200"/>
                <a:ext cx="8229600" cy="1937518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uk-U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Прямоугольник 4"/>
          <p:cNvSpPr/>
          <p:nvPr/>
        </p:nvSpPr>
        <p:spPr>
          <a:xfrm>
            <a:off x="539552" y="3933056"/>
            <a:ext cx="806489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800" b="1" dirty="0">
                <a:solidFill>
                  <a:srgbClr val="FF0000"/>
                </a:solidFill>
              </a:rPr>
              <a:t>З правильних відповідей, послідовно записаних, </a:t>
            </a:r>
            <a:r>
              <a:rPr lang="uk-UA" sz="2800" b="1" dirty="0" smtClean="0">
                <a:solidFill>
                  <a:srgbClr val="FF0000"/>
                </a:solidFill>
              </a:rPr>
              <a:t>утворити  число </a:t>
            </a:r>
            <a:endParaRPr lang="uk-UA" sz="2800" b="1" dirty="0">
              <a:solidFill>
                <a:srgbClr val="FF00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292080" y="4862755"/>
            <a:ext cx="223224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7200" u="sng" dirty="0">
                <a:solidFill>
                  <a:srgbClr val="002060"/>
                </a:solidFill>
              </a:rPr>
              <a:t>1658 </a:t>
            </a:r>
            <a:endParaRPr lang="uk-UA" sz="72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94097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2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188641"/>
            <a:ext cx="7776864" cy="864095"/>
          </a:xfrm>
        </p:spPr>
        <p:txBody>
          <a:bodyPr/>
          <a:lstStyle/>
          <a:p>
            <a:r>
              <a:rPr lang="uk-UA" dirty="0"/>
              <a:t>	</a:t>
            </a:r>
            <a:r>
              <a:rPr lang="uk-UA" dirty="0" smtClean="0">
                <a:solidFill>
                  <a:srgbClr val="002060"/>
                </a:solidFill>
              </a:rPr>
              <a:t>Україна в 1659 – 1667 роках</a:t>
            </a:r>
            <a:endParaRPr lang="uk-UA" dirty="0">
              <a:solidFill>
                <a:srgbClr val="00206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uk-UA" dirty="0"/>
          </a:p>
        </p:txBody>
      </p:sp>
      <p:pic>
        <p:nvPicPr>
          <p:cNvPr id="1026" name="Picture 2" descr="C:\Users\ADMIN\Desktop\1667 рік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422" y="1084588"/>
            <a:ext cx="8811546" cy="52247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4448366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1241" y="55324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uk-UA" dirty="0" smtClean="0"/>
              <a:t>Правобережна та Лівобережна Гетьманщини в 1667 – 1687 роках</a:t>
            </a:r>
            <a:endParaRPr lang="uk-UA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uk-UA" dirty="0"/>
          </a:p>
        </p:txBody>
      </p:sp>
      <p:pic>
        <p:nvPicPr>
          <p:cNvPr id="1027" name="Picture 3" descr="C:\Users\ADMIN\Desktop\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4991"/>
            <a:ext cx="9144000" cy="66574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2360133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44269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Тема Office">
  <a:themeElements>
    <a:clrScheme name="Стандартна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Оформление по умолчанию">
  <a:themeElements>
    <a:clrScheme name="Оформление по умолчанию 14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800000"/>
      </a:hlink>
      <a:folHlink>
        <a:srgbClr val="FFCC99"/>
      </a:folHlink>
    </a:clrScheme>
    <a:fontScheme name="Оформление по умолчанию">
      <a:majorFont>
        <a:latin typeface="Times New Roman"/>
        <a:ea typeface=""/>
        <a:cs typeface="Times New Roman"/>
      </a:majorFont>
      <a:minorFont>
        <a:latin typeface="Times New Roman"/>
        <a:ea typeface=""/>
        <a:cs typeface="Times New Roma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822B00"/>
        </a:hlink>
        <a:folHlink>
          <a:srgbClr val="FFA95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14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800000"/>
        </a:hlink>
        <a:folHlink>
          <a:srgbClr val="FFCC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Оформление по умолчанию">
  <a:themeElements>
    <a:clrScheme name="Оформление по умолчанию 14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800000"/>
      </a:hlink>
      <a:folHlink>
        <a:srgbClr val="FFCC99"/>
      </a:folHlink>
    </a:clrScheme>
    <a:fontScheme name="Оформление по умолчанию">
      <a:majorFont>
        <a:latin typeface="Times New Roman"/>
        <a:ea typeface=""/>
        <a:cs typeface="Times New Roman"/>
      </a:majorFont>
      <a:minorFont>
        <a:latin typeface="Times New Roman"/>
        <a:ea typeface=""/>
        <a:cs typeface="Times New Roma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822B00"/>
        </a:hlink>
        <a:folHlink>
          <a:srgbClr val="FFA95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14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800000"/>
        </a:hlink>
        <a:folHlink>
          <a:srgbClr val="FFCC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2_Оформление по умолчанию">
  <a:themeElements>
    <a:clrScheme name="Оформление по умолчанию 14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800000"/>
      </a:hlink>
      <a:folHlink>
        <a:srgbClr val="FFCC99"/>
      </a:folHlink>
    </a:clrScheme>
    <a:fontScheme name="Оформление по умолчанию">
      <a:majorFont>
        <a:latin typeface="Times New Roman"/>
        <a:ea typeface=""/>
        <a:cs typeface="Times New Roman"/>
      </a:majorFont>
      <a:minorFont>
        <a:latin typeface="Times New Roman"/>
        <a:ea typeface=""/>
        <a:cs typeface="Times New Roma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822B00"/>
        </a:hlink>
        <a:folHlink>
          <a:srgbClr val="FFA95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14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800000"/>
        </a:hlink>
        <a:folHlink>
          <a:srgbClr val="FFCC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3_Оформление по умолчанию">
  <a:themeElements>
    <a:clrScheme name="Оформление по умолчанию 14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800000"/>
      </a:hlink>
      <a:folHlink>
        <a:srgbClr val="FFCC99"/>
      </a:folHlink>
    </a:clrScheme>
    <a:fontScheme name="Оформление по умолчанию">
      <a:majorFont>
        <a:latin typeface="Times New Roman"/>
        <a:ea typeface=""/>
        <a:cs typeface="Times New Roman"/>
      </a:majorFont>
      <a:minorFont>
        <a:latin typeface="Times New Roman"/>
        <a:ea typeface=""/>
        <a:cs typeface="Times New Roma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822B00"/>
        </a:hlink>
        <a:folHlink>
          <a:srgbClr val="FFA95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14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800000"/>
        </a:hlink>
        <a:folHlink>
          <a:srgbClr val="FFCC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402</TotalTime>
  <Words>395</Words>
  <Application>Microsoft Office PowerPoint</Application>
  <PresentationFormat>Экран (4:3)</PresentationFormat>
  <Paragraphs>55</Paragraphs>
  <Slides>18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6</vt:i4>
      </vt:variant>
      <vt:variant>
        <vt:lpstr>Заголовки слайдов</vt:lpstr>
      </vt:variant>
      <vt:variant>
        <vt:i4>18</vt:i4>
      </vt:variant>
    </vt:vector>
  </HeadingPairs>
  <TitlesOfParts>
    <vt:vector size="24" baseType="lpstr">
      <vt:lpstr>1_Тема Office</vt:lpstr>
      <vt:lpstr>Оформление по умолчанию</vt:lpstr>
      <vt:lpstr>1_Оформление по умолчанию</vt:lpstr>
      <vt:lpstr>2_Оформление по умолчанию</vt:lpstr>
      <vt:lpstr>Воздушный поток</vt:lpstr>
      <vt:lpstr>3_Оформление по умолчанию</vt:lpstr>
      <vt:lpstr>Презентация PowerPoint</vt:lpstr>
      <vt:lpstr>Презентация PowerPoint</vt:lpstr>
      <vt:lpstr> Число–це одне з основних понять математики.  </vt:lpstr>
      <vt:lpstr>Презентация PowerPoint</vt:lpstr>
      <vt:lpstr>Пригадайте властивості квадратного кореня</vt:lpstr>
      <vt:lpstr> Чи правильна рівність? </vt:lpstr>
      <vt:lpstr> Україна в 1659 – 1667 роках</vt:lpstr>
      <vt:lpstr>Правобережна та Лівобережна Гетьманщини в 1667 – 1687 роках</vt:lpstr>
      <vt:lpstr>Презентация PowerPoint</vt:lpstr>
      <vt:lpstr> </vt:lpstr>
      <vt:lpstr>Іван Мазепа</vt:lpstr>
      <vt:lpstr>Поштова марка на честь Пилипа Орлика</vt:lpstr>
      <vt:lpstr>Державний устрій за «Конституцією прав і свобод Запорозького Війська»</vt:lpstr>
      <vt:lpstr> </vt:lpstr>
      <vt:lpstr>Презентация PowerPoint</vt:lpstr>
      <vt:lpstr>Презентация PowerPoint</vt:lpstr>
      <vt:lpstr>Домашнє завдання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Лена</dc:creator>
  <cp:lastModifiedBy>Лена</cp:lastModifiedBy>
  <cp:revision>25</cp:revision>
  <dcterms:created xsi:type="dcterms:W3CDTF">2018-02-17T13:48:03Z</dcterms:created>
  <dcterms:modified xsi:type="dcterms:W3CDTF">2018-03-11T14:48:01Z</dcterms:modified>
</cp:coreProperties>
</file>