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2" autoAdjust="0"/>
    <p:restoredTop sz="86477" autoAdjust="0"/>
  </p:normalViewPr>
  <p:slideViewPr>
    <p:cSldViewPr>
      <p:cViewPr>
        <p:scale>
          <a:sx n="115" d="100"/>
          <a:sy n="115" d="100"/>
        </p:scale>
        <p:origin x="-36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093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9695"/>
            <a:ext cx="347127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1" y="1359695"/>
            <a:ext cx="347127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040293"/>
            <a:ext cx="3297953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297954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745791"/>
            <a:ext cx="1847138" cy="114782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201134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" name="chimes.wav"/>
          </p:stSnd>
        </p:sndAc>
      </p:transition>
    </mc:Choice>
    <mc:Fallback>
      <p:transition spd="slow" advTm="15443">
        <p:blinds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3031932"/>
            <a:ext cx="1743945" cy="1431926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9" y="821483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30" y="212200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4296851"/>
            <a:ext cx="1909234" cy="895317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46282"/>
            <a:ext cx="1449107" cy="1257798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4" y="-121217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495554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2" y="-46282"/>
            <a:ext cx="1694467" cy="1257798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46281"/>
            <a:ext cx="1909234" cy="1279086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821482"/>
            <a:ext cx="1697544" cy="1431926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3855260"/>
            <a:ext cx="1137194" cy="1319797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2" y="3272184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3711574"/>
            <a:ext cx="1353860" cy="1431926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2" y="3592752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4" y="587991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4" y="3855260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448396"/>
            <a:ext cx="793794" cy="939689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154884"/>
            <a:ext cx="1041276" cy="780957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8" y="1087984"/>
            <a:ext cx="1218253" cy="91369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1537445"/>
            <a:ext cx="1041276" cy="780957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1996226"/>
            <a:ext cx="721308" cy="540981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75732"/>
            <a:ext cx="1193676" cy="523361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75732"/>
            <a:ext cx="1029028" cy="344917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75732"/>
            <a:ext cx="590263" cy="459217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3" y="3241338"/>
            <a:ext cx="1396887" cy="1047665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2" y="4867474"/>
            <a:ext cx="1115939" cy="332827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8000" y="4806630"/>
            <a:ext cx="1237019" cy="393671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4806631"/>
            <a:ext cx="1211408" cy="393670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3706489"/>
            <a:ext cx="611230" cy="4584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4629427"/>
            <a:ext cx="778097" cy="56274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3868931"/>
            <a:ext cx="563524" cy="67317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361790"/>
            <a:ext cx="598416" cy="679278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9" y="627595"/>
            <a:ext cx="910817" cy="6831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4" y="1089195"/>
            <a:ext cx="772993" cy="5797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415237"/>
            <a:ext cx="610366" cy="4577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439762"/>
            <a:ext cx="521764" cy="3913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46282"/>
            <a:ext cx="910818" cy="563125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46281"/>
            <a:ext cx="473874" cy="459758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9" y="212200"/>
            <a:ext cx="1128521" cy="84639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562202"/>
            <a:ext cx="277280" cy="680994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546373"/>
            <a:ext cx="969734" cy="72730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994857"/>
            <a:ext cx="608190" cy="45614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2" y="4208571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3" y="3931691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5" y="3696125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4249883"/>
            <a:ext cx="605634" cy="45422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2" y="3073382"/>
            <a:ext cx="553549" cy="41516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7" y="3793409"/>
            <a:ext cx="553549" cy="41516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3592751"/>
            <a:ext cx="503408" cy="415163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4090667"/>
            <a:ext cx="1909234" cy="1101501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2537206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2652073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2766373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7" y="2024197"/>
            <a:ext cx="467627" cy="35072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2374916"/>
            <a:ext cx="458770" cy="34407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9" y="2537207"/>
            <a:ext cx="352045" cy="2640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1936109"/>
            <a:ext cx="1360441" cy="1431926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4" y="1796562"/>
            <a:ext cx="1218253" cy="91369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13" name="chimes.wav"/>
          </p:stSnd>
        </p:sndAc>
      </p:transition>
    </mc:Choice>
    <mc:Fallback>
      <p:transition spd="slow" advTm="15443">
        <p:blinds dir="vert"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4355976" y="493875"/>
            <a:ext cx="4269300" cy="2455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/>
              <a:t>      Виховання      </a:t>
            </a:r>
            <a:br>
              <a:rPr lang="ru" sz="2800" b="1" dirty="0" smtClean="0"/>
            </a:br>
            <a:r>
              <a:rPr lang="ru" sz="2800" b="1" dirty="0"/>
              <a:t> </a:t>
            </a:r>
            <a:r>
              <a:rPr lang="ru" sz="2800" b="1" dirty="0" smtClean="0"/>
              <a:t>  компетентного  </a:t>
            </a:r>
            <a:br>
              <a:rPr lang="ru" sz="2800" b="1" dirty="0" smtClean="0"/>
            </a:br>
            <a:r>
              <a:rPr lang="ru" sz="2800" b="1" dirty="0"/>
              <a:t> </a:t>
            </a:r>
            <a:r>
              <a:rPr lang="ru" sz="2800" b="1" dirty="0" smtClean="0"/>
              <a:t>        читача</a:t>
            </a:r>
            <a:endParaRPr sz="2800" b="1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4499992" y="3071100"/>
            <a:ext cx="5328592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  <a:r>
              <a:rPr lang="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Васильківської </a:t>
            </a:r>
            <a:r>
              <a:rPr lang="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ЗОШ </a:t>
            </a:r>
            <a:r>
              <a:rPr lang="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І-ІІ ст.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Мартинова </a:t>
            </a:r>
            <a:r>
              <a:rPr lang="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Інна Леонідівна</a:t>
            </a:r>
            <a:endParaRPr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704" y="493875"/>
            <a:ext cx="3777725" cy="3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3" name="chimes.wav"/>
          </p:stSnd>
        </p:sndAc>
      </p:transition>
    </mc:Choice>
    <mc:Fallback>
      <p:transition spd="slow" advTm="15443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7113463" cy="864096"/>
          </a:xfrm>
        </p:spPr>
        <p:txBody>
          <a:bodyPr>
            <a:normAutofit fontScale="90000"/>
          </a:bodyPr>
          <a:lstStyle/>
          <a:p>
            <a:r>
              <a:rPr lang="uk-UA" sz="2800" b="1" i="1" dirty="0" smtClean="0"/>
              <a:t>  </a:t>
            </a:r>
            <a:r>
              <a:rPr lang="uk-UA" sz="2800" b="1" i="1" dirty="0" err="1" smtClean="0"/>
              <a:t>Пам</a:t>
            </a:r>
            <a:r>
              <a:rPr lang="en-US" sz="2800" b="1" i="1" dirty="0" smtClean="0"/>
              <a:t>’</a:t>
            </a:r>
            <a:r>
              <a:rPr lang="uk-UA" sz="2800" b="1" i="1" dirty="0" smtClean="0"/>
              <a:t>ятка    компетентного   читача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02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bg1"/>
                </a:solidFill>
              </a:rPr>
              <a:t>Перш ніж книгу до рук узяти, їх треба чисто вимивати.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bg1"/>
                </a:solidFill>
              </a:rPr>
              <a:t>Книгу не перегинай, сторінок не розсипай.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bg1"/>
                </a:solidFill>
              </a:rPr>
              <a:t>В книгу ручки не клади, їй життя на довше збережи.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bg1"/>
                </a:solidFill>
              </a:rPr>
              <a:t>Сторінок не загинай, </a:t>
            </a:r>
            <a:r>
              <a:rPr lang="uk-UA" dirty="0" err="1">
                <a:solidFill>
                  <a:schemeClr val="bg1"/>
                </a:solidFill>
              </a:rPr>
              <a:t>закладинки</a:t>
            </a:r>
            <a:r>
              <a:rPr lang="uk-UA" dirty="0">
                <a:solidFill>
                  <a:schemeClr val="bg1"/>
                </a:solidFill>
              </a:rPr>
              <a:t> виготовляй.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bg1"/>
                </a:solidFill>
              </a:rPr>
              <a:t>Хочеш за обід сідати – залиш книгу відпочивати.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bg1"/>
                </a:solidFill>
              </a:rPr>
              <a:t>Щоб  книзі життя зберегти, одяг ти їй добери.</a:t>
            </a:r>
          </a:p>
          <a:p>
            <a:pPr>
              <a:buFont typeface="Wingdings" pitchFamily="2" charset="2"/>
              <a:buChar char="v"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9220" y="940183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i="1" dirty="0">
                <a:solidFill>
                  <a:schemeClr val="bg1"/>
                </a:solidFill>
              </a:rPr>
              <a:t>“ Читання молодить   людину. Одного разу</a:t>
            </a:r>
          </a:p>
          <a:p>
            <a:pPr algn="ctr"/>
            <a:r>
              <a:rPr lang="uk-UA" sz="1200" i="1" dirty="0">
                <a:solidFill>
                  <a:schemeClr val="bg1"/>
                </a:solidFill>
              </a:rPr>
              <a:t> потоваришувавши з книгою, бійтесь втратити цю </a:t>
            </a:r>
          </a:p>
          <a:p>
            <a:pPr algn="ctr"/>
            <a:r>
              <a:rPr lang="uk-UA" sz="1200" i="1" dirty="0">
                <a:solidFill>
                  <a:schemeClr val="bg1"/>
                </a:solidFill>
              </a:rPr>
              <a:t>славну, ні з чим незрівнянну дружбу. </a:t>
            </a:r>
            <a:r>
              <a:rPr lang="uk-UA" sz="1200" i="1" dirty="0" err="1">
                <a:solidFill>
                  <a:schemeClr val="bg1"/>
                </a:solidFill>
              </a:rPr>
              <a:t>Дорожіть</a:t>
            </a:r>
            <a:r>
              <a:rPr lang="uk-UA" sz="1200" i="1" dirty="0">
                <a:solidFill>
                  <a:schemeClr val="bg1"/>
                </a:solidFill>
              </a:rPr>
              <a:t> нею </a:t>
            </a:r>
          </a:p>
          <a:p>
            <a:pPr algn="ctr"/>
            <a:r>
              <a:rPr lang="uk-UA" sz="1200" i="1" dirty="0">
                <a:solidFill>
                  <a:schemeClr val="bg1"/>
                </a:solidFill>
              </a:rPr>
              <a:t>і ви ніколи не втратите силу духу і віру в </a:t>
            </a:r>
          </a:p>
          <a:p>
            <a:pPr algn="ctr"/>
            <a:r>
              <a:rPr lang="uk-UA" sz="1200" i="1" dirty="0">
                <a:solidFill>
                  <a:schemeClr val="bg1"/>
                </a:solidFill>
              </a:rPr>
              <a:t>можливість творити ”.</a:t>
            </a:r>
          </a:p>
          <a:p>
            <a:pPr algn="ctr"/>
            <a:r>
              <a:rPr lang="uk-UA" sz="1200" dirty="0">
                <a:solidFill>
                  <a:schemeClr val="bg1"/>
                </a:solidFill>
              </a:rPr>
              <a:t>                                             </a:t>
            </a:r>
            <a:r>
              <a:rPr lang="uk-UA" sz="1200" dirty="0" err="1">
                <a:solidFill>
                  <a:schemeClr val="bg1"/>
                </a:solidFill>
              </a:rPr>
              <a:t>С.Т.Струмилін</a:t>
            </a:r>
            <a:endParaRPr lang="uk-UA" sz="1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355726"/>
            <a:ext cx="2786082" cy="1527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7" descr="j03608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6" y="627536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69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7505700" cy="1582134"/>
          </a:xfrm>
        </p:spPr>
        <p:txBody>
          <a:bodyPr>
            <a:normAutofit/>
          </a:bodyPr>
          <a:lstStyle/>
          <a:p>
            <a:pPr lvl="0"/>
            <a:r>
              <a:rPr lang="uk-UA" sz="1400" b="1" kern="1200" dirty="0" smtClean="0">
                <a:latin typeface="Cambria Math" pitchFamily="18" charset="0"/>
                <a:ea typeface="Cambria Math" pitchFamily="18" charset="0"/>
                <a:cs typeface="+mn-cs"/>
              </a:rPr>
              <a:t>Без </a:t>
            </a:r>
            <a: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  <a:t>високої культури читання немає ні школи,</a:t>
            </a:r>
            <a:b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  <a:t>ні справжньої розумової праці,</a:t>
            </a:r>
            <a:b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  <a:t>читання – це найважливіший інструмент навчання </a:t>
            </a:r>
            <a:b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  <a:t>та джерело багатого духовного життя.</a:t>
            </a:r>
            <a:b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uk-UA" sz="1400" b="1" kern="1200" dirty="0">
                <a:latin typeface="Cambria Math" pitchFamily="18" charset="0"/>
                <a:ea typeface="Cambria Math" pitchFamily="18" charset="0"/>
                <a:cs typeface="+mn-cs"/>
              </a:rPr>
              <a:t>                                               </a:t>
            </a:r>
            <a:r>
              <a:rPr lang="uk-UA" sz="1400" b="1" kern="1200" dirty="0" err="1">
                <a:latin typeface="Cambria Math" pitchFamily="18" charset="0"/>
                <a:ea typeface="Cambria Math" pitchFamily="18" charset="0"/>
                <a:cs typeface="+mn-cs"/>
              </a:rPr>
              <a:t>В.Сухомлинський</a:t>
            </a:r>
            <a:r>
              <a:rPr lang="ru-RU" sz="1400" b="1" kern="1200" dirty="0">
                <a:latin typeface="Cambria Math" pitchFamily="18" charset="0"/>
                <a:ea typeface="Cambria Math" pitchFamily="18" charset="0"/>
                <a:cs typeface="+mn-cs"/>
              </a:rPr>
              <a:t/>
            </a:r>
            <a:br>
              <a:rPr lang="ru-RU" sz="1400" b="1" kern="1200" dirty="0">
                <a:latin typeface="Cambria Math" pitchFamily="18" charset="0"/>
                <a:ea typeface="Cambria Math" pitchFamily="18" charset="0"/>
                <a:cs typeface="+mn-cs"/>
              </a:rPr>
            </a:b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39702"/>
            <a:ext cx="5585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Аналіз </a:t>
            </a:r>
            <a:r>
              <a:rPr lang="uk-UA" dirty="0">
                <a:solidFill>
                  <a:schemeClr val="bg1"/>
                </a:solidFill>
              </a:rPr>
              <a:t>рівня читацької  та інформаційної компетентності громадян  України свідчить про кризу читацької культури. Усе частіше можна почути думку, що електронні засоби інформації здатні частково, а то й повністю забезпечити  всі потреби людства, </a:t>
            </a:r>
            <a:r>
              <a:rPr lang="uk-UA" dirty="0" err="1">
                <a:solidFill>
                  <a:schemeClr val="bg1"/>
                </a:solidFill>
              </a:rPr>
              <a:t>пов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 err="1">
                <a:solidFill>
                  <a:schemeClr val="bg1"/>
                </a:solidFill>
              </a:rPr>
              <a:t>язані</a:t>
            </a:r>
            <a:r>
              <a:rPr lang="uk-UA" dirty="0">
                <a:solidFill>
                  <a:schemeClr val="bg1"/>
                </a:solidFill>
              </a:rPr>
              <a:t>   з освітою, культурою, вихованням і  дозвіллям. Це зумовлено втратою в суспільстві інтересу до читання. Тому формування читацького інтересу в наймолодших користувачів книги є  актуальною проблемою сьогодення</a:t>
            </a:r>
            <a:r>
              <a:rPr lang="uk-UA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7" descr="j03608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314077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47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7494"/>
            <a:ext cx="8229600" cy="93954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</a:t>
            </a:r>
            <a:r>
              <a:rPr lang="uk-UA" b="1" dirty="0" smtClean="0"/>
              <a:t>Читання </a:t>
            </a:r>
            <a:r>
              <a:rPr lang="uk-UA" b="1" dirty="0"/>
              <a:t>– це діяльність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8452" y="1545051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   Читання </a:t>
            </a:r>
            <a:r>
              <a:rPr lang="uk-UA" dirty="0">
                <a:solidFill>
                  <a:schemeClr val="bg1"/>
                </a:solidFill>
              </a:rPr>
              <a:t>– це діяльність, що є по суті активним пошуком істини, яка не чекає читача в готовому вигляді, а залежить від його  вміння  аналізувати, узагальнювати, робити висновки із прочитаного.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“ </a:t>
            </a:r>
            <a:r>
              <a:rPr lang="uk-UA" dirty="0">
                <a:solidFill>
                  <a:schemeClr val="bg1"/>
                </a:solidFill>
              </a:rPr>
              <a:t>Погане читання – як вимащене болотом вікно, через яке нічого не видно ” Чи потрібно в нашому   ХХІ столітті переконувати когось  у користі читання? Виявляється, потрібно.  Все  рідше і рідше люди звертаються до книги. ЇЇ замінює телевізор.  Це є не правильний напрямок отримання інформації, адже головним носієм інформації є  книга 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7" descr="j03608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6" y="411512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53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Царство  книг  - це так прекрасно!”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7" descr="j03608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370" y="2322693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91556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7614"/>
            <a:ext cx="55777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   Книжки </a:t>
            </a:r>
            <a:r>
              <a:rPr lang="uk-UA" dirty="0">
                <a:solidFill>
                  <a:schemeClr val="bg1"/>
                </a:solidFill>
              </a:rPr>
              <a:t>-  як люди: народжуються, живуть старіють. Як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Люди, можуть хворіти. Лікарі знають, що кожну хворобу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л</a:t>
            </a:r>
            <a:r>
              <a:rPr lang="uk-UA" dirty="0" smtClean="0">
                <a:solidFill>
                  <a:schemeClr val="bg1"/>
                </a:solidFill>
              </a:rPr>
              <a:t>егше попередити</a:t>
            </a:r>
            <a:r>
              <a:rPr lang="uk-UA" dirty="0">
                <a:solidFill>
                  <a:schemeClr val="bg1"/>
                </a:solidFill>
              </a:rPr>
              <a:t>, ніж вилікувати. Це  стосується  і книжок.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Книги відкривають нам свої таємниці. Одна  дарує нові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знання, інша дає поради, третя – втішає,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четверта – розвеселяє. Тому, якщо людина багато читає,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вона не тільки багато знає, але й ніби проживає багато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цікавих </a:t>
            </a:r>
            <a:r>
              <a:rPr lang="uk-UA" dirty="0">
                <a:solidFill>
                  <a:schemeClr val="bg1"/>
                </a:solidFill>
              </a:rPr>
              <a:t>життів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5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   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    Книга </a:t>
            </a:r>
            <a:r>
              <a:rPr lang="uk-UA" b="1" dirty="0"/>
              <a:t>потрібна людині, як </a:t>
            </a:r>
            <a:r>
              <a:rPr lang="uk-UA" b="1" dirty="0" smtClean="0"/>
              <a:t> </a:t>
            </a:r>
            <a:r>
              <a:rPr lang="uk-UA" b="1" dirty="0"/>
              <a:t> </a:t>
            </a:r>
            <a:r>
              <a:rPr lang="uk-UA" b="1" dirty="0" smtClean="0"/>
              <a:t>    </a:t>
            </a:r>
            <a:br>
              <a:rPr lang="uk-UA" b="1" dirty="0" smtClean="0"/>
            </a:br>
            <a:r>
              <a:rPr lang="uk-UA" b="1" dirty="0"/>
              <a:t> </a:t>
            </a:r>
            <a:r>
              <a:rPr lang="uk-UA" b="1" dirty="0" smtClean="0"/>
              <a:t>          повітря</a:t>
            </a:r>
            <a:r>
              <a:rPr lang="uk-UA" b="1" dirty="0"/>
              <a:t>, </a:t>
            </a:r>
            <a:r>
              <a:rPr lang="uk-UA" b="1" dirty="0" smtClean="0"/>
              <a:t> як світло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7" descr="j03608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4" y="1923678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98697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Книга – “володар дум”,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яка сприяє  формуванню ціннісного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ставлення особистості до себе, до сім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>
                <a:solidFill>
                  <a:schemeClr val="bg1"/>
                </a:solidFill>
              </a:rPr>
              <a:t>ї ,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родини, людей, до  суспільства і держави, до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природи, до праці, до культури і  мистецтва.</a:t>
            </a:r>
          </a:p>
        </p:txBody>
      </p:sp>
    </p:spTree>
    <p:extLst>
      <p:ext uri="{BB962C8B-B14F-4D97-AF65-F5344CB8AC3E}">
        <p14:creationId xmlns:p14="http://schemas.microsoft.com/office/powerpoint/2010/main" val="396023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70" y="339502"/>
            <a:ext cx="7505700" cy="954600"/>
          </a:xfrm>
        </p:spPr>
        <p:txBody>
          <a:bodyPr>
            <a:normAutofit/>
          </a:bodyPr>
          <a:lstStyle/>
          <a:p>
            <a:r>
              <a:rPr lang="uk-UA" b="1" dirty="0" smtClean="0"/>
              <a:t>        Книга – найвірніший друг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636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“ Книга – це мудрий, розважливий, найвірніший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наш друг, який повсюдно з нами протягом усього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життя, та не лише всебічними науковими знаннями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багата книга, - вона ще має чудесну властивість: поглиблювати,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розширювати і продовжувати наші літа…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algn="ctr"/>
            <a:r>
              <a:rPr lang="uk-UA" dirty="0">
                <a:solidFill>
                  <a:schemeClr val="bg1"/>
                </a:solidFill>
              </a:rPr>
              <a:t>Книга навчає нас рідної мови, вчить відчувати красу слова і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усвідомлювати його величну силу “.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679" t="19281" r="16092"/>
          <a:stretch>
            <a:fillRect/>
          </a:stretch>
        </p:blipFill>
        <p:spPr bwMode="auto">
          <a:xfrm>
            <a:off x="303000" y="1656708"/>
            <a:ext cx="1584176" cy="1995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C:\Documents and Settings\Sergey\Рабочий стол\030420095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1650784"/>
            <a:ext cx="2081016" cy="213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086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5561"/>
            <a:ext cx="7505700" cy="1510126"/>
          </a:xfrm>
        </p:spPr>
        <p:txBody>
          <a:bodyPr>
            <a:normAutofit fontScale="90000"/>
          </a:bodyPr>
          <a:lstStyle/>
          <a:p>
            <a:r>
              <a:rPr lang="uk-UA" sz="3200" b="1" i="1" dirty="0"/>
              <a:t>П</a:t>
            </a:r>
            <a:r>
              <a:rPr lang="uk-UA" sz="3200" b="1" i="1" dirty="0" smtClean="0"/>
              <a:t>рийоми </a:t>
            </a:r>
            <a:r>
              <a:rPr lang="uk-UA" sz="3200" b="1" i="1" dirty="0"/>
              <a:t>організації самостійного </a:t>
            </a:r>
            <a:r>
              <a:rPr lang="uk-UA" sz="3200" b="1" i="1" dirty="0" smtClean="0"/>
              <a:t> </a:t>
            </a:r>
            <a:br>
              <a:rPr lang="uk-UA" sz="3200" b="1" i="1" dirty="0" smtClean="0"/>
            </a:br>
            <a:r>
              <a:rPr lang="uk-UA" sz="3200" b="1" i="1" dirty="0"/>
              <a:t> </a:t>
            </a:r>
            <a:r>
              <a:rPr lang="uk-UA" sz="3200" b="1" i="1" dirty="0" smtClean="0"/>
              <a:t>               читання дітей </a:t>
            </a:r>
            <a:r>
              <a:rPr lang="uk-UA" sz="3200" b="1" i="1" dirty="0"/>
              <a:t>:</a:t>
            </a:r>
            <a:br>
              <a:rPr lang="uk-UA" sz="3200" b="1" i="1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1851670"/>
            <a:ext cx="2915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“ Заняття з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книгами 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– юність живлять, старість звеселяють, щастя  прикрашають, в 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нещасі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дають сховище і розраду, вдома утішають, по домом не заважають…”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             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            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                        Цицерон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9662"/>
            <a:ext cx="39604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Відвідування бібліотеки читального залу;</a:t>
            </a:r>
          </a:p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допомога в  доборі книжок з урахуванням інтересів  учнів ;</a:t>
            </a:r>
          </a:p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 контроль систематичного відвідування бібліотеки;</a:t>
            </a:r>
          </a:p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перевірка якості читання;</a:t>
            </a:r>
          </a:p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переказ прочитаного на вибір;</a:t>
            </a:r>
          </a:p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відповіді на запитання щодо прочитаного;</a:t>
            </a:r>
          </a:p>
          <a:p>
            <a:pPr algn="ctr">
              <a:buFont typeface="Arial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 ведення читацького щоденника;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* складання каталогів карток, що містять назву твору,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інформацію про його автора та коротку анотацію.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7" descr="j03608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678" y="3063164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04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929314" cy="1582134"/>
          </a:xfrm>
        </p:spPr>
        <p:txBody>
          <a:bodyPr>
            <a:normAutofit fontScale="90000"/>
          </a:bodyPr>
          <a:lstStyle/>
          <a:p>
            <a:r>
              <a:rPr lang="uk-UA" sz="2800" b="1" i="1" dirty="0"/>
              <a:t>Основні  прийоми  залучення   </a:t>
            </a:r>
            <a:r>
              <a:rPr lang="uk-UA" sz="2800" b="1" i="1" dirty="0" smtClean="0"/>
              <a:t>до </a:t>
            </a:r>
            <a:r>
              <a:rPr lang="uk-UA" sz="2800" b="1" i="1" dirty="0"/>
              <a:t>книги </a:t>
            </a:r>
            <a:r>
              <a:rPr lang="uk-UA" sz="2800" b="1" i="1" dirty="0" smtClean="0"/>
              <a:t>  </a:t>
            </a:r>
            <a:br>
              <a:rPr lang="uk-UA" sz="2800" b="1" i="1" dirty="0" smtClean="0"/>
            </a:br>
            <a:r>
              <a:rPr lang="uk-UA" sz="2800" b="1" i="1" dirty="0"/>
              <a:t> </a:t>
            </a:r>
            <a:r>
              <a:rPr lang="uk-UA" sz="2800" b="1" i="1" dirty="0" smtClean="0"/>
              <a:t>      учня  як   </a:t>
            </a:r>
            <a:r>
              <a:rPr lang="uk-UA" sz="2800" b="1" i="1" dirty="0"/>
              <a:t>компетентного </a:t>
            </a:r>
            <a:r>
              <a:rPr lang="uk-UA" sz="2800" b="1" i="1" dirty="0" smtClean="0"/>
              <a:t>читача:</a:t>
            </a:r>
            <a:r>
              <a:rPr lang="uk-UA" sz="2800" b="1" i="1" dirty="0"/>
              <a:t/>
            </a:r>
            <a:br>
              <a:rPr lang="uk-UA" sz="2800" b="1" i="1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3564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Індивідуальні та колективні бесіди про книжки;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Книжкові виставки;</a:t>
            </a:r>
          </a:p>
          <a:p>
            <a:pPr algn="ctr">
              <a:buFont typeface="Wingdings" pitchFamily="2" charset="2"/>
              <a:buChar char="Ø"/>
            </a:pPr>
            <a:endParaRPr lang="uk-UA" b="1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Екскурсії до бібліотеки;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Читання улюбленої книжки вголос;</a:t>
            </a:r>
          </a:p>
          <a:p>
            <a:pPr algn="ctr">
              <a:buFont typeface="Wingdings" pitchFamily="2" charset="2"/>
              <a:buChar char="Ø"/>
            </a:pPr>
            <a:endParaRPr lang="uk-UA" b="1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Драматизація, інсценівки за книгами;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Конкурс кращих саморобок, малюнків за книгами, 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створення  альбому власних ілюстрацій до творів.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330192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Крапля довбає камінь не силою, а частим падінням,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так   людина  стає  вченою  не силою, 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а частим читанням.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О в і д і й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7" descr="j03608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358" y="2571750"/>
            <a:ext cx="103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71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1510"/>
            <a:ext cx="7125113" cy="62134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ять  основних   технологій  роботи  з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читацької   компетентності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учнів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32825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3895725" algn="l"/>
              </a:tabLst>
            </a:pP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Жвавість, яскравість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уяви</a:t>
            </a:r>
            <a:endParaRPr lang="ru-RU" sz="18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3895725" algn="l"/>
              </a:tabLst>
            </a:pP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Емоційна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чуйність</a:t>
            </a:r>
            <a:endParaRPr lang="ru-RU" sz="18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3895725" algn="l"/>
              </a:tabLst>
            </a:pP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 образного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мислення</a:t>
            </a:r>
            <a:endParaRPr lang="ru-RU" sz="18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3895725" algn="l"/>
              </a:tabLst>
            </a:pP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Чуття слова й отримання насолоди від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мистецтва</a:t>
            </a:r>
            <a:endParaRPr lang="ru-RU" sz="18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3895725" algn="l"/>
              </a:tabLst>
            </a:pP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Глибоке проникнення в задум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письменника</a:t>
            </a:r>
            <a:endParaRPr lang="uk-UA" sz="1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71215"/>
            <a:ext cx="3635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 “ </a:t>
            </a:r>
            <a:r>
              <a:rPr lang="uk-UA" dirty="0">
                <a:solidFill>
                  <a:schemeClr val="bg1"/>
                </a:solidFill>
              </a:rPr>
              <a:t>Читання    возвеличує  душу”.</a:t>
            </a:r>
          </a:p>
          <a:p>
            <a:r>
              <a:rPr lang="uk-UA" dirty="0">
                <a:solidFill>
                  <a:schemeClr val="bg1"/>
                </a:solidFill>
              </a:rPr>
              <a:t>     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        </a:t>
            </a:r>
            <a:r>
              <a:rPr lang="uk-UA" dirty="0">
                <a:solidFill>
                  <a:schemeClr val="bg1"/>
                </a:solidFill>
              </a:rPr>
              <a:t>Вольтер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067694"/>
            <a:ext cx="2664296" cy="245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9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43">
        <p:blinds dir="vert"/>
        <p:sndAc>
          <p:stSnd>
            <p:snd r:embed="rId2" name="chimes.wav"/>
          </p:stSnd>
        </p:sndAc>
      </p:transition>
    </mc:Choice>
    <mc:Fallback>
      <p:transition spd="slow" advTm="15443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119</TotalTime>
  <Words>695</Words>
  <Application>Microsoft Office PowerPoint</Application>
  <PresentationFormat>Экран (16:9)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      Виховання          компетентного            читача</vt:lpstr>
      <vt:lpstr>Без високої культури читання немає ні школи, ні справжньої розумової праці, читання – це найважливіший інструмент навчання  та джерело багатого духовного життя.                                                В.Сухомлинський </vt:lpstr>
      <vt:lpstr>             Читання – це діяльність</vt:lpstr>
      <vt:lpstr>“ Царство  книг  - це так прекрасно!” </vt:lpstr>
      <vt:lpstr>         Книга потрібна людині, як                   повітря,  як світло </vt:lpstr>
      <vt:lpstr>        Книга – найвірніший друг</vt:lpstr>
      <vt:lpstr>Прийоми організації самостійного                   читання дітей : </vt:lpstr>
      <vt:lpstr>Основні  прийоми  залучення   до книги           учня  як   компетентного читача: </vt:lpstr>
      <vt:lpstr>    П’ять  основних   технологій  роботи  з  підвищення рівня   читацької   компетентності                                      учнів </vt:lpstr>
      <vt:lpstr>  Пам’ятка    компетентного   читача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Діяльнісний підхід у формуванні компетентного читання</dc:title>
  <cp:lastModifiedBy>Василькiвська ЗОШ</cp:lastModifiedBy>
  <cp:revision>14</cp:revision>
  <dcterms:modified xsi:type="dcterms:W3CDTF">2018-03-02T11:15:05Z</dcterms:modified>
</cp:coreProperties>
</file>