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  <p:sldMasterId id="2147484097" r:id="rId2"/>
  </p:sldMasterIdLst>
  <p:notesMasterIdLst>
    <p:notesMasterId r:id="rId14"/>
  </p:notesMasterIdLst>
  <p:sldIdLst>
    <p:sldId id="256" r:id="rId3"/>
    <p:sldId id="270" r:id="rId4"/>
    <p:sldId id="262" r:id="rId5"/>
    <p:sldId id="265" r:id="rId6"/>
    <p:sldId id="261" r:id="rId7"/>
    <p:sldId id="257" r:id="rId8"/>
    <p:sldId id="264" r:id="rId9"/>
    <p:sldId id="259" r:id="rId10"/>
    <p:sldId id="271" r:id="rId11"/>
    <p:sldId id="260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412B"/>
    <a:srgbClr val="4F81BD"/>
    <a:srgbClr val="604226"/>
    <a:srgbClr val="CFB34F"/>
    <a:srgbClr val="A8AE6B"/>
    <a:srgbClr val="4628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E721C-4D04-467F-808D-AA7F0C1FB35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85976-1495-4D70-82D5-589BC0350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244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85976-1495-4D70-82D5-589BC0350B4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296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45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94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259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044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983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900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176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637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41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8351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105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9018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392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6114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333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89691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4507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9063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8774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7588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515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118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879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03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91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872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722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2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18000"/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15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18000"/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3E0330C-451A-41B0-AE85-9202A5F05D29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77207-8DDC-4A71-AF15-2B02C5F0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5386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  <p:sldLayoutId id="2147484112" r:id="rId15"/>
    <p:sldLayoutId id="2147484113" r:id="rId16"/>
    <p:sldLayoutId id="214748411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524003" y="3568699"/>
            <a:ext cx="5181594" cy="463551"/>
          </a:xfrm>
        </p:spPr>
        <p:txBody>
          <a:bodyPr>
            <a:normAutofit/>
          </a:bodyPr>
          <a:lstStyle/>
          <a:p>
            <a:pPr algn="ctr"/>
            <a:r>
              <a:rPr lang="uk-UA" sz="2400" b="1" i="1" dirty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Презентація проекту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Century" panose="02040604050505020304" pitchFamily="18" charset="0"/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737" y="1333500"/>
            <a:ext cx="3644306" cy="4869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4500" y="1828800"/>
            <a:ext cx="7340600" cy="15621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uk-UA" sz="4400" b="1" i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  <a:cs typeface="Calibri" panose="020F0502020204030204" pitchFamily="34" charset="0"/>
              </a:rPr>
              <a:t>«Мій рідний край – моя маленька батьківщина»</a:t>
            </a:r>
            <a:endParaRPr lang="ru-RU" sz="4400" b="1" i="1" dirty="0">
              <a:solidFill>
                <a:schemeClr val="accent4">
                  <a:lumMod val="50000"/>
                </a:schemeClr>
              </a:solidFill>
              <a:latin typeface="Century" panose="02040604050505020304" pitchFamily="18" charset="0"/>
              <a:cs typeface="Calibri" panose="020F050202020403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0800000" flipV="1">
            <a:off x="2107681" y="4210050"/>
            <a:ext cx="4014236" cy="14916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entury" panose="02040604050505020304" pitchFamily="18" charset="0"/>
                <a:cs typeface="Calibri" panose="020F0502020204030204" pitchFamily="34" charset="0"/>
              </a:rPr>
              <a:t>10-Г клас</a:t>
            </a:r>
          </a:p>
          <a:p>
            <a:pPr algn="ctr"/>
            <a:r>
              <a:rPr lang="uk-UA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entury" panose="02040604050505020304" pitchFamily="18" charset="0"/>
                <a:cs typeface="Calibri" panose="020F0502020204030204" pitchFamily="34" charset="0"/>
              </a:rPr>
              <a:t>Вихователь : </a:t>
            </a:r>
          </a:p>
          <a:p>
            <a:pPr algn="ctr"/>
            <a:r>
              <a:rPr lang="uk-UA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entury" panose="02040604050505020304" pitchFamily="18" charset="0"/>
                <a:cs typeface="Calibri" panose="020F0502020204030204" pitchFamily="34" charset="0"/>
              </a:rPr>
              <a:t>Нестеренко Л.В.</a:t>
            </a:r>
          </a:p>
        </p:txBody>
      </p:sp>
    </p:spTree>
    <p:extLst>
      <p:ext uri="{BB962C8B-B14F-4D97-AF65-F5344CB8AC3E}">
        <p14:creationId xmlns:p14="http://schemas.microsoft.com/office/powerpoint/2010/main" val="2574529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5200" y="876300"/>
            <a:ext cx="5448300" cy="5892800"/>
          </a:xfrm>
        </p:spPr>
        <p:txBody>
          <a:bodyPr/>
          <a:lstStyle/>
          <a:p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Завершили презентацію віршованими рядками поета О. Олеся, нашого земляка, уродженця Білопілля:</a:t>
            </a:r>
            <a:b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Хто зберіг любов до краю, 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І не зрікся роду, 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Той ім'ям не вмре ніколи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В спогадах народу.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Хто поїв, як струмінь, край свій,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І не згинув в морі, 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Ой не раз того згадають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Влітку квіти-зорі.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Хто угледів в час безчасся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Сонце, крізь тумани,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Той люду рідним батьком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І пророком стане.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Хто зберіг любов до краю, 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І не зрікся роду, 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Лише той віддав всю душу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Все, що зміг народу. </a:t>
            </a:r>
            <a:endParaRPr lang="ru-RU" sz="1800" b="1" dirty="0">
              <a:solidFill>
                <a:srgbClr val="604226"/>
              </a:solidFill>
              <a:latin typeface="Century" panose="02040604050505020304" pitchFamily="18" charset="0"/>
            </a:endParaRP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825" y="1868764"/>
            <a:ext cx="5608476" cy="41970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1901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10020300" cy="457200"/>
          </a:xfrm>
        </p:spPr>
        <p:txBody>
          <a:bodyPr/>
          <a:lstStyle/>
          <a:p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Робота над проектом сприяла згуртуванню класного колективу, адаптації нових учнів.</a:t>
            </a:r>
            <a:endParaRPr lang="ru-RU" sz="1800" b="1" dirty="0">
              <a:solidFill>
                <a:srgbClr val="002060"/>
              </a:solidFill>
              <a:latin typeface="Century" panose="020406040505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0" y="1054100"/>
            <a:ext cx="7933386" cy="54655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3312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804" y="347730"/>
            <a:ext cx="9339926" cy="734621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Проект «Мій рідний край – моя маленька батьківщина» – традиційний у моїй педагогічній практиці</a:t>
            </a: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257030"/>
            <a:ext cx="9160830" cy="51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1954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300" y="203200"/>
            <a:ext cx="6070600" cy="637539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Мета проекту:</a:t>
            </a:r>
            <a:b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дослідження історії, географії  рідних сіл та міст учнів класу, створення умов для виховання свідомих громадян-патріотів, формування в них системи цінностей</a:t>
            </a:r>
            <a:r>
              <a:rPr lang="uk-UA" sz="2000" b="1" dirty="0"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. </a:t>
            </a:r>
            <a:br>
              <a:rPr lang="uk-UA" sz="2000" b="1" dirty="0"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Завдання проекту:</a:t>
            </a:r>
            <a:b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chemeClr val="accent3">
                    <a:lumMod val="50000"/>
                  </a:schemeClr>
                </a:solidFill>
                <a:latin typeface="Century" panose="02040604050505020304" pitchFamily="18" charset="0"/>
              </a:rPr>
              <a:t>1. Створення творчого середовища для вивчення історії, етнічних традицій, природи рідних міст та сіл учнів класу.</a:t>
            </a:r>
            <a:br>
              <a:rPr lang="uk-UA" sz="1800" b="1" dirty="0">
                <a:solidFill>
                  <a:schemeClr val="accent3">
                    <a:lumMod val="50000"/>
                  </a:schemeClr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chemeClr val="accent3">
                    <a:lumMod val="50000"/>
                  </a:schemeClr>
                </a:solidFill>
                <a:latin typeface="Century" panose="02040604050505020304" pitchFamily="18" charset="0"/>
              </a:rPr>
              <a:t>2. Стимулювання проявів творчості та творчих підходів до вирішення поставлених завдань.</a:t>
            </a:r>
            <a:br>
              <a:rPr lang="uk-UA" sz="1800" b="1" dirty="0">
                <a:solidFill>
                  <a:schemeClr val="accent3">
                    <a:lumMod val="50000"/>
                  </a:schemeClr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chemeClr val="accent3">
                    <a:lumMod val="50000"/>
                  </a:schemeClr>
                </a:solidFill>
                <a:latin typeface="Century" panose="02040604050505020304" pitchFamily="18" charset="0"/>
              </a:rPr>
              <a:t>3. Розвиток у школярів ціннісних якостей, що характеризують їхнє ставлення до держави і суспільства, природи, мистецтва, праці та людей.</a:t>
            </a:r>
            <a:br>
              <a:rPr lang="uk-UA" sz="1800" b="1" dirty="0">
                <a:solidFill>
                  <a:schemeClr val="accent3">
                    <a:lumMod val="50000"/>
                  </a:schemeClr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chemeClr val="accent3">
                    <a:lumMod val="50000"/>
                  </a:schemeClr>
                </a:solidFill>
                <a:latin typeface="Century" panose="02040604050505020304" pitchFamily="18" charset="0"/>
              </a:rPr>
              <a:t>4. Виховання свідомих громадян-патріотів.</a:t>
            </a:r>
            <a:br>
              <a:rPr lang="uk-UA" sz="1800" b="1" dirty="0">
                <a:solidFill>
                  <a:schemeClr val="accent3">
                    <a:lumMod val="50000"/>
                  </a:schemeClr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Очікуваний результат:</a:t>
            </a:r>
            <a:b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53412B"/>
                </a:solidFill>
                <a:latin typeface="Century" panose="02040604050505020304" pitchFamily="18" charset="0"/>
              </a:rPr>
              <a:t>1. Отримання знань про маленьку батьківщину кожного учня.</a:t>
            </a:r>
            <a:br>
              <a:rPr lang="uk-UA" sz="1800" b="1" dirty="0">
                <a:solidFill>
                  <a:srgbClr val="53412B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53412B"/>
                </a:solidFill>
                <a:latin typeface="Century" panose="02040604050505020304" pitchFamily="18" charset="0"/>
              </a:rPr>
              <a:t>2. Сформованість патріотичних почуттів, почуття гордості за свій рідний край.</a:t>
            </a:r>
            <a:br>
              <a:rPr lang="uk-UA" sz="1800" b="1" dirty="0">
                <a:solidFill>
                  <a:srgbClr val="53412B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53412B"/>
                </a:solidFill>
                <a:latin typeface="Century" panose="02040604050505020304" pitchFamily="18" charset="0"/>
              </a:rPr>
              <a:t>3. Бажання в подальшому працювати для розвитку та процвітання рідного краю.</a:t>
            </a:r>
            <a:br>
              <a:rPr lang="uk-UA" sz="1800" b="1" dirty="0">
                <a:solidFill>
                  <a:srgbClr val="53412B"/>
                </a:solidFill>
                <a:latin typeface="Century" panose="02040604050505020304" pitchFamily="18" charset="0"/>
              </a:rPr>
            </a:br>
            <a:br>
              <a:rPr lang="uk-UA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</a:br>
            <a:br>
              <a:rPr lang="uk-UA" sz="1800" b="1" dirty="0">
                <a:solidFill>
                  <a:schemeClr val="tx2">
                    <a:lumMod val="10000"/>
                  </a:schemeClr>
                </a:solidFill>
                <a:latin typeface="Century" panose="02040604050505020304" pitchFamily="18" charset="0"/>
              </a:rPr>
            </a:br>
            <a:endParaRPr lang="ru-RU" sz="1800" b="1" dirty="0">
              <a:solidFill>
                <a:schemeClr val="tx2">
                  <a:lumMod val="10000"/>
                </a:schemeClr>
              </a:solidFill>
              <a:latin typeface="Century" panose="020406040505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338" y="1447799"/>
            <a:ext cx="3772362" cy="49043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8597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90500"/>
            <a:ext cx="9370587" cy="880048"/>
          </a:xfrm>
        </p:spPr>
        <p:txBody>
          <a:bodyPr/>
          <a:lstStyle/>
          <a:p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З початку вересня учні класу працювали над завданнями проекту – вивчали історію рідних міст та сіл, збирали легенди про них, дізнавалися про відомих людей свого краю, людей, якими пишаються.</a:t>
            </a:r>
            <a:endParaRPr lang="ru-RU" sz="1800" b="1" dirty="0">
              <a:solidFill>
                <a:srgbClr val="002060"/>
              </a:solidFill>
              <a:latin typeface="Century" panose="020406040505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40" y="1311849"/>
            <a:ext cx="6902105" cy="5165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9860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0" y="241300"/>
            <a:ext cx="10007600" cy="965200"/>
          </a:xfrm>
        </p:spPr>
        <p:txBody>
          <a:bodyPr/>
          <a:lstStyle/>
          <a:p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Кожен учень з любов'ю та душевним  трепетом згадував місця. де народився, де минуло його дитинство. Можливо, краса їх не така вже й яскрава, але діти вміють відчувати і бачити красу в похиленій вербі над ставком, в простій травиночці біля стежки…  </a:t>
            </a:r>
            <a:endParaRPr lang="ru-RU" sz="1800" b="1" dirty="0">
              <a:solidFill>
                <a:srgbClr val="002060"/>
              </a:solidFill>
              <a:latin typeface="Century" panose="020406040505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13" y="1419087"/>
            <a:ext cx="9079621" cy="50960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1815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0" y="732971"/>
            <a:ext cx="9398000" cy="723900"/>
          </a:xfrm>
          <a:noFill/>
          <a:ln w="9525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Прекрасно підготувала матеріали про с. Штепівку Кищик І.</a:t>
            </a:r>
            <a:endParaRPr lang="ru-RU" sz="1800" b="1" dirty="0">
              <a:solidFill>
                <a:srgbClr val="002060"/>
              </a:solidFill>
              <a:latin typeface="Century" panose="020406040505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1456871"/>
            <a:ext cx="8960579" cy="5029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9587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2351" y="452718"/>
            <a:ext cx="8968483" cy="741600"/>
          </a:xfrm>
        </p:spPr>
        <p:txBody>
          <a:bodyPr/>
          <a:lstStyle/>
          <a:p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Вдало презентував результати своєї  ґрунтовної роботи по дослідженню  історії свого села Михайлівки Алтинцев О. </a:t>
            </a:r>
            <a:endParaRPr lang="ru-RU" sz="1800" b="1" dirty="0">
              <a:solidFill>
                <a:srgbClr val="002060"/>
              </a:solidFill>
              <a:latin typeface="Century" panose="020406040505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51" y="1405721"/>
            <a:ext cx="9039533" cy="50735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9183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Сумлінно проводила дослідницьку роботу по історії свого села Матяш Владислава.</a:t>
            </a:r>
            <a:b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Скільки цікавих історичних фактів, фотографій!</a:t>
            </a:r>
            <a:endParaRPr lang="ru-RU" sz="1800" b="1" dirty="0">
              <a:solidFill>
                <a:srgbClr val="002060"/>
              </a:solidFill>
              <a:latin typeface="Century" panose="020406040505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68" y="1308099"/>
            <a:ext cx="8939565" cy="51943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5296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500" y="635000"/>
            <a:ext cx="4864100" cy="6045200"/>
          </a:xfrm>
        </p:spPr>
        <p:txBody>
          <a:bodyPr/>
          <a:lstStyle/>
          <a:p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Любо, привільно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В тишу гулять…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Верби прихильно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Гнуться, шумлять. 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Сивий рибалка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Сіть закида – 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Здійметься скалка, 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Плесне вода.(П. Грабовський</a:t>
            </a:r>
            <a:r>
              <a:rPr lang="uk-UA" sz="1800" dirty="0">
                <a:solidFill>
                  <a:srgbClr val="604226"/>
                </a:solidFill>
                <a:latin typeface="Century" panose="02040604050505020304" pitchFamily="18" charset="0"/>
              </a:rPr>
              <a:t>)</a:t>
            </a:r>
            <a:br>
              <a:rPr lang="uk-UA" sz="1800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br>
              <a:rPr lang="uk-UA" sz="1800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Мені наснився тихий сад, 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Роса, спориш на стежці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Сховались яблуні в собі, 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Порічки сиззю вкриті, 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І віти яблунь голубі,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Неначе перемиті.(В. Стус )</a:t>
            </a: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b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</a:br>
            <a:r>
              <a:rPr lang="uk-UA" sz="1800" b="1" dirty="0">
                <a:solidFill>
                  <a:srgbClr val="604226"/>
                </a:solidFill>
                <a:latin typeface="Century" panose="02040604050505020304" pitchFamily="18" charset="0"/>
              </a:rPr>
              <a:t>Ці поетичні рядки , які зачитали ведучі, зрозумілі і близькі дітям.</a:t>
            </a:r>
            <a:br>
              <a:rPr lang="uk-UA" sz="1800" b="1" dirty="0">
                <a:solidFill>
                  <a:srgbClr val="A8AE6B"/>
                </a:solidFill>
                <a:latin typeface="Century" panose="02040604050505020304" pitchFamily="18" charset="0"/>
              </a:rPr>
            </a:br>
            <a:br>
              <a:rPr lang="uk-UA" sz="1800" b="1" dirty="0">
                <a:solidFill>
                  <a:schemeClr val="tx2">
                    <a:lumMod val="10000"/>
                  </a:schemeClr>
                </a:solidFill>
                <a:latin typeface="Century" panose="02040604050505020304" pitchFamily="18" charset="0"/>
              </a:rPr>
            </a:br>
            <a:endParaRPr lang="ru-RU" sz="1800" b="1" dirty="0">
              <a:solidFill>
                <a:schemeClr val="tx2">
                  <a:lumMod val="1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1700" y="431800"/>
            <a:ext cx="5461000" cy="1524000"/>
          </a:xfrm>
        </p:spPr>
        <p:txBody>
          <a:bodyPr>
            <a:normAutofit/>
          </a:bodyPr>
          <a:lstStyle/>
          <a:p>
            <a:endParaRPr lang="uk-UA" sz="1800" dirty="0">
              <a:latin typeface="Century" panose="02040604050505020304" pitchFamily="18" charset="0"/>
            </a:endParaRPr>
          </a:p>
          <a:p>
            <a:r>
              <a:rPr lang="uk-UA" sz="1800" b="1" dirty="0">
                <a:solidFill>
                  <a:srgbClr val="002060"/>
                </a:solidFill>
                <a:latin typeface="Century" panose="02040604050505020304" pitchFamily="18" charset="0"/>
              </a:rPr>
              <a:t>Недригайлівщина – рідний край Ічика А. та Коваля А. З натхненням  хлопці розповідали про нього.</a:t>
            </a:r>
            <a:endParaRPr lang="ru-RU" sz="1800" b="1" dirty="0">
              <a:solidFill>
                <a:srgbClr val="002060"/>
              </a:solidFill>
              <a:latin typeface="Century" panose="02040604050505020304" pitchFamily="18" charset="0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133" y="2260600"/>
            <a:ext cx="6627767" cy="411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47859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он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375</TotalTime>
  <Words>205</Words>
  <Application>Microsoft Office PowerPoint</Application>
  <PresentationFormat>Широкоэкранный</PresentationFormat>
  <Paragraphs>18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Calibri</vt:lpstr>
      <vt:lpstr>Calibri Light</vt:lpstr>
      <vt:lpstr>Century</vt:lpstr>
      <vt:lpstr>Century Gothic</vt:lpstr>
      <vt:lpstr>Wingdings</vt:lpstr>
      <vt:lpstr>Wingdings 2</vt:lpstr>
      <vt:lpstr>Wingdings 3</vt:lpstr>
      <vt:lpstr>HDOfficeLightV0</vt:lpstr>
      <vt:lpstr>Ион</vt:lpstr>
      <vt:lpstr>«Мій рідний край – моя маленька батьківщина»</vt:lpstr>
      <vt:lpstr>Проект «Мій рідний край – моя маленька батьківщина» – традиційний у моїй педагогічній практиці</vt:lpstr>
      <vt:lpstr>Мета проекту: дослідження історії, географії  рідних сіл та міст учнів класу, створення умов для виховання свідомих громадян-патріотів, формування в них системи цінностей.  Завдання проекту: 1. Створення творчого середовища для вивчення історії, етнічних традицій, природи рідних міст та сіл учнів класу. 2. Стимулювання проявів творчості та творчих підходів до вирішення поставлених завдань. 3. Розвиток у школярів ціннісних якостей, що характеризують їхнє ставлення до держави і суспільства, природи, мистецтва, праці та людей. 4. Виховання свідомих громадян-патріотів. Очікуваний результат: 1. Отримання знань про маленьку батьківщину кожного учня. 2. Сформованість патріотичних почуттів, почуття гордості за свій рідний край. 3. Бажання в подальшому працювати для розвитку та процвітання рідного краю.   </vt:lpstr>
      <vt:lpstr>З початку вересня учні класу працювали над завданнями проекту – вивчали історію рідних міст та сіл, збирали легенди про них, дізнавалися про відомих людей свого краю, людей, якими пишаються.</vt:lpstr>
      <vt:lpstr>Кожен учень з любов'ю та душевним  трепетом згадував місця. де народився, де минуло його дитинство. Можливо, краса їх не така вже й яскрава, але діти вміють відчувати і бачити красу в похиленій вербі над ставком, в простій травиночці біля стежки…  </vt:lpstr>
      <vt:lpstr>Прекрасно підготувала матеріали про с. Штепівку Кищик І.</vt:lpstr>
      <vt:lpstr>Вдало презентував результати своєї  ґрунтовної роботи по дослідженню  історії свого села Михайлівки Алтинцев О. </vt:lpstr>
      <vt:lpstr>Сумлінно проводила дослідницьку роботу по історії свого села Матяш Владислава. Скільки цікавих історичних фактів, фотографій!</vt:lpstr>
      <vt:lpstr>Любо, привільно В тишу гулять… Верби прихильно Гнуться, шумлять.  Сивий рибалка Сіть закида –  Здійметься скалка,  Плесне вода.(П. Грабовський)  Мені наснився тихий сад,  Роса, спориш на стежці Сховались яблуні в собі,  Порічки сиззю вкриті,  І віти яблунь голубі, Неначе перемиті.(В. Стус )  Ці поетичні рядки , які зачитали ведучі, зрозумілі і близькі дітям.  </vt:lpstr>
      <vt:lpstr>Завершили презентацію віршованими рядками поета О. Олеся, нашого земляка, уродженця Білопілля: Хто зберіг любов до краю,  І не зрікся роду,  Той ім'ям не вмре ніколи В спогадах народу. Хто поїв, як струмінь, край свій, І не згинув в морі,  Ой не раз того згадають Влітку квіти-зорі. Хто угледів в час безчасся Сонце, крізь тумани, Той люду рідним батьком І пророком стане. Хто зберіг любов до краю,  І не зрікся роду,  Лише той віддав всю душу Все, що зміг народу. </vt:lpstr>
      <vt:lpstr>Робота над проектом сприяла згуртуванню класного колективу, адаптації нових учнів.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Игорь</cp:lastModifiedBy>
  <cp:revision>42</cp:revision>
  <dcterms:created xsi:type="dcterms:W3CDTF">2015-11-22T22:11:39Z</dcterms:created>
  <dcterms:modified xsi:type="dcterms:W3CDTF">2018-03-09T20:27:04Z</dcterms:modified>
</cp:coreProperties>
</file>