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32"/>
  </p:notesMasterIdLst>
  <p:handoutMasterIdLst>
    <p:handoutMasterId r:id="rId33"/>
  </p:handoutMasterIdLst>
  <p:sldIdLst>
    <p:sldId id="341" r:id="rId2"/>
    <p:sldId id="342" r:id="rId3"/>
    <p:sldId id="340" r:id="rId4"/>
    <p:sldId id="295" r:id="rId5"/>
    <p:sldId id="329" r:id="rId6"/>
    <p:sldId id="332" r:id="rId7"/>
    <p:sldId id="321" r:id="rId8"/>
    <p:sldId id="330" r:id="rId9"/>
    <p:sldId id="339" r:id="rId10"/>
    <p:sldId id="331" r:id="rId11"/>
    <p:sldId id="333" r:id="rId12"/>
    <p:sldId id="296" r:id="rId13"/>
    <p:sldId id="325" r:id="rId14"/>
    <p:sldId id="334" r:id="rId15"/>
    <p:sldId id="326" r:id="rId16"/>
    <p:sldId id="335" r:id="rId17"/>
    <p:sldId id="336" r:id="rId18"/>
    <p:sldId id="306" r:id="rId19"/>
    <p:sldId id="323" r:id="rId20"/>
    <p:sldId id="337" r:id="rId21"/>
    <p:sldId id="300" r:id="rId22"/>
    <p:sldId id="312" r:id="rId23"/>
    <p:sldId id="301" r:id="rId24"/>
    <p:sldId id="303" r:id="rId25"/>
    <p:sldId id="324" r:id="rId26"/>
    <p:sldId id="327" r:id="rId27"/>
    <p:sldId id="280" r:id="rId28"/>
    <p:sldId id="328" r:id="rId29"/>
    <p:sldId id="318" r:id="rId30"/>
    <p:sldId id="338" r:id="rId31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2" d="100"/>
        <a:sy n="72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28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64BAD-7451-4B11-80D7-C665E3F447B0}" type="datetimeFigureOut">
              <a:rPr lang="uk-UA" smtClean="0"/>
              <a:t>09.01.2018</a:t>
            </a:fld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BD9A22-CF94-442F-846B-29623E1BABA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45939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1EE6D5-17E8-4C0E-BDBE-654F1EDD3E99}" type="datetimeFigureOut">
              <a:rPr lang="uk-UA" smtClean="0"/>
              <a:t>09.01.2018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51D001-0583-4402-A739-06235203EE2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8024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" name="Straight Connector 25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" name="Rectangle 26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Oval 27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28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CC498-4D58-4AC8-84E6-7A176C10AE33}" type="datetimeFigureOut">
              <a:rPr lang="uk-UA"/>
              <a:pPr>
                <a:defRPr/>
              </a:pPr>
              <a:t>09.01.2018</a:t>
            </a:fld>
            <a:endParaRPr lang="uk-UA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766E29B6-ECF6-4FCA-8AB9-49BAD3656832}" type="slidenum">
              <a:rPr lang="uk-UA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5750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6876D-5CEC-4A84-B96A-0F9E8A6635E4}" type="datetimeFigureOut">
              <a:rPr lang="uk-UA"/>
              <a:pPr>
                <a:defRPr/>
              </a:pPr>
              <a:t>09.01.2018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9B2F0-9B3E-4670-B903-7522C02E7F20}" type="slidenum">
              <a:rPr lang="uk-UA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286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Straight Connector 26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" name="Oval 27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28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24729-98C8-4F8C-9597-51435F26E535}" type="slidenum">
              <a:rPr lang="uk-UA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8A790-28EA-414A-A2D6-D6EE16AE6E68}" type="datetimeFigureOut">
              <a:rPr lang="uk-UA"/>
              <a:pPr>
                <a:defRPr/>
              </a:pPr>
              <a:t>09.01.2018</a:t>
            </a:fld>
            <a:endParaRPr lang="uk-UA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10813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2D0E3-5E6C-4B57-8C32-6FF7C2C9180B}" type="datetimeFigureOut">
              <a:rPr lang="uk-UA"/>
              <a:pPr>
                <a:defRPr/>
              </a:pPr>
              <a:t>09.01.2018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CA87DB-3553-46F5-B119-3CE13E523E5D}" type="slidenum">
              <a:rPr lang="uk-UA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2558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" name="Rectangle 27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" name="Straight Connector 28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Oval 29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30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12677-8DA0-4699-A0B6-EAF614CD5D45}" type="datetimeFigureOut">
              <a:rPr lang="uk-UA"/>
              <a:pPr>
                <a:defRPr/>
              </a:pPr>
              <a:t>09.01.2018</a:t>
            </a:fld>
            <a:endParaRPr lang="uk-UA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C56DDF11-8FC4-4517-A0B3-91B2EDF2507D}" type="slidenum">
              <a:rPr lang="uk-UA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3832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9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360C5B-ADDB-498B-ADCA-8F471C22DF19}" type="datetimeFigureOut">
              <a:rPr lang="uk-UA"/>
              <a:pPr>
                <a:defRPr/>
              </a:pPr>
              <a:t>09.01.2018</a:t>
            </a:fld>
            <a:endParaRPr lang="uk-UA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0832E-8519-4363-B8CF-509CD8FA5DA4}" type="slidenum">
              <a:rPr lang="uk-UA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933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19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Rectangle 21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" name="Rectangle 24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" name="Rectangle 25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26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4" name="Straight Connector 27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5" name="Rectangle 28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6" name="Oval 29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Oval 30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65B64-1CA8-44B6-A7D4-FCE0F38D18B3}" type="datetimeFigureOut">
              <a:rPr lang="uk-UA"/>
              <a:pPr>
                <a:defRPr/>
              </a:pPr>
              <a:t>09.01.2018</a:t>
            </a:fld>
            <a:endParaRPr lang="uk-UA"/>
          </a:p>
        </p:txBody>
      </p:sp>
      <p:sp>
        <p:nvSpPr>
          <p:cNvPr id="1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2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FDF62F2E-2A66-4B42-868D-757868E3E74D}" type="slidenum">
              <a:rPr lang="uk-UA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271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5D21A-5800-4058-B82E-24D6FB8A1F2A}" type="datetimeFigureOut">
              <a:rPr lang="uk-UA"/>
              <a:pPr>
                <a:defRPr/>
              </a:pPr>
              <a:t>09.01.2018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8B7EF-4A86-4310-A2BA-964B88E1D145}" type="slidenum">
              <a:rPr lang="uk-UA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564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" name="Rectangle 20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Rectangle 25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E40BB-038C-437A-B471-F8EFB63E7F8F}" type="datetimeFigureOut">
              <a:rPr lang="uk-UA"/>
              <a:pPr>
                <a:defRPr/>
              </a:pPr>
              <a:t>09.01.2018</a:t>
            </a:fld>
            <a:endParaRPr lang="uk-UA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617C1EC-825D-4B9B-9F84-9B6E2A24C9F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10785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Rectangle 25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26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" name="Straight Connector 27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Oval 28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29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30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CAA73555-1A03-4581-8632-B7435995FD21}" type="slidenum">
              <a:rPr lang="uk-UA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F2B61-2400-4164-AF62-5ED054271683}" type="datetimeFigureOut">
              <a:rPr lang="uk-UA"/>
              <a:pPr>
                <a:defRPr/>
              </a:pPr>
              <a:t>09.01.2018</a:t>
            </a:fld>
            <a:endParaRPr lang="uk-UA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3629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9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Rectangle 25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" name="Rectangle 26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2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Oval 28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29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30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AB2C1-93ED-436B-A492-18B476A87698}" type="slidenum">
              <a:rPr lang="uk-UA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658CB-07FD-4CC4-B19B-35B31FE56A6B}" type="datetimeFigureOut">
              <a:rPr lang="uk-UA"/>
              <a:pPr>
                <a:defRPr/>
              </a:pPr>
              <a:t>09.01.2018</a:t>
            </a:fld>
            <a:endParaRPr lang="uk-UA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1632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ED78C8E-5AE0-4A7F-9392-24713ACA0963}" type="datetimeFigureOut">
              <a:rPr lang="uk-UA"/>
              <a:pPr>
                <a:defRPr/>
              </a:pPr>
              <a:t>09.01.2018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accent3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7F55EE0-329C-4C97-A81E-757F09FD90D9}" type="slidenum">
              <a:rPr lang="uk-UA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038" name="Title Placeholder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uk-UA" smtClean="0"/>
              <a:t>Click to edit Master title style</a:t>
            </a:r>
          </a:p>
        </p:txBody>
      </p:sp>
      <p:sp>
        <p:nvSpPr>
          <p:cNvPr id="103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uk-UA" smtClean="0"/>
              <a:t>Click to edit Master text styles</a:t>
            </a:r>
          </a:p>
          <a:p>
            <a:pPr lvl="1"/>
            <a:r>
              <a:rPr lang="en-US" altLang="uk-UA" smtClean="0"/>
              <a:t>Second level</a:t>
            </a:r>
          </a:p>
          <a:p>
            <a:pPr lvl="2"/>
            <a:r>
              <a:rPr lang="en-US" altLang="uk-UA" smtClean="0"/>
              <a:t>Third level</a:t>
            </a:r>
          </a:p>
          <a:p>
            <a:pPr lvl="3"/>
            <a:r>
              <a:rPr lang="en-US" altLang="uk-UA" smtClean="0"/>
              <a:t>Fourth level</a:t>
            </a:r>
          </a:p>
          <a:p>
            <a:pPr lvl="4"/>
            <a:r>
              <a:rPr lang="en-US" altLang="uk-UA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617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0284" y="4725144"/>
            <a:ext cx="8636496" cy="2232505"/>
          </a:xfrm>
        </p:spPr>
        <p:txBody>
          <a:bodyPr/>
          <a:lstStyle/>
          <a:p>
            <a:pPr algn="r">
              <a:defRPr/>
            </a:pPr>
            <a:r>
              <a:rPr lang="uk-UA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Криворучко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Ірина Олександрівна,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учитель 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фізики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УНВК «ЗОШ І-ІІІ ст. №10-медична гімназія»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548680"/>
            <a:ext cx="828092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ФІЗИКА </a:t>
            </a:r>
            <a:r>
              <a:rPr lang="uk-UA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ПОБУТІ</a:t>
            </a:r>
            <a:r>
              <a:rPr lang="uk-UA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компетентністні</a:t>
            </a:r>
            <a:r>
              <a:rPr lang="uk-UA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задачі</a:t>
            </a:r>
          </a:p>
        </p:txBody>
      </p:sp>
      <p:pic>
        <p:nvPicPr>
          <p:cNvPr id="5" name="Picture 2" descr="top-10-nayblsh-shkdlivih-pobutovih-priladv-dlya-lyudini_6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617773"/>
            <a:ext cx="4896544" cy="28274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90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Картинки по запросу іній на вікн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27722" y="548680"/>
            <a:ext cx="7772400" cy="1368896"/>
          </a:xfrm>
        </p:spPr>
        <p:txBody>
          <a:bodyPr/>
          <a:lstStyle/>
          <a:p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святами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завбачливі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господині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закуповують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заздалегідь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придбаних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зберігаються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металевих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банках. </a:t>
            </a:r>
            <a:endParaRPr lang="uk-UA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030" y="2636912"/>
            <a:ext cx="3841544" cy="22322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4119" t="5251" r="5263" b="10735"/>
          <a:stretch/>
        </p:blipFill>
        <p:spPr>
          <a:xfrm>
            <a:off x="5044605" y="4940424"/>
            <a:ext cx="3566439" cy="129688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60375" y="2780928"/>
            <a:ext cx="475969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Проведемо теоретичний експеримент.</a:t>
            </a:r>
          </a:p>
          <a:p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Піднесіть до банки заряджену ебонітову паличку.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 буде існувати електричне поле біля банки та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усередені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неї? Поясніть відповідь.</a:t>
            </a:r>
          </a:p>
        </p:txBody>
      </p:sp>
    </p:spTree>
    <p:extLst>
      <p:ext uri="{BB962C8B-B14F-4D97-AF65-F5344CB8AC3E}">
        <p14:creationId xmlns:p14="http://schemas.microsoft.com/office/powerpoint/2010/main" val="48899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616" y="476672"/>
            <a:ext cx="8534400" cy="758825"/>
          </a:xfrm>
        </p:spPr>
        <p:txBody>
          <a:bodyPr/>
          <a:lstStyle/>
          <a:p>
            <a:pPr>
              <a:spcBef>
                <a:spcPct val="20000"/>
              </a:spcBef>
              <a:buClr>
                <a:schemeClr val="accent1"/>
              </a:buClr>
            </a:pPr>
            <a:r>
              <a:rPr 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lang="uk-UA" sz="28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315308" y="94452"/>
            <a:ext cx="8568952" cy="103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pitchFamily="18" charset="0"/>
              </a:defRPr>
            </a:lvl9pPr>
          </a:lstStyle>
          <a:p>
            <a:pPr eaLnBrk="1" hangingPunct="1"/>
            <a:r>
              <a:rPr lang="ru-RU" alt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Для </a:t>
            </a:r>
            <a:r>
              <a:rPr lang="ru-RU" altLang="uk-UA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приготування</a:t>
            </a:r>
            <a:r>
              <a:rPr lang="ru-RU" alt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altLang="uk-UA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деяких</a:t>
            </a:r>
            <a:r>
              <a:rPr lang="ru-RU" alt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altLang="uk-UA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страв</a:t>
            </a:r>
            <a:r>
              <a:rPr lang="ru-RU" alt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altLang="uk-UA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необхідно</a:t>
            </a:r>
            <a:r>
              <a:rPr lang="ru-RU" alt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altLang="uk-UA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застосовувати</a:t>
            </a:r>
            <a:r>
              <a:rPr lang="ru-RU" alt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altLang="uk-UA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алюмінієву</a:t>
            </a:r>
            <a:r>
              <a:rPr lang="ru-RU" alt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фольгу. </a:t>
            </a:r>
            <a:endParaRPr lang="ru-RU" altLang="uk-UA" sz="28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761" y="2132856"/>
            <a:ext cx="5544499" cy="36489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65" y="4221088"/>
            <a:ext cx="2950720" cy="156071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55427" y="2011364"/>
            <a:ext cx="30397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розподіляться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заряди на плоскому листку фольги,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заряджений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позитивно.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91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Заголовок 1"/>
          <p:cNvSpPr>
            <a:spLocks noGrp="1"/>
          </p:cNvSpPr>
          <p:nvPr>
            <p:ph type="ctrTitle"/>
          </p:nvPr>
        </p:nvSpPr>
        <p:spPr>
          <a:xfrm>
            <a:off x="140034" y="476672"/>
            <a:ext cx="8892480" cy="1752600"/>
          </a:xfrm>
        </p:spPr>
        <p:txBody>
          <a:bodyPr/>
          <a:lstStyle/>
          <a:p>
            <a:pPr eaLnBrk="1" hangingPunct="1"/>
            <a:r>
              <a:rPr 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сьогоднішній день економія електроенергії </a:t>
            </a:r>
            <a:r>
              <a:rPr 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є 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досить актуальним питанням. </a:t>
            </a:r>
            <a:r>
              <a:rPr 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Тому нарівні з лампами розжарення все частіше використовують газорозрядні та світлодіодні лампи.</a:t>
            </a:r>
            <a:endParaRPr lang="uk-UA" sz="28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2823574"/>
            <a:ext cx="33380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електричного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струму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спостерігати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проходженні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електричного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струму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лампи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типів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endParaRPr lang="uk-UA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9256" r="16705"/>
          <a:stretch/>
        </p:blipFill>
        <p:spPr>
          <a:xfrm>
            <a:off x="3491880" y="2849308"/>
            <a:ext cx="1932667" cy="3173130"/>
          </a:xfrm>
          <a:prstGeom prst="rect">
            <a:avLst/>
          </a:prstGeom>
        </p:spPr>
      </p:pic>
      <p:pic>
        <p:nvPicPr>
          <p:cNvPr id="6146" name="Picture 2" descr="Картинки по запросу ртутні ламп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097" y="2820320"/>
            <a:ext cx="2576429" cy="157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Картинки по запросу розжарювання ламп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302" y="4454830"/>
            <a:ext cx="1512018" cy="168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98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877" y="332656"/>
            <a:ext cx="8697312" cy="1008112"/>
          </a:xfrm>
        </p:spPr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8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2027" t="1801" r="14093" b="4999"/>
          <a:stretch/>
        </p:blipFill>
        <p:spPr>
          <a:xfrm>
            <a:off x="3923928" y="2924944"/>
            <a:ext cx="4748129" cy="28587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Объект 10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00619"/>
            <a:ext cx="3229190" cy="245211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58441" y="0"/>
            <a:ext cx="792087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електричних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лампах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вказують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технічні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характеристики,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зокрема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напругу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якою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метою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робиться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179380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877" y="332656"/>
            <a:ext cx="8697312" cy="1008112"/>
          </a:xfrm>
        </p:spPr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8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31967" y="236593"/>
            <a:ext cx="78105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робочим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столом в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кухні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над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електроплитою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горять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одночасно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дві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лампочки. </a:t>
            </a:r>
            <a:endParaRPr lang="uk-UA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20" y="1844824"/>
            <a:ext cx="5120592" cy="3413728"/>
          </a:xfrm>
          <a:prstGeom prst="rect">
            <a:avLst/>
          </a:prstGeom>
        </p:spPr>
      </p:pic>
      <p:sp>
        <p:nvSpPr>
          <p:cNvPr id="10" name="Объект 9"/>
          <p:cNvSpPr>
            <a:spLocks noGrp="1"/>
          </p:cNvSpPr>
          <p:nvPr>
            <p:ph sz="quarter" idx="1"/>
          </p:nvPr>
        </p:nvSpPr>
        <p:spPr>
          <a:xfrm>
            <a:off x="289877" y="1844824"/>
            <a:ext cx="3694184" cy="289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 smtClean="0"/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Чому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перегоранні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однієї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лампи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інша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Накресліть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схему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підключення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ламп</a:t>
            </a:r>
            <a:r>
              <a:rPr lang="ru-RU" sz="2400" dirty="0"/>
              <a:t>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419083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877" y="332656"/>
            <a:ext cx="8697312" cy="1008112"/>
          </a:xfrm>
        </p:spPr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8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31967" y="236593"/>
            <a:ext cx="78105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Господиня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покращення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освітлення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кухні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придбала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нову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люстру з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чотирма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лампами. </a:t>
            </a:r>
            <a:endParaRPr lang="uk-UA" sz="2800" dirty="0"/>
          </a:p>
        </p:txBody>
      </p:sp>
      <p:sp>
        <p:nvSpPr>
          <p:cNvPr id="10" name="Объект 9"/>
          <p:cNvSpPr>
            <a:spLocks noGrp="1"/>
          </p:cNvSpPr>
          <p:nvPr>
            <p:ph sz="quarter" idx="1"/>
          </p:nvPr>
        </p:nvSpPr>
        <p:spPr>
          <a:xfrm>
            <a:off x="289877" y="1844824"/>
            <a:ext cx="3694184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 smtClean="0"/>
          </a:p>
          <a:p>
            <a:pPr marL="0" indent="0">
              <a:buNone/>
            </a:pPr>
            <a:endParaRPr lang="uk-UA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176" y="2303137"/>
            <a:ext cx="3944454" cy="226181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89877" y="1855777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Зі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стелі, в місці кріплення, звисають три проводи.  Перший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двох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вимикачів має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вмикати та вимикати одну лампу, а другий — решту три. </a:t>
            </a:r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Накресліть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схему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з'єднання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ламп у люстр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вимикачів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джерела струму за якою господар має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під'єднати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люстру до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мережі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394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877" y="332656"/>
            <a:ext cx="8697312" cy="1008112"/>
          </a:xfrm>
        </p:spPr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8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sz="quarter" idx="1"/>
          </p:nvPr>
        </p:nvSpPr>
        <p:spPr>
          <a:xfrm>
            <a:off x="289877" y="1844824"/>
            <a:ext cx="3694184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 smtClean="0"/>
          </a:p>
          <a:p>
            <a:pPr marL="0" indent="0">
              <a:buNone/>
            </a:pPr>
            <a:endParaRPr lang="uk-UA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08004"/>
            <a:ext cx="86409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 якою напругою працює  лампа, що освітлює робочий стіл,  якщо при протіканні через нитку розжарення заряду 9 </a:t>
            </a:r>
            <a:r>
              <a:rPr 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виконується робота 1980 </a:t>
            </a:r>
            <a:r>
              <a:rPr 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uk-UA" sz="2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954094"/>
            <a:ext cx="6187622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5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877" y="332656"/>
            <a:ext cx="8697312" cy="1008112"/>
          </a:xfrm>
        </p:spPr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8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sz="quarter" idx="1"/>
          </p:nvPr>
        </p:nvSpPr>
        <p:spPr>
          <a:xfrm>
            <a:off x="289877" y="1844824"/>
            <a:ext cx="3694184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 smtClean="0"/>
          </a:p>
          <a:p>
            <a:pPr marL="0" indent="0">
              <a:buNone/>
            </a:pPr>
            <a:endParaRPr lang="uk-UA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82952"/>
            <a:ext cx="83529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Потужний  кип’ятильник має довжину ніхромового дроту 5,6 м. Який опір  має </a:t>
            </a:r>
            <a:r>
              <a:rPr 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кипятильник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якщо діаметр поперечного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nepepi</a:t>
            </a:r>
            <a:r>
              <a:rPr 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мм ?</a:t>
            </a:r>
            <a:endParaRPr lang="uk-UA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415" y="2060848"/>
            <a:ext cx="6483170" cy="341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20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Заголовок 1"/>
          <p:cNvSpPr>
            <a:spLocks noGrp="1"/>
          </p:cNvSpPr>
          <p:nvPr>
            <p:ph type="ctrTitle"/>
          </p:nvPr>
        </p:nvSpPr>
        <p:spPr>
          <a:xfrm>
            <a:off x="189689" y="1110823"/>
            <a:ext cx="8708504" cy="1752600"/>
          </a:xfrm>
        </p:spPr>
        <p:txBody>
          <a:bodyPr/>
          <a:lstStyle/>
          <a:p>
            <a:pPr eaLnBrk="1" hangingPunct="1"/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Якою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мае бути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довжина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константанової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проволоки, з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площею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поперечного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перерізу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0,8 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мм</a:t>
            </a:r>
            <a:r>
              <a:rPr lang="uk-UA" sz="2800" baseline="30000" dirty="0" smtClean="0"/>
              <a:t>2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для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виготовлення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погружного кипятильника опором 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8,18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Ом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Яка 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внутрішня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будова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ТЕНа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uk-UA" sz="2800" dirty="0"/>
              <a:t/>
            </a:r>
            <a:br>
              <a:rPr lang="uk-UA" sz="2800" dirty="0"/>
            </a:br>
            <a:endParaRPr lang="ru-RU" altLang="uk-UA" sz="2800" dirty="0" smtClean="0"/>
          </a:p>
        </p:txBody>
      </p:sp>
      <p:sp>
        <p:nvSpPr>
          <p:cNvPr id="2" name="AutoShape 2" descr="Картинки по запросу іній на вікн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2863423"/>
            <a:ext cx="6101945" cy="317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13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877" y="332656"/>
            <a:ext cx="8697312" cy="1008112"/>
          </a:xfrm>
        </p:spPr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електричному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чайнику є 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напис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«1,2 кВт, 220 В». </a:t>
            </a:r>
            <a:r>
              <a:rPr lang="uk-UA" sz="2800" dirty="0"/>
              <a:t/>
            </a:r>
            <a:br>
              <a:rPr lang="uk-UA" sz="2800" dirty="0"/>
            </a:br>
            <a:endParaRPr lang="uk-UA" sz="28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4558280" cy="4572000"/>
          </a:xfrm>
        </p:spPr>
        <p:txBody>
          <a:bodyPr/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означає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налис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виникає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нагрівальному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чайника за нормального режиму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теплоти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виділяється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нагрівальному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3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достатньо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цієї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теплоти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нагріти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кипіння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1,5 л води, температура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ru-RU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C?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700515"/>
            <a:ext cx="3793018" cy="422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7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омпетентністні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задачі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sz="quarter" idx="1"/>
          </p:nvPr>
        </p:nvSpPr>
        <p:spPr>
          <a:xfrm>
            <a:off x="270092" y="1556792"/>
            <a:ext cx="8503920" cy="4572000"/>
          </a:xfrm>
        </p:spPr>
        <p:txBody>
          <a:bodyPr/>
          <a:lstStyle/>
          <a:p>
            <a:pPr marL="0" indent="0" algn="just">
              <a:buNone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сьогоднішній день,  фізичні явища можна спостерігати у всіх видах людської діяльності, а саме в радіотехніці, тепло- та електротехніці, лазерній техніці, електроніці, ядерній енергетиці та в інших науково-технічних галузях знань та сферах виробництва. Стає дуже доцільним використовувати на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уроках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фізики задачі зі змістом, близьким до життя, використовуючи у процесі дійсні дані та факти, які ми бачимо у навколишньому світі та повсякденному житті. Задачі з реальним змістом допоможуть виробити в учнів вміння застосовувати закони фізики для розв’язання конкретних життєвих завдань і тим самим сприятимуть бажанню учнів уміти їх розв’язувати. 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9844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23528" y="404664"/>
            <a:ext cx="8534400" cy="758825"/>
          </a:xfrm>
        </p:spPr>
        <p:txBody>
          <a:bodyPr/>
          <a:lstStyle/>
          <a:p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Опір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нагрівального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елемента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нагрівального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чайника 60 Ом. Яка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потужність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струму,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споживає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чайник? </a:t>
            </a:r>
            <a:endParaRPr lang="uk-UA" sz="28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5508104" y="2036211"/>
            <a:ext cx="3024336" cy="348102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2560645"/>
            <a:ext cx="4451678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38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Заголовок 1"/>
          <p:cNvSpPr>
            <a:spLocks noGrp="1"/>
          </p:cNvSpPr>
          <p:nvPr>
            <p:ph type="ctrTitle"/>
          </p:nvPr>
        </p:nvSpPr>
        <p:spPr>
          <a:xfrm>
            <a:off x="73207" y="340279"/>
            <a:ext cx="9036496" cy="2256656"/>
          </a:xfrm>
        </p:spPr>
        <p:txBody>
          <a:bodyPr/>
          <a:lstStyle/>
          <a:p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Кожен другий чоловік у всьому світі звик починати свій день з чашки </a:t>
            </a:r>
            <a:r>
              <a:rPr 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кави. 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ільшість розуміють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що </a:t>
            </a:r>
            <a:r>
              <a:rPr 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справжня 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кава, </a:t>
            </a:r>
            <a:r>
              <a:rPr 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приготована в кавоварці,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відрізняється не тільки ароматом і смаком, але і своєю корисністю. </a:t>
            </a:r>
            <a:r>
              <a:rPr 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Вчені 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вже давно довели, що лише </a:t>
            </a:r>
            <a:r>
              <a:rPr 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натуральна 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кава має позитивний вплив на </a:t>
            </a:r>
            <a:r>
              <a:rPr 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</a:t>
            </a:r>
            <a:endParaRPr lang="uk-UA" sz="28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260648" y="2430645"/>
            <a:ext cx="4680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68" y="2596935"/>
            <a:ext cx="2690028" cy="370626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9552" y="3212976"/>
            <a:ext cx="47525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  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Визначити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силу струму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шнурі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кавоварки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через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поперечний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пepepiз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шнура  за 30 с проходить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електричний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заряд 150 Кл. 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81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Заголовок 1"/>
          <p:cNvSpPr>
            <a:spLocks noGrp="1"/>
          </p:cNvSpPr>
          <p:nvPr>
            <p:ph type="ctrTitle"/>
          </p:nvPr>
        </p:nvSpPr>
        <p:spPr>
          <a:xfrm>
            <a:off x="217748" y="967999"/>
            <a:ext cx="8708504" cy="1752600"/>
          </a:xfrm>
        </p:spPr>
        <p:txBody>
          <a:bodyPr/>
          <a:lstStyle/>
          <a:p>
            <a:pPr eaLnBrk="1" hangingPunct="1"/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Очевидно,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сучасна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кухонна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техніка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зручні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практичні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стильні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прилади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ефектно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доповнюють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інтер'єр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перетворюють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рутинні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процеси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готування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страв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захопливі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елементами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творчого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експерименту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 </a:t>
            </a:r>
            <a:r>
              <a:rPr lang="ru-RU" altLang="uk-UA" sz="2800" dirty="0">
                <a:solidFill>
                  <a:srgbClr val="C00000"/>
                </a:solidFill>
              </a:rPr>
              <a:t/>
            </a:r>
            <a:br>
              <a:rPr lang="ru-RU" altLang="uk-UA" sz="2800" dirty="0">
                <a:solidFill>
                  <a:srgbClr val="C00000"/>
                </a:solidFill>
              </a:rPr>
            </a:br>
            <a:endParaRPr lang="ru-RU" altLang="uk-UA" sz="2800" dirty="0" smtClean="0">
              <a:solidFill>
                <a:srgbClr val="C00000"/>
              </a:solidFill>
            </a:endParaRPr>
          </a:p>
        </p:txBody>
      </p:sp>
      <p:sp>
        <p:nvSpPr>
          <p:cNvPr id="2" name="AutoShape 2" descr="Картинки по запросу іній на вікн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3728" y="2924944"/>
            <a:ext cx="4698082" cy="31549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7748" y="2924944"/>
            <a:ext cx="37133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Спіраль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электроплитки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виготовили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ніхромового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дроту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завдовжки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діаметром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0,4 мм.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опір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спіраль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79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Заголовок 1"/>
          <p:cNvSpPr>
            <a:spLocks noGrp="1"/>
          </p:cNvSpPr>
          <p:nvPr>
            <p:ph type="ctrTitle"/>
          </p:nvPr>
        </p:nvSpPr>
        <p:spPr>
          <a:xfrm>
            <a:off x="179512" y="548680"/>
            <a:ext cx="8708504" cy="1320552"/>
          </a:xfrm>
        </p:spPr>
        <p:txBody>
          <a:bodyPr/>
          <a:lstStyle/>
          <a:p>
            <a:pPr eaLnBrk="1" hangingPunct="1"/>
            <a:r>
              <a:rPr lang="ru-RU" altLang="uk-UA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Зображення</a:t>
            </a:r>
            <a:r>
              <a:rPr lang="ru-RU" alt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екрані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променевого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телевізоpa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формується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завдяки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тому,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що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на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внутрішню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поверхню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екрана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потрапляє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пучок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електронів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8032" y="3322661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Cкільки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щосекунди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потрапляє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екран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сила струму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промені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становить 80 мкА?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2852936"/>
            <a:ext cx="3528392" cy="321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7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Заголовок 1"/>
          <p:cNvSpPr>
            <a:spLocks noGrp="1"/>
          </p:cNvSpPr>
          <p:nvPr>
            <p:ph type="ctrTitle"/>
          </p:nvPr>
        </p:nvSpPr>
        <p:spPr>
          <a:xfrm>
            <a:off x="395536" y="260648"/>
            <a:ext cx="8352928" cy="1752600"/>
          </a:xfrm>
        </p:spPr>
        <p:txBody>
          <a:bodyPr/>
          <a:lstStyle/>
          <a:p>
            <a:pPr eaLnBrk="1" hangingPunct="1"/>
            <a:r>
              <a:rPr 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</a:t>
            </a:r>
            <a:r>
              <a:rPr 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ринцип дії електропраски ґрунтується 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виділенні теплової енергії при проходженні електричного струму через нагрівальний елемент. </a:t>
            </a:r>
            <a:endParaRPr lang="ru-RU" altLang="uk-UA" sz="28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2636912"/>
            <a:ext cx="58326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/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 час ремонту нагрівального елемента електричної праски нікеліновий дріт завдовжки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 замінили на ніхромовий дріт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такою самою площею поперечного перерізу. Якою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бути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довжина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ні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xpo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мового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дроту, щоб праска працювала після ремонту так само, як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нього?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467" y="2609123"/>
            <a:ext cx="2425630" cy="364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0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877" y="332656"/>
            <a:ext cx="8697312" cy="1008112"/>
          </a:xfrm>
        </p:spPr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8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43808" y="462142"/>
            <a:ext cx="52565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Фізика навкруги нас!</a:t>
            </a:r>
            <a:endParaRPr lang="uk-UA" sz="2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1421" y="1993360"/>
            <a:ext cx="4480948" cy="363962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23548" y="1847335"/>
            <a:ext cx="40324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можливості, проведіть дослід: у лимон потрібно ввіткнути цвях та мідну дротину.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 з'явиться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дротині електричний струм?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Яким приладом на Вашу думку, можливо перевірити його наявність?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48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554709"/>
            <a:ext cx="8697312" cy="1008112"/>
          </a:xfrm>
        </p:spPr>
        <p:txBody>
          <a:bodyPr/>
          <a:lstStyle/>
          <a:p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Чому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квартирах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електричні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прилади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підключені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паралельно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uk-UA" sz="2800" dirty="0"/>
              <a:t/>
            </a:r>
            <a:br>
              <a:rPr lang="uk-UA" sz="2800" dirty="0"/>
            </a:br>
            <a:endParaRPr lang="uk-UA" sz="28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5350368" cy="4598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Накресліть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схему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підключення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2-х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лампочок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розраховані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напругу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220 В до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мережі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квартири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400" dirty="0" smtClean="0"/>
          </a:p>
          <a:p>
            <a:pPr>
              <a:buClrTx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акресліть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електричного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кола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електродзвінка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резистору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тече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струм 2 А,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напруга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мережі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становить 24 В, а для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обмеження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сили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струму через обмотку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дзвінка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нього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підключили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резистор опором 4 Ом.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Визначте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опір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електродзвінка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Картинки по запросу освітлення квартир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18"/>
          <a:stretch/>
        </p:blipFill>
        <p:spPr bwMode="auto">
          <a:xfrm>
            <a:off x="7164288" y="1631038"/>
            <a:ext cx="1224136" cy="230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4301072"/>
            <a:ext cx="2952328" cy="196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83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2400" cy="1752600"/>
          </a:xfrm>
        </p:spPr>
        <p:txBody>
          <a:bodyPr/>
          <a:lstStyle/>
          <a:p>
            <a:pPr eaLnBrk="1" hangingPunct="1"/>
            <a:r>
              <a:rPr lang="ru-RU" alt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вимогами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техніки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шкільних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їдальнях</a:t>
            </a:r>
            <a:r>
              <a:rPr lang="ru-RU" alt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шкільних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навчальних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кабінетах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трудового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кухарі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біля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електричних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плит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повинні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стояти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гумових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килимках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altLang="uk-UA" sz="2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996" y="3045773"/>
            <a:ext cx="4063128" cy="296462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95536" y="3021211"/>
            <a:ext cx="417646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  <a:buSzPct val="150000"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Чому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існує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вимога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05" t="3345" r="2705" b="4298"/>
          <a:stretch/>
        </p:blipFill>
        <p:spPr>
          <a:xfrm>
            <a:off x="899592" y="4005064"/>
            <a:ext cx="2646218" cy="200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8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554709"/>
            <a:ext cx="8697312" cy="1008112"/>
          </a:xfrm>
        </p:spPr>
        <p:txBody>
          <a:bodyPr/>
          <a:lstStyle/>
          <a:p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Запобіжник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комутаційний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апарат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певного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призначення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uk-UA" sz="2800" dirty="0"/>
              <a:t/>
            </a:r>
            <a:br>
              <a:rPr lang="uk-UA" sz="2800" dirty="0"/>
            </a:br>
            <a:endParaRPr lang="uk-UA" sz="28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179512" y="1412776"/>
            <a:ext cx="5688632" cy="4572000"/>
          </a:xfrm>
        </p:spPr>
        <p:txBody>
          <a:bodyPr/>
          <a:lstStyle/>
          <a:p>
            <a:pPr>
              <a:buClrTx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метою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застосовують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запобіжники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Чому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використовувати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саморобні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запобіжники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Чому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свинцевий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дріт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залізний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Чому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дріт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повинен бути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тонший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проводах,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з’єдну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струму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споживачів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електроенергії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1772816"/>
            <a:ext cx="2952328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91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Заголовок 1"/>
          <p:cNvSpPr>
            <a:spLocks noGrp="1"/>
          </p:cNvSpPr>
          <p:nvPr>
            <p:ph type="ctrTitle"/>
          </p:nvPr>
        </p:nvSpPr>
        <p:spPr>
          <a:xfrm>
            <a:off x="155575" y="692696"/>
            <a:ext cx="8708504" cy="1752600"/>
          </a:xfrm>
        </p:spPr>
        <p:txBody>
          <a:bodyPr/>
          <a:lstStyle/>
          <a:p>
            <a:pPr eaLnBrk="1" hangingPunct="1"/>
            <a:r>
              <a:rPr lang="ru-RU" altLang="uk-UA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Сучасні</a:t>
            </a:r>
            <a:r>
              <a:rPr lang="ru-RU" alt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господині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кухнях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велику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помічників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електрична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плита та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електрична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духова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шафа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uk-UA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мультиварка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хлібопічка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мікрохвильова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піч</a:t>
            </a:r>
            <a:r>
              <a:rPr lang="ru-RU" alt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гарної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безпечної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приладів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радять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проводити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окрему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лінію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кухонне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приміщення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altLang="uk-UA" sz="2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Картинки по запросу іній на вікн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" name="Прямоугольник 3"/>
          <p:cNvSpPr/>
          <p:nvPr/>
        </p:nvSpPr>
        <p:spPr>
          <a:xfrm>
            <a:off x="307975" y="2834280"/>
            <a:ext cx="33661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зробити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призведе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4156" y="5025201"/>
            <a:ext cx="2550171" cy="11657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330" y="2693011"/>
            <a:ext cx="2907654" cy="21807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807" y="4385936"/>
            <a:ext cx="2481953" cy="180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Заголовок 1"/>
          <p:cNvSpPr>
            <a:spLocks noGrp="1"/>
          </p:cNvSpPr>
          <p:nvPr>
            <p:ph type="ctrTitle"/>
          </p:nvPr>
        </p:nvSpPr>
        <p:spPr>
          <a:xfrm>
            <a:off x="86459" y="580795"/>
            <a:ext cx="8892480" cy="1296144"/>
          </a:xfrm>
        </p:spPr>
        <p:txBody>
          <a:bodyPr/>
          <a:lstStyle/>
          <a:p>
            <a:pPr eaLnBrk="1" hangingPunct="1">
              <a:buClr>
                <a:srgbClr val="C00000"/>
              </a:buClr>
            </a:pP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Назвіть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електричні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пристрої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що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ви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зустрічаєте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на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сучасній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кухні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принцип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роботи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яких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ґрунтується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на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тепловій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дії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електричного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струму.</a:t>
            </a:r>
            <a:endParaRPr lang="uk-UA" sz="28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12530"/>
          <a:stretch/>
        </p:blipFill>
        <p:spPr>
          <a:xfrm>
            <a:off x="899592" y="2996952"/>
            <a:ext cx="7266214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9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688" y="332656"/>
            <a:ext cx="8697312" cy="1008112"/>
          </a:xfrm>
        </p:spPr>
        <p:txBody>
          <a:bodyPr/>
          <a:lstStyle/>
          <a:p>
            <a:r>
              <a:rPr lang="uk-UA" sz="2800" dirty="0"/>
              <a:t/>
            </a:r>
            <a:br>
              <a:rPr lang="uk-UA" sz="2800" dirty="0"/>
            </a:br>
            <a:endParaRPr lang="uk-UA" sz="28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1556792"/>
            <a:ext cx="4824536" cy="4572000"/>
          </a:xfrm>
        </p:spPr>
        <p:txBody>
          <a:bodyPr/>
          <a:lstStyle/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Що означають ці написи? На яку найбільшу потужність розрахований лічильник? 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Скільки ламп по 100 Вт можна ввімкнути в електромережу?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Скільки обертів зробить диск лічильника, якщо протягом 2 год буде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ввімкнено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електропраску потужністю 1 кВт?</a:t>
            </a:r>
          </a:p>
          <a:p>
            <a:pPr marL="0" indent="0">
              <a:buNone/>
            </a:pP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332656"/>
            <a:ext cx="828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електролічильнику є такі написи: 220 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(220 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В), 5-17 А, 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kW · h (1 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кВт · год) = 1200 обертам диска. </a:t>
            </a:r>
            <a:endParaRPr lang="uk-UA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9760" t="3604" r="16737" b="3604"/>
          <a:stretch/>
        </p:blipFill>
        <p:spPr>
          <a:xfrm>
            <a:off x="5868144" y="2348880"/>
            <a:ext cx="2223776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2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Заголовок 1"/>
          <p:cNvSpPr>
            <a:spLocks noGrp="1"/>
          </p:cNvSpPr>
          <p:nvPr>
            <p:ph type="ctrTitle"/>
          </p:nvPr>
        </p:nvSpPr>
        <p:spPr>
          <a:xfrm>
            <a:off x="216650" y="-17421"/>
            <a:ext cx="8892480" cy="2400672"/>
          </a:xfrm>
        </p:spPr>
        <p:txBody>
          <a:bodyPr/>
          <a:lstStyle/>
          <a:p>
            <a:pPr eaLnBrk="1" hangingPunct="1">
              <a:buClr>
                <a:srgbClr val="C00000"/>
              </a:buClr>
            </a:pPr>
            <a:r>
              <a:rPr 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Із 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зазначеного списку виберіть ті електричні побутові пристрої у яких використовується магнітна дія електричного струму: міксер, </a:t>
            </a:r>
            <a:r>
              <a:rPr lang="uk-UA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електрочайник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uk-UA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мультиварка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електром‘ясорубка, </a:t>
            </a:r>
            <a:r>
              <a:rPr lang="uk-UA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хлібопічка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uk-UA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кавомашина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5457"/>
          <a:stretch/>
        </p:blipFill>
        <p:spPr>
          <a:xfrm>
            <a:off x="382018" y="2636912"/>
            <a:ext cx="1626117" cy="15335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409" y="2623902"/>
            <a:ext cx="1551211" cy="18273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8757" r="14563"/>
          <a:stretch/>
        </p:blipFill>
        <p:spPr>
          <a:xfrm>
            <a:off x="5724128" y="2661270"/>
            <a:ext cx="1891698" cy="18478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240" y="4588080"/>
            <a:ext cx="1686815" cy="16868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12697" t="8242" r="14748" b="6778"/>
          <a:stretch/>
        </p:blipFill>
        <p:spPr>
          <a:xfrm>
            <a:off x="663878" y="4437112"/>
            <a:ext cx="1891898" cy="16385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1920" y="4588081"/>
            <a:ext cx="1800200" cy="171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90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616" y="476672"/>
            <a:ext cx="8534400" cy="758825"/>
          </a:xfrm>
        </p:spPr>
        <p:txBody>
          <a:bodyPr/>
          <a:lstStyle/>
          <a:p>
            <a:pPr>
              <a:spcBef>
                <a:spcPct val="20000"/>
              </a:spcBef>
              <a:buClr>
                <a:schemeClr val="accent1"/>
              </a:buClr>
            </a:pPr>
            <a:r>
              <a:rPr 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lang="uk-UA" sz="28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89324" y="230885"/>
            <a:ext cx="8856984" cy="92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pitchFamily="18" charset="0"/>
              </a:defRPr>
            </a:lvl9pPr>
          </a:lstStyle>
          <a:p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Зверніть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увагу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більшість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кухонних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електричних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приладів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пластмасові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ручки. </a:t>
            </a:r>
            <a:endParaRPr lang="uk-UA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0617" y="1628800"/>
            <a:ext cx="328527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 </a:t>
            </a:r>
            <a:r>
              <a:rPr lang="ru-RU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якою</a:t>
            </a:r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метою </a:t>
            </a:r>
            <a:r>
              <a:rPr lang="ru-RU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це</a:t>
            </a:r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роблять</a:t>
            </a:r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? </a:t>
            </a:r>
            <a:endParaRPr lang="en-US" sz="24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Розгляньте</a:t>
            </a:r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це</a:t>
            </a:r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питання</a:t>
            </a:r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з точки </a:t>
            </a:r>
            <a:r>
              <a:rPr lang="ru-RU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зору</a:t>
            </a:r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електропровідних</a:t>
            </a:r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теплопровідних</a:t>
            </a:r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властивостей</a:t>
            </a:r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речовини</a:t>
            </a:r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endParaRPr lang="uk-UA" sz="24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373" y="4746515"/>
            <a:ext cx="4566114" cy="15789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373" y="1619027"/>
            <a:ext cx="4566114" cy="324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93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616" y="476672"/>
            <a:ext cx="8534400" cy="758825"/>
          </a:xfrm>
        </p:spPr>
        <p:txBody>
          <a:bodyPr/>
          <a:lstStyle/>
          <a:p>
            <a:pPr>
              <a:spcBef>
                <a:spcPct val="20000"/>
              </a:spcBef>
              <a:buClr>
                <a:schemeClr val="accent1"/>
              </a:buClr>
            </a:pPr>
            <a:r>
              <a:rPr 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lang="uk-UA" sz="28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0616" y="129993"/>
            <a:ext cx="8352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зручності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господині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купують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велику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поліетиленових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пакетиків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744" y="2097540"/>
            <a:ext cx="5429054" cy="3059651"/>
          </a:xfrm>
          <a:prstGeom prst="rect">
            <a:avLst/>
          </a:prstGeom>
        </p:spPr>
      </p:pic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350616" y="2132856"/>
            <a:ext cx="31901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витягуючи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один пакет з упаковки ми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спостерігаємо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вони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притягуються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один до одного? Поясніть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явище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12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Заголовок 1"/>
          <p:cNvSpPr>
            <a:spLocks noGrp="1"/>
          </p:cNvSpPr>
          <p:nvPr>
            <p:ph type="ctrTitle"/>
          </p:nvPr>
        </p:nvSpPr>
        <p:spPr>
          <a:xfrm>
            <a:off x="394657" y="404664"/>
            <a:ext cx="7772400" cy="1752600"/>
          </a:xfrm>
        </p:spPr>
        <p:txBody>
          <a:bodyPr/>
          <a:lstStyle/>
          <a:p>
            <a:pPr eaLnBrk="1" hangingPunct="1"/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Вода одна з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найпоширеніших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субстанцій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на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нашій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планеті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Людина на 80%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складається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з води. Ми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використовуємо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її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для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пиття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приготування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їжі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та </a:t>
            </a:r>
            <a:r>
              <a:rPr lang="ru-RU" altLang="uk-UA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технічних</a:t>
            </a:r>
            <a:r>
              <a:rPr lang="ru-RU" alt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потреб.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94657" y="3068960"/>
            <a:ext cx="33123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Припустимо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незаряджена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краплина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води «утратила» 20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мільярдів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eлектронів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заряду вона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набула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Картинки по запросу во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025" y="3068960"/>
            <a:ext cx="5140543" cy="288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80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Картинки по запросу іній на вікн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" name="Прямоугольник 3"/>
          <p:cNvSpPr/>
          <p:nvPr/>
        </p:nvSpPr>
        <p:spPr>
          <a:xfrm>
            <a:off x="460374" y="3075905"/>
            <a:ext cx="475969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якою метою це роблять?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вашу думку, втрачає чи набуває електронів тіло, що заряджається позитивно внаслідок заземлення? </a:t>
            </a:r>
            <a:b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34085" y="260648"/>
            <a:ext cx="7772400" cy="1752600"/>
          </a:xfrm>
        </p:spPr>
        <p:txBody>
          <a:bodyPr/>
          <a:lstStyle/>
          <a:p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умовами техніки безпеки такі прилади як електрична плита, пральна машина та інші, повинні бути заземленні. </a:t>
            </a:r>
            <a:endParaRPr lang="uk-UA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2780928"/>
            <a:ext cx="3568387" cy="342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Заголовок 1"/>
          <p:cNvSpPr>
            <a:spLocks noGrp="1"/>
          </p:cNvSpPr>
          <p:nvPr>
            <p:ph type="ctrTitle"/>
          </p:nvPr>
        </p:nvSpPr>
        <p:spPr>
          <a:xfrm>
            <a:off x="188933" y="404664"/>
            <a:ext cx="8708504" cy="1752600"/>
          </a:xfrm>
        </p:spPr>
        <p:txBody>
          <a:bodyPr/>
          <a:lstStyle/>
          <a:p>
            <a:pPr eaLnBrk="1" hangingPunct="1"/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Заземлення має призначення - захистити людину від ураження електричним струмом, якщо він доторкнувся до корпусу електроприладу, який через порушення ізоляції опинився під напругою. </a:t>
            </a:r>
            <a:endParaRPr lang="ru-RU" altLang="uk-UA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3075905"/>
            <a:ext cx="2603986" cy="2603986"/>
          </a:xfrm>
          <a:prstGeom prst="rect">
            <a:avLst/>
          </a:prstGeom>
        </p:spPr>
      </p:pic>
      <p:sp>
        <p:nvSpPr>
          <p:cNvPr id="2" name="AutoShape 2" descr="Картинки по запросу іній на вікн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" name="Прямоугольник 3"/>
          <p:cNvSpPr/>
          <p:nvPr/>
        </p:nvSpPr>
        <p:spPr>
          <a:xfrm>
            <a:off x="460374" y="2852936"/>
            <a:ext cx="4759697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стандартами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опір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заземлення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повинен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перевищувати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0,5 Ом.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можна для заземлення використовувати відрізок залізної труби завдовжки 2,1 м із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зовнішнім, діаметром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мм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товщиною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тінок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мм?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352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3352</TotalTime>
  <Words>1190</Words>
  <Application>Microsoft Office PowerPoint</Application>
  <PresentationFormat>Экран (4:3)</PresentationFormat>
  <Paragraphs>88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Civic</vt:lpstr>
      <vt:lpstr>Криворучко Ірина Олександрівна,  учитель фізики  УНВК «ЗОШ І-ІІІ ст. №10-медична гімназія» </vt:lpstr>
      <vt:lpstr> Компетентністні задачі</vt:lpstr>
      <vt:lpstr>Назвіть електричні пристрої, що ви зустрічаєте на сучасній кухні, принцип роботи яких ґрунтується на тепловій дії електричного струму.</vt:lpstr>
      <vt:lpstr>Із зазначеного списку виберіть ті електричні побутові пристрої у яких використовується магнітна дія електричного струму: міксер, електрочайник, мультиварка, електром‘ясорубка, хлібопічка, кавомашина.</vt:lpstr>
      <vt:lpstr>. </vt:lpstr>
      <vt:lpstr>. </vt:lpstr>
      <vt:lpstr>Вода одна з найпоширеніших субстанцій на нашій планеті. Людина на 80% складається з води. Ми використовуємо її для пиття, приготування їжі, та технічних потреб. </vt:lpstr>
      <vt:lpstr>За умовами техніки безпеки такі прилади як електрична плита, пральна машина та інші, повинні бути заземленні. </vt:lpstr>
      <vt:lpstr>Заземлення має призначення - захистити людину від ураження електричним струмом, якщо він доторкнувся до корпусу електроприладу, який через порушення ізоляції опинився під напругою. </vt:lpstr>
      <vt:lpstr>Перед святами завбачливі господині закуповують продукти заздалегідь. Серед придбаних продуктів є ті, що зберігаються в металевих банках. </vt:lpstr>
      <vt:lpstr>. </vt:lpstr>
      <vt:lpstr>На сьогоднішній день економія електроенергії є досить актуальним питанням. Тому нарівні з лампами розжарення все частіше використовують газорозрядні та світлодіодні лампи.</vt:lpstr>
      <vt:lpstr> </vt:lpstr>
      <vt:lpstr> </vt:lpstr>
      <vt:lpstr> </vt:lpstr>
      <vt:lpstr> </vt:lpstr>
      <vt:lpstr> </vt:lpstr>
      <vt:lpstr>  Якою мае бути довжина константанової проволоки, з площею  поперечного перерізу 0,8 мм2, для виготовлення погружного кипятильника опором  8,18 Ом? Яка внутрішня будова ТЕНа?  </vt:lpstr>
      <vt:lpstr> На електричному чайнику є напис «1,2 кВт, 220 В».  </vt:lpstr>
      <vt:lpstr>Опір нагрівального елемента нагрівального чайника 60 Ом. Яка потужність струму, який споживає чайник? </vt:lpstr>
      <vt:lpstr>Кожен другий чоловік у всьому світі звик починати свій день з чашки кави. Більшість розуміють, що справжня кава, приготована в кавоварці, відрізняється не тільки ароматом і смаком, але і своєю корисністю. Вчені вже давно довели, що лише натуральна кава має позитивний вплив на організм</vt:lpstr>
      <vt:lpstr>Очевидно, що сучасна кухонна техніка – це зручні, практичні та стильні прилади, що ефектно доповнюють інтер'єр і перетворюють рутинні процеси готування страв на захопливі заняття з елементами творчого експерименту....  </vt:lpstr>
      <vt:lpstr>Зображення на екрані променевого телевізоpa формується завдяки тому, що на внутрішню поверхню екрана потрапляє пучок електронів. </vt:lpstr>
      <vt:lpstr> Принцип дії електропраски ґрунтується на виділенні теплової енергії при проходженні електричного струму через нагрівальний елемент. </vt:lpstr>
      <vt:lpstr> </vt:lpstr>
      <vt:lpstr>Чому у квартирах електричні прилади підключені паралельно?  </vt:lpstr>
      <vt:lpstr>За вимогами техніки безпеки у шкільних їдальнях, шкільних навчальних кабінетах трудового навчання кухарі біля електричних плит повинні стояти на гумових килимках. </vt:lpstr>
      <vt:lpstr>Запобіжник - комутаційний апарат певного призначення.   </vt:lpstr>
      <vt:lpstr>Сучасні господині на кухнях мають велику кількість помічників: електрична плита та електрична духова шафа, мультиварка,  хлібопічка,  мікрохвильова піч… Для гарної і безпечної роботи приладів радять проводити окрему лінію в кухонне приміщення. </vt:lpstr>
      <vt:lpstr> </vt:lpstr>
    </vt:vector>
  </TitlesOfParts>
  <Company>Дом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Люда</dc:creator>
  <cp:lastModifiedBy>Люда</cp:lastModifiedBy>
  <cp:revision>146</cp:revision>
  <dcterms:created xsi:type="dcterms:W3CDTF">2016-12-15T12:53:44Z</dcterms:created>
  <dcterms:modified xsi:type="dcterms:W3CDTF">2018-01-09T21:49:50Z</dcterms:modified>
</cp:coreProperties>
</file>