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80" r:id="rId8"/>
    <p:sldId id="281" r:id="rId9"/>
    <p:sldId id="282" r:id="rId10"/>
    <p:sldId id="262" r:id="rId11"/>
    <p:sldId id="263" r:id="rId12"/>
    <p:sldId id="264" r:id="rId13"/>
    <p:sldId id="284" r:id="rId14"/>
    <p:sldId id="269" r:id="rId15"/>
    <p:sldId id="273" r:id="rId16"/>
    <p:sldId id="275" r:id="rId17"/>
    <p:sldId id="265" r:id="rId18"/>
    <p:sldId id="266" r:id="rId19"/>
    <p:sldId id="267" r:id="rId20"/>
    <p:sldId id="277" r:id="rId21"/>
    <p:sldId id="285" r:id="rId22"/>
    <p:sldId id="286" r:id="rId23"/>
    <p:sldId id="287" r:id="rId24"/>
    <p:sldId id="289" r:id="rId25"/>
    <p:sldId id="290" r:id="rId26"/>
    <p:sldId id="288" r:id="rId27"/>
    <p:sldId id="29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FF"/>
    <a:srgbClr val="00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8699"/>
            <a:ext cx="7772400" cy="1211263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8183981-F470-4AC5-8A92-430C2C3904DC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08E8D"/>
                </a:solidFill>
              </a:defRPr>
            </a:lvl1pPr>
          </a:lstStyle>
          <a:p>
            <a:fld id="{13759880-28EC-4559-A926-18ADA1EC2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&#1057;&#1091;&#1084;&#1091;&#1074;&#1072;&#1090;&#1100;%20&#1085;&#1077;%20&#1090;&#1088;&#1077;&#1073;&#1072;.pptx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71612"/>
            <a:ext cx="7143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all" spc="0" dirty="0" err="1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Країна</a:t>
            </a:r>
            <a:r>
              <a:rPr lang="ru-RU" sz="9600" b="1" i="1" cap="all" spc="0" dirty="0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</a:p>
          <a:p>
            <a:pPr algn="ctr"/>
            <a:r>
              <a:rPr lang="ru-RU" sz="9600" b="1" i="1" cap="all" spc="0" dirty="0" err="1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Теплоти</a:t>
            </a:r>
            <a:endParaRPr lang="ru-RU" sz="9600" b="1" i="1" cap="all" spc="0" dirty="0">
              <a:ln w="28575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14290"/>
            <a:ext cx="2464611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143512"/>
            <a:ext cx="2422966" cy="1356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14290"/>
            <a:ext cx="2714644" cy="1520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929198"/>
            <a:ext cx="285752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               1.</a:t>
            </a:r>
            <a:r>
              <a:rPr lang="uk-UA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9190" y="357166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Бліц-турнір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28596" y="1534198"/>
            <a:ext cx="45829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Температура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34646" y="2177140"/>
            <a:ext cx="9104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Яким приладом вимірюється температура?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37693" y="2708920"/>
            <a:ext cx="58908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Які ви знаєте термометри?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81402" y="3340173"/>
            <a:ext cx="8851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Якою літерою позначається температура?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1402" y="4025910"/>
            <a:ext cx="78701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Які температурні шкали Вам відомі?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37693" y="4672241"/>
            <a:ext cx="8437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Яка енергія називається внутрішньою?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38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-58673"/>
            <a:ext cx="2262218" cy="169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28596" y="5445224"/>
            <a:ext cx="83545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Які способи зміни внутрішньої енергії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тіла Ви знаєте?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6" grpId="0"/>
      <p:bldP spid="8197" grpId="0"/>
      <p:bldP spid="8198" grpId="0"/>
      <p:bldP spid="819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30678" cy="107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29190" y="285728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Бліц-турнір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285728"/>
            <a:ext cx="33701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1.</a:t>
            </a:r>
            <a:r>
              <a:rPr lang="uk-UA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87762" y="846675"/>
            <a:ext cx="68642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Що називається теплообміном?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0640" y="1493006"/>
            <a:ext cx="62154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Назвіть види теплообміну?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37634" y="2139337"/>
            <a:ext cx="855349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10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Яку фізичну величину називають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кількістю теплоти</a:t>
            </a:r>
            <a:r>
              <a:rPr lang="uk-UA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52266" y="3212976"/>
            <a:ext cx="88572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11. Запишіть формулу кількості теплоти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30640" y="3823487"/>
            <a:ext cx="75675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Яку фізичну величину називають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питомою теплоємністю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23896" y="4869160"/>
            <a:ext cx="75056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 яких фізичних величин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залежить кількість теплоти?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8796" y="6032758"/>
            <a:ext cx="8001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 Яка питома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теплоємність води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2" grpId="0"/>
      <p:bldP spid="7173" grpId="0"/>
      <p:bldP spid="7174" grpId="0"/>
      <p:bldP spid="7175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85728"/>
            <a:ext cx="10841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2.</a:t>
            </a:r>
            <a:r>
              <a:rPr lang="uk-UA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285728"/>
            <a:ext cx="5436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Розв’язування.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462" l="10000" r="915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" y="57643"/>
            <a:ext cx="2171733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7013" y="1412776"/>
            <a:ext cx="72830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ЗАДАЧА № 1</a:t>
            </a:r>
          </a:p>
          <a:p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Яку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кількість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теплоти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віддає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5кг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олії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при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охолодженні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3600" b="1" dirty="0" err="1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від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latin typeface="Arial Black" pitchFamily="34" charset="0"/>
              </a:rPr>
              <a:t> 50 °С до 10 °С?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49" y="2947927"/>
            <a:ext cx="1790993" cy="3767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065718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4383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66239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9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Ф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ІЗКУЛЬТХВИЛИНКА 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images.jpe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1857364"/>
            <a:ext cx="400052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9058" y="285728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Трансформер</a:t>
            </a:r>
            <a:r>
              <a:rPr lang="uk-UA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357166"/>
            <a:ext cx="1085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3.</a:t>
            </a:r>
            <a:r>
              <a:rPr lang="uk-UA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598" y="1528271"/>
            <a:ext cx="2428799" cy="4925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71934" y="1500174"/>
            <a:ext cx="2852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6000" b="1" dirty="0"/>
              <a:t>10=2х</a:t>
            </a:r>
            <a:endParaRPr lang="ru-RU" sz="6000" b="1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000372"/>
            <a:ext cx="2983586" cy="214314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485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73" t="7019" r="14727" b="8382"/>
          <a:stretch/>
        </p:blipFill>
        <p:spPr bwMode="auto">
          <a:xfrm>
            <a:off x="599027" y="66243"/>
            <a:ext cx="1882612" cy="143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0"/>
            <a:ext cx="5857884" cy="228499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580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285992"/>
            <a:ext cx="6000792" cy="2176453"/>
          </a:xfrm>
          <a:prstGeom prst="rect">
            <a:avLst/>
          </a:prstGeom>
          <a:noFill/>
        </p:spPr>
      </p:pic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571055" y="4653136"/>
                <a:ext cx="3858749" cy="1826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6000" b="1" i="1">
                          <a:latin typeface="Cambria Math"/>
                        </a:rPr>
                        <m:t>∆</m:t>
                      </m:r>
                      <m:r>
                        <a:rPr lang="ru-RU" sz="6000" b="1" i="1">
                          <a:latin typeface="Cambria Math"/>
                        </a:rPr>
                        <m:t>𝒕</m:t>
                      </m:r>
                      <m:r>
                        <a:rPr lang="ru-RU" sz="60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60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6000" b="1" i="1">
                              <a:latin typeface="Cambria Math"/>
                            </a:rPr>
                            <m:t>𝑸</m:t>
                          </m:r>
                        </m:num>
                        <m:den>
                          <m:r>
                            <a:rPr lang="ru-RU" sz="6000" b="1" i="1">
                              <a:latin typeface="Cambria Math"/>
                            </a:rPr>
                            <m:t>𝒄</m:t>
                          </m:r>
                          <m:r>
                            <a:rPr lang="ru-RU" sz="6000" b="1" i="1">
                              <a:latin typeface="Cambria Math"/>
                            </a:rPr>
                            <m:t>∙</m:t>
                          </m:r>
                          <m:r>
                            <a:rPr lang="ru-RU" sz="6000" b="1" i="1">
                              <a:latin typeface="Cambria Math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ru-RU" sz="6000" dirty="0"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055" y="4653136"/>
                <a:ext cx="3858749" cy="18269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28572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u="sng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Задача 1</a:t>
            </a:r>
            <a:endParaRPr lang="ru-RU" sz="4400" b="1" i="1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116632"/>
            <a:ext cx="5893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u="sng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rial Black" pitchFamily="34" charset="0"/>
              </a:rPr>
              <a:t>Теплопровідність1</a:t>
            </a:r>
            <a:endParaRPr lang="ru-RU" sz="4000" b="1" i="1" u="sng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055169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Arial Black" pitchFamily="34" charset="0"/>
              </a:rPr>
              <a:t>Під </a:t>
            </a:r>
            <a:r>
              <a:rPr lang="uk-UA" sz="3200" dirty="0">
                <a:latin typeface="Arial Black" pitchFamily="34" charset="0"/>
              </a:rPr>
              <a:t>час охолодження тіла масою 2кг від 40</a:t>
            </a:r>
            <a:r>
              <a:rPr lang="uk-UA" sz="3200" baseline="30000" dirty="0">
                <a:latin typeface="Arial Black" pitchFamily="34" charset="0"/>
              </a:rPr>
              <a:t>0</a:t>
            </a:r>
            <a:r>
              <a:rPr lang="uk-UA" sz="3200" dirty="0">
                <a:latin typeface="Arial Black" pitchFamily="34" charset="0"/>
              </a:rPr>
              <a:t>С до 30</a:t>
            </a:r>
            <a:r>
              <a:rPr lang="uk-UA" sz="3200" baseline="30000" dirty="0">
                <a:latin typeface="Arial Black" pitchFamily="34" charset="0"/>
              </a:rPr>
              <a:t>0</a:t>
            </a:r>
            <a:r>
              <a:rPr lang="uk-UA" sz="3200" dirty="0">
                <a:latin typeface="Arial Black" pitchFamily="34" charset="0"/>
              </a:rPr>
              <a:t>С виділилась кількість теплоти, яка дорівнює </a:t>
            </a:r>
            <a:r>
              <a:rPr lang="ru-RU" sz="3200" dirty="0">
                <a:latin typeface="Arial Black" pitchFamily="34" charset="0"/>
              </a:rPr>
              <a:t>5 </a:t>
            </a:r>
            <a:r>
              <a:rPr lang="uk-UA" sz="3200" dirty="0">
                <a:latin typeface="Arial Black" pitchFamily="34" charset="0"/>
              </a:rPr>
              <a:t>кДж. Визначте питому теплоємність речовини, з якої виготовлене тіло.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u="sng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Задача</a:t>
            </a:r>
            <a:r>
              <a:rPr lang="en-US" sz="4400" b="1" i="1" u="sng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2</a:t>
            </a:r>
            <a:endParaRPr lang="ru-RU" sz="4400" b="1" i="1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21018" y="285727"/>
            <a:ext cx="45620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u="sng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rial Black" pitchFamily="34" charset="0"/>
              </a:rPr>
              <a:t>Конвекція</a:t>
            </a:r>
            <a:endParaRPr lang="ru-RU" sz="4400" b="1" i="1" u="sng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5227" y="1484784"/>
            <a:ext cx="80335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 Black" pitchFamily="34" charset="0"/>
              </a:rPr>
              <a:t>На </a:t>
            </a:r>
            <a:r>
              <a:rPr lang="ru-RU" sz="3200" dirty="0" err="1">
                <a:latin typeface="Arial Black" pitchFamily="34" charset="0"/>
              </a:rPr>
              <a:t>скільки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зміниться</a:t>
            </a:r>
            <a:r>
              <a:rPr lang="ru-RU" sz="3200" dirty="0">
                <a:latin typeface="Arial Black" pitchFamily="34" charset="0"/>
              </a:rPr>
              <a:t> температура води у </a:t>
            </a:r>
            <a:r>
              <a:rPr lang="ru-RU" sz="3200" dirty="0" err="1">
                <a:latin typeface="Arial Black" pitchFamily="34" charset="0"/>
              </a:rPr>
              <a:t>склянці</a:t>
            </a:r>
            <a:r>
              <a:rPr lang="ru-RU" sz="3200" dirty="0">
                <a:latin typeface="Arial Black" pitchFamily="34" charset="0"/>
              </a:rPr>
              <a:t>, </a:t>
            </a:r>
            <a:r>
              <a:rPr lang="ru-RU" sz="3200" dirty="0" err="1">
                <a:latin typeface="Arial Black" pitchFamily="34" charset="0"/>
              </a:rPr>
              <a:t>якщо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їй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передати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кількість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теплоти</a:t>
            </a:r>
            <a:r>
              <a:rPr lang="ru-RU" sz="3200" dirty="0">
                <a:latin typeface="Arial Black" pitchFamily="34" charset="0"/>
              </a:rPr>
              <a:t>, </a:t>
            </a:r>
            <a:r>
              <a:rPr lang="ru-RU" sz="3200" dirty="0" err="1">
                <a:latin typeface="Arial Black" pitchFamily="34" charset="0"/>
              </a:rPr>
              <a:t>що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дорівнює</a:t>
            </a:r>
            <a:r>
              <a:rPr lang="ru-RU" sz="3200" dirty="0">
                <a:latin typeface="Arial Black" pitchFamily="34" charset="0"/>
              </a:rPr>
              <a:t> 1000Дж? </a:t>
            </a:r>
            <a:r>
              <a:rPr lang="uk-UA" sz="3200" dirty="0">
                <a:latin typeface="Arial Black" pitchFamily="34" charset="0"/>
              </a:rPr>
              <a:t>Маса води </a:t>
            </a:r>
            <a:r>
              <a:rPr lang="ru-RU" sz="3200" dirty="0">
                <a:latin typeface="Arial Black" pitchFamily="34" charset="0"/>
              </a:rPr>
              <a:t>200 </a:t>
            </a:r>
            <a:r>
              <a:rPr lang="uk-UA" sz="3200" dirty="0">
                <a:latin typeface="Arial Black" pitchFamily="34" charset="0"/>
              </a:rPr>
              <a:t>г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u="sng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Задача</a:t>
            </a:r>
            <a:r>
              <a:rPr lang="en-US" sz="4400" b="1" i="1" u="sng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3</a:t>
            </a:r>
            <a:endParaRPr lang="ru-RU" sz="4400" b="1" i="1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8210" y="335928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u="sng" dirty="0" err="1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rial Black" pitchFamily="34" charset="0"/>
              </a:rPr>
              <a:t>Випомінювання</a:t>
            </a:r>
            <a:endParaRPr lang="ru-RU" sz="4400" b="1" i="1" u="sng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556792"/>
            <a:ext cx="8892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Arial Black" pitchFamily="34" charset="0"/>
              </a:rPr>
              <a:t>Чому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дорівнює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маса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стальної</a:t>
            </a:r>
            <a:r>
              <a:rPr lang="ru-RU" sz="3200" dirty="0">
                <a:latin typeface="Arial Black" pitchFamily="34" charset="0"/>
              </a:rPr>
              <a:t> болванки, </a:t>
            </a:r>
            <a:r>
              <a:rPr lang="ru-RU" sz="3200" dirty="0" err="1">
                <a:latin typeface="Arial Black" pitchFamily="34" charset="0"/>
              </a:rPr>
              <a:t>якщо</a:t>
            </a:r>
            <a:r>
              <a:rPr lang="ru-RU" sz="3200" dirty="0">
                <a:latin typeface="Arial Black" pitchFamily="34" charset="0"/>
              </a:rPr>
              <a:t> при </a:t>
            </a:r>
            <a:r>
              <a:rPr lang="ru-RU" sz="3200" dirty="0" err="1">
                <a:latin typeface="Arial Black" pitchFamily="34" charset="0"/>
              </a:rPr>
              <a:t>її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охолодженні</a:t>
            </a: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err="1">
                <a:latin typeface="Arial Black" pitchFamily="34" charset="0"/>
              </a:rPr>
              <a:t>від</a:t>
            </a:r>
            <a:r>
              <a:rPr lang="ru-RU" sz="3200" dirty="0">
                <a:latin typeface="Arial Black" pitchFamily="34" charset="0"/>
              </a:rPr>
              <a:t> 1230 до 30 °С </a:t>
            </a:r>
            <a:r>
              <a:rPr lang="ru-RU" sz="3200" dirty="0" err="1">
                <a:latin typeface="Arial Black" pitchFamily="34" charset="0"/>
              </a:rPr>
              <a:t>виділилося</a:t>
            </a:r>
            <a:r>
              <a:rPr lang="ru-RU" sz="3200" dirty="0">
                <a:latin typeface="Arial Black" pitchFamily="34" charset="0"/>
              </a:rPr>
              <a:t> </a:t>
            </a:r>
          </a:p>
          <a:p>
            <a:r>
              <a:rPr lang="ru-RU" sz="3200" dirty="0">
                <a:latin typeface="Arial Black" pitchFamily="34" charset="0"/>
              </a:rPr>
              <a:t>18МДж </a:t>
            </a:r>
            <a:r>
              <a:rPr lang="ru-RU" sz="3200" dirty="0" err="1">
                <a:latin typeface="Arial Black" pitchFamily="34" charset="0"/>
              </a:rPr>
              <a:t>теплоти</a:t>
            </a:r>
            <a:r>
              <a:rPr lang="ru-RU" sz="3200" dirty="0">
                <a:latin typeface="Arial Black" pitchFamily="34" charset="0"/>
              </a:rPr>
              <a:t>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10686">
            <a:off x="428596" y="500042"/>
            <a:ext cx="365332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64222" flipV="1">
            <a:off x="5481866" y="881237"/>
            <a:ext cx="3118979" cy="276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857628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18968"/>
            <a:ext cx="869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4.</a:t>
            </a:r>
            <a:r>
              <a:rPr lang="uk-UA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802"/>
            <a:ext cx="24765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1763688" y="1340768"/>
            <a:ext cx="6487988" cy="20882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uk-UA" sz="4800" dirty="0" smtClea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Розв’язування якісних</a:t>
            </a:r>
          </a:p>
          <a:p>
            <a:r>
              <a:rPr lang="uk-UA" sz="4800" dirty="0" smtClean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задач</a:t>
            </a:r>
            <a:endParaRPr lang="uk-UA" sz="4800" dirty="0">
              <a:solidFill>
                <a:schemeClr val="bg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u="sng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Тепплопровідність</a:t>
            </a:r>
            <a:r>
              <a:rPr lang="uk-UA" sz="3200" b="1" i="1" u="sng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 ваша якісна задача.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  <a:p>
            <a:pPr marL="514350" indent="-514350">
              <a:buAutoNum type="arabicPeriod"/>
            </a:pP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Чому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брудний сніг тане швидше ніж чистий</a:t>
            </a: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  <a:p>
            <a:pPr marL="514350" indent="-514350">
              <a:buAutoNum type="arabicPeriod"/>
            </a:pPr>
            <a:endParaRPr lang="uk-UA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  <a:p>
            <a:pPr marL="514350" indent="-514350">
              <a:buAutoNum type="arabicPeriod"/>
            </a:pP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2.Як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рідина закипить швидше вода чи олія?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5058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434" y="1351508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u="sng" dirty="0">
                <a:solidFill>
                  <a:srgbClr val="0070C0"/>
                </a:solidFill>
                <a:latin typeface="Arial Black" pitchFamily="34" charset="0"/>
              </a:rPr>
              <a:t>Конвекція ваша якісна задача.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  <a:p>
            <a:pPr marL="514350" indent="-514350">
              <a:buAutoNum type="arabicPeriod"/>
            </a:pPr>
            <a:r>
              <a:rPr lang="uk-UA" sz="2800" dirty="0" smtClean="0">
                <a:solidFill>
                  <a:srgbClr val="0070C0"/>
                </a:solidFill>
                <a:latin typeface="Arial Black" pitchFamily="34" charset="0"/>
              </a:rPr>
              <a:t>В </a:t>
            </a:r>
            <a:r>
              <a:rPr lang="uk-UA" sz="2800" dirty="0">
                <a:solidFill>
                  <a:srgbClr val="0070C0"/>
                </a:solidFill>
                <a:latin typeface="Arial Black" pitchFamily="34" charset="0"/>
              </a:rPr>
              <a:t>якій посудині швидше закипить вода в </a:t>
            </a:r>
            <a:r>
              <a:rPr lang="uk-UA" sz="2800" dirty="0" err="1">
                <a:solidFill>
                  <a:srgbClr val="0070C0"/>
                </a:solidFill>
                <a:latin typeface="Arial Black" pitchFamily="34" charset="0"/>
              </a:rPr>
              <a:t>алюміневій</a:t>
            </a:r>
            <a:r>
              <a:rPr lang="uk-UA" sz="2800" dirty="0">
                <a:solidFill>
                  <a:srgbClr val="0070C0"/>
                </a:solidFill>
                <a:latin typeface="Arial Black" pitchFamily="34" charset="0"/>
              </a:rPr>
              <a:t> чи залізній</a:t>
            </a:r>
            <a:r>
              <a:rPr lang="uk-UA" sz="2800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</a:p>
          <a:p>
            <a:pPr marL="514350" indent="-514350">
              <a:buAutoNum type="arabicPeriod"/>
            </a:pPr>
            <a:endParaRPr lang="uk-UA" sz="2800" dirty="0">
              <a:solidFill>
                <a:srgbClr val="0070C0"/>
              </a:solidFill>
              <a:latin typeface="Arial Black" pitchFamily="34" charset="0"/>
            </a:endParaRPr>
          </a:p>
          <a:p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uk-UA" sz="2800" dirty="0" smtClean="0">
                <a:solidFill>
                  <a:srgbClr val="0070C0"/>
                </a:solidFill>
                <a:latin typeface="Arial Black" pitchFamily="34" charset="0"/>
              </a:rPr>
              <a:t>2. Як </a:t>
            </a:r>
            <a:r>
              <a:rPr lang="uk-UA" sz="2800" dirty="0">
                <a:solidFill>
                  <a:srgbClr val="0070C0"/>
                </a:solidFill>
                <a:latin typeface="Arial Black" pitchFamily="34" charset="0"/>
              </a:rPr>
              <a:t>швидше остудити рідину? Поставити посуд на лід або покласти його зверху?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544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u="sng" dirty="0" err="1">
                <a:solidFill>
                  <a:srgbClr val="7030A0"/>
                </a:solidFill>
                <a:latin typeface="Arial Black" pitchFamily="34" charset="0"/>
              </a:rPr>
              <a:t>Випром</a:t>
            </a:r>
            <a:r>
              <a:rPr lang="uk-UA" sz="3200" i="1" u="sng" dirty="0">
                <a:solidFill>
                  <a:srgbClr val="7030A0"/>
                </a:solidFill>
                <a:latin typeface="Arial Black" pitchFamily="34" charset="0"/>
              </a:rPr>
              <a:t>і</a:t>
            </a:r>
            <a:r>
              <a:rPr lang="ru-RU" sz="3200" i="1" u="sng" dirty="0" err="1">
                <a:solidFill>
                  <a:srgbClr val="7030A0"/>
                </a:solidFill>
                <a:latin typeface="Arial Black" pitchFamily="34" charset="0"/>
              </a:rPr>
              <a:t>нювання</a:t>
            </a:r>
            <a:r>
              <a:rPr lang="ru-RU" sz="3200" i="1" u="sng" dirty="0">
                <a:solidFill>
                  <a:srgbClr val="7030A0"/>
                </a:solidFill>
                <a:latin typeface="Arial Black" pitchFamily="34" charset="0"/>
              </a:rPr>
              <a:t> ваша</a:t>
            </a:r>
            <a:r>
              <a:rPr lang="uk-UA" sz="3200" i="1" u="sng" dirty="0">
                <a:solidFill>
                  <a:srgbClr val="7030A0"/>
                </a:solidFill>
                <a:latin typeface="Arial Black" pitchFamily="34" charset="0"/>
              </a:rPr>
              <a:t> якісна</a:t>
            </a:r>
            <a:r>
              <a:rPr lang="ru-RU" sz="3200" i="1" u="sng" dirty="0">
                <a:solidFill>
                  <a:srgbClr val="7030A0"/>
                </a:solidFill>
                <a:latin typeface="Arial Black" pitchFamily="34" charset="0"/>
              </a:rPr>
              <a:t> задача</a:t>
            </a:r>
            <a:r>
              <a:rPr lang="uk-UA" sz="3200" i="1" u="sng" dirty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uk-UA" sz="32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uk-UA" sz="3200" dirty="0">
                <a:solidFill>
                  <a:srgbClr val="7030A0"/>
                </a:solidFill>
                <a:latin typeface="Arial Black" pitchFamily="34" charset="0"/>
              </a:rPr>
              <a:t>    </a:t>
            </a:r>
            <a:r>
              <a:rPr lang="uk-UA" sz="3200" dirty="0" smtClean="0">
                <a:solidFill>
                  <a:srgbClr val="7030A0"/>
                </a:solidFill>
                <a:latin typeface="Arial Black" pitchFamily="34" charset="0"/>
              </a:rPr>
              <a:t>1.Чому </a:t>
            </a:r>
            <a:r>
              <a:rPr lang="uk-UA" sz="3200" dirty="0">
                <a:solidFill>
                  <a:srgbClr val="7030A0"/>
                </a:solidFill>
                <a:latin typeface="Arial Black" pitchFamily="34" charset="0"/>
              </a:rPr>
              <a:t>взимку ми вдягаємо темний одяг. А влітку світлий</a:t>
            </a:r>
            <a:r>
              <a:rPr lang="uk-UA" sz="3200" dirty="0" smtClean="0">
                <a:solidFill>
                  <a:srgbClr val="7030A0"/>
                </a:solidFill>
                <a:latin typeface="Arial Black" pitchFamily="34" charset="0"/>
              </a:rPr>
              <a:t>?</a:t>
            </a:r>
          </a:p>
          <a:p>
            <a:endParaRPr lang="uk-UA" sz="3200" dirty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uk-UA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uk-UA" sz="3200" dirty="0" smtClean="0">
                <a:solidFill>
                  <a:srgbClr val="7030A0"/>
                </a:solidFill>
                <a:latin typeface="Arial Black" pitchFamily="34" charset="0"/>
              </a:rPr>
              <a:t>2. 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Яка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цегла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-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суцільна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або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пориста -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краще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забезпечує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теплоізоляцію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будівлі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8595581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42" y="-1"/>
            <a:ext cx="9154941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2472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229799"/>
            <a:ext cx="8676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0099"/>
                </a:solidFill>
                <a:latin typeface="Arial Black" pitchFamily="34" charset="0"/>
              </a:rPr>
              <a:t>Після</a:t>
            </a:r>
            <a:r>
              <a:rPr lang="ru-RU" sz="3200" b="1" dirty="0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3200" b="1" dirty="0">
                <a:solidFill>
                  <a:srgbClr val="000099"/>
                </a:solidFill>
                <a:latin typeface="Arial Black" pitchFamily="34" charset="0"/>
              </a:rPr>
              <a:t>уроку я </a:t>
            </a:r>
            <a:r>
              <a:rPr lang="ru-RU" sz="3200" b="1" dirty="0" err="1">
                <a:solidFill>
                  <a:srgbClr val="000099"/>
                </a:solidFill>
                <a:latin typeface="Arial Black" pitchFamily="34" charset="0"/>
              </a:rPr>
              <a:t>трансформую</a:t>
            </a:r>
            <a:r>
              <a:rPr lang="ru-RU" sz="3200" b="1" dirty="0">
                <a:solidFill>
                  <a:srgbClr val="000099"/>
                </a:solidFill>
                <a:latin typeface="Arial Black" pitchFamily="34" charset="0"/>
              </a:rPr>
              <a:t>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786"/>
            <a:ext cx="6776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latin typeface="Arial Black" pitchFamily="34" charset="0"/>
              </a:rPr>
              <a:t>Після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 уроку я </a:t>
            </a:r>
            <a:r>
              <a:rPr lang="ru-RU" sz="2800" b="1" dirty="0" err="1">
                <a:solidFill>
                  <a:srgbClr val="C00000"/>
                </a:solidFill>
                <a:latin typeface="Arial Black" pitchFamily="34" charset="0"/>
              </a:rPr>
              <a:t>зможу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Arial Black" pitchFamily="34" charset="0"/>
              </a:rPr>
              <a:t>написати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6197" y="1340768"/>
            <a:ext cx="60789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>
                <a:solidFill>
                  <a:srgbClr val="7030A0"/>
                </a:solidFill>
                <a:latin typeface="Arial Black" pitchFamily="34" charset="0"/>
              </a:rPr>
              <a:t>Після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 уроку я знаю про…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828836"/>
            <a:ext cx="5354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B050"/>
                </a:solidFill>
                <a:latin typeface="Arial Black" pitchFamily="34" charset="0"/>
              </a:rPr>
              <a:t>Після</a:t>
            </a:r>
            <a:r>
              <a:rPr lang="ru-RU" sz="2800" b="1" dirty="0">
                <a:solidFill>
                  <a:srgbClr val="00B050"/>
                </a:solidFill>
                <a:latin typeface="Arial Black" pitchFamily="34" charset="0"/>
              </a:rPr>
              <a:t> уроку я </a:t>
            </a:r>
            <a:r>
              <a:rPr lang="ru-RU" sz="2800" b="1" dirty="0" err="1">
                <a:solidFill>
                  <a:srgbClr val="00B050"/>
                </a:solidFill>
                <a:latin typeface="Arial Black" pitchFamily="34" charset="0"/>
              </a:rPr>
              <a:t>розв’яжу</a:t>
            </a:r>
            <a:r>
              <a:rPr lang="ru-RU" sz="2800" b="1" dirty="0">
                <a:solidFill>
                  <a:srgbClr val="00B050"/>
                </a:solidFill>
                <a:latin typeface="Arial Black" pitchFamily="34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4446284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7752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3"/>
          <p:cNvSpPr/>
          <p:nvPr/>
        </p:nvSpPr>
        <p:spPr>
          <a:xfrm>
            <a:off x="1432235" y="718802"/>
            <a:ext cx="6251508" cy="23484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nl-NL"/>
          </a:p>
        </p:txBody>
      </p:sp>
      <p:sp>
        <p:nvSpPr>
          <p:cNvPr id="12" name="Rectangle 56"/>
          <p:cNvSpPr/>
          <p:nvPr/>
        </p:nvSpPr>
        <p:spPr>
          <a:xfrm>
            <a:off x="1432234" y="3067279"/>
            <a:ext cx="6251509" cy="3790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nl-NL"/>
          </a:p>
        </p:txBody>
      </p:sp>
      <p:sp>
        <p:nvSpPr>
          <p:cNvPr id="22" name="Button Color - Down"/>
          <p:cNvSpPr/>
          <p:nvPr/>
        </p:nvSpPr>
        <p:spPr>
          <a:xfrm>
            <a:off x="1804664" y="991870"/>
            <a:ext cx="5616712" cy="1802343"/>
          </a:xfrm>
          <a:prstGeom prst="rect">
            <a:avLst/>
          </a:prstGeom>
          <a:solidFill>
            <a:srgbClr val="FF5722"/>
          </a:solidFill>
          <a:ln w="38100">
            <a:solidFill>
              <a:srgbClr val="FF572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r>
              <a:rPr lang="uk-UA" sz="3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Домашнє завдання</a:t>
            </a:r>
            <a:endParaRPr lang="nl-NL" sz="31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Button Color - Down"/>
          <p:cNvSpPr/>
          <p:nvPr/>
        </p:nvSpPr>
        <p:spPr>
          <a:xfrm>
            <a:off x="789121" y="3340349"/>
            <a:ext cx="7647798" cy="2846322"/>
          </a:xfrm>
          <a:prstGeom prst="rect">
            <a:avLst/>
          </a:prstGeom>
          <a:solidFill>
            <a:srgbClr val="FF5722"/>
          </a:solidFill>
          <a:ln w="38100">
            <a:solidFill>
              <a:srgbClr val="FF572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r>
              <a:rPr lang="ru-RU" sz="3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Повторити</a:t>
            </a:r>
            <a:r>
              <a:rPr lang="ru-RU" sz="3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§ 8</a:t>
            </a:r>
            <a:r>
              <a:rPr lang="ru-RU" sz="31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algn="ctr"/>
            <a:r>
              <a:rPr lang="ru-RU" sz="31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Вправа</a:t>
            </a:r>
            <a:r>
              <a:rPr lang="ru-RU" sz="3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№ 8 (6)</a:t>
            </a:r>
            <a:endParaRPr lang="uk-UA" sz="31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69953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7774"/>
            <a:ext cx="1823949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143380"/>
            <a:ext cx="7772400" cy="1211263"/>
          </a:xfrm>
        </p:spPr>
        <p:txBody>
          <a:bodyPr/>
          <a:lstStyle/>
          <a:p>
            <a:r>
              <a:rPr lang="uk-UA" sz="54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«Розв’язування задач на знаходження кількості теплоти та питомої теплоємності речовини».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643578"/>
            <a:ext cx="6858000" cy="1655762"/>
          </a:xfrm>
        </p:spPr>
        <p:txBody>
          <a:bodyPr/>
          <a:lstStyle/>
          <a:p>
            <a:r>
              <a:rPr lang="uk-UA" sz="5400" b="1" dirty="0" smtClean="0">
                <a:ln w="28575">
                  <a:solidFill>
                    <a:srgbClr val="FFFF00"/>
                  </a:solidFill>
                </a:ln>
                <a:solidFill>
                  <a:srgbClr val="000099"/>
                </a:solidFill>
                <a:latin typeface="Impact" pitchFamily="34" charset="0"/>
              </a:rPr>
              <a:t>Урок </a:t>
            </a:r>
            <a:r>
              <a:rPr lang="uk-UA" sz="5400" b="1" dirty="0" err="1" smtClean="0">
                <a:ln w="28575">
                  <a:solidFill>
                    <a:srgbClr val="FFFF00"/>
                  </a:solidFill>
                </a:ln>
                <a:solidFill>
                  <a:srgbClr val="000099"/>
                </a:solidFill>
                <a:latin typeface="Impact" pitchFamily="34" charset="0"/>
              </a:rPr>
              <a:t>-подорож</a:t>
            </a:r>
            <a:endParaRPr lang="ru-RU" sz="5400" b="1" dirty="0">
              <a:ln w="28575">
                <a:solidFill>
                  <a:srgbClr val="FFFF00"/>
                </a:solidFill>
              </a:ln>
              <a:solidFill>
                <a:srgbClr val="000099"/>
              </a:solidFill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00702"/>
            <a:ext cx="1571604" cy="118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964" y="7774"/>
            <a:ext cx="1432520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5643578"/>
            <a:ext cx="1595955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714356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3600" dirty="0" smtClean="0">
                <a:ln w="28575"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Навчимось </a:t>
            </a:r>
            <a:r>
              <a:rPr lang="uk-UA" sz="3600" dirty="0" err="1" smtClean="0">
                <a:ln w="28575"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роз’язувати</a:t>
            </a:r>
            <a:r>
              <a:rPr lang="uk-UA" sz="3600" dirty="0" smtClean="0">
                <a:ln w="28575"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розрахункові та якісні задачі</a:t>
            </a:r>
            <a:endParaRPr lang="ru-RU" sz="3600" dirty="0">
              <a:ln w="28575">
                <a:noFill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643182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Будемо розвивати логічне мислення.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071942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закріпимо свої знання на практиці , </a:t>
            </a:r>
            <a:r>
              <a:rPr lang="uk-UA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 покажемо вміння </a:t>
            </a:r>
            <a:r>
              <a:rPr lang="uk-UA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працювати в </a:t>
            </a:r>
            <a:r>
              <a:rPr lang="uk-UA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команді</a:t>
            </a:r>
            <a:r>
              <a:rPr lang="uk-UA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821" y="300736"/>
            <a:ext cx="5662168" cy="331236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0" y="3511382"/>
            <a:ext cx="4475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rgbClr val="00B050"/>
                </a:solidFill>
                <a:latin typeface="Arial Black" pitchFamily="34" charset="0"/>
              </a:rPr>
              <a:t>-я хочу дізнатись ;</a:t>
            </a:r>
            <a:endParaRPr lang="ru-RU" sz="3200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01721" y="3613104"/>
            <a:ext cx="4467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7030A0"/>
                </a:solidFill>
                <a:latin typeface="Arial Black" pitchFamily="34" charset="0"/>
              </a:rPr>
              <a:t>-я хочу навчитись;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678854"/>
            <a:ext cx="4395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0070C0"/>
                </a:solidFill>
                <a:latin typeface="Arial Black" pitchFamily="34" charset="0"/>
              </a:rPr>
              <a:t>- я хочу зрозуміти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00100" y="1142984"/>
            <a:ext cx="2786082" cy="3500462"/>
            <a:chOff x="3571868" y="285728"/>
            <a:chExt cx="2214578" cy="2500330"/>
          </a:xfrm>
        </p:grpSpPr>
        <p:pic>
          <p:nvPicPr>
            <p:cNvPr id="3" name="Рисунок 2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868" y="285728"/>
              <a:ext cx="2214578" cy="250033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4" name="TextBox 5"/>
            <p:cNvSpPr txBox="1"/>
            <p:nvPr/>
          </p:nvSpPr>
          <p:spPr>
            <a:xfrm>
              <a:off x="3857620" y="2214554"/>
              <a:ext cx="1643074" cy="329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srgbClr val="FFFF00"/>
                  </a:solidFill>
                  <a:latin typeface="Arial Black" pitchFamily="34" charset="0"/>
                </a:rPr>
                <a:t>1 Джоуль</a:t>
              </a:r>
              <a:endParaRPr lang="ru-RU" sz="2400" dirty="0">
                <a:solidFill>
                  <a:srgbClr val="FFFF00"/>
                </a:solidFill>
                <a:latin typeface="Arial Black" pitchFamily="34" charset="0"/>
              </a:endParaRPr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64965"/>
            <a:ext cx="2500330" cy="33658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2"/>
          <p:cNvSpPr txBox="1"/>
          <p:nvPr/>
        </p:nvSpPr>
        <p:spPr>
          <a:xfrm>
            <a:off x="5715008" y="3786190"/>
            <a:ext cx="197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b="1" dirty="0" smtClean="0">
                <a:solidFill>
                  <a:srgbClr val="FFFFFF"/>
                </a:solidFill>
                <a:latin typeface="Arial Black" pitchFamily="34" charset="0"/>
              </a:rPr>
              <a:t>3 Джоулі</a:t>
            </a:r>
            <a:endParaRPr lang="ru-RU" sz="2400" b="1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85728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Валюта Країни Теплоти</a:t>
            </a:r>
            <a:endParaRPr lang="ru-RU" sz="5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1211263"/>
          </a:xfrm>
        </p:spPr>
        <p:txBody>
          <a:bodyPr/>
          <a:lstStyle/>
          <a:p>
            <a:r>
              <a:rPr lang="uk-UA" sz="8000" dirty="0" smtClean="0">
                <a:solidFill>
                  <a:srgbClr val="000066"/>
                </a:solidFill>
              </a:rPr>
              <a:t>Теплопровідність</a:t>
            </a:r>
            <a:endParaRPr lang="ru-RU" sz="8000" dirty="0">
              <a:solidFill>
                <a:srgbClr val="00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08820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4425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1211263"/>
          </a:xfrm>
        </p:spPr>
        <p:txBody>
          <a:bodyPr/>
          <a:lstStyle/>
          <a:p>
            <a:r>
              <a:rPr lang="uk-UA" sz="9600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Конвекція</a:t>
            </a:r>
            <a:endParaRPr lang="ru-RU" sz="9600" dirty="0">
              <a:ln>
                <a:solidFill>
                  <a:srgbClr val="7030A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92916"/>
            <a:ext cx="5976663" cy="4644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3716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211263"/>
          </a:xfrm>
        </p:spPr>
        <p:txBody>
          <a:bodyPr/>
          <a:lstStyle/>
          <a:p>
            <a:r>
              <a:rPr lang="uk-UA" sz="88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Випромінювання</a:t>
            </a:r>
            <a:endParaRPr lang="ru-RU" sz="8800" dirty="0">
              <a:ln>
                <a:solidFill>
                  <a:srgbClr val="FF00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803776" cy="4857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3084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Другая 2">
      <a:dk1>
        <a:srgbClr val="39302A"/>
      </a:dk1>
      <a:lt1>
        <a:srgbClr val="39302A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303</TotalTime>
  <Words>428</Words>
  <Application>Microsoft Office PowerPoint</Application>
  <PresentationFormat>Экран (4:3)</PresentationFormat>
  <Paragraphs>83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Тема4</vt:lpstr>
      <vt:lpstr>Презентация PowerPoint</vt:lpstr>
      <vt:lpstr>Презентация PowerPoint</vt:lpstr>
      <vt:lpstr>«Розв’язування задач на знаходження кількості теплоти та питомої теплоємності речовини».</vt:lpstr>
      <vt:lpstr>Презентация PowerPoint</vt:lpstr>
      <vt:lpstr>Презентация PowerPoint</vt:lpstr>
      <vt:lpstr>Презентация PowerPoint</vt:lpstr>
      <vt:lpstr>Теплопровідність</vt:lpstr>
      <vt:lpstr>Конвекція</vt:lpstr>
      <vt:lpstr>Випромінювання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Кількість теплоти. Питома теплоємність речовини</dc:title>
  <dc:creator>Packard</dc:creator>
  <cp:lastModifiedBy>MykOk</cp:lastModifiedBy>
  <cp:revision>86</cp:revision>
  <dcterms:created xsi:type="dcterms:W3CDTF">2015-03-14T12:59:15Z</dcterms:created>
  <dcterms:modified xsi:type="dcterms:W3CDTF">2017-09-19T20:08:15Z</dcterms:modified>
</cp:coreProperties>
</file>