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82" r:id="rId8"/>
    <p:sldId id="262" r:id="rId9"/>
    <p:sldId id="264" r:id="rId10"/>
    <p:sldId id="280" r:id="rId11"/>
    <p:sldId id="265" r:id="rId12"/>
    <p:sldId id="266" r:id="rId13"/>
    <p:sldId id="270" r:id="rId14"/>
    <p:sldId id="271" r:id="rId15"/>
    <p:sldId id="267" r:id="rId16"/>
    <p:sldId id="269" r:id="rId17"/>
    <p:sldId id="283" r:id="rId18"/>
    <p:sldId id="272" r:id="rId19"/>
    <p:sldId id="273" r:id="rId20"/>
    <p:sldId id="276" r:id="rId21"/>
    <p:sldId id="275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358246" cy="1785927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рок – тренінг  </a:t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Зміст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та методика впровадження технології  навчання  “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Кластери”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у викладанні російської мови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643182"/>
            <a:ext cx="6400800" cy="175260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русского языка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Кожеурова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Татьяна Александровна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500"/>
            <a:ext cx="7881966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Посередине чистого листа (классной доски) написать ключевое слово или предложение, которое является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ключевым в раскрытии идеи, темы;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357290" y="4000504"/>
            <a:ext cx="6715172" cy="1557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Состав слова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Вокруг записать слова или предложения, выражающие идеи, факты, образы, подходящие для данной темы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000364" y="3429000"/>
            <a:ext cx="314327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 слова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720" y="3643314"/>
            <a:ext cx="314327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28596" y="5214950"/>
            <a:ext cx="314327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корень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000728" y="3357562"/>
            <a:ext cx="314327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Приставка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857884" y="5143512"/>
            <a:ext cx="314327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Суффикс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42918"/>
            <a:ext cx="8229600" cy="5483245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По мере записи появившиеся слова соединяются прямыми линиями с ключевым понятием. У каждого из «спутников» в свою очередь тоже появляются «спутники»,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устанавливаются новые логические связи.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572264" y="5072074"/>
            <a:ext cx="171451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суффикс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7215206" y="3643314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приставка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928926" y="4429132"/>
            <a:ext cx="314327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 слова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071538" y="3714752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000100" y="5500678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корень 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857884" y="4572008"/>
            <a:ext cx="714380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715008" y="5429264"/>
            <a:ext cx="1000132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2357422" y="4500570"/>
            <a:ext cx="1143008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2357422" y="5429264"/>
            <a:ext cx="1000132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sz="28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488" y="3214686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состав слова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072066" y="2000240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Приставка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286380" y="4429132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суффикс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643670" y="3214686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Служит для образования новых слов 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85720" y="2643182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Изменяемая часть слова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285852" y="1500174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142976" y="4429132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корень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42844" y="5643578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Основная часть слова 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4714876" y="2857496"/>
            <a:ext cx="71438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V="1">
            <a:off x="2964645" y="2607463"/>
            <a:ext cx="1000132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2857488" y="4000504"/>
            <a:ext cx="928694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4857752" y="3786190"/>
            <a:ext cx="1071570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H="1">
            <a:off x="6643702" y="2857496"/>
            <a:ext cx="714380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6643702" y="4000504"/>
            <a:ext cx="571504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1857356" y="2285992"/>
            <a:ext cx="571504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1785918" y="5357826"/>
            <a:ext cx="571504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50017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- «КЛАСТЕР» помогает развитию умений вырабатывать собственное мнение на основе различных наблюдений, опыта, содействует самообразовательной деятельности учащихся, умению самостоятельно решать проблемы 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работать в группе, активизирует учебную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sz="28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357166"/>
            <a:ext cx="564360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Поставить существительное в начальную форму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86182" y="1285860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Определить род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714488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Мужской род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2071678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Женский род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3000372"/>
            <a:ext cx="185738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</a:p>
          <a:p>
            <a:pPr algn="ctr"/>
            <a:r>
              <a:rPr lang="ru-RU" dirty="0" smtClean="0"/>
              <a:t>-а. - 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3000372"/>
            <a:ext cx="185738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Оканчивается на мягкий знак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1428736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Средний род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2285992"/>
            <a:ext cx="171451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</a:p>
          <a:p>
            <a:pPr algn="ctr"/>
            <a:r>
              <a:rPr lang="ru-RU" dirty="0" smtClean="0"/>
              <a:t>-о. -е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4214818"/>
            <a:ext cx="15716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склонение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14480" y="2643182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</a:p>
          <a:p>
            <a:pPr algn="ctr"/>
            <a:r>
              <a:rPr lang="ru-RU" dirty="0" smtClean="0"/>
              <a:t>нулевое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72330" y="3643314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склонение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429256" y="4143380"/>
            <a:ext cx="15716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склонение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2643182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 </a:t>
            </a:r>
          </a:p>
          <a:p>
            <a:pPr algn="ctr"/>
            <a:r>
              <a:rPr lang="ru-RU" dirty="0" smtClean="0"/>
              <a:t>-а,  -я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85918" y="4071942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склонение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071942"/>
            <a:ext cx="128588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склонение </a:t>
            </a:r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4000496" y="3786190"/>
            <a:ext cx="285752" cy="406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429124" y="857232"/>
            <a:ext cx="285752" cy="406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5929322" y="3714752"/>
            <a:ext cx="285752" cy="406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7500958" y="1857364"/>
            <a:ext cx="285752" cy="406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7643834" y="2928934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714348" y="3357562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2214546" y="3357562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500562" y="1643050"/>
            <a:ext cx="285752" cy="406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1142976" y="214311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5357818" y="250030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2285984" y="214311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357686" y="250030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715404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каждой из стадий урока используются свои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приемы: кластер,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(чтение с пометками), зигзаг, верные и неверные утверждения, таблица толстых и тонких вопросов, «Шесть шляп  мышления»,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другие.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Admin\Desktop\img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2571744"/>
            <a:ext cx="2857520" cy="5000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Имя существительное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3357562"/>
            <a:ext cx="785818" cy="5000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Кто ?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3357562"/>
            <a:ext cx="785818" cy="50006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Что ?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1142984"/>
            <a:ext cx="500066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В.п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1142984"/>
            <a:ext cx="500066" cy="42862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Т.п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72264" y="1142984"/>
            <a:ext cx="500066" cy="42862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П.п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1214422"/>
            <a:ext cx="500066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И.п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214422"/>
            <a:ext cx="571504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Р.п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1142984"/>
            <a:ext cx="500066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Д.т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428604"/>
            <a:ext cx="785818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КТО?</a:t>
            </a:r>
          </a:p>
          <a:p>
            <a:pPr algn="ctr"/>
            <a:r>
              <a:rPr lang="ru-RU" sz="1600" i="1" dirty="0" smtClean="0"/>
              <a:t>ЧТО?</a:t>
            </a:r>
            <a:endParaRPr lang="ru-RU" sz="16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57422" y="428604"/>
            <a:ext cx="785818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КОГО?</a:t>
            </a:r>
          </a:p>
          <a:p>
            <a:pPr algn="ctr"/>
            <a:r>
              <a:rPr lang="ru-RU" sz="1600" i="1" dirty="0" smtClean="0"/>
              <a:t>ЧЕГО?</a:t>
            </a:r>
            <a:endParaRPr lang="ru-RU" sz="16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00430" y="428604"/>
            <a:ext cx="928694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КОМУ?</a:t>
            </a:r>
          </a:p>
          <a:p>
            <a:pPr algn="ctr"/>
            <a:r>
              <a:rPr lang="ru-RU" sz="1600" i="1" dirty="0" smtClean="0"/>
              <a:t>ЧЕМУ?</a:t>
            </a:r>
            <a:endParaRPr lang="ru-RU" sz="1600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428604"/>
            <a:ext cx="785818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КОГО7</a:t>
            </a:r>
          </a:p>
          <a:p>
            <a:pPr algn="ctr"/>
            <a:r>
              <a:rPr lang="ru-RU" sz="1600" i="1" dirty="0" smtClean="0"/>
              <a:t>ЧЕГО?</a:t>
            </a:r>
            <a:endParaRPr lang="ru-RU" sz="1600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572132" y="428604"/>
            <a:ext cx="785818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КЕМ?</a:t>
            </a:r>
          </a:p>
          <a:p>
            <a:pPr algn="ctr"/>
            <a:r>
              <a:rPr lang="ru-RU" sz="1600" i="1" dirty="0" smtClean="0"/>
              <a:t>ЧЕМ?</a:t>
            </a:r>
            <a:endParaRPr lang="ru-RU" sz="1600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572264" y="428604"/>
            <a:ext cx="928694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О КОМ?</a:t>
            </a:r>
          </a:p>
          <a:p>
            <a:pPr algn="ctr"/>
            <a:r>
              <a:rPr lang="ru-RU" sz="1600" i="1" dirty="0" smtClean="0"/>
              <a:t>О ЧЁМ?</a:t>
            </a:r>
            <a:endParaRPr lang="ru-RU" sz="1600" i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857620" y="1785926"/>
            <a:ext cx="1571636" cy="50006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Изменение по падежам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072066" y="4429132"/>
            <a:ext cx="1857388" cy="50006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Неодушевлённые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86710" y="2071678"/>
            <a:ext cx="785818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Мн.ч.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786710" y="1714488"/>
            <a:ext cx="785818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Ед.ч.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1928802"/>
            <a:ext cx="1285884" cy="50006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Число </a:t>
            </a:r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29322" y="3000372"/>
            <a:ext cx="1285884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род</a:t>
            </a:r>
            <a:endParaRPr lang="ru-RU" sz="1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286644" y="3214686"/>
            <a:ext cx="642942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С.р.</a:t>
            </a:r>
            <a:endParaRPr lang="ru-RU" sz="1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286644" y="2786058"/>
            <a:ext cx="642942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М.р.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286644" y="3643314"/>
            <a:ext cx="642942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Ж.р.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8143900" y="3214686"/>
            <a:ext cx="785818" cy="42862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Оно</a:t>
            </a:r>
          </a:p>
          <a:p>
            <a:pPr algn="ctr"/>
            <a:r>
              <a:rPr lang="ru-RU" sz="1600" dirty="0" smtClean="0"/>
              <a:t>моё</a:t>
            </a:r>
            <a:endParaRPr lang="ru-RU" sz="1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143900" y="3857628"/>
            <a:ext cx="78581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Она</a:t>
            </a:r>
          </a:p>
          <a:p>
            <a:pPr algn="ctr"/>
            <a:r>
              <a:rPr lang="ru-RU" sz="1600" dirty="0" smtClean="0"/>
              <a:t>моя</a:t>
            </a:r>
            <a:endParaRPr lang="ru-RU" sz="1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143900" y="2643182"/>
            <a:ext cx="785818" cy="42862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Он</a:t>
            </a:r>
          </a:p>
          <a:p>
            <a:pPr algn="ctr"/>
            <a:r>
              <a:rPr lang="ru-RU" sz="1600" dirty="0" smtClean="0"/>
              <a:t>мой</a:t>
            </a:r>
            <a:endParaRPr lang="ru-RU" sz="1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857356" y="2000240"/>
            <a:ext cx="1214446" cy="500066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Чувства</a:t>
            </a:r>
            <a:endParaRPr lang="ru-RU" sz="1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0034" y="4929198"/>
            <a:ext cx="1571636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 большой буквы</a:t>
            </a:r>
            <a:endParaRPr lang="ru-RU" sz="16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28596" y="4071942"/>
            <a:ext cx="1571636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Собственное </a:t>
            </a:r>
            <a:endParaRPr lang="ru-RU" sz="1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3429000"/>
            <a:ext cx="1571636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Нарицательное </a:t>
            </a:r>
            <a:endParaRPr lang="ru-RU" sz="1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28596" y="2714620"/>
            <a:ext cx="1571636" cy="500066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Предмет </a:t>
            </a:r>
            <a:endParaRPr lang="ru-RU" sz="16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42844" y="1785926"/>
            <a:ext cx="1571636" cy="500066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Явления природы</a:t>
            </a:r>
            <a:endParaRPr lang="ru-RU" sz="16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786050" y="4429132"/>
            <a:ext cx="1571636" cy="5000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Одушевлённые </a:t>
            </a:r>
            <a:endParaRPr lang="ru-RU" sz="16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5715016"/>
            <a:ext cx="1071570" cy="5000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Люди </a:t>
            </a:r>
            <a:endParaRPr lang="ru-RU" sz="16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857620" y="5715016"/>
            <a:ext cx="1571636" cy="5000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Животные </a:t>
            </a:r>
            <a:endParaRPr lang="ru-RU" sz="1600" dirty="0"/>
          </a:p>
        </p:txBody>
      </p:sp>
      <p:cxnSp>
        <p:nvCxnSpPr>
          <p:cNvPr id="40" name="Прямая соединительная линия 39"/>
          <p:cNvCxnSpPr>
            <a:stCxn id="12" idx="2"/>
            <a:endCxn id="9" idx="0"/>
          </p:cNvCxnSpPr>
          <p:nvPr/>
        </p:nvCxnSpPr>
        <p:spPr>
          <a:xfrm rot="5400000">
            <a:off x="1393009" y="1071546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2643968" y="107075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3858414" y="107075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858546" y="107075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5787240" y="107075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6644496" y="107075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5357818" y="1571612"/>
            <a:ext cx="1285884" cy="57150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4572794" y="2428074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5357818" y="1571612"/>
            <a:ext cx="571504" cy="2857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 flipH="1" flipV="1">
            <a:off x="4965703" y="1677975"/>
            <a:ext cx="213520" cy="79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5643570" y="2357430"/>
            <a:ext cx="571504" cy="2857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7215206" y="1785926"/>
            <a:ext cx="571504" cy="2857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endCxn id="20" idx="1"/>
          </p:cNvCxnSpPr>
          <p:nvPr/>
        </p:nvCxnSpPr>
        <p:spPr>
          <a:xfrm flipV="1">
            <a:off x="7215206" y="2214554"/>
            <a:ext cx="571504" cy="7143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7072330" y="2928934"/>
            <a:ext cx="357190" cy="7143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7000892" y="3214686"/>
            <a:ext cx="357190" cy="7143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endCxn id="26" idx="1"/>
          </p:cNvCxnSpPr>
          <p:nvPr/>
        </p:nvCxnSpPr>
        <p:spPr>
          <a:xfrm>
            <a:off x="6929454" y="3500438"/>
            <a:ext cx="357190" cy="2857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7929586" y="2857496"/>
            <a:ext cx="357190" cy="7143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24" idx="3"/>
            <a:endCxn id="27" idx="1"/>
          </p:cNvCxnSpPr>
          <p:nvPr/>
        </p:nvCxnSpPr>
        <p:spPr>
          <a:xfrm>
            <a:off x="7929586" y="3357562"/>
            <a:ext cx="214314" cy="7143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endCxn id="28" idx="1"/>
          </p:cNvCxnSpPr>
          <p:nvPr/>
        </p:nvCxnSpPr>
        <p:spPr>
          <a:xfrm rot="16200000" flipH="1">
            <a:off x="7840289" y="3804049"/>
            <a:ext cx="321471" cy="2857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5400000">
            <a:off x="3715538" y="321389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5072860" y="3213892"/>
            <a:ext cx="285752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stCxn id="4" idx="2"/>
          </p:cNvCxnSpPr>
          <p:nvPr/>
        </p:nvCxnSpPr>
        <p:spPr>
          <a:xfrm rot="5400000">
            <a:off x="3518290" y="4125523"/>
            <a:ext cx="571506" cy="3571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16200000" flipH="1">
            <a:off x="5037141" y="4108455"/>
            <a:ext cx="428628" cy="6985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rot="16200000" flipH="1">
            <a:off x="3929852" y="5358620"/>
            <a:ext cx="500066" cy="6985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5400000">
            <a:off x="2894001" y="5392751"/>
            <a:ext cx="500066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rot="10800000">
            <a:off x="2786050" y="1643050"/>
            <a:ext cx="1071570" cy="21352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5400000" flipH="1" flipV="1">
            <a:off x="4037009" y="1677975"/>
            <a:ext cx="213520" cy="79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18" idx="1"/>
          </p:cNvCxnSpPr>
          <p:nvPr/>
        </p:nvCxnSpPr>
        <p:spPr>
          <a:xfrm rot="10800000">
            <a:off x="1785918" y="1643051"/>
            <a:ext cx="2071702" cy="39290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>
            <a:stCxn id="2" idx="1"/>
          </p:cNvCxnSpPr>
          <p:nvPr/>
        </p:nvCxnSpPr>
        <p:spPr>
          <a:xfrm rot="10800000">
            <a:off x="1571604" y="2285993"/>
            <a:ext cx="1500198" cy="53578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2" idx="1"/>
          </p:cNvCxnSpPr>
          <p:nvPr/>
        </p:nvCxnSpPr>
        <p:spPr>
          <a:xfrm rot="10800000">
            <a:off x="2857488" y="2357431"/>
            <a:ext cx="214314" cy="46434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2" idx="1"/>
            <a:endCxn id="34" idx="3"/>
          </p:cNvCxnSpPr>
          <p:nvPr/>
        </p:nvCxnSpPr>
        <p:spPr>
          <a:xfrm rot="10800000" flipV="1">
            <a:off x="2000232" y="2821777"/>
            <a:ext cx="1071570" cy="14287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10800000" flipV="1">
            <a:off x="2071670" y="3000371"/>
            <a:ext cx="1071570" cy="39290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endCxn id="32" idx="3"/>
          </p:cNvCxnSpPr>
          <p:nvPr/>
        </p:nvCxnSpPr>
        <p:spPr>
          <a:xfrm rot="5400000">
            <a:off x="1910935" y="3161107"/>
            <a:ext cx="1250166" cy="107157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 flipH="1" flipV="1">
            <a:off x="1036613" y="4749809"/>
            <a:ext cx="213520" cy="79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143372" y="2786058"/>
            <a:ext cx="1714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Животные 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143372" y="1142984"/>
            <a:ext cx="14287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Шерсть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857884" y="1643050"/>
            <a:ext cx="1714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Рыбы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72264" y="3143248"/>
            <a:ext cx="178595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Чешуя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43636" y="4786322"/>
            <a:ext cx="21431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Насекомые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786182" y="5143512"/>
            <a:ext cx="1714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 лап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428728" y="3786190"/>
            <a:ext cx="15001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Перья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928662" y="2143116"/>
            <a:ext cx="178595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Птицы 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143108" y="928670"/>
            <a:ext cx="12858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Звери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усвоить понятие «кластер»;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отработать алгоритм составления кластера;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учащихся с формами и этапами работы над кластером.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214422"/>
            <a:ext cx="72152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2400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развития критического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мышления» и ее основные стратегии обеспечивают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мышления, формирование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коммуникативных и творческих способностей.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Данная технология отвечает целям образования на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современном этапе, вооружает ученика и учителя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способами работы с информацией, методами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организации учения самообразования.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92961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Кластер активизирует мыслительную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деятельность учащихся: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▶ умение ставить вопросы;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▶ умение выделить главное;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▶ умение делать сравнение;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▶ умение устанавливать причинно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следственные связи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делать умозаключения;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▶ умение видеть смысл в информации,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понимать проблему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целом;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89844"/>
            <a:ext cx="814393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Рефлексия мастер – класса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Хочу закончить свой мастер – класс словами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Адольфа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Дистервега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«Со знанием должно быть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обязательно связано умение… Печальное явление.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Когда голова ученика наполнена большим или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меньшим количеством знаний, но он не научился их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применять, так что о нём приходиться сказать, что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хотя он кое – что знает, но ничего не умеет».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Желаю, чтобы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ваших учениках гармонично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сочетались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и знания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 умения.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▶ Дать учащимся возможность проявить себя, показать свое видение предложенной темы и проблем.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▶ Целостное осмысление и обобщение полученной информации на основе обмена мнениями друг с другом.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14388" y="1600200"/>
            <a:ext cx="8329612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«Думать критически означает проявлять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любознательность и использовать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исследовательские методы: ставить перед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собой вопросы осуществлять планомерный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ответов. Критическое мышление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работает на многих уровнях, не довольствуясь фактами, а вскрывая причины и последствия этих фактов».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Критическое мышление,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 многих навыков и умений.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Admin\Desktop\42715387-cute-caucasian-blond-baby-girl-angry-frowns-studio-portrait-isolated-on-white-background-Stock-Phot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857496"/>
            <a:ext cx="3000396" cy="2533640"/>
          </a:xfrm>
          <a:prstGeom prst="rect">
            <a:avLst/>
          </a:prstGeom>
          <a:noFill/>
        </p:spPr>
      </p:pic>
      <p:pic>
        <p:nvPicPr>
          <p:cNvPr id="3" name="Picture 2" descr="C:\Users\Admin\Desktop\12103988-портрет-иллюстрация-милый-парень-делает-жест-выражения-удивле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71462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технологии развития критического мышления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состоит в развитии мыслительных навыков, которые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необходимы детям в дальнейшей жизни (умение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принимать взвешенные решения, работать с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информацией, выделять главное и второстепенное,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анализировать различные стороны явлений).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Базовая модель организации урока в этой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включает три этапа: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ВЫЗОВ – ОСМЫСЛЕНИЕ – РЕФЛЕКСИЯ.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hello_html_m5934379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308975" cy="592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857232"/>
            <a:ext cx="8229600" cy="5240343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1.Вызов – проводится актуализация опорных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знаний и представлений об изучаемом – «что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знаю».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2.На фазе осмысления идет непосредственная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информацией. На этой стадии урока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даётся ответ на вопрос «Что хочу знать?»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3.На заключительной фазе урока, названной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рефлексия (размышление), информация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анализируется, интерпретируется и творчески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перерабатывается.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00042"/>
            <a:ext cx="8715404" cy="5626121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«кластер» в переводе означает «пучок, созвездие».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графический прием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систематизации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материала в виде «грозди».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C:\Users\Admin\Desktop\1380317617-vinograd-ch2-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214818"/>
            <a:ext cx="3479698" cy="2221748"/>
          </a:xfrm>
          <a:prstGeom prst="rect">
            <a:avLst/>
          </a:prstGeom>
          <a:noFill/>
        </p:spPr>
      </p:pic>
      <p:pic>
        <p:nvPicPr>
          <p:cNvPr id="6" name="Picture 2" descr="C:\Users\Admin\Desktop\kak-viglyadit-znak-zodiaka-i-sozvezdiya-na-nebe-lv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214422"/>
            <a:ext cx="6064648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353</Words>
  <PresentationFormat>Экран (4:3)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Урок – тренінг   Зміст та методика впровадження технології  навчання  “ Кластери” у викладанні російської мови   </vt:lpstr>
      <vt:lpstr>Задачи: </vt:lpstr>
      <vt:lpstr>Слайд 3</vt:lpstr>
      <vt:lpstr>Слайд 4</vt:lpstr>
      <vt:lpstr>Критическое мышление, комплекс многих навыков и умений. </vt:lpstr>
      <vt:lpstr>Цель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«Построение кластера на уроке русского языка» </dc:title>
  <dc:creator>Admin</dc:creator>
  <cp:lastModifiedBy>Admin</cp:lastModifiedBy>
  <cp:revision>40</cp:revision>
  <dcterms:created xsi:type="dcterms:W3CDTF">2018-03-12T07:01:11Z</dcterms:created>
  <dcterms:modified xsi:type="dcterms:W3CDTF">2018-03-12T11:08:55Z</dcterms:modified>
</cp:coreProperties>
</file>