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73" r:id="rId2"/>
    <p:sldId id="315" r:id="rId3"/>
    <p:sldId id="275" r:id="rId4"/>
    <p:sldId id="305" r:id="rId5"/>
    <p:sldId id="257" r:id="rId6"/>
    <p:sldId id="263" r:id="rId7"/>
    <p:sldId id="264" r:id="rId8"/>
    <p:sldId id="260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306" r:id="rId17"/>
    <p:sldId id="276" r:id="rId18"/>
    <p:sldId id="317" r:id="rId19"/>
    <p:sldId id="290" r:id="rId20"/>
    <p:sldId id="277" r:id="rId21"/>
    <p:sldId id="307" r:id="rId22"/>
    <p:sldId id="316" r:id="rId23"/>
    <p:sldId id="309" r:id="rId24"/>
    <p:sldId id="308" r:id="rId25"/>
    <p:sldId id="278" r:id="rId26"/>
    <p:sldId id="310" r:id="rId27"/>
    <p:sldId id="311" r:id="rId28"/>
    <p:sldId id="280" r:id="rId29"/>
    <p:sldId id="314" r:id="rId30"/>
    <p:sldId id="318" r:id="rId31"/>
    <p:sldId id="322" r:id="rId32"/>
    <p:sldId id="285" r:id="rId33"/>
    <p:sldId id="319" r:id="rId34"/>
    <p:sldId id="323" r:id="rId35"/>
    <p:sldId id="286" r:id="rId36"/>
    <p:sldId id="320" r:id="rId37"/>
    <p:sldId id="324" r:id="rId38"/>
    <p:sldId id="312" r:id="rId39"/>
    <p:sldId id="297" r:id="rId40"/>
    <p:sldId id="321" r:id="rId41"/>
    <p:sldId id="313" r:id="rId42"/>
    <p:sldId id="32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0" d="100"/>
          <a:sy n="70" d="100"/>
        </p:scale>
        <p:origin x="-14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AD3BD-3568-4198-8097-F355A548CB8D}" type="datetimeFigureOut">
              <a:rPr lang="uk-UA" smtClean="0"/>
              <a:t>04.03.2018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7109A-BAE3-4836-888D-52525D1F20E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0433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7109A-BAE3-4836-888D-52525D1F20EA}" type="slidenum">
              <a:rPr lang="uk-UA" smtClean="0"/>
              <a:t>20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8849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7109A-BAE3-4836-888D-52525D1F20EA}" type="slidenum">
              <a:rPr lang="uk-UA" smtClean="0"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40122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4.gif"/><Relationship Id="rId7" Type="http://schemas.openxmlformats.org/officeDocument/2006/relationships/slide" Target="slide3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19.xml"/><Relationship Id="rId9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-gfyT75-RU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611560" y="1340768"/>
            <a:ext cx="7315250" cy="172075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758"/>
              </a:avLst>
            </a:prstTxWarp>
          </a:bodyPr>
          <a:lstStyle/>
          <a:p>
            <a:pPr algn="ctr" rtl="0">
              <a:buNone/>
            </a:pPr>
            <a:r>
              <a:rPr lang="uk-UA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Урок-подорож                      </a:t>
            </a:r>
          </a:p>
          <a:p>
            <a:pPr algn="ctr" rtl="0">
              <a:buNone/>
            </a:pPr>
            <a:r>
              <a:rPr lang="uk-UA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              </a:t>
            </a:r>
          </a:p>
          <a:p>
            <a:pPr algn="ctr" rtl="0">
              <a:buNone/>
            </a:pPr>
            <a:r>
              <a:rPr lang="uk-UA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кр</a:t>
            </a:r>
            <a:r>
              <a:rPr lang="uk-UA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аї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</a:t>
            </a:r>
            <a:r>
              <a:rPr lang="uk-UA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ою</a:t>
            </a:r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натуральних чисел</a:t>
            </a:r>
            <a:endParaRPr lang="uk-UA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8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14450" cy="117602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0" y="33020"/>
            <a:ext cx="295275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216633"/>
            <a:ext cx="3810000" cy="3495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35748"/>
            <a:ext cx="4722439" cy="280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5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243571"/>
              </p:ext>
            </p:extLst>
          </p:nvPr>
        </p:nvGraphicFramePr>
        <p:xfrm>
          <a:off x="1331642" y="548681"/>
          <a:ext cx="6547856" cy="5041028"/>
        </p:xfrm>
        <a:graphic>
          <a:graphicData uri="http://schemas.openxmlformats.org/drawingml/2006/table">
            <a:tbl>
              <a:tblPr firstRow="1" firstCol="1" bandRow="1"/>
              <a:tblGrid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8274"/>
                <a:gridCol w="468274"/>
              </a:tblGrid>
              <a:tr h="45824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8244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1555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547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547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6547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547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547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547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599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7544" y="5589240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6. Дія, протилежна до </a:t>
            </a:r>
            <a:r>
              <a:rPr lang="uk-UA" sz="3600" dirty="0" smtClean="0">
                <a:solidFill>
                  <a:schemeClr val="accent6">
                    <a:lumMod val="50000"/>
                  </a:schemeClr>
                </a:solidFill>
              </a:rPr>
              <a:t>дії віднімання</a:t>
            </a:r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5831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637589"/>
              </p:ext>
            </p:extLst>
          </p:nvPr>
        </p:nvGraphicFramePr>
        <p:xfrm>
          <a:off x="1475662" y="548681"/>
          <a:ext cx="6403836" cy="5051145"/>
        </p:xfrm>
        <a:graphic>
          <a:graphicData uri="http://schemas.openxmlformats.org/drawingml/2006/table">
            <a:tbl>
              <a:tblPr firstRow="1" firstCol="1" bandRow="1"/>
              <a:tblGrid>
                <a:gridCol w="457324"/>
                <a:gridCol w="457324"/>
                <a:gridCol w="457324"/>
                <a:gridCol w="457324"/>
                <a:gridCol w="457324"/>
                <a:gridCol w="457324"/>
                <a:gridCol w="457324"/>
                <a:gridCol w="457324"/>
                <a:gridCol w="457324"/>
                <a:gridCol w="457324"/>
                <a:gridCol w="457324"/>
                <a:gridCol w="457324"/>
                <a:gridCol w="457974"/>
                <a:gridCol w="457974"/>
              </a:tblGrid>
              <a:tr h="46240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2402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0229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240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240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6240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240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240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2402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050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19672" y="558924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7. Ділене, дільник,…</a:t>
            </a:r>
          </a:p>
        </p:txBody>
      </p:sp>
    </p:spTree>
    <p:extLst>
      <p:ext uri="{BB962C8B-B14F-4D97-AF65-F5344CB8AC3E}">
        <p14:creationId xmlns:p14="http://schemas.microsoft.com/office/powerpoint/2010/main" val="382147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586297"/>
              </p:ext>
            </p:extLst>
          </p:nvPr>
        </p:nvGraphicFramePr>
        <p:xfrm>
          <a:off x="1619668" y="548681"/>
          <a:ext cx="6259830" cy="5034350"/>
        </p:xfrm>
        <a:graphic>
          <a:graphicData uri="http://schemas.openxmlformats.org/drawingml/2006/table">
            <a:tbl>
              <a:tblPr firstRow="1" firstCol="1" bandRow="1"/>
              <a:tblGrid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675"/>
                <a:gridCol w="447675"/>
              </a:tblGrid>
              <a:tr h="45550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5500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1246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550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550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5550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550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ч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550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550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59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259632" y="5661248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chemeClr val="accent6">
                    <a:lumMod val="50000"/>
                  </a:schemeClr>
                </a:solidFill>
              </a:rPr>
              <a:t>8. Найменше натуральне число.</a:t>
            </a:r>
          </a:p>
        </p:txBody>
      </p:sp>
    </p:spTree>
    <p:extLst>
      <p:ext uri="{BB962C8B-B14F-4D97-AF65-F5344CB8AC3E}">
        <p14:creationId xmlns:p14="http://schemas.microsoft.com/office/powerpoint/2010/main" val="88942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084444"/>
              </p:ext>
            </p:extLst>
          </p:nvPr>
        </p:nvGraphicFramePr>
        <p:xfrm>
          <a:off x="1331640" y="188642"/>
          <a:ext cx="6547856" cy="5348637"/>
        </p:xfrm>
        <a:graphic>
          <a:graphicData uri="http://schemas.openxmlformats.org/drawingml/2006/table">
            <a:tbl>
              <a:tblPr firstRow="1" firstCol="1" bandRow="1"/>
              <a:tblGrid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7609"/>
                <a:gridCol w="468274"/>
                <a:gridCol w="468274"/>
              </a:tblGrid>
              <a:tr h="49509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6145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4112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61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61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5261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61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ч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61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614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29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5517232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chemeClr val="accent6">
                    <a:lumMod val="50000"/>
                  </a:schemeClr>
                </a:solidFill>
              </a:rPr>
              <a:t>9. Як </a:t>
            </a:r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</a:rPr>
              <a:t>називаються компоненти дії додавання?</a:t>
            </a:r>
            <a:endParaRPr lang="uk-UA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4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35358"/>
              </p:ext>
            </p:extLst>
          </p:nvPr>
        </p:nvGraphicFramePr>
        <p:xfrm>
          <a:off x="1619668" y="548681"/>
          <a:ext cx="6259830" cy="5000758"/>
        </p:xfrm>
        <a:graphic>
          <a:graphicData uri="http://schemas.openxmlformats.org/drawingml/2006/table">
            <a:tbl>
              <a:tblPr firstRow="1" firstCol="1" bandRow="1"/>
              <a:tblGrid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040"/>
                <a:gridCol w="447675"/>
                <a:gridCol w="447675"/>
              </a:tblGrid>
              <a:tr h="441697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41697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9693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4169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169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4169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4169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ч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4169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4169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577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1560" y="5517232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accent6">
                    <a:lumMod val="50000"/>
                  </a:schemeClr>
                </a:solidFill>
              </a:rPr>
              <a:t>10. Яка математична дія дозволяє дізнатися, на скільки одне число менше за інше?</a:t>
            </a:r>
          </a:p>
        </p:txBody>
      </p:sp>
    </p:spTree>
    <p:extLst>
      <p:ext uri="{BB962C8B-B14F-4D97-AF65-F5344CB8AC3E}">
        <p14:creationId xmlns:p14="http://schemas.microsoft.com/office/powerpoint/2010/main" val="317048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172937"/>
              </p:ext>
            </p:extLst>
          </p:nvPr>
        </p:nvGraphicFramePr>
        <p:xfrm>
          <a:off x="1187624" y="548680"/>
          <a:ext cx="6691874" cy="5120081"/>
        </p:xfrm>
        <a:graphic>
          <a:graphicData uri="http://schemas.openxmlformats.org/drawingml/2006/table">
            <a:tbl>
              <a:tblPr firstRow="1" firstCol="1" bandRow="1"/>
              <a:tblGrid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8573"/>
                <a:gridCol w="478573"/>
              </a:tblGrid>
              <a:tr h="27470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5209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ч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и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42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я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95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Ф. </a:t>
            </a:r>
            <a:r>
              <a:rPr lang="uk-UA" dirty="0" err="1" smtClean="0"/>
              <a:t>Хаусдорф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4400" dirty="0" smtClean="0">
                <a:solidFill>
                  <a:srgbClr val="FF0000"/>
                </a:solidFill>
              </a:rPr>
              <a:t>МАТЕМАТИКА – справа не тільки розуму, але й фантазії</a:t>
            </a:r>
            <a:r>
              <a:rPr lang="uk-UA" sz="4400" dirty="0">
                <a:solidFill>
                  <a:srgbClr val="FF0000"/>
                </a:solidFill>
              </a:rPr>
              <a:t>.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284984"/>
            <a:ext cx="3810000" cy="3495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083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61556"/>
            <a:ext cx="7704856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sz="3600" i="1" u="sng" dirty="0" smtClean="0">
                <a:latin typeface="Comic Sans MS" pitchFamily="66" charset="0"/>
              </a:rPr>
              <a:t>Девіз уроку:</a:t>
            </a:r>
            <a:r>
              <a:rPr lang="uk-UA" sz="3600" dirty="0" smtClean="0">
                <a:latin typeface="Comic Sans MS" pitchFamily="66" charset="0"/>
              </a:rPr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548680"/>
            <a:ext cx="7344816" cy="262382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uk-UA" b="1" u="sng" cap="all" dirty="0" smtClean="0">
              <a:effectLst>
                <a:reflection blurRad="12700" stA="28000" endPos="45000" dist="1003" dir="5400000" sy="-100000" algn="bl"/>
              </a:effectLst>
            </a:endParaRPr>
          </a:p>
          <a:p>
            <a:pPr marL="45720" indent="0">
              <a:buNone/>
            </a:pPr>
            <a:endParaRPr lang="uk-UA" sz="3200" b="1" i="1" u="sng" cap="all" dirty="0" smtClean="0">
              <a:effectLst>
                <a:reflection blurRad="12700" stA="28000" endPos="45000" dist="1003" dir="5400000" sy="-100000" algn="bl"/>
              </a:effectLst>
            </a:endParaRPr>
          </a:p>
          <a:p>
            <a:pPr marL="45720" indent="0">
              <a:buNone/>
            </a:pPr>
            <a:r>
              <a:rPr lang="uk-UA" sz="3200" b="1" i="1" u="sng" cap="all" dirty="0" smtClean="0">
                <a:effectLst>
                  <a:reflection blurRad="12700" stA="28000" endPos="45000" dist="1003" dir="5400000" sy="-100000" algn="bl"/>
                </a:effectLst>
                <a:latin typeface="Comic Sans MS" pitchFamily="66" charset="0"/>
              </a:rPr>
              <a:t>Тема уроку</a:t>
            </a:r>
            <a:r>
              <a:rPr lang="uk-UA" sz="3200" b="1" i="1" cap="all" dirty="0" smtClean="0">
                <a:effectLst>
                  <a:reflection blurRad="12700" stA="28000" endPos="45000" dist="1003" dir="5400000" sy="-100000" algn="bl"/>
                </a:effectLst>
                <a:latin typeface="Comic Sans MS" pitchFamily="66" charset="0"/>
              </a:rPr>
              <a:t>:</a:t>
            </a:r>
          </a:p>
          <a:p>
            <a:pPr marL="45720" indent="0" algn="ctr">
              <a:buNone/>
            </a:pP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«ВПРАВИ ТА ЗАДАЧІ НА ВСІ ДІЇ  З    НАТУРАЛЬНИМИ ЧИСЛАМИ»</a:t>
            </a:r>
            <a:endParaRPr lang="uk-UA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1907704" y="3933056"/>
            <a:ext cx="5400600" cy="2232248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«Думай швидко, </a:t>
            </a:r>
          </a:p>
          <a:p>
            <a:pPr algn="ctr"/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обчислюй правильно,</a:t>
            </a:r>
          </a:p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uk-UA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ідповідай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чітко.» </a:t>
            </a:r>
          </a:p>
        </p:txBody>
      </p:sp>
    </p:spTree>
    <p:extLst>
      <p:ext uri="{BB962C8B-B14F-4D97-AF65-F5344CB8AC3E}">
        <p14:creationId xmlns:p14="http://schemas.microsoft.com/office/powerpoint/2010/main" val="4833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6680" y="3132290"/>
            <a:ext cx="8217767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Станція </a:t>
            </a: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«Усна лічба»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2820"/>
            <a:ext cx="5063020" cy="3306180"/>
          </a:xfrm>
          <a:prstGeom prst="rect">
            <a:avLst/>
          </a:prstGeom>
        </p:spPr>
      </p:pic>
      <p:sp>
        <p:nvSpPr>
          <p:cNvPr id="8" name="Облако 7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4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505" y="4869160"/>
            <a:ext cx="2545291" cy="19089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798" y="4365104"/>
            <a:ext cx="3486150" cy="2276475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1762699" y="5451679"/>
            <a:ext cx="1024568" cy="607598"/>
          </a:xfrm>
          <a:custGeom>
            <a:avLst/>
            <a:gdLst>
              <a:gd name="connsiteX0" fmla="*/ 1024568 w 1024568"/>
              <a:gd name="connsiteY0" fmla="*/ 607598 h 607598"/>
              <a:gd name="connsiteX1" fmla="*/ 121185 w 1024568"/>
              <a:gd name="connsiteY1" fmla="*/ 177940 h 607598"/>
              <a:gd name="connsiteX2" fmla="*/ 55084 w 1024568"/>
              <a:gd name="connsiteY2" fmla="*/ 12687 h 607598"/>
              <a:gd name="connsiteX3" fmla="*/ 0 w 1024568"/>
              <a:gd name="connsiteY3" fmla="*/ 23704 h 60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568" h="607598">
                <a:moveTo>
                  <a:pt x="1024568" y="607598"/>
                </a:moveTo>
                <a:cubicBezTo>
                  <a:pt x="653667" y="442345"/>
                  <a:pt x="282766" y="277092"/>
                  <a:pt x="121185" y="177940"/>
                </a:cubicBezTo>
                <a:cubicBezTo>
                  <a:pt x="-40396" y="78788"/>
                  <a:pt x="75281" y="38393"/>
                  <a:pt x="55084" y="12687"/>
                </a:cubicBezTo>
                <a:cubicBezTo>
                  <a:pt x="34887" y="-13019"/>
                  <a:pt x="17443" y="5342"/>
                  <a:pt x="0" y="2370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467544" y="4941168"/>
            <a:ext cx="2345254" cy="654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6">
                    <a:lumMod val="60000"/>
                    <a:lumOff val="40000"/>
                  </a:schemeClr>
                </a:solidFill>
                <a:hlinkClick r:id="rId4" action="ppaction://hlinksldjump"/>
              </a:rPr>
              <a:t>Станція «Усна лічба»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115616" y="3330144"/>
            <a:ext cx="2016224" cy="6813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hlinkClick r:id="rId5" action="ppaction://hlinksldjump"/>
              </a:rPr>
              <a:t>Станція «Рівняння»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 rot="284723">
            <a:off x="467544" y="1433580"/>
            <a:ext cx="1807439" cy="654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6" action="ppaction://hlinksldjump"/>
              </a:rPr>
              <a:t>Станція «Задача»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219749" y="1590377"/>
            <a:ext cx="2053589" cy="654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7" action="ppaction://hlinksldjump"/>
              </a:rPr>
              <a:t>Станція «Мозаїка»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491880" y="2586452"/>
            <a:ext cx="3069990" cy="7436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8" action="ppaction://hlinksldjump"/>
              </a:rPr>
              <a:t>Станція «Обчислювальна»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876256" y="3140968"/>
            <a:ext cx="1943227" cy="6545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9" action="ppaction://hlinksldjump"/>
              </a:rPr>
              <a:t>Станція «</a:t>
            </a:r>
            <a:r>
              <a:rPr lang="uk-UA" dirty="0" err="1">
                <a:hlinkClick r:id="rId9" action="ppaction://hlinksldjump"/>
              </a:rPr>
              <a:t>П</a:t>
            </a:r>
            <a:r>
              <a:rPr lang="uk-UA" dirty="0" err="1" smtClean="0">
                <a:hlinkClick r:id="rId9" action="ppaction://hlinksldjump"/>
              </a:rPr>
              <a:t>ізнайко</a:t>
            </a:r>
            <a:r>
              <a:rPr lang="uk-UA" dirty="0" smtClean="0">
                <a:hlinkClick r:id="rId9" action="ppaction://hlinksldjump"/>
              </a:rPr>
              <a:t>»</a:t>
            </a:r>
            <a:endParaRPr lang="ru-RU" dirty="0"/>
          </a:p>
        </p:txBody>
      </p:sp>
      <p:sp>
        <p:nvSpPr>
          <p:cNvPr id="15" name="Полилиния 14"/>
          <p:cNvSpPr/>
          <p:nvPr/>
        </p:nvSpPr>
        <p:spPr>
          <a:xfrm>
            <a:off x="803460" y="3942815"/>
            <a:ext cx="966700" cy="992742"/>
          </a:xfrm>
          <a:custGeom>
            <a:avLst/>
            <a:gdLst>
              <a:gd name="connsiteX0" fmla="*/ 474497 w 966700"/>
              <a:gd name="connsiteY0" fmla="*/ 992742 h 992742"/>
              <a:gd name="connsiteX1" fmla="*/ 11788 w 966700"/>
              <a:gd name="connsiteY1" fmla="*/ 816472 h 992742"/>
              <a:gd name="connsiteX2" fmla="*/ 904154 w 966700"/>
              <a:gd name="connsiteY2" fmla="*/ 56308 h 992742"/>
              <a:gd name="connsiteX3" fmla="*/ 893138 w 966700"/>
              <a:gd name="connsiteY3" fmla="*/ 56308 h 992742"/>
              <a:gd name="connsiteX4" fmla="*/ 893138 w 966700"/>
              <a:gd name="connsiteY4" fmla="*/ 56308 h 99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6700" h="992742">
                <a:moveTo>
                  <a:pt x="474497" y="992742"/>
                </a:moveTo>
                <a:cubicBezTo>
                  <a:pt x="207338" y="982643"/>
                  <a:pt x="-59821" y="972544"/>
                  <a:pt x="11788" y="816472"/>
                </a:cubicBezTo>
                <a:cubicBezTo>
                  <a:pt x="83397" y="660400"/>
                  <a:pt x="757262" y="183002"/>
                  <a:pt x="904154" y="56308"/>
                </a:cubicBezTo>
                <a:cubicBezTo>
                  <a:pt x="1051046" y="-70386"/>
                  <a:pt x="893138" y="56308"/>
                  <a:pt x="893138" y="56308"/>
                </a:cubicBezTo>
                <a:lnTo>
                  <a:pt x="893138" y="5630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666827" y="1949986"/>
            <a:ext cx="1051804" cy="1422692"/>
          </a:xfrm>
          <a:custGeom>
            <a:avLst/>
            <a:gdLst>
              <a:gd name="connsiteX0" fmla="*/ 1051804 w 1051804"/>
              <a:gd name="connsiteY0" fmla="*/ 1421175 h 1422692"/>
              <a:gd name="connsiteX1" fmla="*/ 423843 w 1051804"/>
              <a:gd name="connsiteY1" fmla="*/ 1266939 h 1422692"/>
              <a:gd name="connsiteX2" fmla="*/ 423843 w 1051804"/>
              <a:gd name="connsiteY2" fmla="*/ 440674 h 1422692"/>
              <a:gd name="connsiteX3" fmla="*/ 16219 w 1051804"/>
              <a:gd name="connsiteY3" fmla="*/ 275421 h 1422692"/>
              <a:gd name="connsiteX4" fmla="*/ 82320 w 1051804"/>
              <a:gd name="connsiteY4" fmla="*/ 77118 h 1422692"/>
              <a:gd name="connsiteX5" fmla="*/ 93337 w 1051804"/>
              <a:gd name="connsiteY5" fmla="*/ 0 h 1422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1804" h="1422692">
                <a:moveTo>
                  <a:pt x="1051804" y="1421175"/>
                </a:moveTo>
                <a:cubicBezTo>
                  <a:pt x="790153" y="1425765"/>
                  <a:pt x="528503" y="1430356"/>
                  <a:pt x="423843" y="1266939"/>
                </a:cubicBezTo>
                <a:cubicBezTo>
                  <a:pt x="319183" y="1103522"/>
                  <a:pt x="491780" y="605927"/>
                  <a:pt x="423843" y="440674"/>
                </a:cubicBezTo>
                <a:cubicBezTo>
                  <a:pt x="355906" y="275421"/>
                  <a:pt x="73139" y="336014"/>
                  <a:pt x="16219" y="275421"/>
                </a:cubicBezTo>
                <a:cubicBezTo>
                  <a:pt x="-40702" y="214828"/>
                  <a:pt x="69467" y="123021"/>
                  <a:pt x="82320" y="77118"/>
                </a:cubicBezTo>
                <a:cubicBezTo>
                  <a:pt x="95173" y="31215"/>
                  <a:pt x="94255" y="15607"/>
                  <a:pt x="93337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329629" y="2941504"/>
            <a:ext cx="44268" cy="33588"/>
          </a:xfrm>
          <a:custGeom>
            <a:avLst/>
            <a:gdLst>
              <a:gd name="connsiteX0" fmla="*/ 0 w 44268"/>
              <a:gd name="connsiteY0" fmla="*/ 0 h 33588"/>
              <a:gd name="connsiteX1" fmla="*/ 44067 w 44268"/>
              <a:gd name="connsiteY1" fmla="*/ 33050 h 33588"/>
              <a:gd name="connsiteX2" fmla="*/ 0 w 44268"/>
              <a:gd name="connsiteY2" fmla="*/ 0 h 3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268" h="33588">
                <a:moveTo>
                  <a:pt x="0" y="0"/>
                </a:moveTo>
                <a:cubicBezTo>
                  <a:pt x="0" y="0"/>
                  <a:pt x="47739" y="38558"/>
                  <a:pt x="44067" y="33050"/>
                </a:cubicBezTo>
                <a:cubicBezTo>
                  <a:pt x="40395" y="27542"/>
                  <a:pt x="0" y="0"/>
                  <a:pt x="0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832909" y="3800819"/>
            <a:ext cx="550947" cy="1069272"/>
          </a:xfrm>
          <a:custGeom>
            <a:avLst/>
            <a:gdLst>
              <a:gd name="connsiteX0" fmla="*/ 275505 w 550947"/>
              <a:gd name="connsiteY0" fmla="*/ 0 h 1069272"/>
              <a:gd name="connsiteX1" fmla="*/ 44151 w 550947"/>
              <a:gd name="connsiteY1" fmla="*/ 330506 h 1069272"/>
              <a:gd name="connsiteX2" fmla="*/ 550927 w 550947"/>
              <a:gd name="connsiteY2" fmla="*/ 672029 h 1069272"/>
              <a:gd name="connsiteX3" fmla="*/ 66185 w 550947"/>
              <a:gd name="connsiteY3" fmla="*/ 1024569 h 1069272"/>
              <a:gd name="connsiteX4" fmla="*/ 66185 w 550947"/>
              <a:gd name="connsiteY4" fmla="*/ 1024569 h 1069272"/>
              <a:gd name="connsiteX5" fmla="*/ 84 w 550947"/>
              <a:gd name="connsiteY5" fmla="*/ 1068636 h 1069272"/>
              <a:gd name="connsiteX6" fmla="*/ 55168 w 550947"/>
              <a:gd name="connsiteY6" fmla="*/ 1046603 h 106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947" h="1069272">
                <a:moveTo>
                  <a:pt x="275505" y="0"/>
                </a:moveTo>
                <a:cubicBezTo>
                  <a:pt x="136876" y="109250"/>
                  <a:pt x="-1753" y="218501"/>
                  <a:pt x="44151" y="330506"/>
                </a:cubicBezTo>
                <a:cubicBezTo>
                  <a:pt x="90055" y="442511"/>
                  <a:pt x="547255" y="556352"/>
                  <a:pt x="550927" y="672029"/>
                </a:cubicBezTo>
                <a:cubicBezTo>
                  <a:pt x="554599" y="787706"/>
                  <a:pt x="66185" y="1024569"/>
                  <a:pt x="66185" y="1024569"/>
                </a:cubicBezTo>
                <a:lnTo>
                  <a:pt x="66185" y="1024569"/>
                </a:lnTo>
                <a:cubicBezTo>
                  <a:pt x="55168" y="1031913"/>
                  <a:pt x="1920" y="1064964"/>
                  <a:pt x="84" y="1068636"/>
                </a:cubicBezTo>
                <a:cubicBezTo>
                  <a:pt x="-1752" y="1072308"/>
                  <a:pt x="26708" y="1059455"/>
                  <a:pt x="55168" y="104660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66827" y="332656"/>
            <a:ext cx="7606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     Маршрут подорожі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7452383" y="2238233"/>
            <a:ext cx="888698" cy="928048"/>
          </a:xfrm>
          <a:custGeom>
            <a:avLst/>
            <a:gdLst>
              <a:gd name="connsiteX0" fmla="*/ 217659 w 888698"/>
              <a:gd name="connsiteY0" fmla="*/ 0 h 928048"/>
              <a:gd name="connsiteX1" fmla="*/ 886399 w 888698"/>
              <a:gd name="connsiteY1" fmla="*/ 218364 h 928048"/>
              <a:gd name="connsiteX2" fmla="*/ 12942 w 888698"/>
              <a:gd name="connsiteY2" fmla="*/ 477671 h 928048"/>
              <a:gd name="connsiteX3" fmla="*/ 340489 w 888698"/>
              <a:gd name="connsiteY3" fmla="*/ 928048 h 928048"/>
              <a:gd name="connsiteX4" fmla="*/ 340489 w 888698"/>
              <a:gd name="connsiteY4" fmla="*/ 928048 h 9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8698" h="928048">
                <a:moveTo>
                  <a:pt x="217659" y="0"/>
                </a:moveTo>
                <a:cubicBezTo>
                  <a:pt x="569089" y="69376"/>
                  <a:pt x="920519" y="138752"/>
                  <a:pt x="886399" y="218364"/>
                </a:cubicBezTo>
                <a:cubicBezTo>
                  <a:pt x="852280" y="297976"/>
                  <a:pt x="103927" y="359390"/>
                  <a:pt x="12942" y="477671"/>
                </a:cubicBezTo>
                <a:cubicBezTo>
                  <a:pt x="-78043" y="595952"/>
                  <a:pt x="340489" y="928048"/>
                  <a:pt x="340489" y="928048"/>
                </a:cubicBezTo>
                <a:lnTo>
                  <a:pt x="340489" y="928048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hlinkClick r:id="rId10" action="ppaction://hlinksldjump"/>
          </p:cNvPr>
          <p:cNvSpPr/>
          <p:nvPr/>
        </p:nvSpPr>
        <p:spPr>
          <a:xfrm>
            <a:off x="3324525" y="1350777"/>
            <a:ext cx="1824035" cy="7785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hlinkClick r:id="rId10" action="ppaction://hlinksldjump"/>
              </a:rPr>
              <a:t>Релакс</a:t>
            </a:r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>
            <a:off x="2088107" y="1689462"/>
            <a:ext cx="1244474" cy="501874"/>
          </a:xfrm>
          <a:custGeom>
            <a:avLst/>
            <a:gdLst>
              <a:gd name="connsiteX0" fmla="*/ 0 w 1244474"/>
              <a:gd name="connsiteY0" fmla="*/ 275816 h 501874"/>
              <a:gd name="connsiteX1" fmla="*/ 218365 w 1244474"/>
              <a:gd name="connsiteY1" fmla="*/ 494180 h 501874"/>
              <a:gd name="connsiteX2" fmla="*/ 1173708 w 1244474"/>
              <a:gd name="connsiteY2" fmla="*/ 30156 h 501874"/>
              <a:gd name="connsiteX3" fmla="*/ 1173708 w 1244474"/>
              <a:gd name="connsiteY3" fmla="*/ 43804 h 501874"/>
              <a:gd name="connsiteX4" fmla="*/ 1173708 w 1244474"/>
              <a:gd name="connsiteY4" fmla="*/ 43804 h 50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4474" h="501874">
                <a:moveTo>
                  <a:pt x="0" y="275816"/>
                </a:moveTo>
                <a:cubicBezTo>
                  <a:pt x="11373" y="405469"/>
                  <a:pt x="22747" y="535123"/>
                  <a:pt x="218365" y="494180"/>
                </a:cubicBezTo>
                <a:cubicBezTo>
                  <a:pt x="413983" y="453237"/>
                  <a:pt x="1014484" y="105219"/>
                  <a:pt x="1173708" y="30156"/>
                </a:cubicBezTo>
                <a:cubicBezTo>
                  <a:pt x="1332932" y="-44907"/>
                  <a:pt x="1173708" y="43804"/>
                  <a:pt x="1173708" y="43804"/>
                </a:cubicBezTo>
                <a:lnTo>
                  <a:pt x="1173708" y="4380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978365" y="2088107"/>
            <a:ext cx="2408787" cy="493567"/>
          </a:xfrm>
          <a:custGeom>
            <a:avLst/>
            <a:gdLst>
              <a:gd name="connsiteX0" fmla="*/ 47725 w 2408787"/>
              <a:gd name="connsiteY0" fmla="*/ 54592 h 493567"/>
              <a:gd name="connsiteX1" fmla="*/ 129611 w 2408787"/>
              <a:gd name="connsiteY1" fmla="*/ 177421 h 493567"/>
              <a:gd name="connsiteX2" fmla="*/ 1153193 w 2408787"/>
              <a:gd name="connsiteY2" fmla="*/ 491320 h 493567"/>
              <a:gd name="connsiteX3" fmla="*/ 2408787 w 2408787"/>
              <a:gd name="connsiteY3" fmla="*/ 0 h 493567"/>
              <a:gd name="connsiteX4" fmla="*/ 2408787 w 2408787"/>
              <a:gd name="connsiteY4" fmla="*/ 0 h 49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8787" h="493567">
                <a:moveTo>
                  <a:pt x="47725" y="54592"/>
                </a:moveTo>
                <a:cubicBezTo>
                  <a:pt x="-3455" y="79612"/>
                  <a:pt x="-54634" y="104633"/>
                  <a:pt x="129611" y="177421"/>
                </a:cubicBezTo>
                <a:cubicBezTo>
                  <a:pt x="313856" y="250209"/>
                  <a:pt x="773330" y="520890"/>
                  <a:pt x="1153193" y="491320"/>
                </a:cubicBezTo>
                <a:cubicBezTo>
                  <a:pt x="1533056" y="461750"/>
                  <a:pt x="2408787" y="0"/>
                  <a:pt x="2408787" y="0"/>
                </a:cubicBezTo>
                <a:lnTo>
                  <a:pt x="240878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10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4400" dirty="0" smtClean="0">
                <a:effectLst/>
              </a:rPr>
              <a:t>«</a:t>
            </a: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Усна лічба</a:t>
            </a:r>
            <a:r>
              <a:rPr lang="uk-UA" sz="4400" dirty="0" smtClean="0">
                <a:effectLst/>
              </a:rPr>
              <a:t>» </a:t>
            </a:r>
            <a:endParaRPr lang="uk-UA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5505" y="2132856"/>
            <a:ext cx="914501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dirty="0" smtClean="0"/>
              <a:t>                            Знайти значення виразу: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/>
              <a:t>       (45-15)*5=</a:t>
            </a:r>
            <a:endParaRPr lang="en-US" sz="3600" b="1" dirty="0" smtClean="0"/>
          </a:p>
          <a:p>
            <a:pPr>
              <a:buFont typeface="Wingdings" pitchFamily="2" charset="2"/>
              <a:buChar char="v"/>
            </a:pPr>
            <a:r>
              <a:rPr lang="uk-UA" sz="3600" b="1" dirty="0" smtClean="0"/>
              <a:t>       75:25+35*2=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/>
              <a:t>       49-160:4=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/>
              <a:t>       (64+16):5=</a:t>
            </a:r>
          </a:p>
        </p:txBody>
      </p:sp>
      <p:pic>
        <p:nvPicPr>
          <p:cNvPr id="4" name="Picture 7" descr="AG00317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48880"/>
            <a:ext cx="17526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340768"/>
            <a:ext cx="151765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7" y="1659905"/>
            <a:ext cx="682625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18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блако 10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32378" y="2591324"/>
            <a:ext cx="9108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150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85292" y="3356992"/>
            <a:ext cx="668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73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2378" y="4030904"/>
            <a:ext cx="42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9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53404" y="4697277"/>
            <a:ext cx="668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16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6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effectLst/>
              </a:rPr>
              <a:t>«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Усна лічба</a:t>
            </a:r>
            <a:r>
              <a:rPr lang="uk-UA" dirty="0" smtClean="0">
                <a:effectLst/>
              </a:rPr>
              <a:t>»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5505" y="2132856"/>
            <a:ext cx="9145016" cy="4248472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uk-UA" sz="3600" b="1" dirty="0" smtClean="0"/>
              <a:t>Гра «Яке число задумано?»</a:t>
            </a:r>
            <a:endParaRPr lang="en-US" sz="3600" b="1" dirty="0" smtClean="0"/>
          </a:p>
          <a:p>
            <a:pPr marL="45720" indent="0">
              <a:buNone/>
            </a:pPr>
            <a:endParaRPr lang="uk-UA" sz="3600" b="1" dirty="0" smtClean="0"/>
          </a:p>
          <a:p>
            <a:pPr marL="45720" indent="0">
              <a:buNone/>
            </a:pPr>
            <a:r>
              <a:rPr lang="uk-UA" sz="2400" b="1" dirty="0" smtClean="0"/>
              <a:t>1.Якщо до задуманого числа додати 1,то дістанемо 23. </a:t>
            </a:r>
          </a:p>
          <a:p>
            <a:pPr marL="45720" indent="0">
              <a:buNone/>
            </a:pPr>
            <a:r>
              <a:rPr lang="uk-UA" sz="2400" b="1" dirty="0" smtClean="0"/>
              <a:t>                                       </a:t>
            </a:r>
            <a:r>
              <a:rPr lang="uk-UA" sz="2400" b="1" dirty="0" smtClean="0">
                <a:solidFill>
                  <a:srgbClr val="FF0000"/>
                </a:solidFill>
              </a:rPr>
              <a:t>22 </a:t>
            </a:r>
          </a:p>
          <a:p>
            <a:pPr marL="45720" indent="0">
              <a:buNone/>
            </a:pPr>
            <a:r>
              <a:rPr lang="uk-UA" sz="2400" b="1" dirty="0" smtClean="0"/>
              <a:t>2.Якщо від задуманого числа відняти 7, то дістанемо 18.</a:t>
            </a:r>
          </a:p>
          <a:p>
            <a:pPr marL="45720" indent="0">
              <a:buNone/>
            </a:pPr>
            <a:r>
              <a:rPr lang="uk-UA" sz="2400" b="1" dirty="0" smtClean="0"/>
              <a:t>                                       </a:t>
            </a:r>
            <a:r>
              <a:rPr lang="uk-UA" sz="2400" b="1" dirty="0" smtClean="0">
                <a:solidFill>
                  <a:srgbClr val="FF0000"/>
                </a:solidFill>
              </a:rPr>
              <a:t>25</a:t>
            </a:r>
          </a:p>
          <a:p>
            <a:pPr marL="45720" indent="0">
              <a:buNone/>
            </a:pPr>
            <a:r>
              <a:rPr lang="uk-UA" sz="2400" b="1" dirty="0" smtClean="0"/>
              <a:t>3.Якщо задумане  число помножити на 6, то дістанемо 54.</a:t>
            </a:r>
          </a:p>
          <a:p>
            <a:pPr marL="45720" indent="0">
              <a:buNone/>
            </a:pPr>
            <a:r>
              <a:rPr lang="uk-UA" sz="2400" b="1" dirty="0" smtClean="0"/>
              <a:t>                                       </a:t>
            </a:r>
            <a:r>
              <a:rPr lang="uk-UA" sz="2400" b="1" dirty="0" smtClean="0">
                <a:solidFill>
                  <a:srgbClr val="FF0000"/>
                </a:solidFill>
              </a:rPr>
              <a:t> 9</a:t>
            </a:r>
          </a:p>
          <a:p>
            <a:pPr marL="45720" indent="0">
              <a:buNone/>
            </a:pPr>
            <a:r>
              <a:rPr lang="uk-UA" sz="2400" b="1" dirty="0" smtClean="0"/>
              <a:t>4. Якщо задумане число поділити на 5, то дістанемо 12. </a:t>
            </a:r>
          </a:p>
          <a:p>
            <a:pPr marL="45720" indent="0">
              <a:buNone/>
            </a:pPr>
            <a:r>
              <a:rPr lang="uk-UA" sz="2400" b="1" dirty="0" smtClean="0">
                <a:solidFill>
                  <a:srgbClr val="FF0000"/>
                </a:solidFill>
              </a:rPr>
              <a:t>                                       60</a:t>
            </a:r>
          </a:p>
        </p:txBody>
      </p:sp>
      <p:pic>
        <p:nvPicPr>
          <p:cNvPr id="4" name="Picture 7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2"/>
            <a:ext cx="17526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1606" y="380936"/>
            <a:ext cx="2304255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uk-UA" sz="1400" b="1" u="sng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23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878814"/>
            <a:ext cx="7272808" cy="521448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4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        «</a:t>
            </a:r>
            <a:r>
              <a:rPr lang="uk-UA" sz="4600" b="1" dirty="0" smtClean="0">
                <a:solidFill>
                  <a:srgbClr val="F14124">
                    <a:lumMod val="75000"/>
                  </a:srgbClr>
                </a:solidFill>
                <a:ea typeface="+mj-ea"/>
                <a:cs typeface="+mj-cs"/>
              </a:rPr>
              <a:t>Усна лічба</a:t>
            </a:r>
            <a:r>
              <a:rPr lang="uk-UA" sz="4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»</a:t>
            </a:r>
            <a:endParaRPr lang="en-US" sz="460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a typeface="+mj-ea"/>
              <a:cs typeface="+mj-cs"/>
            </a:endParaRPr>
          </a:p>
          <a:p>
            <a:pPr marL="45720" indent="0">
              <a:buNone/>
            </a:pPr>
            <a:endParaRPr lang="en-US" sz="460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a typeface="+mj-ea"/>
              <a:cs typeface="+mj-cs"/>
            </a:endParaRPr>
          </a:p>
          <a:p>
            <a:pPr marL="45720" indent="0">
              <a:buNone/>
            </a:pPr>
            <a:r>
              <a:rPr lang="uk-UA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1.Качка стоячи на одній нозі важить 2 кг. Скільки вона буде важити, якщо стане на другу ногу?</a:t>
            </a:r>
          </a:p>
          <a:p>
            <a:pPr marL="45720" indent="0">
              <a:buNone/>
            </a:pPr>
            <a:r>
              <a:rPr lang="uk-UA" sz="2400" dirty="0" smtClean="0">
                <a:solidFill>
                  <a:srgbClr val="FF0000"/>
                </a:solidFill>
                <a:ea typeface="+mj-ea"/>
                <a:cs typeface="+mj-cs"/>
              </a:rPr>
              <a:t>                                       2 кг</a:t>
            </a:r>
          </a:p>
          <a:p>
            <a:pPr marL="45720" indent="0">
              <a:buNone/>
            </a:pPr>
            <a:r>
              <a:rPr lang="uk-UA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2. Батько старший від сина на 25 років. На скільки років він буде старший від сина через 5 років?</a:t>
            </a: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uk-UA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a typeface="+mj-ea"/>
                <a:cs typeface="+mj-cs"/>
              </a:rPr>
              <a:t>              </a:t>
            </a:r>
            <a:r>
              <a:rPr lang="uk-UA" sz="2400" dirty="0" smtClean="0">
                <a:solidFill>
                  <a:srgbClr val="FF0000"/>
                </a:solidFill>
                <a:ea typeface="+mj-ea"/>
                <a:cs typeface="+mj-cs"/>
              </a:rPr>
              <a:t>25 років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Picture 7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2"/>
            <a:ext cx="17526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лако 5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75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84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Станція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Рівняння»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2820"/>
            <a:ext cx="3486150" cy="2276475"/>
          </a:xfrm>
          <a:prstGeom prst="rect">
            <a:avLst/>
          </a:prstGeom>
        </p:spPr>
      </p:pic>
      <p:sp>
        <p:nvSpPr>
          <p:cNvPr id="8" name="Облако 7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83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6645" y="1449790"/>
            <a:ext cx="7451079" cy="30777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" indent="0" algn="ctr">
              <a:buNone/>
            </a:pPr>
            <a:r>
              <a:rPr lang="uk-UA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Розв’яжіть рівняння:</a:t>
            </a:r>
          </a:p>
          <a:p>
            <a:pPr>
              <a:lnSpc>
                <a:spcPct val="150000"/>
              </a:lnSpc>
            </a:pPr>
            <a:r>
              <a:rPr lang="uk-UA" sz="3600" dirty="0"/>
              <a:t>а</a:t>
            </a:r>
            <a:r>
              <a:rPr lang="uk-UA" sz="3600" dirty="0" smtClean="0"/>
              <a:t>) </a:t>
            </a:r>
            <a:r>
              <a:rPr lang="uk-UA" sz="3600" i="1" dirty="0" smtClean="0"/>
              <a:t>(51х </a:t>
            </a:r>
            <a:r>
              <a:rPr lang="uk-UA" sz="3600" i="1" dirty="0"/>
              <a:t>– </a:t>
            </a:r>
            <a:r>
              <a:rPr lang="en-US" sz="3600" i="1" dirty="0" smtClean="0"/>
              <a:t>76</a:t>
            </a:r>
            <a:r>
              <a:rPr lang="uk-UA" sz="3600" i="1" dirty="0" smtClean="0"/>
              <a:t> </a:t>
            </a:r>
            <a:r>
              <a:rPr lang="uk-UA" sz="3600" i="1" dirty="0"/>
              <a:t>): </a:t>
            </a:r>
            <a:r>
              <a:rPr lang="uk-UA" sz="3600" i="1" dirty="0" smtClean="0"/>
              <a:t>4 </a:t>
            </a:r>
            <a:r>
              <a:rPr lang="uk-UA" sz="3600" i="1" dirty="0"/>
              <a:t>= </a:t>
            </a:r>
            <a:r>
              <a:rPr lang="uk-UA" sz="3600" i="1" dirty="0" smtClean="0"/>
              <a:t>287;   </a:t>
            </a:r>
            <a:r>
              <a:rPr lang="en-US" sz="3600" i="1" dirty="0" smtClean="0"/>
              <a:t> </a:t>
            </a:r>
            <a:r>
              <a:rPr lang="uk-UA" sz="3600" i="1" dirty="0" smtClean="0"/>
              <a:t>-  </a:t>
            </a:r>
            <a:r>
              <a:rPr lang="uk-UA" sz="3600" i="1" dirty="0"/>
              <a:t>І </a:t>
            </a:r>
            <a:r>
              <a:rPr lang="uk-UA" sz="3600" i="1" dirty="0" smtClean="0"/>
              <a:t>ряд  </a:t>
            </a:r>
          </a:p>
          <a:p>
            <a:pPr>
              <a:lnSpc>
                <a:spcPct val="150000"/>
              </a:lnSpc>
            </a:pPr>
            <a:r>
              <a:rPr lang="uk-UA" sz="3600" dirty="0" smtClean="0"/>
              <a:t>б) 24(Х+2Х)+75=</a:t>
            </a:r>
            <a:r>
              <a:rPr lang="en-US" sz="3600" dirty="0" smtClean="0"/>
              <a:t>1011</a:t>
            </a:r>
            <a:r>
              <a:rPr lang="uk-UA" sz="3600" dirty="0" smtClean="0"/>
              <a:t>;   </a:t>
            </a:r>
            <a:r>
              <a:rPr lang="en-US" sz="3600" dirty="0" smtClean="0"/>
              <a:t>  </a:t>
            </a:r>
            <a:r>
              <a:rPr lang="uk-UA" sz="3600" i="1" dirty="0" smtClean="0"/>
              <a:t>-  </a:t>
            </a:r>
            <a:r>
              <a:rPr lang="uk-UA" sz="3600" i="1" dirty="0"/>
              <a:t>ІІ </a:t>
            </a:r>
            <a:r>
              <a:rPr lang="uk-UA" sz="3600" i="1" dirty="0" smtClean="0"/>
              <a:t>ряд  </a:t>
            </a:r>
            <a:endParaRPr lang="uk-UA" sz="36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uk-UA" sz="3600" dirty="0"/>
              <a:t>в) </a:t>
            </a:r>
            <a:r>
              <a:rPr lang="en-US" sz="3600" i="1" dirty="0" smtClean="0"/>
              <a:t>19</a:t>
            </a:r>
            <a:r>
              <a:rPr lang="uk-UA" sz="3600" i="1" dirty="0" smtClean="0"/>
              <a:t>х </a:t>
            </a:r>
            <a:r>
              <a:rPr lang="en-US" sz="3600" i="1" dirty="0"/>
              <a:t>-</a:t>
            </a:r>
            <a:r>
              <a:rPr lang="uk-UA" sz="3600" i="1" dirty="0" smtClean="0"/>
              <a:t> </a:t>
            </a:r>
            <a:r>
              <a:rPr lang="en-US" sz="3600" i="1" dirty="0" smtClean="0"/>
              <a:t>12</a:t>
            </a:r>
            <a:r>
              <a:rPr lang="uk-UA" sz="3600" i="1" dirty="0" smtClean="0"/>
              <a:t>х </a:t>
            </a:r>
            <a:r>
              <a:rPr lang="uk-UA" sz="3600" i="1" dirty="0"/>
              <a:t>– </a:t>
            </a:r>
            <a:r>
              <a:rPr lang="uk-UA" sz="3600" i="1" dirty="0" smtClean="0"/>
              <a:t>4</a:t>
            </a:r>
            <a:r>
              <a:rPr lang="en-US" sz="3600" i="1" dirty="0" smtClean="0"/>
              <a:t>7</a:t>
            </a:r>
            <a:r>
              <a:rPr lang="uk-UA" sz="3600" i="1" dirty="0" smtClean="0"/>
              <a:t> </a:t>
            </a:r>
            <a:r>
              <a:rPr lang="uk-UA" sz="3600" i="1" dirty="0"/>
              <a:t>= </a:t>
            </a:r>
            <a:r>
              <a:rPr lang="en-US" sz="3600" i="1" dirty="0" smtClean="0"/>
              <a:t>1388</a:t>
            </a:r>
            <a:r>
              <a:rPr lang="uk-UA" sz="3600" i="1" dirty="0" smtClean="0"/>
              <a:t>. </a:t>
            </a:r>
            <a:r>
              <a:rPr lang="en-US" sz="3600" i="1" dirty="0" smtClean="0"/>
              <a:t>-</a:t>
            </a:r>
            <a:r>
              <a:rPr lang="uk-UA" sz="3600" i="1" dirty="0" smtClean="0"/>
              <a:t>  </a:t>
            </a:r>
            <a:r>
              <a:rPr lang="uk-UA" sz="3600" i="1" dirty="0"/>
              <a:t>ІІІ </a:t>
            </a:r>
            <a:r>
              <a:rPr lang="uk-UA" sz="3600" i="1" dirty="0" smtClean="0"/>
              <a:t>ряд  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7" y="207511"/>
            <a:ext cx="49060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8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Рівняння»</a:t>
            </a:r>
            <a:endParaRPr lang="uk-UA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17" descr="AMERI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7545" y="4581128"/>
            <a:ext cx="2118272" cy="22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8109" y="261081"/>
            <a:ext cx="230425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uk-UA" sz="1400" b="1" u="sng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1400" dirty="0"/>
          </a:p>
        </p:txBody>
      </p:sp>
      <p:pic>
        <p:nvPicPr>
          <p:cNvPr id="11" name="Picture 19" descr="29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67335"/>
            <a:ext cx="2767401" cy="233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лако 8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092280" y="2159011"/>
            <a:ext cx="184620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" indent="0" algn="ctr"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х</a:t>
            </a:r>
            <a:r>
              <a:rPr lang="ru-RU" sz="3600" i="1" dirty="0" smtClean="0">
                <a:solidFill>
                  <a:srgbClr val="FF0000"/>
                </a:solidFill>
              </a:rPr>
              <a:t>=</a:t>
            </a:r>
            <a:r>
              <a:rPr lang="uk-UA" sz="3600" i="1" dirty="0" smtClean="0">
                <a:solidFill>
                  <a:srgbClr val="FF0000"/>
                </a:solidFill>
              </a:rPr>
              <a:t>24</a:t>
            </a:r>
            <a:endParaRPr lang="uk-UA" sz="3600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uk-UA" sz="3600" i="1" dirty="0" smtClean="0">
                <a:solidFill>
                  <a:srgbClr val="FF0000"/>
                </a:solidFill>
              </a:rPr>
              <a:t>х=1</a:t>
            </a:r>
            <a:r>
              <a:rPr lang="en-US" sz="3600" i="1" dirty="0" smtClean="0">
                <a:solidFill>
                  <a:srgbClr val="FF0000"/>
                </a:solidFill>
              </a:rPr>
              <a:t>3</a:t>
            </a:r>
            <a:endParaRPr lang="uk-UA" sz="3600" dirty="0"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uk-UA" sz="3600" i="1" dirty="0" smtClean="0">
                <a:solidFill>
                  <a:srgbClr val="FF0000"/>
                </a:solidFill>
              </a:rPr>
              <a:t>х=</a:t>
            </a:r>
            <a:r>
              <a:rPr lang="en-US" sz="3600" i="1" dirty="0" smtClean="0">
                <a:solidFill>
                  <a:srgbClr val="FF0000"/>
                </a:solidFill>
              </a:rPr>
              <a:t>205</a:t>
            </a:r>
            <a:endParaRPr lang="uk-UA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39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84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Станція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Задача»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2820"/>
            <a:ext cx="3486150" cy="2276475"/>
          </a:xfrm>
          <a:prstGeom prst="rect">
            <a:avLst/>
          </a:prstGeom>
        </p:spPr>
      </p:pic>
      <p:sp>
        <p:nvSpPr>
          <p:cNvPr id="9" name="Облако 8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048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«Задача»</a:t>
            </a:r>
            <a:endParaRPr lang="uk-UA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435224" y="3212976"/>
            <a:ext cx="4403304" cy="1221463"/>
          </a:xfrm>
        </p:spPr>
        <p:txBody>
          <a:bodyPr>
            <a:normAutofit fontScale="55000" lnSpcReduction="20000"/>
          </a:bodyPr>
          <a:lstStyle/>
          <a:p>
            <a:pPr marL="45720" indent="0">
              <a:buNone/>
            </a:pPr>
            <a:endParaRPr lang="uk-UA" dirty="0" smtClean="0"/>
          </a:p>
          <a:p>
            <a:pPr marL="45720" indent="0">
              <a:buNone/>
            </a:pPr>
            <a:endParaRPr lang="uk-UA" dirty="0" smtClean="0"/>
          </a:p>
          <a:p>
            <a:pPr marL="45720" indent="0">
              <a:buNone/>
            </a:pPr>
            <a:r>
              <a:rPr lang="uk-UA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3х+х+4х=4160</a:t>
            </a:r>
            <a:endParaRPr lang="ru-RU" sz="8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996952"/>
            <a:ext cx="1566863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775489"/>
            <a:ext cx="151765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060848"/>
            <a:ext cx="682625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лако 8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бъект 6"/>
          <p:cNvSpPr txBox="1">
            <a:spLocks/>
          </p:cNvSpPr>
          <p:nvPr/>
        </p:nvSpPr>
        <p:spPr>
          <a:xfrm>
            <a:off x="1295636" y="1593171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uk-UA" dirty="0" smtClean="0"/>
              <a:t>У трьох гаях росте 4160 беріз. Скільки беріз у кожному гаю, якщо в першому їх у 3 рази більше, ніж у другому, а у третьому стільки, скільки в перших двох разом?</a:t>
            </a:r>
          </a:p>
          <a:p>
            <a:pPr marL="45720" indent="0">
              <a:buFont typeface="Georgia" pitchFamily="18" charset="0"/>
              <a:buNone/>
            </a:pPr>
            <a:endParaRPr lang="uk-UA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08" y="4725144"/>
            <a:ext cx="2989548" cy="1889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032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елакс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476672"/>
            <a:ext cx="8064896" cy="5832648"/>
          </a:xfrm>
        </p:spPr>
      </p:pic>
    </p:spTree>
    <p:extLst>
      <p:ext uri="{BB962C8B-B14F-4D97-AF65-F5344CB8AC3E}">
        <p14:creationId xmlns:p14="http://schemas.microsoft.com/office/powerpoint/2010/main" val="86082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Станція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Обчислювальна»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2820"/>
            <a:ext cx="3486150" cy="2276475"/>
          </a:xfrm>
          <a:prstGeom prst="rect">
            <a:avLst/>
          </a:prstGeom>
        </p:spPr>
      </p:pic>
      <p:sp>
        <p:nvSpPr>
          <p:cNvPr id="9" name="Облако 8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69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6" y="260648"/>
            <a:ext cx="639809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dirty="0" smtClean="0">
                <a:solidFill>
                  <a:srgbClr val="00B050"/>
                </a:solidFill>
                <a:effectLst/>
              </a:rPr>
              <a:t>«</a:t>
            </a:r>
            <a:r>
              <a:rPr lang="uk-UA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Обчислювальна</a:t>
            </a:r>
            <a:r>
              <a:rPr lang="uk-UA" sz="4400" dirty="0" smtClean="0">
                <a:solidFill>
                  <a:srgbClr val="00B050"/>
                </a:solidFill>
                <a:effectLst/>
              </a:rPr>
              <a:t>»</a:t>
            </a:r>
            <a:endParaRPr lang="uk-UA" sz="44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2276872"/>
            <a:ext cx="7605464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600" dirty="0" smtClean="0">
                <a:solidFill>
                  <a:srgbClr val="7030A0"/>
                </a:solidFill>
              </a:rPr>
              <a:t>Знайдіть значення виразу:</a:t>
            </a:r>
            <a:endParaRPr lang="en-US" sz="3600" dirty="0" smtClean="0">
              <a:solidFill>
                <a:srgbClr val="7030A0"/>
              </a:solidFill>
            </a:endParaRPr>
          </a:p>
          <a:p>
            <a:pPr marL="45720" indent="0">
              <a:buNone/>
            </a:pPr>
            <a:r>
              <a:rPr lang="en-US" sz="3600" dirty="0"/>
              <a:t>1955</a:t>
            </a:r>
            <a:r>
              <a:rPr lang="uk-UA" sz="3600" dirty="0"/>
              <a:t>:(614-529)+(47+35)</a:t>
            </a:r>
            <a:r>
              <a:rPr lang="uk-UA" sz="3600" dirty="0">
                <a:sym typeface="Wingdings"/>
              </a:rPr>
              <a:t></a:t>
            </a:r>
            <a:r>
              <a:rPr lang="uk-UA" sz="3600" dirty="0"/>
              <a:t>42</a:t>
            </a:r>
            <a:r>
              <a:rPr lang="uk-UA" sz="3600" dirty="0" smtClean="0"/>
              <a:t>=</a:t>
            </a:r>
            <a:endParaRPr lang="ru-RU" sz="36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uk-UA" sz="3600" dirty="0" smtClean="0">
              <a:solidFill>
                <a:srgbClr val="7030A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48264" y="2996952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>
                <a:solidFill>
                  <a:srgbClr val="FF0000"/>
                </a:solidFill>
              </a:rPr>
              <a:t>3467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525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Станція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Мозаїка »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2820"/>
            <a:ext cx="3486150" cy="2276475"/>
          </a:xfrm>
          <a:prstGeom prst="rect">
            <a:avLst/>
          </a:prstGeom>
        </p:spPr>
      </p:pic>
      <p:sp>
        <p:nvSpPr>
          <p:cNvPr id="9" name="Облако 8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14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813906" y="2348880"/>
            <a:ext cx="1068070" cy="10350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200" dirty="0">
                <a:solidFill>
                  <a:schemeClr val="bg1">
                    <a:lumMod val="50000"/>
                  </a:schemeClr>
                </a:solidFill>
              </a:rPr>
              <a:t>31</a:t>
            </a:r>
          </a:p>
        </p:txBody>
      </p:sp>
      <p:sp>
        <p:nvSpPr>
          <p:cNvPr id="20" name="AutoShape 34"/>
          <p:cNvSpPr>
            <a:spLocks noChangeArrowheads="1"/>
          </p:cNvSpPr>
          <p:nvPr/>
        </p:nvSpPr>
        <p:spPr bwMode="auto">
          <a:xfrm>
            <a:off x="5292080" y="3674918"/>
            <a:ext cx="1927860" cy="792480"/>
          </a:xfrm>
          <a:prstGeom prst="hexagon">
            <a:avLst>
              <a:gd name="adj" fmla="val 58150"/>
              <a:gd name="vf" fmla="val 11547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200" dirty="0" smtClean="0">
                <a:solidFill>
                  <a:schemeClr val="bg1">
                    <a:lumMod val="50000"/>
                  </a:schemeClr>
                </a:solidFill>
              </a:rPr>
              <a:t>124</a:t>
            </a:r>
            <a:endParaRPr lang="uk-UA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AutoShape 20"/>
          <p:cNvSpPr>
            <a:spLocks noChangeArrowheads="1"/>
          </p:cNvSpPr>
          <p:nvPr/>
        </p:nvSpPr>
        <p:spPr bwMode="auto">
          <a:xfrm>
            <a:off x="3961417" y="2636912"/>
            <a:ext cx="1894840" cy="638810"/>
          </a:xfrm>
          <a:prstGeom prst="parallelogram">
            <a:avLst>
              <a:gd name="adj" fmla="val 84624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200" dirty="0" smtClean="0">
                <a:solidFill>
                  <a:schemeClr val="bg1">
                    <a:lumMod val="50000"/>
                  </a:schemeClr>
                </a:solidFill>
              </a:rPr>
              <a:t>98</a:t>
            </a:r>
            <a:endParaRPr lang="uk-UA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604679" y="3743614"/>
            <a:ext cx="1663065" cy="67183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i="1" dirty="0">
                <a:solidFill>
                  <a:schemeClr val="bg1">
                    <a:lumMod val="50000"/>
                  </a:schemeClr>
                </a:solidFill>
              </a:rPr>
              <a:t>1824</a:t>
            </a:r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auto">
          <a:xfrm>
            <a:off x="724383" y="4789140"/>
            <a:ext cx="2091690" cy="800100"/>
          </a:xfrm>
          <a:prstGeom prst="hexagon">
            <a:avLst>
              <a:gd name="adj" fmla="val 58150"/>
              <a:gd name="vf" fmla="val 11547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200" dirty="0">
                <a:solidFill>
                  <a:schemeClr val="bg1">
                    <a:lumMod val="50000"/>
                  </a:schemeClr>
                </a:solidFill>
              </a:rPr>
              <a:t>124</a:t>
            </a:r>
          </a:p>
        </p:txBody>
      </p:sp>
      <p:sp>
        <p:nvSpPr>
          <p:cNvPr id="24" name="Oval 31"/>
          <p:cNvSpPr>
            <a:spLocks noChangeArrowheads="1"/>
          </p:cNvSpPr>
          <p:nvPr/>
        </p:nvSpPr>
        <p:spPr bwMode="auto">
          <a:xfrm>
            <a:off x="4913889" y="4653136"/>
            <a:ext cx="1024255" cy="9144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200" dirty="0" smtClean="0">
                <a:solidFill>
                  <a:schemeClr val="bg1">
                    <a:lumMod val="50000"/>
                  </a:schemeClr>
                </a:solidFill>
              </a:rPr>
              <a:t>31</a:t>
            </a:r>
            <a:endParaRPr lang="uk-UA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AutoShape 20"/>
          <p:cNvSpPr>
            <a:spLocks noChangeArrowheads="1"/>
          </p:cNvSpPr>
          <p:nvPr/>
        </p:nvSpPr>
        <p:spPr bwMode="auto">
          <a:xfrm>
            <a:off x="714913" y="5829987"/>
            <a:ext cx="2280285" cy="694055"/>
          </a:xfrm>
          <a:prstGeom prst="parallelogram">
            <a:avLst>
              <a:gd name="adj" fmla="val 84624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200" dirty="0">
                <a:solidFill>
                  <a:schemeClr val="bg1">
                    <a:lumMod val="50000"/>
                  </a:schemeClr>
                </a:solidFill>
              </a:rPr>
              <a:t>98</a:t>
            </a:r>
          </a:p>
        </p:txBody>
      </p:sp>
      <p:sp>
        <p:nvSpPr>
          <p:cNvPr id="26" name="AutoShape 38"/>
          <p:cNvSpPr>
            <a:spLocks noChangeArrowheads="1"/>
          </p:cNvSpPr>
          <p:nvPr/>
        </p:nvSpPr>
        <p:spPr bwMode="auto">
          <a:xfrm>
            <a:off x="4748788" y="5679478"/>
            <a:ext cx="1354455" cy="9144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36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uk-UA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4126489" y="1675271"/>
            <a:ext cx="1574800" cy="70485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uk-UA" sz="3600" i="1" dirty="0" smtClean="0">
                <a:solidFill>
                  <a:schemeClr val="bg1">
                    <a:lumMod val="50000"/>
                  </a:schemeClr>
                </a:solidFill>
              </a:rPr>
              <a:t>1824</a:t>
            </a:r>
            <a:endParaRPr lang="uk-UA" sz="3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1107946" y="1627227"/>
            <a:ext cx="278954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6  ∙ 304  =</a:t>
            </a: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uk-U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555321" y="281333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  +  67=</a:t>
            </a: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-457200" y="2743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</a:t>
            </a:r>
            <a:endParaRPr kumimoji="0" lang="uk-UA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555321" y="6005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:14 =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35"/>
              <p:cNvSpPr/>
              <p:nvPr/>
            </p:nvSpPr>
            <p:spPr>
              <a:xfrm>
                <a:off x="2137986" y="3617864"/>
                <a:ext cx="3275256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5400" b="1" i="1">
                          <a:latin typeface="Cambria Math"/>
                        </a:rPr>
                        <m:t>−</m:t>
                      </m:r>
                      <m:r>
                        <a:rPr lang="uk-UA" sz="5400" b="1" i="0">
                          <a:latin typeface="Cambria Math"/>
                        </a:rPr>
                        <m:t>𝟏𝟕𝟎𝟎</m:t>
                      </m:r>
                      <m:r>
                        <a:rPr lang="uk-UA" sz="5400" b="1" i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uk-UA" sz="5400" b="1" dirty="0"/>
              </a:p>
            </p:txBody>
          </p:sp>
        </mc:Choice>
        <mc:Fallback xmlns="">
          <p:sp>
            <p:nvSpPr>
              <p:cNvPr id="36" name="Прямоугольник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986" y="3617864"/>
                <a:ext cx="3275256" cy="9233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Прямоугольник 36"/>
          <p:cNvSpPr/>
          <p:nvPr/>
        </p:nvSpPr>
        <p:spPr>
          <a:xfrm>
            <a:off x="2627784" y="347562"/>
            <a:ext cx="52252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«мозаїка»</a:t>
            </a:r>
            <a:endParaRPr lang="uk-UA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2891483" y="4658711"/>
                <a:ext cx="2119490" cy="923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5400" b="1" i="1">
                          <a:latin typeface="Cambria Math"/>
                        </a:rPr>
                        <m:t>: </m:t>
                      </m:r>
                      <m:r>
                        <a:rPr lang="uk-UA" sz="5400" b="1" i="1">
                          <a:latin typeface="Cambria Math"/>
                        </a:rPr>
                        <m:t>𝟒</m:t>
                      </m:r>
                      <m:r>
                        <a:rPr lang="uk-UA" sz="5400" b="1" i="1">
                          <a:latin typeface="Cambria Math"/>
                        </a:rPr>
                        <m:t> =</m:t>
                      </m:r>
                    </m:oMath>
                  </m:oMathPara>
                </a14:m>
                <a:endParaRPr lang="uk-UA" sz="5400" b="1" dirty="0"/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483" y="4658711"/>
                <a:ext cx="2119490" cy="9233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Облако 31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51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36" grpId="0"/>
      <p:bldP spid="3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Станція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</a:t>
            </a:r>
            <a:r>
              <a:rPr lang="uk-UA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Пізнайко</a:t>
            </a: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uk-UA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2820"/>
            <a:ext cx="3486150" cy="2276475"/>
          </a:xfrm>
          <a:prstGeom prst="rect">
            <a:avLst/>
          </a:prstGeom>
        </p:spPr>
      </p:pic>
      <p:sp>
        <p:nvSpPr>
          <p:cNvPr id="9" name="Облако 8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14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504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«</a:t>
            </a:r>
            <a:r>
              <a:rPr lang="uk-UA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Пізнайко</a:t>
            </a: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b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Множення за допомогою ліній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524934"/>
            <a:ext cx="846094" cy="95733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5400" dirty="0" smtClean="0">
                <a:solidFill>
                  <a:srgbClr val="FF0000"/>
                </a:solidFill>
              </a:rPr>
              <a:t>3</a:t>
            </a:r>
            <a:endParaRPr lang="ru-RU" sz="5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468234" y="2116088"/>
            <a:ext cx="2376264" cy="21602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620634" y="2268488"/>
            <a:ext cx="2376264" cy="21602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773034" y="2420888"/>
            <a:ext cx="2376264" cy="21602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925162" y="3573016"/>
            <a:ext cx="2376264" cy="2160240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781146" y="3429000"/>
            <a:ext cx="2376264" cy="2160240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620634" y="3348608"/>
            <a:ext cx="2528664" cy="238464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16814" y="3506510"/>
            <a:ext cx="2528664" cy="238464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88786" y="2196480"/>
            <a:ext cx="2528664" cy="2384648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845042" y="3816388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989058" y="3672372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997442" y="3968788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149842" y="4121188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168243" y="3824772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307414" y="3977172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213194" y="5085184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357210" y="4925807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357210" y="5229200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476900" y="5096717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653354" y="3752764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797370" y="3896780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459760" y="2626287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608149" y="2770303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301607" y="2482271"/>
            <a:ext cx="108012" cy="144016"/>
          </a:xfrm>
          <a:prstGeom prst="ellipse">
            <a:avLst/>
          </a:prstGeom>
          <a:ln w="31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455332" y="3099379"/>
            <a:ext cx="612068" cy="173881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699792" y="3017429"/>
            <a:ext cx="811324" cy="181920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884966" y="1772816"/>
            <a:ext cx="1084312" cy="396043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2844905" y="4670197"/>
            <a:ext cx="462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6</a:t>
            </a:r>
            <a:endParaRPr lang="ru-RU" sz="5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164647" y="5719373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/>
              <a:t>7</a:t>
            </a:r>
            <a:endParaRPr lang="ru-RU" sz="5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556263" y="4839543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/>
              <a:t>2</a:t>
            </a:r>
            <a:endParaRPr lang="ru-RU" sz="5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985845" y="1514138"/>
            <a:ext cx="548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/>
              <a:t>=</a:t>
            </a:r>
            <a:endParaRPr lang="ru-RU" sz="5400" dirty="0"/>
          </a:p>
        </p:txBody>
      </p:sp>
      <p:sp>
        <p:nvSpPr>
          <p:cNvPr id="37" name="Объект 2"/>
          <p:cNvSpPr txBox="1">
            <a:spLocks/>
          </p:cNvSpPr>
          <p:nvPr/>
        </p:nvSpPr>
        <p:spPr>
          <a:xfrm>
            <a:off x="620561" y="1615413"/>
            <a:ext cx="702078" cy="8561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uk-UA" sz="5400" dirty="0" smtClean="0">
                <a:solidFill>
                  <a:schemeClr val="bg2">
                    <a:lumMod val="50000"/>
                  </a:schemeClr>
                </a:solidFill>
              </a:rPr>
              <a:t>2</a:t>
            </a:r>
            <a:endParaRPr lang="ru-RU" sz="5400" dirty="0"/>
          </a:p>
        </p:txBody>
      </p:sp>
      <p:sp>
        <p:nvSpPr>
          <p:cNvPr id="38" name="Объект 2"/>
          <p:cNvSpPr txBox="1">
            <a:spLocks/>
          </p:cNvSpPr>
          <p:nvPr/>
        </p:nvSpPr>
        <p:spPr>
          <a:xfrm>
            <a:off x="1588331" y="1615413"/>
            <a:ext cx="671788" cy="8752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uk-UA" sz="5400" dirty="0" smtClean="0">
                <a:solidFill>
                  <a:srgbClr val="FF00FF"/>
                </a:solidFill>
                <a:sym typeface="Wingdings"/>
              </a:rPr>
              <a:t>1</a:t>
            </a:r>
            <a:endParaRPr lang="ru-RU" sz="5400" dirty="0">
              <a:solidFill>
                <a:srgbClr val="FF00FF"/>
              </a:solidFill>
            </a:endParaRPr>
          </a:p>
        </p:txBody>
      </p:sp>
      <p:sp>
        <p:nvSpPr>
          <p:cNvPr id="39" name="Объект 2"/>
          <p:cNvSpPr txBox="1">
            <a:spLocks/>
          </p:cNvSpPr>
          <p:nvPr/>
        </p:nvSpPr>
        <p:spPr>
          <a:xfrm>
            <a:off x="1031859" y="1537825"/>
            <a:ext cx="892366" cy="933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uk-UA" sz="5400" dirty="0" smtClean="0">
                <a:sym typeface="Wingdings"/>
              </a:rPr>
              <a:t></a:t>
            </a:r>
            <a:r>
              <a:rPr lang="uk-UA" sz="5400" dirty="0" smtClean="0">
                <a:solidFill>
                  <a:srgbClr val="92D050"/>
                </a:solidFill>
                <a:sym typeface="Wingdings"/>
              </a:rPr>
              <a:t>2</a:t>
            </a:r>
            <a:endParaRPr lang="ru-RU" sz="5400" dirty="0">
              <a:solidFill>
                <a:srgbClr val="92D05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98832" y="1548250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/>
              <a:t>6</a:t>
            </a:r>
            <a:endParaRPr lang="ru-RU" sz="5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2717722" y="1558941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/>
              <a:t>7</a:t>
            </a:r>
            <a:endParaRPr lang="ru-RU" sz="5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117678" y="1567303"/>
            <a:ext cx="590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/>
              <a:t>2</a:t>
            </a:r>
            <a:endParaRPr lang="ru-RU" sz="5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157410" y="5762873"/>
            <a:ext cx="2768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B0F0"/>
                </a:solidFill>
                <a:hlinkClick r:id="rId2"/>
              </a:rPr>
              <a:t>Дізнайся більше!</a:t>
            </a:r>
            <a:endParaRPr lang="ru-RU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0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7" grpId="0"/>
      <p:bldP spid="37" grpId="1"/>
      <p:bldP spid="38" grpId="0"/>
      <p:bldP spid="38" grpId="1"/>
      <p:bldP spid="39" grpId="0"/>
      <p:bldP spid="39" grpId="1"/>
      <p:bldP spid="41" grpId="0"/>
      <p:bldP spid="42" grpId="0"/>
      <p:bldP spid="4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83768" y="836712"/>
            <a:ext cx="51663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>
                <a:solidFill>
                  <a:srgbClr val="FF0000"/>
                </a:solidFill>
                <a:latin typeface="Monotype Corsiva" panose="03010101010201010101" pitchFamily="66" charset="0"/>
              </a:rPr>
              <a:t>Домашнє завдання:</a:t>
            </a:r>
            <a:br>
              <a:rPr lang="uk-UA" sz="4400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uk-UA" sz="4400" dirty="0">
                <a:latin typeface="Monotype Corsiva" panose="03010101010201010101" pitchFamily="66" charset="0"/>
              </a:rPr>
              <a:t/>
            </a:r>
            <a:br>
              <a:rPr lang="uk-UA" sz="4400" dirty="0">
                <a:latin typeface="Monotype Corsiva" panose="03010101010201010101" pitchFamily="66" charset="0"/>
              </a:rPr>
            </a:br>
            <a:r>
              <a:rPr lang="uk-UA" sz="3600" b="1" dirty="0">
                <a:solidFill>
                  <a:schemeClr val="hlink"/>
                </a:solidFill>
                <a:latin typeface="Monotype Corsiva" panose="03010101010201010101" pitchFamily="66" charset="0"/>
              </a:rPr>
              <a:t>Скласти і розв’язати задачу </a:t>
            </a:r>
            <a:br>
              <a:rPr lang="uk-UA" sz="3600" b="1" dirty="0">
                <a:solidFill>
                  <a:schemeClr val="hlink"/>
                </a:solidFill>
                <a:latin typeface="Monotype Corsiva" panose="03010101010201010101" pitchFamily="66" charset="0"/>
              </a:rPr>
            </a:br>
            <a:r>
              <a:rPr lang="uk-UA" sz="3600" b="1" dirty="0" smtClean="0">
                <a:solidFill>
                  <a:schemeClr val="hlink"/>
                </a:solidFill>
                <a:latin typeface="Monotype Corsiva" panose="03010101010201010101" pitchFamily="66" charset="0"/>
              </a:rPr>
              <a:t>на всі чотири дії з натуральними числами.</a:t>
            </a:r>
            <a:endParaRPr lang="uk-UA" sz="3600" b="1" dirty="0"/>
          </a:p>
        </p:txBody>
      </p:sp>
      <p:sp>
        <p:nvSpPr>
          <p:cNvPr id="8" name="Облако 7"/>
          <p:cNvSpPr/>
          <p:nvPr/>
        </p:nvSpPr>
        <p:spPr>
          <a:xfrm>
            <a:off x="107504" y="128831"/>
            <a:ext cx="2376264" cy="1499969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213187" y="359658"/>
            <a:ext cx="230425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uk-UA" sz="1400" b="1" u="sng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1400" b="1" u="sng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293096"/>
            <a:ext cx="3486150" cy="2276475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1" y="433521"/>
            <a:ext cx="209708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01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492896"/>
            <a:ext cx="6512511" cy="2016224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Підготовка</a:t>
            </a:r>
            <a:r>
              <a:rPr lang="en-US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потягу для подорожі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0826"/>
            <a:ext cx="3486150" cy="22764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61700"/>
            <a:ext cx="4248472" cy="2843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8621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33" y="548680"/>
            <a:ext cx="8380648" cy="5472608"/>
          </a:xfrm>
          <a:prstGeom prst="rect">
            <a:avLst/>
          </a:prstGeom>
        </p:spPr>
      </p:pic>
      <p:pic>
        <p:nvPicPr>
          <p:cNvPr id="7" name="poezd_-_gudo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/>
                  <p14:fade in="250"/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9945" y="5224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600" dirty="0" smtClean="0"/>
              <a:t>  Підсумок нашої подорожі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48429"/>
            <a:ext cx="6474296" cy="4855722"/>
          </a:xfrm>
          <a:prstGeom prst="rect">
            <a:avLst/>
          </a:prstGeom>
        </p:spPr>
      </p:pic>
      <p:sp>
        <p:nvSpPr>
          <p:cNvPr id="5" name="Арка 4"/>
          <p:cNvSpPr/>
          <p:nvPr/>
        </p:nvSpPr>
        <p:spPr>
          <a:xfrm rot="5400000">
            <a:off x="2710286" y="5287328"/>
            <a:ext cx="324036" cy="144016"/>
          </a:xfrm>
          <a:prstGeom prst="blockArc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1641727">
            <a:off x="2963506" y="5485246"/>
            <a:ext cx="635261" cy="317847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7" descr="AG00317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274" y="4396610"/>
            <a:ext cx="17526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3465227" y="1556792"/>
            <a:ext cx="5184576" cy="3168352"/>
          </a:xfrm>
          <a:prstGeom prst="wedgeEllipse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smtClean="0">
                <a:solidFill>
                  <a:srgbClr val="FF0000"/>
                </a:solidFill>
              </a:rPr>
              <a:t>Сьогодні   </a:t>
            </a:r>
            <a:r>
              <a:rPr lang="uk-UA" sz="2400" dirty="0" smtClean="0">
                <a:solidFill>
                  <a:srgbClr val="FF0000"/>
                </a:solidFill>
              </a:rPr>
              <a:t>я 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</a:rPr>
              <a:t>п</a:t>
            </a:r>
            <a:r>
              <a:rPr lang="uk-UA" dirty="0" smtClean="0">
                <a:solidFill>
                  <a:schemeClr val="tx1"/>
                </a:solidFill>
              </a:rPr>
              <a:t>овторив…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</a:rPr>
              <a:t>зрозумів…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</a:rPr>
              <a:t>відпрацював…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</a:rPr>
              <a:t>найбільший мій успіх-це…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</a:rPr>
              <a:t>найбільші труднощі я відчув…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 smtClean="0">
                <a:solidFill>
                  <a:schemeClr val="tx1"/>
                </a:solidFill>
              </a:rPr>
              <a:t>я не знав, а тепер знаю…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uk-UA" dirty="0">
                <a:solidFill>
                  <a:schemeClr val="tx1"/>
                </a:solidFill>
              </a:rPr>
              <a:t>н</a:t>
            </a:r>
            <a:r>
              <a:rPr lang="uk-UA" dirty="0" smtClean="0">
                <a:solidFill>
                  <a:schemeClr val="tx1"/>
                </a:solidFill>
              </a:rPr>
              <a:t>а наступному уроці я хочу…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64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921669"/>
            <a:ext cx="2692406" cy="2371427"/>
          </a:xfrm>
        </p:spPr>
      </p:pic>
      <p:sp>
        <p:nvSpPr>
          <p:cNvPr id="4" name="Прямоугольник 3"/>
          <p:cNvSpPr/>
          <p:nvPr/>
        </p:nvSpPr>
        <p:spPr>
          <a:xfrm>
            <a:off x="497367" y="404664"/>
            <a:ext cx="7806944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Дякую, Вам, </a:t>
            </a:r>
          </a:p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учасники подорожі.</a:t>
            </a:r>
          </a:p>
          <a:p>
            <a:pPr algn="ctr"/>
            <a:endParaRPr lang="uk-UA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uk-UA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uk-UA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 гарно впорались із </a:t>
            </a:r>
          </a:p>
          <a:p>
            <a:pPr algn="ctr"/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авданнями.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2790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711219"/>
              </p:ext>
            </p:extLst>
          </p:nvPr>
        </p:nvGraphicFramePr>
        <p:xfrm>
          <a:off x="1547664" y="332657"/>
          <a:ext cx="6331834" cy="5067941"/>
        </p:xfrm>
        <a:graphic>
          <a:graphicData uri="http://schemas.openxmlformats.org/drawingml/2006/table">
            <a:tbl>
              <a:tblPr firstRow="1" firstCol="1" bandRow="1"/>
              <a:tblGrid>
                <a:gridCol w="452182"/>
                <a:gridCol w="452182"/>
                <a:gridCol w="452182"/>
                <a:gridCol w="452182"/>
                <a:gridCol w="452182"/>
                <a:gridCol w="452182"/>
                <a:gridCol w="452182"/>
                <a:gridCol w="452182"/>
                <a:gridCol w="452182"/>
                <a:gridCol w="452182"/>
                <a:gridCol w="452182"/>
                <a:gridCol w="452182"/>
                <a:gridCol w="452825"/>
                <a:gridCol w="452825"/>
              </a:tblGrid>
              <a:tr h="469303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9303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799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930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930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6930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930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930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6930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14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0" y="5373216"/>
            <a:ext cx="8044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dirty="0" smtClean="0"/>
              <a:t>1. </a:t>
            </a:r>
            <a:r>
              <a:rPr lang="uk-UA" sz="3600" dirty="0" smtClean="0">
                <a:solidFill>
                  <a:schemeClr val="accent6">
                    <a:lumMod val="50000"/>
                  </a:schemeClr>
                </a:solidFill>
              </a:rPr>
              <a:t>Назвіть результат дії додавання.</a:t>
            </a:r>
            <a:endParaRPr lang="uk-UA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60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746691"/>
              </p:ext>
            </p:extLst>
          </p:nvPr>
        </p:nvGraphicFramePr>
        <p:xfrm>
          <a:off x="1475654" y="332656"/>
          <a:ext cx="6475852" cy="4986710"/>
        </p:xfrm>
        <a:graphic>
          <a:graphicData uri="http://schemas.openxmlformats.org/drawingml/2006/table">
            <a:tbl>
              <a:tblPr firstRow="1" firstCol="1" bandRow="1"/>
              <a:tblGrid>
                <a:gridCol w="462467"/>
                <a:gridCol w="462467"/>
                <a:gridCol w="462467"/>
                <a:gridCol w="462467"/>
                <a:gridCol w="462467"/>
                <a:gridCol w="462467"/>
                <a:gridCol w="462467"/>
                <a:gridCol w="462467"/>
                <a:gridCol w="462467"/>
                <a:gridCol w="462467"/>
                <a:gridCol w="462467"/>
                <a:gridCol w="462467"/>
                <a:gridCol w="463124"/>
                <a:gridCol w="463124"/>
              </a:tblGrid>
              <a:tr h="42621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35706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9019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3570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570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3570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3570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3570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3570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5701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5445224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chemeClr val="accent6">
                    <a:lumMod val="50000"/>
                  </a:schemeClr>
                </a:solidFill>
              </a:rPr>
              <a:t>2. Як називають числа, що використовують </a:t>
            </a:r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</a:rPr>
              <a:t>при лічбі предметів?</a:t>
            </a:r>
            <a:endParaRPr lang="uk-UA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0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653421"/>
              </p:ext>
            </p:extLst>
          </p:nvPr>
        </p:nvGraphicFramePr>
        <p:xfrm>
          <a:off x="1115616" y="332656"/>
          <a:ext cx="6691874" cy="5120081"/>
        </p:xfrm>
        <a:graphic>
          <a:graphicData uri="http://schemas.openxmlformats.org/drawingml/2006/table">
            <a:tbl>
              <a:tblPr firstRow="1" firstCol="1" bandRow="1"/>
              <a:tblGrid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8573"/>
                <a:gridCol w="478573"/>
              </a:tblGrid>
              <a:tr h="48003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5209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42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3568" y="566124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3. Назвіть результат дії множення.</a:t>
            </a:r>
          </a:p>
        </p:txBody>
      </p:sp>
    </p:spTree>
    <p:extLst>
      <p:ext uri="{BB962C8B-B14F-4D97-AF65-F5344CB8AC3E}">
        <p14:creationId xmlns:p14="http://schemas.microsoft.com/office/powerpoint/2010/main" val="31880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57327"/>
              </p:ext>
            </p:extLst>
          </p:nvPr>
        </p:nvGraphicFramePr>
        <p:xfrm>
          <a:off x="1115616" y="332656"/>
          <a:ext cx="6691874" cy="5120081"/>
        </p:xfrm>
        <a:graphic>
          <a:graphicData uri="http://schemas.openxmlformats.org/drawingml/2006/table">
            <a:tbl>
              <a:tblPr firstRow="1" firstCol="1" bandRow="1"/>
              <a:tblGrid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8573"/>
                <a:gridCol w="478573"/>
              </a:tblGrid>
              <a:tr h="48003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5209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42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3568" y="5589240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4. Число, від якого віднімають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060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434316"/>
              </p:ext>
            </p:extLst>
          </p:nvPr>
        </p:nvGraphicFramePr>
        <p:xfrm>
          <a:off x="1115616" y="332656"/>
          <a:ext cx="6691874" cy="5120081"/>
        </p:xfrm>
        <a:graphic>
          <a:graphicData uri="http://schemas.openxmlformats.org/drawingml/2006/table">
            <a:tbl>
              <a:tblPr firstRow="1" firstCol="1" bandRow="1"/>
              <a:tblGrid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7894"/>
                <a:gridCol w="478573"/>
                <a:gridCol w="478573"/>
              </a:tblGrid>
              <a:tr h="48003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с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р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л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ь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і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5209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д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б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Т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о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к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з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м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ш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у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в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а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н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7030A0"/>
                          </a:solidFill>
                          <a:effectLst/>
                          <a:latin typeface="Arial Black" pitchFamily="34" charset="0"/>
                        </a:rPr>
                        <a:t>е</a:t>
                      </a:r>
                      <a:endParaRPr lang="uk-UA" sz="2800" dirty="0">
                        <a:solidFill>
                          <a:srgbClr val="7030A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</a:tcPr>
                </a:tc>
                <a:tc rowSpan="4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  <a:prstDash val="solid"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8003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</a:tr>
              <a:tr h="6421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rgbClr val="C00000"/>
                          </a:solidFill>
                          <a:effectLst/>
                          <a:latin typeface="Arial Black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800" dirty="0">
                        <a:solidFill>
                          <a:srgbClr val="C00000"/>
                        </a:solidFill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5661248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uk-UA" sz="3600" dirty="0">
                <a:solidFill>
                  <a:schemeClr val="accent6">
                    <a:lumMod val="50000"/>
                  </a:schemeClr>
                </a:solidFill>
              </a:rPr>
              <a:t>. Знак віднімання.</a:t>
            </a:r>
          </a:p>
        </p:txBody>
      </p:sp>
    </p:spTree>
    <p:extLst>
      <p:ext uri="{BB962C8B-B14F-4D97-AF65-F5344CB8AC3E}">
        <p14:creationId xmlns:p14="http://schemas.microsoft.com/office/powerpoint/2010/main" val="11279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2216</TotalTime>
  <Words>982</Words>
  <Application>Microsoft Office PowerPoint</Application>
  <PresentationFormat>Экран (4:3)</PresentationFormat>
  <Paragraphs>610</Paragraphs>
  <Slides>42</Slides>
  <Notes>2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Підготовка потягу для подорожі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Ф. Хаусдорф</vt:lpstr>
      <vt:lpstr>Девіз уроку:   </vt:lpstr>
      <vt:lpstr>Презентация PowerPoint</vt:lpstr>
      <vt:lpstr> Станція «Усна лічба»</vt:lpstr>
      <vt:lpstr>«Усна лічба» </vt:lpstr>
      <vt:lpstr>«Усна лічба» </vt:lpstr>
      <vt:lpstr>Презентация PowerPoint</vt:lpstr>
      <vt:lpstr>Презентация PowerPoint</vt:lpstr>
      <vt:lpstr>Станція « Рівняння»</vt:lpstr>
      <vt:lpstr>Презентация PowerPoint</vt:lpstr>
      <vt:lpstr>Презентация PowerPoint</vt:lpstr>
      <vt:lpstr>Станція « Задача»</vt:lpstr>
      <vt:lpstr>«Задача»</vt:lpstr>
      <vt:lpstr>Презентация PowerPoint</vt:lpstr>
      <vt:lpstr>Презентация PowerPoint</vt:lpstr>
      <vt:lpstr>Станція « Обчислювальна»</vt:lpstr>
      <vt:lpstr>«Обчислювальна»</vt:lpstr>
      <vt:lpstr>Презентация PowerPoint</vt:lpstr>
      <vt:lpstr>Станція « Мозаїка »</vt:lpstr>
      <vt:lpstr>Презентация PowerPoint</vt:lpstr>
      <vt:lpstr>Презентация PowerPoint</vt:lpstr>
      <vt:lpstr>Станція « Пізнайко»</vt:lpstr>
      <vt:lpstr> «Пізнайко» Множення за допомогою ліній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User</cp:lastModifiedBy>
  <cp:revision>123</cp:revision>
  <dcterms:created xsi:type="dcterms:W3CDTF">2014-11-12T20:07:58Z</dcterms:created>
  <dcterms:modified xsi:type="dcterms:W3CDTF">2018-03-04T06:24:25Z</dcterms:modified>
</cp:coreProperties>
</file>