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6"/>
  </p:notesMasterIdLst>
  <p:handoutMasterIdLst>
    <p:handoutMasterId r:id="rId37"/>
  </p:handoutMasterIdLst>
  <p:sldIdLst>
    <p:sldId id="348" r:id="rId2"/>
    <p:sldId id="357" r:id="rId3"/>
    <p:sldId id="346" r:id="rId4"/>
    <p:sldId id="349" r:id="rId5"/>
    <p:sldId id="356" r:id="rId6"/>
    <p:sldId id="358" r:id="rId7"/>
    <p:sldId id="256" r:id="rId8"/>
    <p:sldId id="345" r:id="rId9"/>
    <p:sldId id="350" r:id="rId10"/>
    <p:sldId id="328" r:id="rId11"/>
    <p:sldId id="333" r:id="rId12"/>
    <p:sldId id="329" r:id="rId13"/>
    <p:sldId id="330" r:id="rId14"/>
    <p:sldId id="347" r:id="rId15"/>
    <p:sldId id="352" r:id="rId16"/>
    <p:sldId id="360" r:id="rId17"/>
    <p:sldId id="361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53" r:id="rId27"/>
    <p:sldId id="362" r:id="rId28"/>
    <p:sldId id="363" r:id="rId29"/>
    <p:sldId id="364" r:id="rId30"/>
    <p:sldId id="324" r:id="rId31"/>
    <p:sldId id="260" r:id="rId32"/>
    <p:sldId id="351" r:id="rId33"/>
    <p:sldId id="366" r:id="rId34"/>
    <p:sldId id="35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80808"/>
    <a:srgbClr val="FFFF00"/>
    <a:srgbClr val="FFFF66"/>
    <a:srgbClr val="A50021"/>
    <a:srgbClr val="FF9900"/>
    <a:srgbClr val="FF99FF"/>
    <a:srgbClr val="0000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539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539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0A7178-5DDE-4086-8EE8-82118F816C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364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538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8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38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538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6A54DC-436F-4C3C-B4DA-EA8CFEEE65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001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995A2-BA84-4D46-AD29-FD76020DADAD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6649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ADEFF-AC12-4DC0-9408-4ACD50FC5A8B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9155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C53910-ED3E-4134-8E55-1C25E48E6CE2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4414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9EA77-DC31-45C8-8B40-21A05F4C61A8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815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0B619D-0E92-44C6-9676-CE01FF16C069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3252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CAF6C-BDD1-483B-B4E0-C788EC828F3C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3064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55C9C-6D42-4F75-A865-8E7C5395896B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051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544FF-EB4D-46FF-8B10-3DFBBEC657B8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2429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E017E-8CB4-46BB-996B-EC0A23BB8B4C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6141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D2A34-BD94-4576-90AA-AA3D29159F98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3148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915F7-4DA1-41C5-AB5C-3ECBBA8CF3A5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4452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7DCBB-C7A6-43AA-9250-C8D5617A3AF7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861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25495-009D-4D5D-8206-3CA69873AF27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4626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9D52A2-C7BD-46CE-8B75-3E05E0017BE1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775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D49FF-6DC3-4A76-930E-CCB8E919EFAC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3782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BB91B-8B56-49EF-8485-84C8C05589DB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48789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E951F-0C18-4B17-BC58-A44193E741FF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417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41DB9-7916-4145-94A3-0C928305900E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1570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6722DC-3BC6-45CE-AF78-FB5A80757DAA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0665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716B97-C745-496A-A6BD-A2A70D1B53FC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1009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85558-BA6A-422C-AFAF-F504133972D0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842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06BE76-0D8B-4E35-ACF5-63253EE043BB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074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00DD7-135E-41A4-B7E1-80930CC2FD9F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6957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96359-7583-4CAA-8732-9B4D85911709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5655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58917-080E-4FBC-B2D1-9B56A3F4F30C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2415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204429-FD40-4931-B2AB-F4ACB311186B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2986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49FFA-CB3C-4939-B026-E0C410E74B0D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280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3" name="Group 21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819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8195" name="AutoShape 3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altLang="ru-RU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5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 altLang="ru-RU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98214AE5-6668-4E50-BA99-3606BE000F7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211" name="AutoShap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536F5-287A-4D10-A96A-5D5F3F1DB5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50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3227F-E2D3-4DAB-A4A2-047AE05D07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6926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35338915-6BDD-4245-A58B-8D9576B7F9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95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6A91C-20ED-43DA-BAF5-2B403FD76B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57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2D2BD-5A0D-46FF-90A7-687AF2EF06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216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2D8CB-3F57-4FC8-9895-F023AF7B12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534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981F7-1207-4D24-8F2E-5138B13168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294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B6765-0FAB-47ED-8812-185BA894A6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44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3F1BF-B88A-4C71-9528-A175697FE2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89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61A24-6FF7-4EA6-85CF-0D3A891E55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072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B26B0-BDE5-40AC-9914-7275BD00E0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670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roup 28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50" name="Group 26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27" name="Rectangle 3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8" name="Freeform 24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AutoShape 20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31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ru-RU" altLang="ru-RU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988AB73D-2DD8-4F3D-A4C0-BDCB2896374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77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8" name="WordArt 4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6985000" cy="1584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80808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rgbClr val="FFFF00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Форми</a:t>
            </a:r>
            <a:r>
              <a:rPr lang="ru-RU" sz="3600" kern="10" dirty="0">
                <a:ln w="9525">
                  <a:solidFill>
                    <a:srgbClr val="080808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rgbClr val="FFFF00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 та </a:t>
            </a:r>
            <a:r>
              <a:rPr lang="ru-RU" sz="3600" kern="10" dirty="0" err="1">
                <a:ln w="9525">
                  <a:solidFill>
                    <a:srgbClr val="080808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rgbClr val="FFFF00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методи</a:t>
            </a:r>
            <a:endParaRPr lang="ru-RU" sz="3600" kern="10" dirty="0">
              <a:ln w="9525">
                <a:solidFill>
                  <a:srgbClr val="080808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50000">
                    <a:srgbClr val="FFFF00"/>
                  </a:gs>
                  <a:gs pos="100000">
                    <a:schemeClr val="hlink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080808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rgbClr val="FFFF00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 </a:t>
            </a:r>
            <a:r>
              <a:rPr lang="ru-RU" sz="3600" kern="10" dirty="0" err="1">
                <a:ln w="9525">
                  <a:solidFill>
                    <a:srgbClr val="080808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rgbClr val="FFFF00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інтерактивного</a:t>
            </a:r>
            <a:r>
              <a:rPr lang="ru-RU" sz="3600" kern="10" dirty="0">
                <a:ln w="9525">
                  <a:solidFill>
                    <a:srgbClr val="080808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rgbClr val="FFFF00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 </a:t>
            </a:r>
            <a:r>
              <a:rPr lang="ru-RU" sz="3600" kern="10" dirty="0" err="1">
                <a:ln w="9525">
                  <a:solidFill>
                    <a:srgbClr val="080808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rgbClr val="FFFF00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навчання</a:t>
            </a:r>
            <a:endParaRPr lang="ru-RU" sz="3600" kern="10" dirty="0">
              <a:ln w="9525">
                <a:solidFill>
                  <a:srgbClr val="080808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50000">
                    <a:srgbClr val="FFFF00"/>
                  </a:gs>
                  <a:gs pos="100000">
                    <a:schemeClr val="hlink"/>
                  </a:gs>
                </a:gsLst>
                <a:lin ang="5400000" scaled="1"/>
              </a:gradFill>
              <a:latin typeface="Arial Black" panose="020B0A04020102020204" pitchFamily="34" charset="0"/>
            </a:endParaRPr>
          </a:p>
        </p:txBody>
      </p:sp>
      <p:grpSp>
        <p:nvGrpSpPr>
          <p:cNvPr id="523270" name="Group 6"/>
          <p:cNvGrpSpPr>
            <a:grpSpLocks/>
          </p:cNvGrpSpPr>
          <p:nvPr/>
        </p:nvGrpSpPr>
        <p:grpSpPr bwMode="auto">
          <a:xfrm>
            <a:off x="1692275" y="2565400"/>
            <a:ext cx="5713413" cy="3335338"/>
            <a:chOff x="1707" y="1134"/>
            <a:chExt cx="8997" cy="5253"/>
          </a:xfrm>
        </p:grpSpPr>
        <p:pic>
          <p:nvPicPr>
            <p:cNvPr id="523271" name="Picture 7" descr="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" y="1134"/>
              <a:ext cx="8997" cy="5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327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6381" y="1674"/>
              <a:ext cx="3060" cy="82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i="1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cs typeface="Arial" panose="020B0604020202020204" pitchFamily="34" charset="0"/>
                </a:rPr>
                <a:t>Інтерактивне</a:t>
              </a:r>
            </a:p>
            <a:p>
              <a:pPr algn="ctr"/>
              <a:r>
                <a:rPr lang="ru-RU" sz="3600" i="1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cs typeface="Arial" panose="020B0604020202020204" pitchFamily="34" charset="0"/>
                </a:rPr>
                <a:t>навчання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38200" y="5919291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Кейс-метод – </a:t>
            </a:r>
            <a:r>
              <a:rPr lang="ru-RU" dirty="0" err="1" smtClean="0">
                <a:latin typeface="Arial Black" panose="020B0A04020102020204" pitchFamily="34" charset="0"/>
              </a:rPr>
              <a:t>яскравий</a:t>
            </a:r>
            <a:r>
              <a:rPr lang="ru-RU" dirty="0" smtClean="0">
                <a:latin typeface="Arial Black" panose="020B0A04020102020204" pitchFamily="34" charset="0"/>
              </a:rPr>
              <a:t> приклад </a:t>
            </a:r>
            <a:r>
              <a:rPr lang="ru-RU" dirty="0" err="1" smtClean="0">
                <a:latin typeface="Arial Black" panose="020B0A04020102020204" pitchFamily="34" charset="0"/>
              </a:rPr>
              <a:t>інтерактивних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технологій</a:t>
            </a:r>
            <a:endParaRPr lang="ru-RU" dirty="0" smtClean="0"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2799" y="6428732"/>
            <a:ext cx="4003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solidFill>
                  <a:srgbClr val="00B050"/>
                </a:solidFill>
              </a:rPr>
              <a:t>Просвітницька</a:t>
            </a:r>
            <a:r>
              <a:rPr lang="ru-RU" i="1" dirty="0">
                <a:solidFill>
                  <a:srgbClr val="00B050"/>
                </a:solidFill>
              </a:rPr>
              <a:t> година методиста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AutoShap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924800" cy="1143000"/>
          </a:xfrm>
        </p:spPr>
        <p:txBody>
          <a:bodyPr/>
          <a:lstStyle/>
          <a:p>
            <a:r>
              <a:rPr lang="uk-UA" altLang="ru-RU" sz="4400"/>
              <a:t>К</a:t>
            </a:r>
            <a:r>
              <a:rPr lang="ru-RU" altLang="ru-RU" sz="4400"/>
              <a:t>ейс-метод</a:t>
            </a:r>
          </a:p>
        </p:txBody>
      </p:sp>
      <p:grpSp>
        <p:nvGrpSpPr>
          <p:cNvPr id="496650" name="Group 10"/>
          <p:cNvGrpSpPr>
            <a:grpSpLocks/>
          </p:cNvGrpSpPr>
          <p:nvPr/>
        </p:nvGrpSpPr>
        <p:grpSpPr bwMode="auto">
          <a:xfrm>
            <a:off x="7380288" y="0"/>
            <a:ext cx="1763712" cy="6858000"/>
            <a:chOff x="4649" y="0"/>
            <a:chExt cx="1111" cy="4320"/>
          </a:xfrm>
        </p:grpSpPr>
        <p:grpSp>
          <p:nvGrpSpPr>
            <p:cNvPr id="496644" name="Group 4"/>
            <p:cNvGrpSpPr>
              <a:grpSpLocks/>
            </p:cNvGrpSpPr>
            <p:nvPr/>
          </p:nvGrpSpPr>
          <p:grpSpPr bwMode="auto">
            <a:xfrm>
              <a:off x="4649" y="2115"/>
              <a:ext cx="1111" cy="2205"/>
              <a:chOff x="4670" y="0"/>
              <a:chExt cx="1090" cy="4320"/>
            </a:xfrm>
          </p:grpSpPr>
          <p:pic>
            <p:nvPicPr>
              <p:cNvPr id="496645" name="Picture 5" descr="EPIDE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" y="2115"/>
                <a:ext cx="1090" cy="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6646" name="Picture 6" descr="EPIDE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670" y="0"/>
                <a:ext cx="1090" cy="2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96648" name="Picture 8" descr="EPIDE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1026"/>
              <a:ext cx="1111" cy="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6649" name="Picture 9" descr="EPIDE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0"/>
              <a:ext cx="1111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6911975" cy="40322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2400" b="1" dirty="0"/>
              <a:t> 	</a:t>
            </a:r>
            <a:r>
              <a:rPr lang="ru-RU" altLang="ru-RU" sz="2400" dirty="0"/>
              <a:t>(</a:t>
            </a:r>
            <a:r>
              <a:rPr lang="ru-RU" altLang="ru-RU" sz="2400" b="1" dirty="0" err="1"/>
              <a:t>від</a:t>
            </a:r>
            <a:r>
              <a:rPr lang="ru-RU" altLang="ru-RU" sz="2400" b="1" dirty="0"/>
              <a:t> англ. </a:t>
            </a:r>
            <a:r>
              <a:rPr lang="ru-RU" altLang="ru-RU" sz="2400" i="1" dirty="0" err="1"/>
              <a:t>саsе</a:t>
            </a:r>
            <a:r>
              <a:rPr lang="ru-RU" altLang="ru-RU" sz="2400" i="1" dirty="0"/>
              <a:t> </a:t>
            </a:r>
            <a:r>
              <a:rPr lang="ru-RU" altLang="ru-RU" sz="2400" i="1" dirty="0" err="1"/>
              <a:t>studу</a:t>
            </a:r>
            <a:r>
              <a:rPr lang="ru-RU" altLang="ru-RU" sz="2400" b="1" dirty="0"/>
              <a:t> </a:t>
            </a:r>
            <a:r>
              <a:rPr lang="ru-RU" altLang="ru-RU" sz="2400" dirty="0"/>
              <a:t>– </a:t>
            </a:r>
            <a:r>
              <a:rPr lang="ru-RU" altLang="ru-RU" sz="2400" dirty="0" err="1"/>
              <a:t>вивчення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ситуації</a:t>
            </a:r>
            <a:r>
              <a:rPr lang="ru-RU" altLang="ru-RU" sz="2400" dirty="0"/>
              <a:t>), </a:t>
            </a:r>
            <a:r>
              <a:rPr lang="ru-RU" altLang="ru-RU" sz="2400" dirty="0" err="1"/>
              <a:t>відомий</a:t>
            </a:r>
            <a:r>
              <a:rPr lang="ru-RU" altLang="ru-RU" sz="2400" dirty="0"/>
              <a:t> у </a:t>
            </a:r>
            <a:r>
              <a:rPr lang="ru-RU" altLang="ru-RU" sz="2400" dirty="0" err="1"/>
              <a:t>вітчизняній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освіті</a:t>
            </a:r>
            <a:r>
              <a:rPr lang="ru-RU" altLang="ru-RU" sz="2400" dirty="0"/>
              <a:t> як </a:t>
            </a:r>
            <a:r>
              <a:rPr lang="ru-RU" altLang="ru-RU" sz="2400" b="1" dirty="0"/>
              <a:t>метод ситуативного </a:t>
            </a:r>
            <a:r>
              <a:rPr lang="ru-RU" altLang="ru-RU" sz="2400" b="1" dirty="0" err="1"/>
              <a:t>навчання</a:t>
            </a:r>
            <a:r>
              <a:rPr lang="ru-RU" altLang="ru-RU" sz="2400" b="1" dirty="0"/>
              <a:t> на </a:t>
            </a:r>
            <a:r>
              <a:rPr lang="ru-RU" altLang="ru-RU" sz="2400" b="1" dirty="0" err="1"/>
              <a:t>конкретних</a:t>
            </a:r>
            <a:r>
              <a:rPr lang="ru-RU" altLang="ru-RU" sz="2400" b="1" dirty="0"/>
              <a:t> прикладах.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2400" b="1" dirty="0"/>
              <a:t>		</a:t>
            </a:r>
            <a:r>
              <a:rPr lang="ru-RU" altLang="ru-RU" sz="2400" b="1" dirty="0" err="1"/>
              <a:t>Це</a:t>
            </a:r>
            <a:r>
              <a:rPr lang="ru-RU" altLang="ru-RU" sz="2400" b="1" dirty="0"/>
              <a:t> „</a:t>
            </a:r>
            <a:r>
              <a:rPr lang="ru-RU" altLang="ru-RU" sz="2400" b="1" dirty="0" err="1"/>
              <a:t>сукупність</a:t>
            </a:r>
            <a:r>
              <a:rPr lang="ru-RU" altLang="ru-RU" sz="2400" b="1" dirty="0"/>
              <a:t> умов та </a:t>
            </a:r>
            <a:r>
              <a:rPr lang="ru-RU" altLang="ru-RU" sz="2400" b="1" dirty="0" err="1"/>
              <a:t>обов’язків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що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описують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конкретні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реальні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обставини</a:t>
            </a:r>
            <a:r>
              <a:rPr lang="ru-RU" altLang="ru-RU" sz="2400" b="1" dirty="0"/>
              <a:t> на </a:t>
            </a:r>
            <a:r>
              <a:rPr lang="ru-RU" altLang="ru-RU" sz="2400" b="1" dirty="0" err="1"/>
              <a:t>даному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етапі</a:t>
            </a:r>
            <a:r>
              <a:rPr lang="ru-RU" altLang="ru-RU" sz="2400" b="1" dirty="0"/>
              <a:t>”. Кейс, </a:t>
            </a:r>
            <a:r>
              <a:rPr lang="ru-RU" altLang="ru-RU" sz="2400" b="1" dirty="0" err="1"/>
              <a:t>це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завжди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моделювання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життєвої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ситуації</a:t>
            </a:r>
            <a:r>
              <a:rPr lang="ru-RU" altLang="ru-RU" sz="2400" b="1" dirty="0"/>
              <a:t>.</a:t>
            </a:r>
            <a:r>
              <a:rPr lang="ru-RU" altLang="ru-RU" sz="2400" dirty="0"/>
              <a:t> </a:t>
            </a:r>
            <a:r>
              <a:rPr lang="ru-RU" altLang="ru-RU" sz="2400" b="1" dirty="0"/>
              <a:t>		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400" b="1" dirty="0"/>
              <a:t>		</a:t>
            </a: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/>
              <a:t>Кейс – це події,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6911975" cy="430688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2400" b="1" dirty="0"/>
              <a:t>	</a:t>
            </a:r>
            <a:r>
              <a:rPr lang="ru-RU" altLang="ru-RU" sz="2400" b="1" dirty="0" err="1"/>
              <a:t>які</a:t>
            </a:r>
            <a:r>
              <a:rPr lang="ru-RU" altLang="ru-RU" sz="2400" b="1" dirty="0"/>
              <a:t> реально </a:t>
            </a:r>
            <a:r>
              <a:rPr lang="ru-RU" altLang="ru-RU" sz="2400" b="1" dirty="0" err="1"/>
              <a:t>відбулися</a:t>
            </a:r>
            <a:r>
              <a:rPr lang="ru-RU" altLang="ru-RU" sz="2400" b="1" dirty="0"/>
              <a:t> в </a:t>
            </a:r>
            <a:r>
              <a:rPr lang="ru-RU" altLang="ru-RU" sz="2400" b="1" dirty="0" err="1"/>
              <a:t>певній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сфері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діяльності</a:t>
            </a:r>
            <a:r>
              <a:rPr lang="ru-RU" altLang="ru-RU" sz="2400" b="1" dirty="0"/>
              <a:t> і </a:t>
            </a:r>
            <a:r>
              <a:rPr lang="ru-RU" altLang="ru-RU" sz="2400" b="1" dirty="0" err="1"/>
              <a:t>які</a:t>
            </a:r>
            <a:r>
              <a:rPr lang="ru-RU" altLang="ru-RU" sz="2400" b="1" dirty="0"/>
              <a:t> автор описав для того, </a:t>
            </a:r>
            <a:r>
              <a:rPr lang="ru-RU" altLang="ru-RU" sz="2400" b="1" dirty="0" err="1"/>
              <a:t>щоб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спровокувати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дискусію</a:t>
            </a:r>
            <a:r>
              <a:rPr lang="ru-RU" altLang="ru-RU" sz="2400" b="1" dirty="0"/>
              <a:t> в </a:t>
            </a:r>
            <a:r>
              <a:rPr lang="ru-RU" altLang="ru-RU" sz="2400" b="1" dirty="0" err="1"/>
              <a:t>навчальній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групі</a:t>
            </a:r>
            <a:r>
              <a:rPr lang="ru-RU" altLang="ru-RU" sz="2400" b="1" dirty="0"/>
              <a:t>, </a:t>
            </a:r>
            <a:r>
              <a:rPr lang="ru-RU" altLang="ru-RU" sz="2400" b="1" dirty="0" err="1"/>
              <a:t>підштовхнути</a:t>
            </a:r>
            <a:r>
              <a:rPr lang="ru-RU" altLang="ru-RU" sz="2400" b="1" dirty="0"/>
              <a:t> </a:t>
            </a:r>
            <a:r>
              <a:rPr lang="ru-RU" altLang="ru-RU" sz="2400" b="1" dirty="0" err="1"/>
              <a:t>учнів</a:t>
            </a:r>
            <a:r>
              <a:rPr lang="ru-RU" altLang="ru-RU" sz="2400" b="1" dirty="0"/>
              <a:t> до </a:t>
            </a:r>
            <a:r>
              <a:rPr lang="ru-RU" altLang="ru-RU" sz="2400" b="1" dirty="0" err="1"/>
              <a:t>обговорення</a:t>
            </a:r>
            <a:r>
              <a:rPr lang="ru-RU" altLang="ru-RU" sz="2400" b="1" dirty="0"/>
              <a:t> та </a:t>
            </a:r>
            <a:r>
              <a:rPr lang="ru-RU" altLang="ru-RU" sz="2400" b="1" dirty="0" err="1"/>
              <a:t>аналізу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ситуації</a:t>
            </a:r>
            <a:r>
              <a:rPr lang="ru-RU" altLang="ru-RU" sz="2400" b="1" dirty="0"/>
              <a:t>, до </a:t>
            </a:r>
            <a:r>
              <a:rPr lang="ru-RU" altLang="ru-RU" sz="2400" b="1" dirty="0" err="1"/>
              <a:t>прийняття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рішень</a:t>
            </a:r>
            <a:r>
              <a:rPr lang="ru-RU" altLang="ru-RU" sz="2400" b="1" dirty="0"/>
              <a:t>.</a:t>
            </a:r>
            <a:br>
              <a:rPr lang="ru-RU" altLang="ru-RU" sz="2400" b="1" dirty="0"/>
            </a:br>
            <a:r>
              <a:rPr lang="ru-RU" altLang="ru-RU" sz="2400" b="1" dirty="0"/>
              <a:t>	Таким чином, </a:t>
            </a:r>
            <a:r>
              <a:rPr lang="ru-RU" altLang="ru-RU" sz="2400" b="1" dirty="0" err="1"/>
              <a:t>ситуаційна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вправа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або</a:t>
            </a:r>
            <a:r>
              <a:rPr lang="ru-RU" altLang="ru-RU" sz="2400" b="1" dirty="0"/>
              <a:t> кейс– </a:t>
            </a:r>
            <a:r>
              <a:rPr lang="ru-RU" altLang="ru-RU" sz="2400" b="1" dirty="0" err="1"/>
              <a:t>це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опис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конкретної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ситуації</a:t>
            </a:r>
            <a:r>
              <a:rPr lang="ru-RU" altLang="ru-RU" sz="2400" b="1" dirty="0"/>
              <a:t>, </a:t>
            </a:r>
            <a:r>
              <a:rPr lang="ru-RU" altLang="ru-RU" sz="2400" b="1" dirty="0" err="1"/>
              <a:t>який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використовують</a:t>
            </a:r>
            <a:r>
              <a:rPr lang="ru-RU" altLang="ru-RU" sz="2400" b="1" dirty="0"/>
              <a:t> як </a:t>
            </a:r>
            <a:r>
              <a:rPr lang="ru-RU" altLang="ru-RU" sz="2400" b="1" dirty="0" err="1"/>
              <a:t>педагогічний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інструмент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що</a:t>
            </a:r>
            <a:r>
              <a:rPr lang="ru-RU" altLang="ru-RU" sz="2400" b="1" dirty="0"/>
              <a:t> </a:t>
            </a:r>
            <a:r>
              <a:rPr lang="ru-RU" altLang="ru-RU" sz="2400" b="1" dirty="0" err="1"/>
              <a:t>допомагає</a:t>
            </a:r>
            <a:r>
              <a:rPr lang="ru-RU" altLang="ru-RU" sz="2400" b="1" dirty="0"/>
              <a:t> </a:t>
            </a:r>
            <a:r>
              <a:rPr lang="uk-UA" altLang="ru-RU" sz="2400" b="1" dirty="0"/>
              <a:t>учня</a:t>
            </a:r>
            <a:r>
              <a:rPr lang="ru-RU" altLang="ru-RU" sz="2400" b="1" dirty="0"/>
              <a:t>м</a:t>
            </a:r>
            <a:r>
              <a:rPr lang="ru-RU" altLang="ru-RU" sz="2400" dirty="0"/>
              <a:t>:</a:t>
            </a:r>
          </a:p>
          <a:p>
            <a:endParaRPr lang="ru-RU" altLang="ru-RU" sz="1800" b="1" dirty="0"/>
          </a:p>
        </p:txBody>
      </p:sp>
      <p:grpSp>
        <p:nvGrpSpPr>
          <p:cNvPr id="502791" name="Group 7"/>
          <p:cNvGrpSpPr>
            <a:grpSpLocks/>
          </p:cNvGrpSpPr>
          <p:nvPr/>
        </p:nvGrpSpPr>
        <p:grpSpPr bwMode="auto">
          <a:xfrm>
            <a:off x="7380288" y="0"/>
            <a:ext cx="1763712" cy="6858000"/>
            <a:chOff x="4649" y="0"/>
            <a:chExt cx="1111" cy="4320"/>
          </a:xfrm>
        </p:grpSpPr>
        <p:grpSp>
          <p:nvGrpSpPr>
            <p:cNvPr id="502792" name="Group 8"/>
            <p:cNvGrpSpPr>
              <a:grpSpLocks/>
            </p:cNvGrpSpPr>
            <p:nvPr/>
          </p:nvGrpSpPr>
          <p:grpSpPr bwMode="auto">
            <a:xfrm>
              <a:off x="4649" y="2115"/>
              <a:ext cx="1111" cy="2205"/>
              <a:chOff x="4670" y="0"/>
              <a:chExt cx="1090" cy="4320"/>
            </a:xfrm>
          </p:grpSpPr>
          <p:pic>
            <p:nvPicPr>
              <p:cNvPr id="502793" name="Picture 9" descr="EPIDE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" y="2115"/>
                <a:ext cx="1090" cy="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2794" name="Picture 10" descr="EPIDE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670" y="0"/>
                <a:ext cx="1090" cy="2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02795" name="Picture 11" descr="EPIDE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1026"/>
              <a:ext cx="1111" cy="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2796" name="Picture 12" descr="EPIDE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0"/>
              <a:ext cx="1111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668" name="Group 4"/>
          <p:cNvGrpSpPr>
            <a:grpSpLocks/>
          </p:cNvGrpSpPr>
          <p:nvPr/>
        </p:nvGrpSpPr>
        <p:grpSpPr bwMode="auto">
          <a:xfrm>
            <a:off x="7380288" y="0"/>
            <a:ext cx="1763712" cy="6858000"/>
            <a:chOff x="4649" y="0"/>
            <a:chExt cx="1111" cy="4320"/>
          </a:xfrm>
        </p:grpSpPr>
        <p:grpSp>
          <p:nvGrpSpPr>
            <p:cNvPr id="497669" name="Group 5"/>
            <p:cNvGrpSpPr>
              <a:grpSpLocks/>
            </p:cNvGrpSpPr>
            <p:nvPr/>
          </p:nvGrpSpPr>
          <p:grpSpPr bwMode="auto">
            <a:xfrm>
              <a:off x="4649" y="2115"/>
              <a:ext cx="1111" cy="2205"/>
              <a:chOff x="4670" y="0"/>
              <a:chExt cx="1090" cy="4320"/>
            </a:xfrm>
          </p:grpSpPr>
          <p:pic>
            <p:nvPicPr>
              <p:cNvPr id="497670" name="Picture 6" descr="EPIDE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" y="2115"/>
                <a:ext cx="1090" cy="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7671" name="Picture 7" descr="EPIDE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670" y="0"/>
                <a:ext cx="1090" cy="2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97672" name="Picture 8" descr="EPIDE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1026"/>
              <a:ext cx="1111" cy="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7673" name="Picture 9" descr="EPIDE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0"/>
              <a:ext cx="1111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7666" name="AutoShap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488237" cy="2087562"/>
          </a:xfrm>
        </p:spPr>
        <p:txBody>
          <a:bodyPr/>
          <a:lstStyle/>
          <a:p>
            <a:r>
              <a:rPr lang="ru-RU" altLang="ru-RU" sz="2400"/>
              <a:t>	</a:t>
            </a:r>
            <a:endParaRPr lang="ru-RU" altLang="ru-RU" sz="2400" b="0"/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592561"/>
            <a:ext cx="6696720" cy="48958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ru-RU" sz="1800" dirty="0"/>
              <a:t>		</a:t>
            </a:r>
            <a:endParaRPr lang="ru-RU" altLang="ru-RU" sz="2400" dirty="0"/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b="1" dirty="0" err="1"/>
              <a:t>глибше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зрозуміти</a:t>
            </a:r>
            <a:r>
              <a:rPr lang="ru-RU" altLang="ru-RU" sz="2400" b="1" dirty="0"/>
              <a:t> тему, </a:t>
            </a:r>
            <a:r>
              <a:rPr lang="ru-RU" altLang="ru-RU" sz="2400" b="1" dirty="0" err="1"/>
              <a:t>розвинути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уявлення</a:t>
            </a:r>
            <a:r>
              <a:rPr lang="ru-RU" altLang="ru-RU" sz="2400" b="1" dirty="0"/>
              <a:t>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uk-UA" altLang="ru-RU" sz="16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altLang="ru-RU" sz="1600" b="1" dirty="0"/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b="1" dirty="0" err="1"/>
              <a:t>отримати</a:t>
            </a:r>
            <a:r>
              <a:rPr lang="ru-RU" altLang="ru-RU" sz="2400" b="1" dirty="0"/>
              <a:t> грунт для </a:t>
            </a:r>
            <a:r>
              <a:rPr lang="ru-RU" altLang="ru-RU" sz="2400" b="1" dirty="0" err="1"/>
              <a:t>перевірки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теорії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дослідження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ідей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виявлення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закономірностей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взаємозв’язків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формулювання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гіпотез</a:t>
            </a:r>
            <a:r>
              <a:rPr lang="ru-RU" altLang="ru-RU" sz="2400" b="1" dirty="0"/>
              <a:t>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altLang="ru-RU" sz="24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b="1" dirty="0" err="1"/>
              <a:t>пробудити</a:t>
            </a:r>
            <a:r>
              <a:rPr lang="ru-RU" altLang="ru-RU" sz="2400" b="1" dirty="0"/>
              <a:t>    </a:t>
            </a:r>
            <a:r>
              <a:rPr lang="ru-RU" altLang="ru-RU" sz="2400" b="1" dirty="0" err="1"/>
              <a:t>інтерес</a:t>
            </a:r>
            <a:r>
              <a:rPr lang="ru-RU" altLang="ru-RU" sz="2400" b="1" dirty="0"/>
              <a:t>,    </a:t>
            </a:r>
            <a:r>
              <a:rPr lang="ru-RU" altLang="ru-RU" sz="2400" b="1" dirty="0" err="1"/>
              <a:t>підігріти</a:t>
            </a:r>
            <a:r>
              <a:rPr lang="ru-RU" altLang="ru-RU" sz="2400" b="1" dirty="0"/>
              <a:t> 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dirty="0"/>
              <a:t>	</a:t>
            </a:r>
            <a:r>
              <a:rPr lang="ru-RU" altLang="ru-RU" sz="2400" b="1" dirty="0" err="1"/>
              <a:t>зацікавленість</a:t>
            </a:r>
            <a:r>
              <a:rPr lang="ru-RU" altLang="ru-RU" sz="2400" b="1" dirty="0"/>
              <a:t>,    </a:t>
            </a:r>
            <a:r>
              <a:rPr lang="ru-RU" altLang="ru-RU" sz="2400" b="1" dirty="0" err="1"/>
              <a:t>заохотити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мислення</a:t>
            </a:r>
            <a:r>
              <a:rPr lang="ru-RU" altLang="ru-RU" sz="2400" b="1" dirty="0"/>
              <a:t> та </a:t>
            </a:r>
            <a:r>
              <a:rPr lang="ru-RU" altLang="ru-RU" sz="2400" b="1" dirty="0" err="1"/>
              <a:t>дискусію</a:t>
            </a:r>
            <a:r>
              <a:rPr lang="ru-RU" altLang="ru-RU" sz="2400" b="1" dirty="0"/>
              <a:t>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6"/>
          <a:stretch/>
        </p:blipFill>
        <p:spPr>
          <a:xfrm>
            <a:off x="3059832" y="4702841"/>
            <a:ext cx="2736304" cy="2155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97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49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49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49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692" name="Group 4"/>
          <p:cNvGrpSpPr>
            <a:grpSpLocks/>
          </p:cNvGrpSpPr>
          <p:nvPr/>
        </p:nvGrpSpPr>
        <p:grpSpPr bwMode="auto">
          <a:xfrm>
            <a:off x="7380288" y="0"/>
            <a:ext cx="1763712" cy="6858000"/>
            <a:chOff x="4649" y="0"/>
            <a:chExt cx="1111" cy="4320"/>
          </a:xfrm>
        </p:grpSpPr>
        <p:grpSp>
          <p:nvGrpSpPr>
            <p:cNvPr id="498693" name="Group 5"/>
            <p:cNvGrpSpPr>
              <a:grpSpLocks/>
            </p:cNvGrpSpPr>
            <p:nvPr/>
          </p:nvGrpSpPr>
          <p:grpSpPr bwMode="auto">
            <a:xfrm>
              <a:off x="4649" y="2115"/>
              <a:ext cx="1111" cy="2205"/>
              <a:chOff x="4670" y="0"/>
              <a:chExt cx="1090" cy="4320"/>
            </a:xfrm>
          </p:grpSpPr>
          <p:pic>
            <p:nvPicPr>
              <p:cNvPr id="498694" name="Picture 6" descr="EPIDE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" y="2115"/>
                <a:ext cx="1090" cy="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8695" name="Picture 7" descr="EPIDE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670" y="0"/>
                <a:ext cx="1090" cy="2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98696" name="Picture 8" descr="EPIDE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1026"/>
              <a:ext cx="1111" cy="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8697" name="Picture 9" descr="EPIDE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0"/>
              <a:ext cx="1111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81075"/>
            <a:ext cx="6696075" cy="48244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sz="2400" b="1"/>
              <a:t>отримати додаткову інформацію, поглибити знання;  переконатися у поглядах;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uk-UA" altLang="ru-RU" sz="2400" b="1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sz="2400" b="1"/>
              <a:t>розвинути   і   застосувати   аналітичне   і   стратегічне мислення, вміння вирішувати проблеми і робити раціональні висновки, розвинути комунікаційні навички;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ru-RU" altLang="ru-RU" sz="2400" b="1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altLang="ru-RU" sz="2400" b="1"/>
              <a:t>поєднати    теоретичні    знання   з    реа-ліями    життя, перетворити абстрактні знання у цінності і вміння учня.</a:t>
            </a:r>
          </a:p>
          <a:p>
            <a:pPr>
              <a:lnSpc>
                <a:spcPct val="90000"/>
              </a:lnSpc>
            </a:pPr>
            <a:endParaRPr lang="ru-RU" alt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6" y="3573016"/>
            <a:ext cx="6983412" cy="259238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b="1" dirty="0"/>
              <a:t>		</a:t>
            </a:r>
            <a:r>
              <a:rPr lang="ru-RU" altLang="ru-RU" sz="2400" b="1" dirty="0"/>
              <a:t>Як </a:t>
            </a:r>
            <a:r>
              <a:rPr lang="ru-RU" altLang="ru-RU" sz="2400" b="1" dirty="0" err="1"/>
              <a:t>інтерактивний</a:t>
            </a:r>
            <a:r>
              <a:rPr lang="ru-RU" altLang="ru-RU" sz="2400" b="1" dirty="0"/>
              <a:t>, кейс-метод </a:t>
            </a:r>
            <a:r>
              <a:rPr lang="ru-RU" altLang="ru-RU" sz="2400" b="1" dirty="0" err="1"/>
              <a:t>може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застосовуватися</a:t>
            </a:r>
            <a:r>
              <a:rPr lang="ru-RU" altLang="ru-RU" sz="2400" b="1" dirty="0"/>
              <a:t> при </a:t>
            </a:r>
            <a:r>
              <a:rPr lang="ru-RU" altLang="ru-RU" sz="2400" b="1" dirty="0" err="1"/>
              <a:t>закріпленні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знань</a:t>
            </a:r>
            <a:r>
              <a:rPr lang="ru-RU" altLang="ru-RU" sz="2400" b="1" dirty="0"/>
              <a:t> та </a:t>
            </a:r>
            <a:r>
              <a:rPr lang="ru-RU" altLang="ru-RU" sz="2400" b="1" dirty="0" err="1"/>
              <a:t>вмінь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що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були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отримані</a:t>
            </a:r>
            <a:r>
              <a:rPr lang="ru-RU" altLang="ru-RU" sz="2400" b="1" dirty="0"/>
              <a:t> на </a:t>
            </a:r>
            <a:r>
              <a:rPr lang="ru-RU" altLang="ru-RU" sz="2400" b="1" dirty="0" err="1"/>
              <a:t>попередніх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заняттях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розвиткові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навичок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аналізу</a:t>
            </a:r>
            <a:r>
              <a:rPr lang="ru-RU" altLang="ru-RU" sz="2400" b="1" dirty="0"/>
              <a:t> та критичного </a:t>
            </a:r>
            <a:r>
              <a:rPr lang="ru-RU" altLang="ru-RU" sz="2400" b="1" dirty="0" err="1"/>
              <a:t>мислення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зв’язку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теорії</a:t>
            </a:r>
            <a:r>
              <a:rPr lang="ru-RU" altLang="ru-RU" sz="2400" b="1" dirty="0"/>
              <a:t> та практики</a:t>
            </a:r>
            <a:r>
              <a:rPr lang="ru-RU" altLang="ru-RU" b="1" dirty="0"/>
              <a:t>.</a:t>
            </a:r>
          </a:p>
        </p:txBody>
      </p:sp>
      <p:grpSp>
        <p:nvGrpSpPr>
          <p:cNvPr id="522244" name="Group 4"/>
          <p:cNvGrpSpPr>
            <a:grpSpLocks/>
          </p:cNvGrpSpPr>
          <p:nvPr/>
        </p:nvGrpSpPr>
        <p:grpSpPr bwMode="auto">
          <a:xfrm>
            <a:off x="7380288" y="0"/>
            <a:ext cx="1763712" cy="6858000"/>
            <a:chOff x="4649" y="0"/>
            <a:chExt cx="1111" cy="4320"/>
          </a:xfrm>
        </p:grpSpPr>
        <p:grpSp>
          <p:nvGrpSpPr>
            <p:cNvPr id="522245" name="Group 5"/>
            <p:cNvGrpSpPr>
              <a:grpSpLocks/>
            </p:cNvGrpSpPr>
            <p:nvPr/>
          </p:nvGrpSpPr>
          <p:grpSpPr bwMode="auto">
            <a:xfrm>
              <a:off x="4649" y="2115"/>
              <a:ext cx="1111" cy="2205"/>
              <a:chOff x="4670" y="0"/>
              <a:chExt cx="1090" cy="4320"/>
            </a:xfrm>
          </p:grpSpPr>
          <p:pic>
            <p:nvPicPr>
              <p:cNvPr id="522246" name="Picture 6" descr="EPIDE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" y="2115"/>
                <a:ext cx="1090" cy="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2247" name="Picture 7" descr="EPIDE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670" y="0"/>
                <a:ext cx="1090" cy="2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22248" name="Picture 8" descr="EPIDE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1026"/>
              <a:ext cx="1111" cy="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2249" name="Picture 9" descr="EPIDE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0"/>
              <a:ext cx="1111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5244074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349500"/>
            <a:ext cx="6110287" cy="431958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2400" dirty="0"/>
              <a:t>		</a:t>
            </a:r>
            <a:r>
              <a:rPr lang="ru-RU" altLang="ru-RU" sz="2400" b="1" dirty="0" err="1"/>
              <a:t>Цінність</a:t>
            </a:r>
            <a:r>
              <a:rPr lang="ru-RU" altLang="ru-RU" sz="2400" b="1" dirty="0"/>
              <a:t> кейс-методу </a:t>
            </a:r>
            <a:r>
              <a:rPr lang="ru-RU" altLang="ru-RU" sz="2400" b="1" dirty="0" err="1"/>
              <a:t>полягає</a:t>
            </a:r>
            <a:r>
              <a:rPr lang="ru-RU" altLang="ru-RU" sz="2400" b="1" dirty="0"/>
              <a:t> в тому, </a:t>
            </a:r>
            <a:r>
              <a:rPr lang="ru-RU" altLang="ru-RU" sz="2400" b="1" dirty="0" err="1"/>
              <a:t>що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він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одночасно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відображає</a:t>
            </a:r>
            <a:r>
              <a:rPr lang="ru-RU" altLang="ru-RU" sz="2400" b="1" dirty="0"/>
              <a:t> не </a:t>
            </a:r>
            <a:r>
              <a:rPr lang="ru-RU" altLang="ru-RU" sz="2400" b="1" dirty="0" err="1"/>
              <a:t>тільки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практичну</a:t>
            </a:r>
            <a:r>
              <a:rPr lang="ru-RU" altLang="ru-RU" sz="2400" b="1" dirty="0"/>
              <a:t> проблему, а й </a:t>
            </a:r>
            <a:r>
              <a:rPr lang="ru-RU" altLang="ru-RU" sz="2400" b="1" dirty="0" err="1"/>
              <a:t>актуалізує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певний</a:t>
            </a:r>
            <a:r>
              <a:rPr lang="ru-RU" altLang="ru-RU" sz="2400" b="1" dirty="0"/>
              <a:t> комплекс </a:t>
            </a:r>
            <a:r>
              <a:rPr lang="ru-RU" altLang="ru-RU" sz="2400" b="1" dirty="0" err="1"/>
              <a:t>знань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який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необхідно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засвоїти</a:t>
            </a:r>
            <a:r>
              <a:rPr lang="ru-RU" altLang="ru-RU" sz="2400" b="1" dirty="0"/>
              <a:t> при </a:t>
            </a:r>
            <a:r>
              <a:rPr lang="ru-RU" altLang="ru-RU" sz="2400" b="1" dirty="0" err="1"/>
              <a:t>вирішенні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цієї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проблеми</a:t>
            </a:r>
            <a:r>
              <a:rPr lang="ru-RU" altLang="ru-RU" sz="2400" b="1" dirty="0"/>
              <a:t>, а </a:t>
            </a:r>
            <a:r>
              <a:rPr lang="ru-RU" altLang="ru-RU" sz="2400" b="1" dirty="0" err="1"/>
              <a:t>також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вдало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суміщає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навчальну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аналітичну</a:t>
            </a:r>
            <a:r>
              <a:rPr lang="ru-RU" altLang="ru-RU" sz="2400" b="1" dirty="0"/>
              <a:t> і </a:t>
            </a:r>
            <a:r>
              <a:rPr lang="ru-RU" altLang="ru-RU" sz="2400" b="1" dirty="0" err="1"/>
              <a:t>виховну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діяльність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що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безумовно</a:t>
            </a:r>
            <a:r>
              <a:rPr lang="ru-RU" altLang="ru-RU" sz="2400" b="1" dirty="0"/>
              <a:t> є </a:t>
            </a:r>
            <a:r>
              <a:rPr lang="ru-RU" altLang="ru-RU" sz="2400" b="1" dirty="0" err="1"/>
              <a:t>діяльним</a:t>
            </a:r>
            <a:r>
              <a:rPr lang="ru-RU" altLang="ru-RU" sz="2400" b="1" dirty="0"/>
              <a:t> і </a:t>
            </a:r>
            <a:r>
              <a:rPr lang="ru-RU" altLang="ru-RU" sz="2400" b="1" dirty="0" err="1"/>
              <a:t>ефективним</a:t>
            </a:r>
            <a:r>
              <a:rPr lang="ru-RU" altLang="ru-RU" sz="2400" b="1" dirty="0"/>
              <a:t> в </a:t>
            </a:r>
            <a:r>
              <a:rPr lang="ru-RU" altLang="ru-RU" sz="2400" b="1" dirty="0" err="1"/>
              <a:t>реалізації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сучасних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завдань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системи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освіти</a:t>
            </a:r>
            <a:r>
              <a:rPr lang="ru-RU" altLang="ru-RU" sz="2400" b="1" dirty="0"/>
              <a:t>. </a:t>
            </a:r>
          </a:p>
        </p:txBody>
      </p:sp>
      <p:grpSp>
        <p:nvGrpSpPr>
          <p:cNvPr id="527364" name="Group 4"/>
          <p:cNvGrpSpPr>
            <a:grpSpLocks/>
          </p:cNvGrpSpPr>
          <p:nvPr/>
        </p:nvGrpSpPr>
        <p:grpSpPr bwMode="auto">
          <a:xfrm>
            <a:off x="7380288" y="0"/>
            <a:ext cx="1763712" cy="6858000"/>
            <a:chOff x="4649" y="0"/>
            <a:chExt cx="1111" cy="4320"/>
          </a:xfrm>
        </p:grpSpPr>
        <p:grpSp>
          <p:nvGrpSpPr>
            <p:cNvPr id="527365" name="Group 5"/>
            <p:cNvGrpSpPr>
              <a:grpSpLocks/>
            </p:cNvGrpSpPr>
            <p:nvPr/>
          </p:nvGrpSpPr>
          <p:grpSpPr bwMode="auto">
            <a:xfrm>
              <a:off x="4649" y="2115"/>
              <a:ext cx="1111" cy="2205"/>
              <a:chOff x="4670" y="0"/>
              <a:chExt cx="1090" cy="4320"/>
            </a:xfrm>
          </p:grpSpPr>
          <p:pic>
            <p:nvPicPr>
              <p:cNvPr id="527366" name="Picture 6" descr="EPIDE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" y="2115"/>
                <a:ext cx="1090" cy="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7367" name="Picture 7" descr="EPIDE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670" y="0"/>
                <a:ext cx="1090" cy="2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27368" name="Picture 8" descr="EPIDE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1026"/>
              <a:ext cx="1111" cy="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7369" name="Picture 9" descr="EPIDE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0"/>
              <a:ext cx="1111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34" y="332656"/>
            <a:ext cx="2204157" cy="16561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11960" y="332656"/>
            <a:ext cx="2177157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6474296" cy="1143000"/>
          </a:xfrm>
        </p:spPr>
        <p:txBody>
          <a:bodyPr/>
          <a:lstStyle/>
          <a:p>
            <a:pPr algn="ctr"/>
            <a:r>
              <a:rPr lang="ru-RU" dirty="0"/>
              <a:t>Кейс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коротким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довгим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362200"/>
            <a:ext cx="7130736" cy="4379168"/>
          </a:xfrm>
        </p:spPr>
        <p:txBody>
          <a:bodyPr/>
          <a:lstStyle/>
          <a:p>
            <a:pPr algn="just"/>
            <a:r>
              <a:rPr lang="ru-RU" b="1" dirty="0" smtClean="0"/>
              <a:t>Кейс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викладатися</a:t>
            </a:r>
            <a:r>
              <a:rPr lang="ru-RU" b="1" dirty="0" smtClean="0"/>
              <a:t> конкретно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узагальнено</a:t>
            </a:r>
            <a:r>
              <a:rPr lang="ru-RU" b="1" dirty="0" smtClean="0"/>
              <a:t>. </a:t>
            </a:r>
            <a:r>
              <a:rPr lang="ru-RU" b="1" dirty="0" err="1" smtClean="0"/>
              <a:t>Слід</a:t>
            </a:r>
            <a:r>
              <a:rPr lang="ru-RU" b="1" dirty="0" smtClean="0"/>
              <a:t> </a:t>
            </a:r>
            <a:r>
              <a:rPr lang="ru-RU" b="1" dirty="0" err="1" smtClean="0"/>
              <a:t>утримуватися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надмірно</a:t>
            </a:r>
            <a:r>
              <a:rPr lang="ru-RU" b="1" dirty="0" smtClean="0"/>
              <a:t> </a:t>
            </a:r>
            <a:r>
              <a:rPr lang="ru-RU" b="1" dirty="0" err="1" smtClean="0"/>
              <a:t>насиченої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інформації</a:t>
            </a:r>
            <a:r>
              <a:rPr lang="ru-RU" b="1" dirty="0" smtClean="0"/>
              <a:t> та </a:t>
            </a:r>
            <a:r>
              <a:rPr lang="ru-RU" b="1" dirty="0" err="1" smtClean="0"/>
              <a:t>інформації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не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відношення</a:t>
            </a:r>
            <a:r>
              <a:rPr lang="ru-RU" b="1" dirty="0" smtClean="0"/>
              <a:t> до теми. У </a:t>
            </a:r>
            <a:r>
              <a:rPr lang="ru-RU" b="1" dirty="0" err="1" smtClean="0"/>
              <a:t>цілому</a:t>
            </a:r>
            <a:r>
              <a:rPr lang="ru-RU" b="1" dirty="0" smtClean="0"/>
              <a:t> кейс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містити</a:t>
            </a:r>
            <a:r>
              <a:rPr lang="ru-RU" b="1" dirty="0" smtClean="0"/>
              <a:t> </a:t>
            </a:r>
            <a:r>
              <a:rPr lang="ru-RU" b="1" dirty="0" err="1" smtClean="0"/>
              <a:t>дозовану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інформацію</a:t>
            </a:r>
            <a:r>
              <a:rPr lang="ru-RU" b="1" dirty="0" smtClean="0"/>
              <a:t>, яка дозволяла б </a:t>
            </a:r>
            <a:r>
              <a:rPr lang="ru-RU" b="1" dirty="0" err="1" smtClean="0"/>
              <a:t>учням</a:t>
            </a:r>
            <a:r>
              <a:rPr lang="ru-RU" b="1" dirty="0" smtClean="0"/>
              <a:t> </a:t>
            </a:r>
            <a:r>
              <a:rPr lang="ru-RU" b="1" dirty="0" err="1" smtClean="0"/>
              <a:t>швидко</a:t>
            </a:r>
            <a:r>
              <a:rPr lang="ru-RU" b="1" dirty="0" smtClean="0"/>
              <a:t> </a:t>
            </a:r>
            <a:r>
              <a:rPr lang="ru-RU" b="1" dirty="0" err="1" smtClean="0"/>
              <a:t>зрозуміти</a:t>
            </a:r>
            <a:r>
              <a:rPr lang="ru-RU" b="1" dirty="0" smtClean="0"/>
              <a:t> суть </a:t>
            </a:r>
            <a:r>
              <a:rPr lang="ru-RU" b="1" dirty="0" err="1" smtClean="0"/>
              <a:t>проблеми</a:t>
            </a:r>
            <a:r>
              <a:rPr lang="ru-RU" b="1" dirty="0" smtClean="0"/>
              <a:t> та надавала б </a:t>
            </a:r>
            <a:r>
              <a:rPr lang="ru-RU" b="1" dirty="0" err="1" smtClean="0"/>
              <a:t>усі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необхідні</a:t>
            </a:r>
            <a:r>
              <a:rPr lang="ru-RU" b="1" dirty="0" smtClean="0"/>
              <a:t> </a:t>
            </a:r>
            <a:r>
              <a:rPr lang="ru-RU" b="1" dirty="0" err="1" smtClean="0"/>
              <a:t>дані</a:t>
            </a:r>
            <a:r>
              <a:rPr lang="ru-RU" b="1" dirty="0" smtClean="0"/>
              <a:t> для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вирішення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256" y="0"/>
            <a:ext cx="1761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	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розв’язання</a:t>
            </a:r>
            <a:r>
              <a:rPr lang="ru-RU" b="1" dirty="0" smtClean="0"/>
              <a:t> кейса </a:t>
            </a:r>
            <a:r>
              <a:rPr lang="ru-RU" b="1" dirty="0" err="1" smtClean="0"/>
              <a:t>учень</a:t>
            </a:r>
            <a:r>
              <a:rPr lang="ru-RU" b="1" dirty="0" smtClean="0"/>
              <a:t> не </a:t>
            </a:r>
            <a:r>
              <a:rPr lang="ru-RU" b="1" dirty="0" err="1" smtClean="0"/>
              <a:t>тільки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використовує</a:t>
            </a:r>
            <a:r>
              <a:rPr lang="ru-RU" b="1" dirty="0" smtClean="0"/>
              <a:t> </a:t>
            </a:r>
            <a:r>
              <a:rPr lang="ru-RU" b="1" dirty="0" err="1" smtClean="0"/>
              <a:t>отримані</a:t>
            </a:r>
            <a:r>
              <a:rPr lang="ru-RU" b="1" dirty="0" smtClean="0"/>
              <a:t> </a:t>
            </a:r>
            <a:r>
              <a:rPr lang="ru-RU" b="1" dirty="0" err="1" smtClean="0"/>
              <a:t>знання</a:t>
            </a:r>
            <a:r>
              <a:rPr lang="ru-RU" b="1" dirty="0" smtClean="0"/>
              <a:t>, але й </a:t>
            </a:r>
            <a:r>
              <a:rPr lang="ru-RU" b="1" dirty="0" err="1" smtClean="0"/>
              <a:t>виявляє</a:t>
            </a:r>
            <a:r>
              <a:rPr lang="ru-RU" b="1" dirty="0" smtClean="0"/>
              <a:t> </a:t>
            </a:r>
            <a:r>
              <a:rPr lang="ru-RU" b="1" dirty="0" err="1" smtClean="0"/>
              <a:t>свої</a:t>
            </a:r>
            <a:r>
              <a:rPr lang="ru-RU" b="1" dirty="0" smtClean="0"/>
              <a:t> </a:t>
            </a:r>
            <a:r>
              <a:rPr lang="ru-RU" b="1" dirty="0" err="1" smtClean="0"/>
              <a:t>особисті</a:t>
            </a:r>
            <a:r>
              <a:rPr lang="ru-RU" b="1" dirty="0" smtClean="0"/>
              <a:t> </a:t>
            </a:r>
            <a:r>
              <a:rPr lang="ru-RU" b="1" dirty="0" err="1" smtClean="0"/>
              <a:t>якості</a:t>
            </a:r>
            <a:r>
              <a:rPr lang="ru-RU" b="1" dirty="0" smtClean="0"/>
              <a:t>: </a:t>
            </a:r>
          </a:p>
          <a:p>
            <a:pPr algn="just"/>
            <a:r>
              <a:rPr lang="ru-RU" b="1" dirty="0" err="1" smtClean="0"/>
              <a:t>уміння</a:t>
            </a:r>
            <a:r>
              <a:rPr lang="ru-RU" b="1" dirty="0" smtClean="0"/>
              <a:t> </a:t>
            </a:r>
            <a:r>
              <a:rPr lang="ru-RU" b="1" dirty="0" err="1" smtClean="0"/>
              <a:t>працювати</a:t>
            </a:r>
            <a:r>
              <a:rPr lang="ru-RU" b="1" dirty="0" smtClean="0"/>
              <a:t> в </a:t>
            </a:r>
            <a:r>
              <a:rPr lang="ru-RU" b="1" dirty="0" err="1" smtClean="0"/>
              <a:t>групі</a:t>
            </a:r>
            <a:r>
              <a:rPr lang="ru-RU" b="1" dirty="0" smtClean="0"/>
              <a:t>; </a:t>
            </a:r>
          </a:p>
          <a:p>
            <a:pPr algn="just"/>
            <a:r>
              <a:rPr lang="ru-RU" b="1" dirty="0" err="1" smtClean="0"/>
              <a:t>демонструє</a:t>
            </a:r>
            <a:r>
              <a:rPr lang="ru-RU" b="1" dirty="0" smtClean="0"/>
              <a:t> </a:t>
            </a:r>
            <a:r>
              <a:rPr lang="ru-RU" b="1" dirty="0" err="1" smtClean="0"/>
              <a:t>рівень</a:t>
            </a:r>
            <a:r>
              <a:rPr lang="ru-RU" b="1" dirty="0" smtClean="0"/>
              <a:t> </a:t>
            </a:r>
            <a:r>
              <a:rPr lang="ru-RU" b="1" dirty="0" err="1" smtClean="0"/>
              <a:t>бачення</a:t>
            </a:r>
            <a:r>
              <a:rPr lang="ru-RU" b="1" dirty="0" smtClean="0"/>
              <a:t> </a:t>
            </a:r>
            <a:r>
              <a:rPr lang="ru-RU" b="1" dirty="0" err="1" smtClean="0"/>
              <a:t>ситуації</a:t>
            </a:r>
            <a:r>
              <a:rPr lang="ru-RU" b="1" dirty="0"/>
              <a:t>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796394"/>
            <a:ext cx="3810000" cy="2076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712" y="-28439"/>
            <a:ext cx="38100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980" name="Group 4"/>
          <p:cNvGrpSpPr>
            <a:grpSpLocks/>
          </p:cNvGrpSpPr>
          <p:nvPr/>
        </p:nvGrpSpPr>
        <p:grpSpPr bwMode="auto">
          <a:xfrm>
            <a:off x="7380288" y="0"/>
            <a:ext cx="1763712" cy="6858000"/>
            <a:chOff x="4649" y="0"/>
            <a:chExt cx="1111" cy="4320"/>
          </a:xfrm>
        </p:grpSpPr>
        <p:grpSp>
          <p:nvGrpSpPr>
            <p:cNvPr id="510981" name="Group 5"/>
            <p:cNvGrpSpPr>
              <a:grpSpLocks/>
            </p:cNvGrpSpPr>
            <p:nvPr/>
          </p:nvGrpSpPr>
          <p:grpSpPr bwMode="auto">
            <a:xfrm>
              <a:off x="4649" y="2115"/>
              <a:ext cx="1111" cy="2205"/>
              <a:chOff x="4670" y="0"/>
              <a:chExt cx="1090" cy="4320"/>
            </a:xfrm>
          </p:grpSpPr>
          <p:pic>
            <p:nvPicPr>
              <p:cNvPr id="510982" name="Picture 6" descr="EPIDE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" y="2115"/>
                <a:ext cx="1090" cy="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0983" name="Picture 7" descr="EPIDE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670" y="0"/>
                <a:ext cx="1090" cy="2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10984" name="Picture 8" descr="EPIDE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1026"/>
              <a:ext cx="1111" cy="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0985" name="Picture 9" descr="EPIDE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0"/>
              <a:ext cx="1111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0978" name="AutoShape 2"/>
          <p:cNvSpPr>
            <a:spLocks noGrp="1" noChangeArrowheads="1"/>
          </p:cNvSpPr>
          <p:nvPr>
            <p:ph type="title"/>
          </p:nvPr>
        </p:nvSpPr>
        <p:spPr>
          <a:xfrm>
            <a:off x="684213" y="836613"/>
            <a:ext cx="6624637" cy="779462"/>
          </a:xfrm>
        </p:spPr>
        <p:txBody>
          <a:bodyPr/>
          <a:lstStyle/>
          <a:p>
            <a:r>
              <a:rPr lang="ru-RU" altLang="ru-RU" sz="2800" dirty="0" err="1"/>
              <a:t>Основними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елементами</a:t>
            </a:r>
            <a:r>
              <a:rPr lang="ru-RU" altLang="ru-RU" sz="2800" dirty="0"/>
              <a:t> кейсу є: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44675"/>
            <a:ext cx="7416800" cy="4752975"/>
          </a:xfrm>
        </p:spPr>
        <p:txBody>
          <a:bodyPr/>
          <a:lstStyle/>
          <a:p>
            <a:endParaRPr lang="ru-RU" altLang="ru-RU" sz="2400" dirty="0"/>
          </a:p>
          <a:p>
            <a:r>
              <a:rPr lang="ru-RU" altLang="ru-RU" sz="2400" dirty="0" smtClean="0"/>
              <a:t> </a:t>
            </a:r>
            <a:r>
              <a:rPr lang="ru-RU" altLang="ru-RU" sz="2400" b="1" dirty="0" err="1" smtClean="0">
                <a:solidFill>
                  <a:srgbClr val="0099CC"/>
                </a:solidFill>
              </a:rPr>
              <a:t>Анатомія</a:t>
            </a:r>
            <a:r>
              <a:rPr lang="ru-RU" altLang="ru-RU" sz="2400" b="1" dirty="0" smtClean="0">
                <a:solidFill>
                  <a:srgbClr val="0099CC"/>
                </a:solidFill>
              </a:rPr>
              <a:t> кейса</a:t>
            </a:r>
          </a:p>
          <a:p>
            <a:endParaRPr lang="ru-RU" altLang="ru-RU" sz="2400" b="1" dirty="0" smtClean="0"/>
          </a:p>
          <a:p>
            <a:r>
              <a:rPr lang="ru-RU" altLang="ru-RU" sz="2400" b="1" dirty="0" smtClean="0"/>
              <a:t> </a:t>
            </a:r>
            <a:r>
              <a:rPr lang="ru-RU" altLang="ru-RU" sz="2400" b="1" dirty="0" err="1" smtClean="0">
                <a:solidFill>
                  <a:srgbClr val="0099CC"/>
                </a:solidFill>
              </a:rPr>
              <a:t>Середовище</a:t>
            </a:r>
            <a:r>
              <a:rPr lang="ru-RU" altLang="ru-RU" sz="2400" b="1" dirty="0" smtClean="0">
                <a:solidFill>
                  <a:srgbClr val="0099CC"/>
                </a:solidFill>
              </a:rPr>
              <a:t>:</a:t>
            </a:r>
            <a:r>
              <a:rPr lang="ru-RU" altLang="ru-RU" sz="2400" b="1" dirty="0" smtClean="0"/>
              <a:t> Де </a:t>
            </a:r>
            <a:r>
              <a:rPr lang="ru-RU" altLang="ru-RU" sz="2400" b="1" dirty="0" err="1" smtClean="0"/>
              <a:t>відбуваються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події</a:t>
            </a:r>
            <a:r>
              <a:rPr lang="ru-RU" altLang="ru-RU" sz="2400" b="1" dirty="0" smtClean="0"/>
              <a:t> в </a:t>
            </a:r>
            <a:r>
              <a:rPr lang="ru-RU" altLang="ru-RU" sz="2400" b="1" dirty="0" err="1" smtClean="0"/>
              <a:t>кейсі</a:t>
            </a:r>
            <a:r>
              <a:rPr lang="ru-RU" altLang="ru-RU" sz="2400" b="1" dirty="0" smtClean="0"/>
              <a:t>.</a:t>
            </a:r>
          </a:p>
          <a:p>
            <a:endParaRPr lang="ru-RU" altLang="ru-RU" sz="2400" b="1" dirty="0" smtClean="0"/>
          </a:p>
          <a:p>
            <a:r>
              <a:rPr lang="ru-RU" altLang="ru-RU" sz="2400" b="1" dirty="0" smtClean="0"/>
              <a:t> </a:t>
            </a:r>
            <a:r>
              <a:rPr lang="ru-RU" altLang="ru-RU" sz="2400" b="1" dirty="0" smtClean="0">
                <a:solidFill>
                  <a:srgbClr val="0099CC"/>
                </a:solidFill>
              </a:rPr>
              <a:t>Тема:</a:t>
            </a:r>
            <a:r>
              <a:rPr lang="ru-RU" altLang="ru-RU" sz="2400" b="1" dirty="0" smtClean="0"/>
              <a:t> Про </a:t>
            </a:r>
            <a:r>
              <a:rPr lang="ru-RU" altLang="ru-RU" sz="2400" b="1" dirty="0" err="1" smtClean="0"/>
              <a:t>що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йде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мова</a:t>
            </a:r>
            <a:r>
              <a:rPr lang="ru-RU" altLang="ru-RU" sz="2400" b="1" dirty="0" smtClean="0"/>
              <a:t> у </a:t>
            </a:r>
            <a:r>
              <a:rPr lang="ru-RU" altLang="ru-RU" sz="2400" b="1" dirty="0" err="1" smtClean="0"/>
              <a:t>кейсі</a:t>
            </a:r>
            <a:r>
              <a:rPr lang="ru-RU" altLang="ru-RU" sz="2400" b="1" dirty="0" smtClean="0"/>
              <a:t>.</a:t>
            </a:r>
          </a:p>
          <a:p>
            <a:endParaRPr lang="ru-RU" altLang="ru-RU" sz="2400" b="1" dirty="0" smtClean="0"/>
          </a:p>
          <a:p>
            <a:r>
              <a:rPr lang="ru-RU" altLang="ru-RU" sz="2400" b="1" dirty="0" smtClean="0"/>
              <a:t> </a:t>
            </a:r>
            <a:r>
              <a:rPr lang="ru-RU" altLang="ru-RU" sz="2400" b="1" dirty="0" err="1" smtClean="0">
                <a:solidFill>
                  <a:srgbClr val="0099CC"/>
                </a:solidFill>
              </a:rPr>
              <a:t>Питання</a:t>
            </a:r>
            <a:r>
              <a:rPr lang="ru-RU" altLang="ru-RU" sz="2400" b="1" dirty="0" smtClean="0">
                <a:solidFill>
                  <a:srgbClr val="0099CC"/>
                </a:solidFill>
              </a:rPr>
              <a:t>: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Які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піднімаються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питання</a:t>
            </a:r>
            <a:r>
              <a:rPr lang="ru-RU" altLang="ru-RU" sz="2400" b="1" dirty="0" smtClean="0"/>
              <a:t> у </a:t>
            </a:r>
            <a:r>
              <a:rPr lang="ru-RU" altLang="ru-RU" sz="2400" b="1" dirty="0" err="1" smtClean="0"/>
              <a:t>кейсі</a:t>
            </a:r>
            <a:r>
              <a:rPr lang="ru-RU" altLang="ru-RU" sz="2400" b="1" dirty="0" smtClean="0"/>
              <a:t>.</a:t>
            </a:r>
          </a:p>
          <a:p>
            <a:endParaRPr lang="ru-RU" altLang="ru-RU" sz="2400" b="1" dirty="0" smtClean="0"/>
          </a:p>
          <a:p>
            <a:r>
              <a:rPr lang="ru-RU" altLang="ru-RU" sz="2400" b="1" dirty="0" err="1" smtClean="0">
                <a:solidFill>
                  <a:srgbClr val="0099CC"/>
                </a:solidFill>
              </a:rPr>
              <a:t>Дані</a:t>
            </a:r>
            <a:r>
              <a:rPr lang="ru-RU" altLang="ru-RU" sz="2400" b="1" dirty="0" smtClean="0">
                <a:solidFill>
                  <a:srgbClr val="0099CC"/>
                </a:solidFill>
              </a:rPr>
              <a:t>:</a:t>
            </a:r>
            <a:r>
              <a:rPr lang="ru-RU" altLang="ru-RU" sz="2400" b="1" dirty="0" smtClean="0"/>
              <a:t> Яка </a:t>
            </a:r>
            <a:r>
              <a:rPr lang="ru-RU" altLang="ru-RU" sz="2400" b="1" dirty="0" err="1" smtClean="0"/>
              <a:t>інформація</a:t>
            </a:r>
            <a:r>
              <a:rPr lang="ru-RU" altLang="ru-RU" sz="2400" b="1" dirty="0" smtClean="0"/>
              <a:t> </a:t>
            </a:r>
            <a:r>
              <a:rPr lang="ru-RU" altLang="ru-RU" sz="2400" b="1" dirty="0" err="1" smtClean="0"/>
              <a:t>подається</a:t>
            </a:r>
            <a:r>
              <a:rPr lang="ru-RU" altLang="ru-RU" sz="2400" b="1" dirty="0" smtClean="0"/>
              <a:t> у </a:t>
            </a:r>
            <a:r>
              <a:rPr lang="ru-RU" altLang="ru-RU" sz="2400" b="1" dirty="0" err="1" smtClean="0"/>
              <a:t>кейсі</a:t>
            </a:r>
            <a:r>
              <a:rPr lang="ru-RU" altLang="ru-RU" sz="2400" b="1" dirty="0" smtClean="0"/>
              <a:t>.</a:t>
            </a:r>
          </a:p>
          <a:p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1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1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04" name="Group 4"/>
          <p:cNvGrpSpPr>
            <a:grpSpLocks/>
          </p:cNvGrpSpPr>
          <p:nvPr/>
        </p:nvGrpSpPr>
        <p:grpSpPr bwMode="auto">
          <a:xfrm>
            <a:off x="7380288" y="0"/>
            <a:ext cx="1763712" cy="6858000"/>
            <a:chOff x="4649" y="0"/>
            <a:chExt cx="1111" cy="4320"/>
          </a:xfrm>
        </p:grpSpPr>
        <p:grpSp>
          <p:nvGrpSpPr>
            <p:cNvPr id="512005" name="Group 5"/>
            <p:cNvGrpSpPr>
              <a:grpSpLocks/>
            </p:cNvGrpSpPr>
            <p:nvPr/>
          </p:nvGrpSpPr>
          <p:grpSpPr bwMode="auto">
            <a:xfrm>
              <a:off x="4649" y="2115"/>
              <a:ext cx="1111" cy="2205"/>
              <a:chOff x="4670" y="0"/>
              <a:chExt cx="1090" cy="4320"/>
            </a:xfrm>
          </p:grpSpPr>
          <p:pic>
            <p:nvPicPr>
              <p:cNvPr id="512006" name="Picture 6" descr="EPIDE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" y="2115"/>
                <a:ext cx="1090" cy="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007" name="Picture 7" descr="EPIDE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670" y="0"/>
                <a:ext cx="1090" cy="2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12008" name="Picture 8" descr="EPIDE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1026"/>
              <a:ext cx="1111" cy="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009" name="Picture 9" descr="EPIDE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0"/>
              <a:ext cx="1111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7488237" cy="4968875"/>
          </a:xfrm>
        </p:spPr>
        <p:txBody>
          <a:bodyPr/>
          <a:lstStyle/>
          <a:p>
            <a:r>
              <a:rPr lang="ru-RU" altLang="ru-RU" sz="2400" b="1" dirty="0" err="1">
                <a:solidFill>
                  <a:srgbClr val="0099CC"/>
                </a:solidFill>
              </a:rPr>
              <a:t>Розв’язок</a:t>
            </a:r>
            <a:r>
              <a:rPr lang="ru-RU" altLang="ru-RU" sz="2400" b="1" dirty="0">
                <a:solidFill>
                  <a:srgbClr val="0099CC"/>
                </a:solidFill>
              </a:rPr>
              <a:t>   кейса: </a:t>
            </a:r>
            <a:r>
              <a:rPr lang="ru-RU" altLang="ru-RU" sz="2400" b="1" dirty="0"/>
              <a:t>  </a:t>
            </a:r>
            <a:r>
              <a:rPr lang="ru-RU" altLang="ru-RU" sz="2400" b="1" dirty="0" err="1"/>
              <a:t>який</a:t>
            </a:r>
            <a:r>
              <a:rPr lang="ru-RU" altLang="ru-RU" sz="2400" b="1" dirty="0"/>
              <a:t>   </a:t>
            </a:r>
            <a:r>
              <a:rPr lang="ru-RU" altLang="ru-RU" sz="2400" b="1" dirty="0" err="1"/>
              <a:t>вимагається</a:t>
            </a:r>
            <a:r>
              <a:rPr lang="ru-RU" altLang="ru-RU" sz="2400" b="1" dirty="0"/>
              <a:t>   стиль   </a:t>
            </a:r>
            <a:r>
              <a:rPr lang="ru-RU" altLang="ru-RU" sz="2400" b="1" dirty="0" err="1"/>
              <a:t>мислення</a:t>
            </a:r>
            <a:r>
              <a:rPr lang="ru-RU" altLang="ru-RU" sz="2400" b="1" dirty="0"/>
              <a:t> </a:t>
            </a:r>
            <a:r>
              <a:rPr lang="ru-RU" altLang="ru-RU" sz="2000" i="1" dirty="0"/>
              <a:t>(</a:t>
            </a:r>
            <a:r>
              <a:rPr lang="ru-RU" altLang="ru-RU" sz="2000" i="1" dirty="0" err="1"/>
              <a:t>дедуктивний</a:t>
            </a:r>
            <a:r>
              <a:rPr lang="ru-RU" altLang="ru-RU" sz="2000" i="1" dirty="0"/>
              <a:t> – </a:t>
            </a:r>
            <a:r>
              <a:rPr lang="ru-RU" altLang="ru-RU" sz="2000" i="1" dirty="0" err="1"/>
              <a:t>застосування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теорії</a:t>
            </a:r>
            <a:r>
              <a:rPr lang="ru-RU" altLang="ru-RU" sz="2000" i="1" dirty="0"/>
              <a:t>, </a:t>
            </a:r>
            <a:r>
              <a:rPr lang="ru-RU" altLang="ru-RU" sz="2000" i="1" dirty="0" err="1"/>
              <a:t>індуктивний</a:t>
            </a:r>
            <a:r>
              <a:rPr lang="ru-RU" altLang="ru-RU" sz="2000" i="1" dirty="0"/>
              <a:t> – </a:t>
            </a:r>
            <a:r>
              <a:rPr lang="ru-RU" altLang="ru-RU" sz="2000" i="1" dirty="0" err="1"/>
              <a:t>створення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теорії</a:t>
            </a:r>
            <a:r>
              <a:rPr lang="ru-RU" altLang="ru-RU" sz="2000" i="1" dirty="0"/>
              <a:t>, </a:t>
            </a:r>
            <a:r>
              <a:rPr lang="ru-RU" altLang="ru-RU" sz="2000" i="1" dirty="0" err="1"/>
              <a:t>конвергентний</a:t>
            </a:r>
            <a:r>
              <a:rPr lang="ru-RU" altLang="ru-RU" sz="2000" i="1" dirty="0"/>
              <a:t> -</a:t>
            </a:r>
            <a:r>
              <a:rPr lang="ru-RU" altLang="ru-RU" sz="2000" i="1" dirty="0" err="1"/>
              <a:t>аналітичний</a:t>
            </a:r>
            <a:r>
              <a:rPr lang="ru-RU" altLang="ru-RU" sz="2000" i="1" dirty="0"/>
              <a:t>, </a:t>
            </a:r>
            <a:r>
              <a:rPr lang="ru-RU" altLang="ru-RU" sz="2000" i="1" dirty="0" err="1"/>
              <a:t>дивергентний</a:t>
            </a:r>
            <a:r>
              <a:rPr lang="ru-RU" altLang="ru-RU" sz="2000" i="1" dirty="0"/>
              <a:t> – </a:t>
            </a:r>
            <a:r>
              <a:rPr lang="ru-RU" altLang="ru-RU" sz="2000" i="1" dirty="0" err="1"/>
              <a:t>творчий</a:t>
            </a:r>
            <a:r>
              <a:rPr lang="ru-RU" altLang="ru-RU" sz="2000" i="1" dirty="0"/>
              <a:t>).</a:t>
            </a:r>
          </a:p>
          <a:p>
            <a:endParaRPr lang="uk-UA" altLang="ru-RU" sz="2000" b="1" i="1" dirty="0"/>
          </a:p>
          <a:p>
            <a:endParaRPr lang="ru-RU" altLang="ru-RU" sz="2000" b="1" i="1" dirty="0"/>
          </a:p>
          <a:p>
            <a:r>
              <a:rPr lang="ru-RU" altLang="ru-RU" sz="2400" b="1" dirty="0" err="1">
                <a:solidFill>
                  <a:srgbClr val="0099CC"/>
                </a:solidFill>
              </a:rPr>
              <a:t>Аналіз</a:t>
            </a:r>
            <a:r>
              <a:rPr lang="ru-RU" altLang="ru-RU" sz="2400" b="1" dirty="0">
                <a:solidFill>
                  <a:srgbClr val="0099CC"/>
                </a:solidFill>
              </a:rPr>
              <a:t>   кейса:</a:t>
            </a:r>
            <a:r>
              <a:rPr lang="ru-RU" altLang="ru-RU" sz="2400" b="1" dirty="0"/>
              <a:t>   результат,   </a:t>
            </a:r>
            <a:r>
              <a:rPr lang="ru-RU" altLang="ru-RU" sz="2400" b="1" dirty="0" err="1"/>
              <a:t>який</a:t>
            </a:r>
            <a:r>
              <a:rPr lang="ru-RU" altLang="ru-RU" sz="2400" b="1" dirty="0"/>
              <a:t>   </a:t>
            </a:r>
            <a:r>
              <a:rPr lang="ru-RU" altLang="ru-RU" sz="2400" b="1" dirty="0" err="1"/>
              <a:t>необхідно</a:t>
            </a:r>
            <a:r>
              <a:rPr lang="ru-RU" altLang="ru-RU" sz="2400" b="1" dirty="0"/>
              <a:t>   </a:t>
            </a:r>
            <a:r>
              <a:rPr lang="ru-RU" altLang="ru-RU" sz="2400" b="1" dirty="0" err="1"/>
              <a:t>досягнути</a:t>
            </a:r>
            <a:r>
              <a:rPr lang="ru-RU" altLang="ru-RU" sz="2400" b="1" dirty="0"/>
              <a:t> </a:t>
            </a:r>
            <a:r>
              <a:rPr lang="ru-RU" altLang="ru-RU" sz="2000" i="1" dirty="0"/>
              <a:t>(</a:t>
            </a:r>
            <a:r>
              <a:rPr lang="ru-RU" altLang="ru-RU" sz="2000" i="1" dirty="0" err="1"/>
              <a:t>закритий</a:t>
            </a:r>
            <a:r>
              <a:rPr lang="ru-RU" altLang="ru-RU" sz="2000" i="1" dirty="0"/>
              <a:t> кейс – </a:t>
            </a:r>
            <a:r>
              <a:rPr lang="ru-RU" altLang="ru-RU" sz="2000" i="1" dirty="0" err="1"/>
              <a:t>єдина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відповідь</a:t>
            </a:r>
            <a:r>
              <a:rPr lang="ru-RU" altLang="ru-RU" sz="2000" i="1" dirty="0"/>
              <a:t>, </a:t>
            </a:r>
            <a:r>
              <a:rPr lang="ru-RU" altLang="ru-RU" sz="2000" i="1" dirty="0" err="1"/>
              <a:t>відкритий</a:t>
            </a:r>
            <a:r>
              <a:rPr lang="ru-RU" altLang="ru-RU" sz="2000" i="1" dirty="0"/>
              <a:t> – </a:t>
            </a:r>
            <a:r>
              <a:rPr lang="ru-RU" altLang="ru-RU" sz="2000" i="1" dirty="0" err="1"/>
              <a:t>кілька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можливих</a:t>
            </a:r>
            <a:r>
              <a:rPr lang="ru-RU" altLang="ru-RU" sz="2000" i="1" dirty="0"/>
              <a:t> </a:t>
            </a:r>
            <a:r>
              <a:rPr lang="ru-RU" altLang="ru-RU" sz="2000" i="1" dirty="0" err="1"/>
              <a:t>відповідей</a:t>
            </a:r>
            <a:r>
              <a:rPr lang="ru-RU" altLang="ru-RU" sz="2000" i="1" dirty="0"/>
              <a:t>).</a:t>
            </a:r>
          </a:p>
          <a:p>
            <a:endParaRPr lang="uk-UA" altLang="ru-RU" sz="2000" i="1" dirty="0"/>
          </a:p>
          <a:p>
            <a:endParaRPr lang="ru-RU" altLang="ru-RU" sz="2000" i="1" dirty="0"/>
          </a:p>
          <a:p>
            <a:r>
              <a:rPr lang="ru-RU" altLang="ru-RU" sz="2400" b="1" dirty="0">
                <a:solidFill>
                  <a:srgbClr val="0099CC"/>
                </a:solidFill>
              </a:rPr>
              <a:t>Час,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необхідний</a:t>
            </a:r>
            <a:r>
              <a:rPr lang="ru-RU" altLang="ru-RU" sz="2400" b="1" dirty="0"/>
              <a:t> для </a:t>
            </a:r>
            <a:r>
              <a:rPr lang="ru-RU" altLang="ru-RU" sz="2400" b="1" dirty="0" err="1"/>
              <a:t>обговорення</a:t>
            </a:r>
            <a:r>
              <a:rPr lang="ru-RU" altLang="ru-RU" sz="2400" b="1" dirty="0"/>
              <a:t> </a:t>
            </a:r>
            <a:r>
              <a:rPr lang="ru-RU" altLang="ru-RU" sz="2000" i="1" dirty="0"/>
              <a:t>(мало часу, </a:t>
            </a:r>
            <a:r>
              <a:rPr lang="ru-RU" altLang="ru-RU" sz="2000" i="1" dirty="0" err="1"/>
              <a:t>багато</a:t>
            </a:r>
            <a:r>
              <a:rPr lang="ru-RU" altLang="ru-RU" sz="2000" i="1" dirty="0"/>
              <a:t> часу).</a:t>
            </a:r>
          </a:p>
          <a:p>
            <a:endParaRPr lang="ru-RU" alt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692150"/>
            <a:ext cx="7924800" cy="1143000"/>
          </a:xfrm>
        </p:spPr>
        <p:txBody>
          <a:bodyPr/>
          <a:lstStyle/>
          <a:p>
            <a:r>
              <a:rPr lang="uk-UA" altLang="ru-RU" sz="3200" dirty="0"/>
              <a:t>Особистісно-орієнтована освіта базується на таких засадах:</a:t>
            </a:r>
            <a:endParaRPr lang="ru-RU" altLang="ru-RU" sz="3200" dirty="0"/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uk-UA" altLang="ru-RU" sz="2400" dirty="0"/>
          </a:p>
          <a:p>
            <a:pPr>
              <a:lnSpc>
                <a:spcPct val="80000"/>
              </a:lnSpc>
            </a:pPr>
            <a:r>
              <a:rPr lang="uk-UA" altLang="ru-RU" sz="2400" dirty="0"/>
              <a:t>дитина у навчальному закладі - повноцінна особистість;</a:t>
            </a:r>
          </a:p>
          <a:p>
            <a:pPr>
              <a:lnSpc>
                <a:spcPct val="80000"/>
              </a:lnSpc>
            </a:pPr>
            <a:r>
              <a:rPr lang="uk-UA" altLang="ru-RU" sz="2400" dirty="0"/>
              <a:t>метою освіти є становлення особистості;</a:t>
            </a:r>
          </a:p>
          <a:p>
            <a:pPr>
              <a:lnSpc>
                <a:spcPct val="80000"/>
              </a:lnSpc>
            </a:pPr>
            <a:r>
              <a:rPr lang="uk-UA" altLang="ru-RU" sz="2400" dirty="0"/>
              <a:t>педагогічні відносини базуються на принципах гуманізації і демократизації;</a:t>
            </a:r>
          </a:p>
          <a:p>
            <a:pPr>
              <a:lnSpc>
                <a:spcPct val="80000"/>
              </a:lnSpc>
            </a:pPr>
            <a:r>
              <a:rPr lang="uk-UA" altLang="ru-RU" sz="2400" dirty="0"/>
              <a:t>учень є суб'єктом навчальної діяльності;</a:t>
            </a:r>
          </a:p>
          <a:p>
            <a:pPr>
              <a:lnSpc>
                <a:spcPct val="80000"/>
              </a:lnSpc>
            </a:pPr>
            <a:r>
              <a:rPr lang="uk-UA" altLang="ru-RU" sz="2400" dirty="0"/>
              <a:t>талановитою є кожна дитина;</a:t>
            </a:r>
          </a:p>
          <a:p>
            <a:pPr>
              <a:lnSpc>
                <a:spcPct val="80000"/>
              </a:lnSpc>
            </a:pPr>
            <a:r>
              <a:rPr lang="uk-UA" altLang="ru-RU" sz="2400" dirty="0"/>
              <a:t>в основі навчання лежить позитивна Я-концепція особистості;</a:t>
            </a:r>
          </a:p>
          <a:p>
            <a:pPr>
              <a:lnSpc>
                <a:spcPct val="80000"/>
              </a:lnSpc>
            </a:pPr>
            <a:r>
              <a:rPr lang="uk-UA" altLang="ru-RU" sz="2400" dirty="0"/>
              <a:t>навчання на основі успіху, відмова від примушування.</a:t>
            </a:r>
            <a:r>
              <a:rPr lang="ru-RU" altLang="ru-RU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28" name="Group 4"/>
          <p:cNvGrpSpPr>
            <a:grpSpLocks/>
          </p:cNvGrpSpPr>
          <p:nvPr/>
        </p:nvGrpSpPr>
        <p:grpSpPr bwMode="auto">
          <a:xfrm>
            <a:off x="7380288" y="0"/>
            <a:ext cx="1763712" cy="6858000"/>
            <a:chOff x="4649" y="0"/>
            <a:chExt cx="1111" cy="4320"/>
          </a:xfrm>
        </p:grpSpPr>
        <p:grpSp>
          <p:nvGrpSpPr>
            <p:cNvPr id="513029" name="Group 5"/>
            <p:cNvGrpSpPr>
              <a:grpSpLocks/>
            </p:cNvGrpSpPr>
            <p:nvPr/>
          </p:nvGrpSpPr>
          <p:grpSpPr bwMode="auto">
            <a:xfrm>
              <a:off x="4649" y="2115"/>
              <a:ext cx="1111" cy="2205"/>
              <a:chOff x="4670" y="0"/>
              <a:chExt cx="1090" cy="4320"/>
            </a:xfrm>
          </p:grpSpPr>
          <p:pic>
            <p:nvPicPr>
              <p:cNvPr id="513030" name="Picture 6" descr="EPIDE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" y="2115"/>
                <a:ext cx="1090" cy="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031" name="Picture 7" descr="EPIDE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670" y="0"/>
                <a:ext cx="1090" cy="2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13032" name="Picture 8" descr="EPIDE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1026"/>
              <a:ext cx="1111" cy="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33" name="Picture 9" descr="EPIDE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0"/>
              <a:ext cx="1111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3026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924800" cy="647700"/>
          </a:xfrm>
        </p:spPr>
        <p:txBody>
          <a:bodyPr/>
          <a:lstStyle/>
          <a:p>
            <a:r>
              <a:rPr lang="ru-RU" altLang="ru-RU" sz="3200" dirty="0" err="1"/>
              <a:t>Існують</a:t>
            </a:r>
            <a:r>
              <a:rPr lang="ru-RU" altLang="ru-RU" sz="3200" dirty="0"/>
              <a:t> </a:t>
            </a:r>
            <a:r>
              <a:rPr lang="ru-RU" altLang="ru-RU" sz="3200" dirty="0" err="1"/>
              <a:t>наступні</a:t>
            </a:r>
            <a:r>
              <a:rPr lang="ru-RU" altLang="ru-RU" sz="3200" dirty="0"/>
              <a:t> </a:t>
            </a:r>
            <a:r>
              <a:rPr lang="ru-RU" altLang="ru-RU" sz="3200" dirty="0" err="1"/>
              <a:t>типи</a:t>
            </a:r>
            <a:r>
              <a:rPr lang="ru-RU" altLang="ru-RU" sz="3200" dirty="0"/>
              <a:t> </a:t>
            </a:r>
            <a:r>
              <a:rPr lang="ru-RU" altLang="ru-RU" sz="3200" dirty="0" err="1"/>
              <a:t>кейсів</a:t>
            </a:r>
            <a:r>
              <a:rPr lang="ru-RU" altLang="ru-RU" sz="3200" dirty="0"/>
              <a:t>:</a:t>
            </a:r>
            <a:endParaRPr lang="ru-RU" altLang="ru-RU" sz="2400" dirty="0"/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7812088" cy="537368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uk-UA" altLang="ru-RU" sz="24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uk-UA" altLang="ru-RU" sz="24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400" b="1" dirty="0"/>
          </a:p>
          <a:p>
            <a:pPr>
              <a:lnSpc>
                <a:spcPct val="80000"/>
              </a:lnSpc>
            </a:pPr>
            <a:r>
              <a:rPr lang="ru-RU" altLang="ru-RU" sz="2400" b="1" dirty="0"/>
              <a:t>Кейс-</a:t>
            </a:r>
            <a:r>
              <a:rPr lang="ru-RU" altLang="ru-RU" sz="2400" b="1" dirty="0" err="1"/>
              <a:t>випадок</a:t>
            </a:r>
            <a:r>
              <a:rPr lang="ru-RU" altLang="ru-RU" sz="2400" b="1" dirty="0"/>
              <a:t> – </a:t>
            </a:r>
            <a:r>
              <a:rPr lang="ru-RU" altLang="ru-RU" sz="2400" dirty="0" err="1"/>
              <a:t>це</a:t>
            </a:r>
            <a:r>
              <a:rPr lang="ru-RU" altLang="ru-RU" sz="2400" dirty="0"/>
              <a:t> короткий кейс, </a:t>
            </a:r>
            <a:r>
              <a:rPr lang="ru-RU" altLang="ru-RU" sz="2400" dirty="0" err="1"/>
              <a:t>який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розповідає</a:t>
            </a:r>
            <a:r>
              <a:rPr lang="ru-RU" altLang="ru-RU" sz="2400" dirty="0"/>
              <a:t> про </a:t>
            </a:r>
            <a:r>
              <a:rPr lang="ru-RU" altLang="ru-RU" sz="2400" dirty="0" err="1"/>
              <a:t>окремий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випадок</a:t>
            </a:r>
            <a:r>
              <a:rPr lang="ru-RU" altLang="ru-RU" sz="2400" dirty="0"/>
              <a:t>. </a:t>
            </a:r>
            <a:r>
              <a:rPr lang="ru-RU" altLang="ru-RU" sz="2400" dirty="0" err="1"/>
              <a:t>Його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можна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використовувати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під</a:t>
            </a:r>
            <a:r>
              <a:rPr lang="ru-RU" altLang="ru-RU" sz="2400" dirty="0"/>
              <a:t> час </a:t>
            </a:r>
            <a:r>
              <a:rPr lang="ru-RU" altLang="ru-RU" sz="2400" dirty="0" err="1"/>
              <a:t>викладення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навчального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матеріалу</a:t>
            </a:r>
            <a:r>
              <a:rPr lang="ru-RU" altLang="ru-RU" sz="2400" dirty="0"/>
              <a:t>, для того, </a:t>
            </a:r>
            <a:r>
              <a:rPr lang="ru-RU" altLang="ru-RU" sz="2400" dirty="0" err="1"/>
              <a:t>щоб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проілюструвати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певну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ідею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або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підняти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питання</a:t>
            </a:r>
            <a:r>
              <a:rPr lang="ru-RU" altLang="ru-RU" sz="2400" dirty="0"/>
              <a:t> для </a:t>
            </a:r>
            <a:r>
              <a:rPr lang="ru-RU" altLang="ru-RU" sz="2400" dirty="0" err="1"/>
              <a:t>обговорення</a:t>
            </a:r>
            <a:r>
              <a:rPr lang="ru-RU" altLang="ru-RU" sz="2400" dirty="0"/>
              <a:t>. Даний кейс </a:t>
            </a:r>
            <a:r>
              <a:rPr lang="ru-RU" altLang="ru-RU" sz="2400" dirty="0" err="1"/>
              <a:t>можна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прочитати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дуже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швидко</a:t>
            </a:r>
            <a:r>
              <a:rPr lang="ru-RU" altLang="ru-RU" sz="2400" dirty="0"/>
              <a:t> і тому </a:t>
            </a:r>
            <a:r>
              <a:rPr lang="ru-RU" altLang="ru-RU" sz="2400" dirty="0" err="1"/>
              <a:t>учням</a:t>
            </a:r>
            <a:r>
              <a:rPr lang="ru-RU" altLang="ru-RU" sz="2400" dirty="0"/>
              <a:t> не треба </a:t>
            </a:r>
            <a:r>
              <a:rPr lang="ru-RU" altLang="ru-RU" sz="2400" dirty="0" err="1"/>
              <a:t>готуватися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вдома</a:t>
            </a:r>
            <a:r>
              <a:rPr lang="ru-RU" altLang="ru-RU" sz="2400" dirty="0"/>
              <a:t>.</a:t>
            </a:r>
          </a:p>
          <a:p>
            <a:pPr>
              <a:lnSpc>
                <a:spcPct val="80000"/>
              </a:lnSpc>
            </a:pPr>
            <a:endParaRPr lang="ru-RU" altLang="ru-RU" sz="2400" b="1" dirty="0"/>
          </a:p>
          <a:p>
            <a:pPr>
              <a:lnSpc>
                <a:spcPct val="80000"/>
              </a:lnSpc>
            </a:pPr>
            <a:r>
              <a:rPr lang="ru-RU" altLang="ru-RU" sz="2400" b="1" dirty="0"/>
              <a:t>Кейс-</a:t>
            </a:r>
            <a:r>
              <a:rPr lang="ru-RU" altLang="ru-RU" sz="2400" b="1" dirty="0" err="1"/>
              <a:t>вправа</a:t>
            </a:r>
            <a:r>
              <a:rPr lang="ru-RU" altLang="ru-RU" sz="2400" b="1" dirty="0"/>
              <a:t> – </a:t>
            </a:r>
            <a:r>
              <a:rPr lang="ru-RU" altLang="ru-RU" sz="2400" dirty="0" err="1"/>
              <a:t>надає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учню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можливість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застосувати</a:t>
            </a:r>
            <a:r>
              <a:rPr lang="ru-RU" altLang="ru-RU" sz="2400" dirty="0"/>
              <a:t> на </a:t>
            </a:r>
            <a:r>
              <a:rPr lang="ru-RU" altLang="ru-RU" sz="2400" dirty="0" err="1"/>
              <a:t>практиці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здобуті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навички</a:t>
            </a:r>
            <a:r>
              <a:rPr lang="ru-RU" altLang="ru-RU" sz="2400" dirty="0"/>
              <a:t>. </a:t>
            </a:r>
            <a:r>
              <a:rPr lang="ru-RU" altLang="ru-RU" sz="2400" dirty="0" err="1"/>
              <a:t>Найчастіше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використовується</a:t>
            </a:r>
            <a:r>
              <a:rPr lang="ru-RU" altLang="ru-RU" sz="2400" dirty="0"/>
              <a:t> там, де </a:t>
            </a:r>
            <a:r>
              <a:rPr lang="ru-RU" altLang="ru-RU" sz="2400" dirty="0" err="1"/>
              <a:t>необхідно</a:t>
            </a:r>
            <a:r>
              <a:rPr lang="ru-RU" altLang="ru-RU" sz="2400" dirty="0"/>
              <a:t> провести </a:t>
            </a:r>
            <a:r>
              <a:rPr lang="ru-RU" altLang="ru-RU" sz="2400" dirty="0" err="1"/>
              <a:t>кількісний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аналіз</a:t>
            </a:r>
            <a:r>
              <a:rPr lang="ru-RU" altLang="ru-RU" sz="2400" dirty="0"/>
              <a:t>.</a:t>
            </a:r>
          </a:p>
          <a:p>
            <a:pPr>
              <a:lnSpc>
                <a:spcPct val="80000"/>
              </a:lnSpc>
            </a:pPr>
            <a:endParaRPr lang="ru-RU" altLang="ru-RU" sz="2400" b="1" dirty="0"/>
          </a:p>
        </p:txBody>
      </p:sp>
      <p:sp>
        <p:nvSpPr>
          <p:cNvPr id="513034" name="AutoShape 10"/>
          <p:cNvSpPr>
            <a:spLocks noChangeArrowheads="1"/>
          </p:cNvSpPr>
          <p:nvPr/>
        </p:nvSpPr>
        <p:spPr bwMode="auto">
          <a:xfrm>
            <a:off x="900113" y="765175"/>
            <a:ext cx="2592387" cy="504825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dirty="0"/>
              <a:t>кейс-</a:t>
            </a:r>
            <a:r>
              <a:rPr lang="ru-RU" altLang="ru-RU" sz="2400" dirty="0" err="1"/>
              <a:t>випадок</a:t>
            </a:r>
            <a:r>
              <a:rPr lang="ru-RU" altLang="ru-RU" sz="2400" dirty="0"/>
              <a:t>; </a:t>
            </a:r>
          </a:p>
        </p:txBody>
      </p:sp>
      <p:sp>
        <p:nvSpPr>
          <p:cNvPr id="513035" name="AutoShape 11"/>
          <p:cNvSpPr>
            <a:spLocks noChangeArrowheads="1"/>
          </p:cNvSpPr>
          <p:nvPr/>
        </p:nvSpPr>
        <p:spPr bwMode="auto">
          <a:xfrm>
            <a:off x="2484438" y="1196975"/>
            <a:ext cx="2592387" cy="504825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dirty="0"/>
              <a:t>кейс-</a:t>
            </a:r>
            <a:r>
              <a:rPr lang="ru-RU" altLang="ru-RU" sz="2400" dirty="0" err="1"/>
              <a:t>вправа</a:t>
            </a:r>
            <a:r>
              <a:rPr lang="ru-RU" altLang="ru-RU" sz="2400" dirty="0"/>
              <a:t>; </a:t>
            </a:r>
          </a:p>
        </p:txBody>
      </p:sp>
      <p:sp>
        <p:nvSpPr>
          <p:cNvPr id="513036" name="AutoShape 12"/>
          <p:cNvSpPr>
            <a:spLocks noChangeArrowheads="1"/>
          </p:cNvSpPr>
          <p:nvPr/>
        </p:nvSpPr>
        <p:spPr bwMode="auto">
          <a:xfrm>
            <a:off x="4211638" y="1557338"/>
            <a:ext cx="2592387" cy="504825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dirty="0"/>
              <a:t>кейс-</a:t>
            </a:r>
            <a:r>
              <a:rPr lang="ru-RU" altLang="ru-RU" sz="2400" dirty="0" err="1"/>
              <a:t>ситуація</a:t>
            </a:r>
            <a:r>
              <a:rPr lang="ru-RU" altLang="ru-RU" sz="2400" dirty="0"/>
              <a:t>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1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1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513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513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34" grpId="0"/>
      <p:bldP spid="5130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052" name="Group 4"/>
          <p:cNvGrpSpPr>
            <a:grpSpLocks/>
          </p:cNvGrpSpPr>
          <p:nvPr/>
        </p:nvGrpSpPr>
        <p:grpSpPr bwMode="auto">
          <a:xfrm>
            <a:off x="7380288" y="0"/>
            <a:ext cx="1763712" cy="6858000"/>
            <a:chOff x="4649" y="0"/>
            <a:chExt cx="1111" cy="4320"/>
          </a:xfrm>
        </p:grpSpPr>
        <p:grpSp>
          <p:nvGrpSpPr>
            <p:cNvPr id="514053" name="Group 5"/>
            <p:cNvGrpSpPr>
              <a:grpSpLocks/>
            </p:cNvGrpSpPr>
            <p:nvPr/>
          </p:nvGrpSpPr>
          <p:grpSpPr bwMode="auto">
            <a:xfrm>
              <a:off x="4649" y="2115"/>
              <a:ext cx="1111" cy="2205"/>
              <a:chOff x="4670" y="0"/>
              <a:chExt cx="1090" cy="4320"/>
            </a:xfrm>
          </p:grpSpPr>
          <p:pic>
            <p:nvPicPr>
              <p:cNvPr id="514054" name="Picture 6" descr="EPIDE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" y="2115"/>
                <a:ext cx="1090" cy="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4055" name="Picture 7" descr="EPIDE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670" y="0"/>
                <a:ext cx="1090" cy="2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14056" name="Picture 8" descr="EPIDE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1026"/>
              <a:ext cx="1111" cy="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057" name="Picture 9" descr="EPIDE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0"/>
              <a:ext cx="1111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62200"/>
            <a:ext cx="6911975" cy="372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/>
              <a:t>Кейс-</a:t>
            </a:r>
            <a:r>
              <a:rPr lang="ru-RU" altLang="ru-RU" sz="2400" b="1" dirty="0" err="1"/>
              <a:t>ситуація</a:t>
            </a:r>
            <a:r>
              <a:rPr lang="ru-RU" altLang="ru-RU" sz="2400" b="1" dirty="0"/>
              <a:t> – </a:t>
            </a:r>
            <a:r>
              <a:rPr lang="ru-RU" altLang="ru-RU" sz="2400" dirty="0" err="1"/>
              <a:t>класичний</a:t>
            </a:r>
            <a:r>
              <a:rPr lang="ru-RU" altLang="ru-RU" sz="2400" dirty="0"/>
              <a:t>   кейс,   </a:t>
            </a:r>
            <a:r>
              <a:rPr lang="ru-RU" altLang="ru-RU" sz="2400" dirty="0" err="1"/>
              <a:t>що</a:t>
            </a:r>
            <a:r>
              <a:rPr lang="ru-RU" altLang="ru-RU" sz="2400" dirty="0"/>
              <a:t>   </a:t>
            </a:r>
            <a:r>
              <a:rPr lang="ru-RU" altLang="ru-RU" sz="2400" dirty="0" err="1"/>
              <a:t>вимагає</a:t>
            </a:r>
            <a:r>
              <a:rPr lang="ru-RU" altLang="ru-RU" sz="2400" dirty="0"/>
              <a:t>   </a:t>
            </a:r>
            <a:r>
              <a:rPr lang="ru-RU" altLang="ru-RU" sz="2400" dirty="0" err="1"/>
              <a:t>від</a:t>
            </a:r>
            <a:r>
              <a:rPr lang="ru-RU" altLang="ru-RU" sz="2400" dirty="0"/>
              <a:t>  </a:t>
            </a:r>
            <a:r>
              <a:rPr lang="ru-RU" altLang="ru-RU" sz="2400" dirty="0" err="1"/>
              <a:t>учня</a:t>
            </a:r>
            <a:r>
              <a:rPr lang="ru-RU" altLang="ru-RU" sz="2400" dirty="0"/>
              <a:t>   </a:t>
            </a:r>
            <a:r>
              <a:rPr lang="ru-RU" altLang="ru-RU" sz="2400" dirty="0" err="1"/>
              <a:t>аналізу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ситуації</a:t>
            </a:r>
            <a:r>
              <a:rPr lang="ru-RU" altLang="ru-RU" sz="2400" dirty="0"/>
              <a:t>. В </a:t>
            </a:r>
            <a:r>
              <a:rPr lang="ru-RU" altLang="ru-RU" sz="2400" dirty="0" err="1"/>
              <a:t>ньому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найчастіше</a:t>
            </a:r>
            <a:r>
              <a:rPr lang="ru-RU" altLang="ru-RU" sz="2400" dirty="0"/>
              <a:t> ставиться </a:t>
            </a:r>
            <a:r>
              <a:rPr lang="ru-RU" altLang="ru-RU" sz="2400" dirty="0" err="1"/>
              <a:t>запитання</a:t>
            </a:r>
            <a:r>
              <a:rPr lang="ru-RU" altLang="ru-RU" sz="2400" dirty="0"/>
              <a:t>: “</a:t>
            </a:r>
            <a:r>
              <a:rPr lang="ru-RU" altLang="ru-RU" sz="2400" dirty="0" err="1"/>
              <a:t>Чому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ситуація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набула</a:t>
            </a:r>
            <a:r>
              <a:rPr lang="ru-RU" altLang="ru-RU" sz="2400" dirty="0"/>
              <a:t> такого </a:t>
            </a:r>
            <a:r>
              <a:rPr lang="ru-RU" altLang="ru-RU" sz="2400" dirty="0" err="1"/>
              <a:t>розвитку</a:t>
            </a:r>
            <a:r>
              <a:rPr lang="ru-RU" altLang="ru-RU" sz="2400" dirty="0"/>
              <a:t> і як становище </a:t>
            </a:r>
            <a:r>
              <a:rPr lang="ru-RU" altLang="ru-RU" sz="2400" dirty="0" err="1"/>
              <a:t>можна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виправити</a:t>
            </a:r>
            <a:r>
              <a:rPr lang="ru-RU" altLang="ru-RU" sz="2400" dirty="0"/>
              <a:t>?”.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		Кейс-</a:t>
            </a:r>
            <a:r>
              <a:rPr lang="ru-RU" altLang="ru-RU" sz="2400" dirty="0" err="1"/>
              <a:t>ситуація</a:t>
            </a:r>
            <a:r>
              <a:rPr lang="ru-RU" altLang="ru-RU" sz="2400" dirty="0"/>
              <a:t>, як правило, </a:t>
            </a:r>
            <a:r>
              <a:rPr lang="ru-RU" altLang="ru-RU" sz="2400" dirty="0" err="1"/>
              <a:t>вимагає</a:t>
            </a:r>
            <a:r>
              <a:rPr lang="ru-RU" altLang="ru-RU" sz="2400" dirty="0"/>
              <a:t> </a:t>
            </a:r>
            <a:r>
              <a:rPr lang="ru-RU" altLang="ru-RU" sz="2400" dirty="0" err="1"/>
              <a:t>чимало</a:t>
            </a:r>
            <a:r>
              <a:rPr lang="ru-RU" altLang="ru-RU" sz="2400" dirty="0"/>
              <a:t> часу для </a:t>
            </a:r>
            <a:r>
              <a:rPr lang="ru-RU" altLang="ru-RU" sz="2400" dirty="0" err="1"/>
              <a:t>ознайомлення</a:t>
            </a:r>
            <a:r>
              <a:rPr lang="ru-RU" altLang="ru-RU" sz="2400" dirty="0"/>
              <a:t>, тому з метою </a:t>
            </a:r>
            <a:r>
              <a:rPr lang="ru-RU" altLang="ru-RU" sz="2400" dirty="0" err="1"/>
              <a:t>економії</a:t>
            </a:r>
            <a:r>
              <a:rPr lang="ru-RU" altLang="ru-RU" sz="2400" dirty="0"/>
              <a:t> часу </a:t>
            </a:r>
            <a:r>
              <a:rPr lang="ru-RU" altLang="ru-RU" sz="2400" dirty="0" err="1"/>
              <a:t>бажана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попередня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підготовка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вдома</a:t>
            </a:r>
            <a:r>
              <a:rPr lang="ru-RU" altLang="ru-RU" sz="2400" dirty="0"/>
              <a:t>.</a:t>
            </a:r>
          </a:p>
          <a:p>
            <a:pPr>
              <a:lnSpc>
                <a:spcPct val="90000"/>
              </a:lnSpc>
            </a:pP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1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250" y="908050"/>
            <a:ext cx="5113338" cy="1081088"/>
          </a:xfrm>
        </p:spPr>
        <p:txBody>
          <a:bodyPr/>
          <a:lstStyle/>
          <a:p>
            <a:r>
              <a:rPr lang="ru-RU" altLang="ru-RU" sz="3200"/>
              <a:t> Схема роботи над</a:t>
            </a:r>
            <a:br>
              <a:rPr lang="ru-RU" altLang="ru-RU" sz="3200"/>
            </a:br>
            <a:r>
              <a:rPr lang="ru-RU" altLang="ru-RU" sz="3200"/>
              <a:t> кейсом-ситуацією:</a:t>
            </a:r>
          </a:p>
        </p:txBody>
      </p:sp>
      <p:grpSp>
        <p:nvGrpSpPr>
          <p:cNvPr id="515076" name="Group 4"/>
          <p:cNvGrpSpPr>
            <a:grpSpLocks/>
          </p:cNvGrpSpPr>
          <p:nvPr/>
        </p:nvGrpSpPr>
        <p:grpSpPr bwMode="auto">
          <a:xfrm>
            <a:off x="7380288" y="26988"/>
            <a:ext cx="1763712" cy="6858000"/>
            <a:chOff x="4649" y="0"/>
            <a:chExt cx="1111" cy="4320"/>
          </a:xfrm>
        </p:grpSpPr>
        <p:grpSp>
          <p:nvGrpSpPr>
            <p:cNvPr id="515077" name="Group 5"/>
            <p:cNvGrpSpPr>
              <a:grpSpLocks/>
            </p:cNvGrpSpPr>
            <p:nvPr/>
          </p:nvGrpSpPr>
          <p:grpSpPr bwMode="auto">
            <a:xfrm>
              <a:off x="4649" y="2115"/>
              <a:ext cx="1111" cy="2205"/>
              <a:chOff x="4670" y="0"/>
              <a:chExt cx="1090" cy="4320"/>
            </a:xfrm>
          </p:grpSpPr>
          <p:pic>
            <p:nvPicPr>
              <p:cNvPr id="515078" name="Picture 6" descr="EPIDE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" y="2115"/>
                <a:ext cx="1090" cy="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5079" name="Picture 7" descr="EPIDE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670" y="0"/>
                <a:ext cx="1090" cy="2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15080" name="Picture 8" descr="EPIDE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1026"/>
              <a:ext cx="1111" cy="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5081" name="Picture 9" descr="EPIDE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0"/>
              <a:ext cx="1111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/>
              <a:t>1.  </a:t>
            </a:r>
            <a:r>
              <a:rPr lang="ru-RU" altLang="ru-RU" sz="2400" b="1"/>
              <a:t>Аналіз – пошук причин появи симптомів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400" b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/>
              <a:t>2.  Виявлення справжньої причини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400" b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/>
              <a:t>3.  Пошук варіантів рішення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400" b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/>
              <a:t>4.  Вибір оптимального рішення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400" b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/>
              <a:t>5.  Реалізація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2400" b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/>
              <a:t>6.  Контроль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100" name="Group 4"/>
          <p:cNvGrpSpPr>
            <a:grpSpLocks/>
          </p:cNvGrpSpPr>
          <p:nvPr/>
        </p:nvGrpSpPr>
        <p:grpSpPr bwMode="auto">
          <a:xfrm>
            <a:off x="7380288" y="0"/>
            <a:ext cx="1763712" cy="6858000"/>
            <a:chOff x="4649" y="0"/>
            <a:chExt cx="1111" cy="4320"/>
          </a:xfrm>
        </p:grpSpPr>
        <p:grpSp>
          <p:nvGrpSpPr>
            <p:cNvPr id="516101" name="Group 5"/>
            <p:cNvGrpSpPr>
              <a:grpSpLocks/>
            </p:cNvGrpSpPr>
            <p:nvPr/>
          </p:nvGrpSpPr>
          <p:grpSpPr bwMode="auto">
            <a:xfrm>
              <a:off x="4649" y="2115"/>
              <a:ext cx="1111" cy="2205"/>
              <a:chOff x="4670" y="0"/>
              <a:chExt cx="1090" cy="4320"/>
            </a:xfrm>
          </p:grpSpPr>
          <p:pic>
            <p:nvPicPr>
              <p:cNvPr id="516102" name="Picture 6" descr="EPIDE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" y="2115"/>
                <a:ext cx="1090" cy="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6103" name="Picture 7" descr="EPIDE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670" y="0"/>
                <a:ext cx="1090" cy="2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16104" name="Picture 8" descr="EPIDE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1026"/>
              <a:ext cx="1111" cy="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6105" name="Picture 9" descr="EPIDE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0"/>
              <a:ext cx="1111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609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6042025" cy="866775"/>
          </a:xfrm>
        </p:spPr>
        <p:txBody>
          <a:bodyPr/>
          <a:lstStyle/>
          <a:p>
            <a:r>
              <a:rPr lang="ru-RU" altLang="ru-RU" sz="3200"/>
              <a:t>Правила створення кейса: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6911975" cy="42481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altLang="ru-RU" sz="2400" dirty="0"/>
              <a:t> </a:t>
            </a:r>
            <a:r>
              <a:rPr lang="ru-RU" altLang="ru-RU" sz="2400" b="1" dirty="0" err="1"/>
              <a:t>визначається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дія</a:t>
            </a:r>
            <a:r>
              <a:rPr lang="ru-RU" altLang="ru-RU" sz="2400" b="1" dirty="0"/>
              <a:t> і </a:t>
            </a:r>
            <a:r>
              <a:rPr lang="ru-RU" altLang="ru-RU" sz="2400" b="1" dirty="0" err="1"/>
              <a:t>діючі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актори</a:t>
            </a:r>
            <a:r>
              <a:rPr lang="ru-RU" altLang="ru-RU" sz="2400" b="1" dirty="0"/>
              <a:t>, при </a:t>
            </a:r>
            <a:r>
              <a:rPr lang="ru-RU" altLang="ru-RU" sz="2400" b="1" dirty="0" err="1"/>
              <a:t>цьому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можна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дати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їхній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опис</a:t>
            </a:r>
            <a:r>
              <a:rPr lang="ru-RU" altLang="ru-RU" sz="2400" b="1" dirty="0"/>
              <a:t>. Н/д: «</a:t>
            </a:r>
            <a:r>
              <a:rPr lang="ru-RU" altLang="ru-RU" sz="2400" b="1" dirty="0" err="1"/>
              <a:t>Що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робить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певна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людина</a:t>
            </a:r>
            <a:r>
              <a:rPr lang="ru-RU" altLang="ru-RU" sz="2400" b="1" dirty="0"/>
              <a:t>?», « У </a:t>
            </a:r>
            <a:r>
              <a:rPr lang="ru-RU" altLang="ru-RU" sz="2400" b="1" dirty="0" err="1"/>
              <a:t>неї</a:t>
            </a:r>
            <a:r>
              <a:rPr lang="ru-RU" altLang="ru-RU" sz="2400" b="1" dirty="0"/>
              <a:t> є </a:t>
            </a:r>
            <a:r>
              <a:rPr lang="ru-RU" altLang="ru-RU" sz="2400" b="1" dirty="0" err="1"/>
              <a:t>такі</a:t>
            </a:r>
            <a:r>
              <a:rPr lang="ru-RU" altLang="ru-RU" sz="2400" b="1" dirty="0"/>
              <a:t>-то </a:t>
            </a:r>
            <a:r>
              <a:rPr lang="ru-RU" altLang="ru-RU" sz="2400" b="1" dirty="0" err="1"/>
              <a:t>достоїнства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такі</a:t>
            </a:r>
            <a:r>
              <a:rPr lang="ru-RU" altLang="ru-RU" sz="2400" b="1" dirty="0"/>
              <a:t>-то </a:t>
            </a:r>
            <a:r>
              <a:rPr lang="ru-RU" altLang="ru-RU" sz="2400" b="1" dirty="0" err="1"/>
              <a:t>недоліки</a:t>
            </a:r>
            <a:r>
              <a:rPr lang="ru-RU" altLang="ru-RU" sz="2400" b="1" dirty="0"/>
              <a:t>»;</a:t>
            </a:r>
          </a:p>
          <a:p>
            <a:pPr>
              <a:lnSpc>
                <a:spcPct val="90000"/>
              </a:lnSpc>
            </a:pPr>
            <a:endParaRPr lang="ru-RU" altLang="ru-RU" sz="1400" b="1" dirty="0"/>
          </a:p>
          <a:p>
            <a:pPr>
              <a:lnSpc>
                <a:spcPct val="90000"/>
              </a:lnSpc>
            </a:pPr>
            <a:r>
              <a:rPr lang="ru-RU" altLang="ru-RU" sz="2400" b="1" dirty="0" err="1"/>
              <a:t>описується</a:t>
            </a:r>
            <a:r>
              <a:rPr lang="ru-RU" altLang="ru-RU" sz="2400" b="1" dirty="0"/>
              <a:t>    </a:t>
            </a:r>
            <a:r>
              <a:rPr lang="ru-RU" altLang="ru-RU" sz="2400" b="1" dirty="0" err="1"/>
              <a:t>ситуація</a:t>
            </a:r>
            <a:r>
              <a:rPr lang="ru-RU" altLang="ru-RU" sz="2400" b="1" dirty="0"/>
              <a:t>    </a:t>
            </a:r>
            <a:r>
              <a:rPr lang="ru-RU" altLang="ru-RU" sz="2400" i="1" dirty="0"/>
              <a:t>(</a:t>
            </a:r>
            <a:r>
              <a:rPr lang="ru-RU" altLang="ru-RU" sz="2400" i="1" dirty="0" err="1"/>
              <a:t>симптоми</a:t>
            </a:r>
            <a:r>
              <a:rPr lang="ru-RU" altLang="ru-RU" sz="2400" i="1" dirty="0"/>
              <a:t>);</a:t>
            </a:r>
          </a:p>
          <a:p>
            <a:pPr>
              <a:lnSpc>
                <a:spcPct val="90000"/>
              </a:lnSpc>
            </a:pPr>
            <a:endParaRPr lang="ru-RU" altLang="ru-RU" sz="1400" i="1" dirty="0"/>
          </a:p>
          <a:p>
            <a:pPr>
              <a:lnSpc>
                <a:spcPct val="90000"/>
              </a:lnSpc>
            </a:pPr>
            <a:r>
              <a:rPr lang="ru-RU" altLang="ru-RU" sz="2400" b="1" dirty="0" err="1"/>
              <a:t>вказуються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елементи</a:t>
            </a:r>
            <a:r>
              <a:rPr lang="ru-RU" altLang="ru-RU" sz="2400" b="1" dirty="0"/>
              <a:t> антуражу.</a:t>
            </a:r>
          </a:p>
          <a:p>
            <a:pPr>
              <a:lnSpc>
                <a:spcPct val="90000"/>
              </a:lnSpc>
            </a:pPr>
            <a:endParaRPr lang="ru-RU" altLang="ru-RU" sz="24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 dirty="0"/>
              <a:t>		</a:t>
            </a:r>
            <a:r>
              <a:rPr lang="ru-RU" altLang="ru-RU" sz="2400" i="1" dirty="0"/>
              <a:t>Коли </a:t>
            </a:r>
            <a:r>
              <a:rPr lang="ru-RU" altLang="ru-RU" sz="2400" i="1" dirty="0" err="1"/>
              <a:t>складена</a:t>
            </a:r>
            <a:r>
              <a:rPr lang="ru-RU" altLang="ru-RU" sz="2400" i="1" dirty="0"/>
              <a:t> схема кейса, </a:t>
            </a:r>
            <a:r>
              <a:rPr lang="ru-RU" altLang="ru-RU" sz="2400" i="1" dirty="0" err="1"/>
              <a:t>необхідно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визначити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його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методичну</a:t>
            </a:r>
            <a:r>
              <a:rPr lang="ru-RU" altLang="ru-RU" sz="2400" i="1" dirty="0"/>
              <a:t> мету, </a:t>
            </a:r>
            <a:r>
              <a:rPr lang="ru-RU" altLang="ru-RU" sz="2400" i="1" dirty="0" err="1"/>
              <a:t>що</a:t>
            </a:r>
            <a:r>
              <a:rPr lang="ru-RU" altLang="ru-RU" sz="2400" i="1" dirty="0"/>
              <a:t> стане </a:t>
            </a:r>
            <a:r>
              <a:rPr lang="ru-RU" altLang="ru-RU" sz="2400" i="1" dirty="0" err="1"/>
              <a:t>його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віссю</a:t>
            </a:r>
            <a:r>
              <a:rPr lang="ru-RU" altLang="ru-RU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124" name="Group 4"/>
          <p:cNvGrpSpPr>
            <a:grpSpLocks/>
          </p:cNvGrpSpPr>
          <p:nvPr/>
        </p:nvGrpSpPr>
        <p:grpSpPr bwMode="auto">
          <a:xfrm>
            <a:off x="7380288" y="0"/>
            <a:ext cx="1763712" cy="6858000"/>
            <a:chOff x="4649" y="0"/>
            <a:chExt cx="1111" cy="4320"/>
          </a:xfrm>
        </p:grpSpPr>
        <p:grpSp>
          <p:nvGrpSpPr>
            <p:cNvPr id="517125" name="Group 5"/>
            <p:cNvGrpSpPr>
              <a:grpSpLocks/>
            </p:cNvGrpSpPr>
            <p:nvPr/>
          </p:nvGrpSpPr>
          <p:grpSpPr bwMode="auto">
            <a:xfrm>
              <a:off x="4649" y="2115"/>
              <a:ext cx="1111" cy="2205"/>
              <a:chOff x="4670" y="0"/>
              <a:chExt cx="1090" cy="4320"/>
            </a:xfrm>
          </p:grpSpPr>
          <p:pic>
            <p:nvPicPr>
              <p:cNvPr id="517126" name="Picture 6" descr="EPIDE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" y="2115"/>
                <a:ext cx="1090" cy="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7127" name="Picture 7" descr="EPIDE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670" y="0"/>
                <a:ext cx="1090" cy="2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17128" name="Picture 8" descr="EPIDE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1026"/>
              <a:ext cx="1111" cy="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7129" name="Picture 9" descr="EPIDE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0"/>
              <a:ext cx="1111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7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Методичною метою застосування кейс-методу може бути: 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6911975" cy="4306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dirty="0"/>
              <a:t> </a:t>
            </a:r>
            <a:r>
              <a:rPr lang="ru-RU" altLang="ru-RU" sz="2400" b="1" dirty="0" err="1"/>
              <a:t>ілюстрація</a:t>
            </a:r>
            <a:r>
              <a:rPr lang="ru-RU" altLang="ru-RU" sz="2400" b="1" dirty="0"/>
              <a:t> до </a:t>
            </a:r>
            <a:r>
              <a:rPr lang="ru-RU" altLang="ru-RU" sz="2400" b="1" dirty="0" err="1"/>
              <a:t>теорії</a:t>
            </a:r>
            <a:r>
              <a:rPr lang="ru-RU" altLang="ru-RU" sz="2400" b="1" dirty="0"/>
              <a:t>;</a:t>
            </a:r>
          </a:p>
          <a:p>
            <a:pPr>
              <a:lnSpc>
                <a:spcPct val="90000"/>
              </a:lnSpc>
            </a:pPr>
            <a:r>
              <a:rPr lang="ru-RU" altLang="ru-RU" sz="2400" b="1" dirty="0"/>
              <a:t> чисто практична </a:t>
            </a:r>
            <a:r>
              <a:rPr lang="ru-RU" altLang="ru-RU" sz="2400" b="1" dirty="0" err="1"/>
              <a:t>ситуація</a:t>
            </a:r>
            <a:r>
              <a:rPr lang="ru-RU" altLang="ru-RU" sz="2400" b="1" dirty="0"/>
              <a:t>;</a:t>
            </a:r>
          </a:p>
          <a:p>
            <a:pPr>
              <a:lnSpc>
                <a:spcPct val="90000"/>
              </a:lnSpc>
            </a:pPr>
            <a:r>
              <a:rPr lang="ru-RU" altLang="ru-RU" sz="2400" b="1" dirty="0"/>
              <a:t> і </a:t>
            </a:r>
            <a:r>
              <a:rPr lang="ru-RU" altLang="ru-RU" sz="2400" b="1" dirty="0" err="1"/>
              <a:t>їхнє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поєднання</a:t>
            </a:r>
            <a:r>
              <a:rPr lang="ru-RU" altLang="ru-RU" sz="2400" dirty="0"/>
              <a:t>.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dirty="0"/>
              <a:t>		</a:t>
            </a:r>
            <a:r>
              <a:rPr lang="ru-RU" altLang="ru-RU" sz="2400" i="1" dirty="0" err="1"/>
              <a:t>Однак</a:t>
            </a:r>
            <a:r>
              <a:rPr lang="ru-RU" altLang="ru-RU" sz="2400" i="1" dirty="0"/>
              <a:t> у будь-</a:t>
            </a:r>
            <a:r>
              <a:rPr lang="ru-RU" altLang="ru-RU" sz="2400" i="1" dirty="0" err="1"/>
              <a:t>якому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випадку</a:t>
            </a:r>
            <a:r>
              <a:rPr lang="ru-RU" altLang="ru-RU" sz="2400" i="1" dirty="0"/>
              <a:t> мета </a:t>
            </a:r>
            <a:r>
              <a:rPr lang="ru-RU" altLang="ru-RU" sz="2400" i="1" dirty="0" err="1"/>
              <a:t>має</a:t>
            </a:r>
            <a:r>
              <a:rPr lang="ru-RU" altLang="ru-RU" sz="2400" i="1" dirty="0"/>
              <a:t> бути </a:t>
            </a:r>
            <a:r>
              <a:rPr lang="ru-RU" altLang="ru-RU" sz="2400" i="1" dirty="0" err="1"/>
              <a:t>вагомою</a:t>
            </a:r>
            <a:r>
              <a:rPr lang="ru-RU" altLang="ru-RU" sz="2400" i="1" dirty="0"/>
              <a:t>, </a:t>
            </a:r>
            <a:r>
              <a:rPr lang="ru-RU" altLang="ru-RU" sz="2400" i="1" dirty="0" err="1"/>
              <a:t>щоб</a:t>
            </a:r>
            <a:r>
              <a:rPr lang="ru-RU" altLang="ru-RU" sz="2400" i="1" dirty="0"/>
              <a:t> робота з кейсом </a:t>
            </a:r>
            <a:r>
              <a:rPr lang="ru-RU" altLang="ru-RU" sz="2400" i="1" dirty="0" err="1"/>
              <a:t>зацікавила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учнів</a:t>
            </a:r>
            <a:r>
              <a:rPr lang="ru-RU" altLang="ru-RU" sz="2400" i="1" dirty="0"/>
              <a:t>. </a:t>
            </a:r>
            <a:r>
              <a:rPr lang="ru-RU" altLang="ru-RU" sz="2400" i="1" dirty="0" err="1"/>
              <a:t>Цьому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сприятиме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напруженість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ситуації</a:t>
            </a:r>
            <a:r>
              <a:rPr lang="ru-RU" altLang="ru-RU" sz="2400" i="1" dirty="0"/>
              <a:t>, </a:t>
            </a:r>
            <a:r>
              <a:rPr lang="ru-RU" altLang="ru-RU" sz="2400" i="1" dirty="0" err="1"/>
              <a:t>описаної</a:t>
            </a:r>
            <a:r>
              <a:rPr lang="ru-RU" altLang="ru-RU" sz="2400" i="1" dirty="0"/>
              <a:t> в </a:t>
            </a:r>
            <a:r>
              <a:rPr lang="ru-RU" altLang="ru-RU" sz="2400" i="1" dirty="0" err="1"/>
              <a:t>кейсі</a:t>
            </a:r>
            <a:r>
              <a:rPr lang="ru-RU" altLang="ru-RU" sz="2400" i="1" dirty="0"/>
              <a:t>, </a:t>
            </a:r>
            <a:r>
              <a:rPr lang="ru-RU" altLang="ru-RU" sz="2400" i="1" dirty="0" err="1"/>
              <a:t>конфлікт</a:t>
            </a:r>
            <a:r>
              <a:rPr lang="ru-RU" altLang="ru-RU" sz="2400" i="1" dirty="0"/>
              <a:t>, </a:t>
            </a:r>
            <a:r>
              <a:rPr lang="ru-RU" altLang="ru-RU" sz="2400" i="1" dirty="0" err="1"/>
              <a:t>навіть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драматичність</a:t>
            </a:r>
            <a:r>
              <a:rPr lang="ru-RU" altLang="ru-RU" sz="2400" i="1" dirty="0"/>
              <a:t>, </a:t>
            </a:r>
            <a:r>
              <a:rPr lang="ru-RU" altLang="ru-RU" sz="2400" i="1" dirty="0" err="1"/>
              <a:t>що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вимагають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прийняття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швидких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рішень</a:t>
            </a:r>
            <a:r>
              <a:rPr lang="ru-RU" altLang="ru-RU" sz="2400" i="1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 i="1" dirty="0"/>
              <a:t>		</a:t>
            </a:r>
            <a:r>
              <a:rPr lang="ru-RU" altLang="ru-RU" sz="2400" b="1" i="1" dirty="0" err="1"/>
              <a:t>Зміст</a:t>
            </a:r>
            <a:r>
              <a:rPr lang="ru-RU" altLang="ru-RU" sz="2400" b="1" i="1" dirty="0"/>
              <a:t> кейса </a:t>
            </a:r>
            <a:r>
              <a:rPr lang="ru-RU" altLang="ru-RU" sz="2400" i="1" dirty="0"/>
              <a:t>повинен </a:t>
            </a:r>
            <a:r>
              <a:rPr lang="ru-RU" altLang="ru-RU" sz="2400" i="1" dirty="0" err="1"/>
              <a:t>відображати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навчальні</a:t>
            </a:r>
            <a:r>
              <a:rPr lang="ru-RU" altLang="ru-RU" sz="2400" i="1" dirty="0"/>
              <a:t> </a:t>
            </a:r>
            <a:r>
              <a:rPr lang="ru-RU" altLang="ru-RU" sz="2400" i="1" dirty="0" err="1"/>
              <a:t>цілі</a:t>
            </a:r>
            <a:r>
              <a:rPr lang="ru-RU" altLang="ru-RU" sz="2400" i="1" dirty="0"/>
              <a:t>.</a:t>
            </a:r>
            <a:r>
              <a:rPr lang="ru-RU" altLang="ru-RU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260350"/>
            <a:ext cx="4386263" cy="1644650"/>
          </a:xfrm>
        </p:spPr>
        <p:txBody>
          <a:bodyPr/>
          <a:lstStyle/>
          <a:p>
            <a:r>
              <a:rPr lang="uk-UA" altLang="ru-RU" sz="2000" i="1" dirty="0"/>
              <a:t>Приклад кейсу</a:t>
            </a:r>
            <a:r>
              <a:rPr lang="uk-UA" altLang="ru-RU" sz="3200" dirty="0"/>
              <a:t> </a:t>
            </a:r>
            <a:br>
              <a:rPr lang="uk-UA" altLang="ru-RU" sz="3200" dirty="0"/>
            </a:br>
            <a:r>
              <a:rPr lang="uk-UA" altLang="ru-RU" sz="1600" dirty="0"/>
              <a:t/>
            </a:r>
            <a:br>
              <a:rPr lang="uk-UA" altLang="ru-RU" sz="1600" dirty="0"/>
            </a:br>
            <a:r>
              <a:rPr lang="uk-UA" altLang="ru-RU" sz="3200" dirty="0">
                <a:solidFill>
                  <a:srgbClr val="0099CC"/>
                </a:solidFill>
              </a:rPr>
              <a:t>Розробка способів </a:t>
            </a:r>
            <a:br>
              <a:rPr lang="uk-UA" altLang="ru-RU" sz="3200" dirty="0">
                <a:solidFill>
                  <a:srgbClr val="0099CC"/>
                </a:solidFill>
              </a:rPr>
            </a:br>
            <a:r>
              <a:rPr lang="uk-UA" altLang="ru-RU" sz="3200" dirty="0">
                <a:solidFill>
                  <a:srgbClr val="0099CC"/>
                </a:solidFill>
              </a:rPr>
              <a:t>впливу на учня</a:t>
            </a:r>
            <a:r>
              <a:rPr lang="ru-RU" altLang="ru-RU" sz="3200" dirty="0"/>
              <a:t> </a:t>
            </a:r>
          </a:p>
        </p:txBody>
      </p:sp>
      <p:grpSp>
        <p:nvGrpSpPr>
          <p:cNvPr id="518148" name="Group 4"/>
          <p:cNvGrpSpPr>
            <a:grpSpLocks/>
          </p:cNvGrpSpPr>
          <p:nvPr/>
        </p:nvGrpSpPr>
        <p:grpSpPr bwMode="auto">
          <a:xfrm>
            <a:off x="7380288" y="0"/>
            <a:ext cx="1763712" cy="6858000"/>
            <a:chOff x="4649" y="0"/>
            <a:chExt cx="1111" cy="4320"/>
          </a:xfrm>
        </p:grpSpPr>
        <p:grpSp>
          <p:nvGrpSpPr>
            <p:cNvPr id="518149" name="Group 5"/>
            <p:cNvGrpSpPr>
              <a:grpSpLocks/>
            </p:cNvGrpSpPr>
            <p:nvPr/>
          </p:nvGrpSpPr>
          <p:grpSpPr bwMode="auto">
            <a:xfrm>
              <a:off x="4649" y="2115"/>
              <a:ext cx="1111" cy="2205"/>
              <a:chOff x="4670" y="0"/>
              <a:chExt cx="1090" cy="4320"/>
            </a:xfrm>
          </p:grpSpPr>
          <p:pic>
            <p:nvPicPr>
              <p:cNvPr id="518150" name="Picture 6" descr="EPIDE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" y="2115"/>
                <a:ext cx="1090" cy="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8151" name="Picture 7" descr="EPIDE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670" y="0"/>
                <a:ext cx="1090" cy="2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18152" name="Picture 8" descr="EPIDE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1026"/>
              <a:ext cx="1111" cy="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8153" name="Picture 9" descr="EPIDE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0"/>
              <a:ext cx="1111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8323" name="Line 179"/>
          <p:cNvSpPr>
            <a:spLocks noChangeShapeType="1"/>
          </p:cNvSpPr>
          <p:nvPr/>
        </p:nvSpPr>
        <p:spPr bwMode="auto">
          <a:xfrm>
            <a:off x="4446588" y="1790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518661" name="Group 517"/>
          <p:cNvGraphicFramePr>
            <a:graphicFrameLocks noGrp="1"/>
          </p:cNvGraphicFramePr>
          <p:nvPr/>
        </p:nvGraphicFramePr>
        <p:xfrm>
          <a:off x="684213" y="2492375"/>
          <a:ext cx="6624637" cy="3791587"/>
        </p:xfrm>
        <a:graphic>
          <a:graphicData uri="http://schemas.openxmlformats.org/drawingml/2006/table">
            <a:tbl>
              <a:tblPr/>
              <a:tblGrid>
                <a:gridCol w="444500"/>
                <a:gridCol w="2155825"/>
                <a:gridCol w="574675"/>
                <a:gridCol w="574675"/>
                <a:gridCol w="576262"/>
                <a:gridCol w="574675"/>
                <a:gridCol w="574675"/>
                <a:gridCol w="574675"/>
                <a:gridCol w="574675"/>
              </a:tblGrid>
              <a:tr h="3524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№ з/п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Причини поведінки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Малоймовірно  Дуже ймовірно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2425"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38200" indent="-381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73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76400" indent="-304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33600" indent="-304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908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480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052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624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AutoNum type="arabicPeriod"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Низька мотивація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38200" indent="-381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73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76400" indent="-304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33600" indent="-304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908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480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052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624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AutoNum type="arabicPeriod"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Недостатня самостійність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38200" indent="-381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73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76400" indent="-304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33600" indent="-304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908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480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052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624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AutoNum type="arabicPeriod"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Проблеми зі здоров’ям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38200" indent="-381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73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76400" indent="-304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33600" indent="-304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908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480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052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624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AutoNum type="arabicPeriod"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Проблеми в родині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38200" indent="-381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73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76400" indent="-304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33600" indent="-304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908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480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052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624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AutoNum type="arabicPeriod"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Відсутність перспективи росту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38200" indent="-381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73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76400" indent="-304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33600" indent="-304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908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480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052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624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AutoNum type="arabicPeriod"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Розчарованість 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457200" indent="-4572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838200" indent="-3810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2573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76400" indent="-304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33600" indent="-304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908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480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052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62400" indent="-3048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457200" marR="0" lvl="0" indent="-457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AutoNum type="arabicPeriod"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Інші причини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8662" name="AutoShape 518"/>
          <p:cNvSpPr>
            <a:spLocks noChangeArrowheads="1"/>
          </p:cNvSpPr>
          <p:nvPr/>
        </p:nvSpPr>
        <p:spPr bwMode="auto">
          <a:xfrm>
            <a:off x="611188" y="1557338"/>
            <a:ext cx="4386262" cy="792162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ru-RU" sz="1600"/>
              <a:t/>
            </a:r>
            <a:br>
              <a:rPr lang="uk-UA" altLang="ru-RU" sz="1600"/>
            </a:br>
            <a:r>
              <a:rPr lang="ru-RU" altLang="ru-RU" sz="3200"/>
              <a:t> </a:t>
            </a:r>
            <a:r>
              <a:rPr lang="uk-UA" altLang="ru-RU" sz="2000" i="1">
                <a:solidFill>
                  <a:srgbClr val="080808"/>
                </a:solidFill>
              </a:rPr>
              <a:t>Оцінка причин поведінки</a:t>
            </a:r>
            <a:endParaRPr lang="ru-RU" altLang="ru-RU" sz="2000" i="1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1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715" name="AutoShape 331"/>
          <p:cNvSpPr>
            <a:spLocks noGrp="1" noChangeArrowheads="1"/>
          </p:cNvSpPr>
          <p:nvPr>
            <p:ph type="title"/>
          </p:nvPr>
        </p:nvSpPr>
        <p:spPr>
          <a:xfrm>
            <a:off x="684213" y="836613"/>
            <a:ext cx="7924800" cy="708025"/>
          </a:xfrm>
        </p:spPr>
        <p:txBody>
          <a:bodyPr/>
          <a:lstStyle/>
          <a:p>
            <a:r>
              <a:rPr lang="uk-UA" altLang="ru-RU" sz="3200" dirty="0">
                <a:solidFill>
                  <a:srgbClr val="0099CC"/>
                </a:solidFill>
              </a:rPr>
              <a:t>Засоби впливу для зміни поведінки</a:t>
            </a:r>
            <a:r>
              <a:rPr lang="ru-RU" altLang="ru-RU" sz="3200" dirty="0"/>
              <a:t> </a:t>
            </a:r>
          </a:p>
        </p:txBody>
      </p:sp>
      <p:graphicFrame>
        <p:nvGraphicFramePr>
          <p:cNvPr id="528731" name="Group 347"/>
          <p:cNvGraphicFramePr>
            <a:graphicFrameLocks noGrp="1"/>
          </p:cNvGraphicFramePr>
          <p:nvPr>
            <p:ph idx="1"/>
          </p:nvPr>
        </p:nvGraphicFramePr>
        <p:xfrm>
          <a:off x="250825" y="2212975"/>
          <a:ext cx="8569325" cy="4541520"/>
        </p:xfrm>
        <a:graphic>
          <a:graphicData uri="http://schemas.openxmlformats.org/drawingml/2006/table">
            <a:tbl>
              <a:tblPr/>
              <a:tblGrid>
                <a:gridCol w="649288"/>
                <a:gridCol w="6192837"/>
                <a:gridCol w="574675"/>
                <a:gridCol w="433388"/>
                <a:gridCol w="719137"/>
              </a:tblGrid>
              <a:tr h="2238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kumimoji="0" lang="uk-UA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Варіанти дій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</a:t>
                      </a:r>
                      <a:endParaRPr kumimoji="0" lang="uk-UA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</a:t>
                      </a:r>
                      <a:endParaRPr kumimoji="0" lang="uk-UA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Чому</a:t>
                      </a:r>
                      <a:endParaRPr kumimoji="0" lang="uk-UA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Поінформувати Петра про те, що він може  позбавитися стипендії за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даних обставин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Розглянути питання про перспективу майбутнього працевлаштування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Перевести учня в іншу групу (якщо це можливо)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Поговорити з П. Паньком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Запитати одногрупників Петра, як вони прокоментують причини такої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поведінки одногрупника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Проаналізувати свою поведінку (одногрупників) по відношенню до Петра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Запропонувати посаду старости у групі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Залишити все як є ще на 2 місяці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 варіанти</a:t>
                      </a:r>
                      <a:endParaRPr kumimoji="0" lang="uk-UA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7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Як </a:t>
            </a:r>
            <a:r>
              <a:rPr lang="ru-RU" sz="3200" dirty="0" err="1" smtClean="0"/>
              <a:t>специфічний</a:t>
            </a:r>
            <a:r>
              <a:rPr lang="ru-RU" sz="3200" dirty="0" smtClean="0"/>
              <a:t> метод </a:t>
            </a:r>
            <a:r>
              <a:rPr lang="ru-RU" sz="3200" dirty="0" err="1" smtClean="0"/>
              <a:t>навчання</a:t>
            </a:r>
            <a:r>
              <a:rPr lang="ru-RU" sz="3200" dirty="0" smtClean="0"/>
              <a:t>, кейс-метод </a:t>
            </a:r>
            <a:r>
              <a:rPr lang="ru-RU" sz="3200" dirty="0" err="1" smtClean="0"/>
              <a:t>застосовується</a:t>
            </a:r>
            <a:r>
              <a:rPr lang="ru-RU" sz="3200" dirty="0" smtClean="0"/>
              <a:t> для </a:t>
            </a:r>
            <a:r>
              <a:rPr lang="ru-RU" sz="3200" dirty="0" err="1" smtClean="0"/>
              <a:t>розв’язання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властивих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йому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завдань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852936"/>
            <a:ext cx="72831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r>
              <a:rPr lang="ru-RU" sz="2800" dirty="0" smtClean="0"/>
              <a:t>До </a:t>
            </a:r>
            <a:r>
              <a:rPr lang="ru-RU" sz="2800" dirty="0" err="1" smtClean="0"/>
              <a:t>основних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проблем </a:t>
            </a:r>
            <a:r>
              <a:rPr lang="ru-RU" sz="2800" dirty="0" err="1" smtClean="0"/>
              <a:t>належить</a:t>
            </a:r>
            <a:r>
              <a:rPr lang="ru-RU" sz="2800" dirty="0" smtClean="0"/>
              <a:t>:</a:t>
            </a:r>
          </a:p>
          <a:p>
            <a:r>
              <a:rPr lang="ru-RU" sz="2800" b="1" dirty="0" smtClean="0"/>
              <a:t>- </a:t>
            </a:r>
            <a:r>
              <a:rPr lang="ru-RU" sz="2800" b="1" dirty="0" err="1" smtClean="0"/>
              <a:t>технологізація</a:t>
            </a:r>
            <a:r>
              <a:rPr lang="ru-RU" sz="2800" b="1" dirty="0" smtClean="0"/>
              <a:t> і </a:t>
            </a:r>
            <a:r>
              <a:rPr lang="ru-RU" sz="2800" b="1" dirty="0" err="1" smtClean="0"/>
              <a:t>оптимізація</a:t>
            </a:r>
            <a:r>
              <a:rPr lang="ru-RU" sz="2800" b="1" dirty="0" smtClean="0"/>
              <a:t>;</a:t>
            </a:r>
          </a:p>
          <a:p>
            <a:r>
              <a:rPr lang="ru-RU" sz="2800" b="1" dirty="0" smtClean="0"/>
              <a:t>- </a:t>
            </a:r>
            <a:r>
              <a:rPr lang="ru-RU" sz="2800" b="1" dirty="0" err="1" smtClean="0"/>
              <a:t>методологічне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насичення</a:t>
            </a:r>
            <a:r>
              <a:rPr lang="ru-RU" sz="2800" b="1" dirty="0" smtClean="0"/>
              <a:t>;</a:t>
            </a:r>
          </a:p>
          <a:p>
            <a:r>
              <a:rPr lang="ru-RU" sz="2800" b="1" dirty="0" smtClean="0"/>
              <a:t> </a:t>
            </a:r>
            <a:r>
              <a:rPr lang="ru-RU" sz="2800" b="1" dirty="0" err="1" smtClean="0"/>
              <a:t>застосування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навчанні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різних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типів</a:t>
            </a:r>
            <a:r>
              <a:rPr lang="ru-RU" sz="2800" b="1" dirty="0" smtClean="0"/>
              <a:t> і форм;</a:t>
            </a:r>
          </a:p>
          <a:p>
            <a:r>
              <a:rPr lang="ru-RU" sz="2800" b="1" dirty="0" smtClean="0"/>
              <a:t>- </a:t>
            </a:r>
            <a:r>
              <a:rPr lang="ru-RU" sz="2800" b="1" dirty="0" err="1" smtClean="0"/>
              <a:t>компетентісний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підхід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20040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Навчальні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кейс-методу </a:t>
            </a:r>
            <a:r>
              <a:rPr lang="ru-RU" dirty="0" err="1" smtClean="0"/>
              <a:t>полягають</a:t>
            </a:r>
            <a:r>
              <a:rPr lang="ru-RU" dirty="0" smtClean="0"/>
              <a:t> у: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348880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   </a:t>
            </a:r>
            <a:r>
              <a:rPr lang="ru-RU" sz="2200" dirty="0" err="1" smtClean="0"/>
              <a:t>набутті</a:t>
            </a:r>
            <a:r>
              <a:rPr lang="ru-RU" sz="2200" dirty="0" smtClean="0"/>
              <a:t> </a:t>
            </a:r>
            <a:r>
              <a:rPr lang="ru-RU" sz="2200" dirty="0" err="1" smtClean="0"/>
              <a:t>навичок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використання</a:t>
            </a:r>
            <a:r>
              <a:rPr lang="ru-RU" sz="2200" dirty="0" smtClean="0"/>
              <a:t> теоретичного </a:t>
            </a:r>
            <a:r>
              <a:rPr lang="ru-RU" sz="2200" dirty="0" err="1" smtClean="0"/>
              <a:t>матеріалу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аналізу</a:t>
            </a:r>
            <a:r>
              <a:rPr lang="ru-RU" sz="2200" dirty="0" smtClean="0"/>
              <a:t> </a:t>
            </a:r>
            <a:r>
              <a:rPr lang="ru-RU" sz="2200" dirty="0" err="1" smtClean="0"/>
              <a:t>практичних</a:t>
            </a:r>
            <a:r>
              <a:rPr lang="ru-RU" sz="2200" dirty="0" smtClean="0"/>
              <a:t> проблем;</a:t>
            </a:r>
          </a:p>
          <a:p>
            <a:pPr algn="just"/>
            <a:r>
              <a:rPr lang="ru-RU" sz="2200" dirty="0" smtClean="0"/>
              <a:t>-  </a:t>
            </a:r>
            <a:r>
              <a:rPr lang="ru-RU" sz="2200" dirty="0" err="1" smtClean="0"/>
              <a:t>формуванні</a:t>
            </a:r>
            <a:r>
              <a:rPr lang="ru-RU" sz="2200" dirty="0" smtClean="0"/>
              <a:t> </a:t>
            </a:r>
            <a:r>
              <a:rPr lang="ru-RU" sz="2200" dirty="0" err="1" smtClean="0"/>
              <a:t>навичок</a:t>
            </a:r>
            <a:r>
              <a:rPr lang="ru-RU" sz="2200" dirty="0" smtClean="0"/>
              <a:t> </a:t>
            </a:r>
            <a:r>
              <a:rPr lang="ru-RU" sz="2200" dirty="0" err="1" smtClean="0"/>
              <a:t>оцінювання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ситуації</a:t>
            </a:r>
            <a:r>
              <a:rPr lang="ru-RU" sz="2200" dirty="0" smtClean="0"/>
              <a:t>, </a:t>
            </a:r>
            <a:r>
              <a:rPr lang="ru-RU" sz="2200" dirty="0" err="1" smtClean="0"/>
              <a:t>вибір</a:t>
            </a:r>
            <a:r>
              <a:rPr lang="ru-RU" sz="2200" dirty="0" smtClean="0"/>
              <a:t> та </a:t>
            </a:r>
            <a:r>
              <a:rPr lang="ru-RU" sz="2200" dirty="0" err="1" smtClean="0"/>
              <a:t>організацію</a:t>
            </a:r>
            <a:r>
              <a:rPr lang="ru-RU" sz="2200" dirty="0" smtClean="0"/>
              <a:t> </a:t>
            </a:r>
            <a:r>
              <a:rPr lang="ru-RU" sz="2200" dirty="0" err="1" smtClean="0"/>
              <a:t>пошуку</a:t>
            </a:r>
            <a:r>
              <a:rPr lang="ru-RU" sz="2200" dirty="0" smtClean="0"/>
              <a:t> </a:t>
            </a:r>
            <a:r>
              <a:rPr lang="ru-RU" sz="2200" dirty="0" err="1" smtClean="0"/>
              <a:t>основної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інформації</a:t>
            </a:r>
            <a:r>
              <a:rPr lang="ru-RU" sz="2200" dirty="0" smtClean="0"/>
              <a:t>;</a:t>
            </a:r>
          </a:p>
          <a:p>
            <a:pPr algn="just"/>
            <a:r>
              <a:rPr lang="ru-RU" sz="2200" dirty="0" smtClean="0"/>
              <a:t>-  </a:t>
            </a:r>
            <a:r>
              <a:rPr lang="ru-RU" sz="2200" dirty="0" err="1" smtClean="0"/>
              <a:t>вироблені</a:t>
            </a:r>
            <a:r>
              <a:rPr lang="ru-RU" sz="2200" dirty="0" smtClean="0"/>
              <a:t> </a:t>
            </a:r>
            <a:r>
              <a:rPr lang="ru-RU" sz="2200" dirty="0" err="1" smtClean="0"/>
              <a:t>вмінь</a:t>
            </a:r>
            <a:r>
              <a:rPr lang="ru-RU" sz="2200" dirty="0" smtClean="0"/>
              <a:t> </a:t>
            </a:r>
            <a:r>
              <a:rPr lang="ru-RU" sz="2200" dirty="0" err="1" smtClean="0"/>
              <a:t>формулювати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питання</a:t>
            </a:r>
            <a:r>
              <a:rPr lang="ru-RU" sz="2200" dirty="0" smtClean="0"/>
              <a:t> і </a:t>
            </a:r>
            <a:r>
              <a:rPr lang="ru-RU" sz="2200" dirty="0" err="1" smtClean="0"/>
              <a:t>запити</a:t>
            </a:r>
            <a:r>
              <a:rPr lang="ru-RU" sz="2200" dirty="0" smtClean="0"/>
              <a:t>;</a:t>
            </a:r>
          </a:p>
          <a:p>
            <a:pPr algn="just"/>
            <a:r>
              <a:rPr lang="ru-RU" sz="2200" dirty="0" smtClean="0"/>
              <a:t>-  </a:t>
            </a:r>
            <a:r>
              <a:rPr lang="ru-RU" sz="2200" dirty="0" err="1" smtClean="0"/>
              <a:t>виробленні</a:t>
            </a:r>
            <a:r>
              <a:rPr lang="ru-RU" sz="2200" dirty="0" smtClean="0"/>
              <a:t> </a:t>
            </a:r>
            <a:r>
              <a:rPr lang="ru-RU" sz="2200" dirty="0" err="1" smtClean="0"/>
              <a:t>умінь</a:t>
            </a:r>
            <a:r>
              <a:rPr lang="ru-RU" sz="2200" dirty="0" smtClean="0"/>
              <a:t> </a:t>
            </a:r>
            <a:r>
              <a:rPr lang="ru-RU" sz="2200" dirty="0" err="1" smtClean="0"/>
              <a:t>розробляти</a:t>
            </a:r>
            <a:r>
              <a:rPr lang="ru-RU" sz="2200" dirty="0" smtClean="0"/>
              <a:t> </a:t>
            </a:r>
            <a:r>
              <a:rPr lang="ru-RU" sz="2200" dirty="0" err="1" smtClean="0"/>
              <a:t>багатоваріантні</a:t>
            </a:r>
            <a:r>
              <a:rPr lang="ru-RU" sz="2200" dirty="0" smtClean="0"/>
              <a:t> </a:t>
            </a:r>
            <a:r>
              <a:rPr lang="ru-RU" sz="2200" dirty="0" err="1" smtClean="0"/>
              <a:t>підходи</a:t>
            </a:r>
            <a:r>
              <a:rPr lang="ru-RU" sz="2200" dirty="0" smtClean="0"/>
              <a:t> до </a:t>
            </a:r>
            <a:r>
              <a:rPr lang="ru-RU" sz="2200" dirty="0" err="1" smtClean="0"/>
              <a:t>реалізації</a:t>
            </a:r>
            <a:r>
              <a:rPr lang="ru-RU" sz="2200" dirty="0" smtClean="0"/>
              <a:t> плану </a:t>
            </a:r>
            <a:r>
              <a:rPr lang="ru-RU" sz="2200" dirty="0" err="1" smtClean="0"/>
              <a:t>дії</a:t>
            </a:r>
            <a:r>
              <a:rPr lang="ru-RU" sz="2200" dirty="0" smtClean="0"/>
              <a:t>;</a:t>
            </a:r>
          </a:p>
          <a:p>
            <a:pPr algn="just"/>
            <a:r>
              <a:rPr lang="ru-RU" sz="2200" dirty="0" smtClean="0"/>
              <a:t>-  </a:t>
            </a:r>
            <a:r>
              <a:rPr lang="ru-RU" sz="2200" dirty="0" err="1" smtClean="0"/>
              <a:t>формуванні</a:t>
            </a:r>
            <a:r>
              <a:rPr lang="ru-RU" sz="2200" dirty="0" smtClean="0"/>
              <a:t> </a:t>
            </a:r>
            <a:r>
              <a:rPr lang="ru-RU" sz="2200" dirty="0" err="1" smtClean="0"/>
              <a:t>вмінь</a:t>
            </a:r>
            <a:r>
              <a:rPr lang="ru-RU" sz="2200" dirty="0" smtClean="0"/>
              <a:t> </a:t>
            </a:r>
            <a:r>
              <a:rPr lang="ru-RU" sz="2200" dirty="0" err="1" smtClean="0"/>
              <a:t>самостійно</a:t>
            </a:r>
            <a:r>
              <a:rPr lang="ru-RU" sz="2200" dirty="0" smtClean="0"/>
              <a:t> </a:t>
            </a:r>
            <a:r>
              <a:rPr lang="ru-RU" sz="2200" dirty="0" err="1" smtClean="0"/>
              <a:t>приймати</a:t>
            </a:r>
            <a:r>
              <a:rPr lang="ru-RU" sz="2200" dirty="0" smtClean="0"/>
              <a:t> </a:t>
            </a:r>
            <a:r>
              <a:rPr lang="ru-RU" sz="2200" dirty="0" err="1" smtClean="0"/>
              <a:t>рішення</a:t>
            </a:r>
            <a:r>
              <a:rPr lang="ru-RU" sz="2200" dirty="0" smtClean="0"/>
              <a:t> в </a:t>
            </a:r>
            <a:r>
              <a:rPr lang="ru-RU" sz="2200" dirty="0" err="1" smtClean="0"/>
              <a:t>умовах</a:t>
            </a:r>
            <a:r>
              <a:rPr lang="ru-RU" sz="2200" dirty="0" smtClean="0"/>
              <a:t> </a:t>
            </a:r>
            <a:r>
              <a:rPr lang="ru-RU" sz="2200" dirty="0" err="1" smtClean="0"/>
              <a:t>невизначеності</a:t>
            </a:r>
            <a:r>
              <a:rPr lang="ru-RU" sz="2200" dirty="0" smtClean="0"/>
              <a:t>;</a:t>
            </a:r>
          </a:p>
          <a:p>
            <a:pPr algn="just"/>
            <a:r>
              <a:rPr lang="ru-RU" sz="2200" dirty="0" smtClean="0"/>
              <a:t>-  </a:t>
            </a:r>
            <a:r>
              <a:rPr lang="ru-RU" sz="2200" dirty="0" err="1" smtClean="0"/>
              <a:t>формуванні</a:t>
            </a:r>
            <a:r>
              <a:rPr lang="ru-RU" sz="2200" dirty="0" smtClean="0"/>
              <a:t> </a:t>
            </a:r>
            <a:r>
              <a:rPr lang="ru-RU" sz="2200" dirty="0" err="1" smtClean="0"/>
              <a:t>навичок</a:t>
            </a:r>
            <a:r>
              <a:rPr lang="ru-RU" sz="2200" dirty="0" smtClean="0"/>
              <a:t> та </a:t>
            </a:r>
            <a:r>
              <a:rPr lang="ru-RU" sz="2200" dirty="0" err="1" smtClean="0"/>
              <a:t>прийомів</a:t>
            </a:r>
            <a:r>
              <a:rPr lang="ru-RU" sz="2200" dirty="0" smtClean="0"/>
              <a:t> </a:t>
            </a:r>
            <a:r>
              <a:rPr lang="ru-RU" sz="2200" dirty="0" err="1" smtClean="0"/>
              <a:t>всебічного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аналізу</a:t>
            </a:r>
            <a:r>
              <a:rPr lang="ru-RU" sz="2200" dirty="0" smtClean="0"/>
              <a:t> </a:t>
            </a:r>
            <a:r>
              <a:rPr lang="ru-RU" sz="2200" dirty="0" err="1" smtClean="0"/>
              <a:t>ситуацій</a:t>
            </a:r>
            <a:r>
              <a:rPr lang="ru-RU" sz="2200" dirty="0" smtClean="0"/>
              <a:t>, </a:t>
            </a:r>
            <a:r>
              <a:rPr lang="ru-RU" sz="2200" dirty="0" err="1" smtClean="0"/>
              <a:t>прогнозування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способів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розвитку</a:t>
            </a:r>
            <a:r>
              <a:rPr lang="ru-RU" sz="2200" dirty="0" smtClean="0"/>
              <a:t> </a:t>
            </a:r>
            <a:r>
              <a:rPr lang="ru-RU" sz="2200" dirty="0" err="1" smtClean="0"/>
              <a:t>ситуацій</a:t>
            </a:r>
            <a:r>
              <a:rPr lang="ru-RU" sz="2200" dirty="0" smtClean="0"/>
              <a:t>;</a:t>
            </a:r>
          </a:p>
          <a:p>
            <a:pPr algn="just"/>
            <a:r>
              <a:rPr lang="ru-RU" sz="2200" dirty="0" smtClean="0"/>
              <a:t>-  </a:t>
            </a:r>
            <a:r>
              <a:rPr lang="ru-RU" sz="2200" dirty="0" err="1" smtClean="0"/>
              <a:t>формуванні</a:t>
            </a:r>
            <a:r>
              <a:rPr lang="ru-RU" sz="2200" dirty="0" smtClean="0"/>
              <a:t> </a:t>
            </a:r>
            <a:r>
              <a:rPr lang="ru-RU" sz="2200" dirty="0" err="1" smtClean="0"/>
              <a:t>вмінь</a:t>
            </a:r>
            <a:r>
              <a:rPr lang="ru-RU" sz="2200" dirty="0" smtClean="0"/>
              <a:t> та </a:t>
            </a:r>
            <a:r>
              <a:rPr lang="ru-RU" sz="2200" dirty="0" err="1" smtClean="0"/>
              <a:t>навичок</a:t>
            </a:r>
            <a:r>
              <a:rPr lang="ru-RU" sz="2200" dirty="0" smtClean="0"/>
              <a:t> </a:t>
            </a:r>
            <a:r>
              <a:rPr lang="ru-RU" sz="2200" dirty="0" err="1" smtClean="0"/>
              <a:t>конструктивної</a:t>
            </a:r>
            <a:r>
              <a:rPr lang="ru-RU" sz="2200" dirty="0" smtClean="0"/>
              <a:t> критики. 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197949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Кейс-метод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певні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переваги</a:t>
            </a:r>
            <a:r>
              <a:rPr lang="ru-RU" sz="2800" dirty="0" smtClean="0"/>
              <a:t>, так як є не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навчальним</a:t>
            </a:r>
            <a:r>
              <a:rPr lang="ru-RU" sz="2800" dirty="0" smtClean="0"/>
              <a:t>, а й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великий </a:t>
            </a:r>
            <a:r>
              <a:rPr lang="ru-RU" sz="2800" dirty="0" err="1" smtClean="0"/>
              <a:t>виховний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потенціал</a:t>
            </a:r>
            <a:r>
              <a:rPr lang="ru-RU" sz="2800" dirty="0" smtClean="0"/>
              <a:t> з </a:t>
            </a:r>
            <a:r>
              <a:rPr lang="ru-RU" sz="2800" dirty="0" err="1" smtClean="0"/>
              <a:t>позиції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особистісних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якостей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420888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- </a:t>
            </a:r>
            <a:r>
              <a:rPr lang="ru-RU" sz="2400" dirty="0" err="1" smtClean="0"/>
              <a:t>розвиток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працьовитості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креативності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вольових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якостей</a:t>
            </a:r>
            <a:r>
              <a:rPr lang="ru-RU" sz="2400" dirty="0" smtClean="0"/>
              <a:t>, </a:t>
            </a:r>
            <a:r>
              <a:rPr lang="ru-RU" sz="2400" dirty="0" err="1" smtClean="0"/>
              <a:t>цілеспрямованості</a:t>
            </a:r>
            <a:r>
              <a:rPr lang="ru-RU" sz="2400" dirty="0" smtClean="0"/>
              <a:t>;</a:t>
            </a:r>
          </a:p>
          <a:p>
            <a:pPr algn="just"/>
            <a:r>
              <a:rPr lang="ru-RU" sz="2400" dirty="0" smtClean="0"/>
              <a:t>- </a:t>
            </a:r>
            <a:r>
              <a:rPr lang="ru-RU" sz="2400" dirty="0" err="1" smtClean="0"/>
              <a:t>формуванні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здатності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конкурентноспоможності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формуванні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готовності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взяти</a:t>
            </a:r>
            <a:r>
              <a:rPr lang="ru-RU" sz="2400" dirty="0" smtClean="0"/>
              <a:t> на себе </a:t>
            </a:r>
            <a:r>
              <a:rPr lang="ru-RU" sz="2400" dirty="0" err="1" smtClean="0"/>
              <a:t>відповідальності</a:t>
            </a:r>
            <a:r>
              <a:rPr lang="ru-RU" sz="2400" dirty="0" smtClean="0"/>
              <a:t> за </a:t>
            </a:r>
            <a:r>
              <a:rPr lang="ru-RU" sz="2400" dirty="0" err="1" smtClean="0"/>
              <a:t>результати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аналізу</a:t>
            </a:r>
            <a:r>
              <a:rPr lang="ru-RU" sz="2400" dirty="0" smtClean="0"/>
              <a:t> </a:t>
            </a:r>
            <a:r>
              <a:rPr lang="ru-RU" sz="2400" dirty="0" err="1" smtClean="0"/>
              <a:t>ситуації</a:t>
            </a:r>
            <a:r>
              <a:rPr lang="ru-RU" sz="2400" dirty="0" smtClean="0"/>
              <a:t> і за роботу </a:t>
            </a:r>
            <a:r>
              <a:rPr lang="ru-RU" sz="2400" dirty="0" err="1" smtClean="0"/>
              <a:t>всієї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групи</a:t>
            </a:r>
            <a:r>
              <a:rPr lang="ru-RU" sz="2400" dirty="0" smtClean="0"/>
              <a:t>;</a:t>
            </a:r>
          </a:p>
          <a:p>
            <a:pPr algn="just"/>
            <a:r>
              <a:rPr lang="ru-RU" sz="2400" dirty="0" smtClean="0"/>
              <a:t>-  </a:t>
            </a:r>
            <a:r>
              <a:rPr lang="ru-RU" sz="2400" dirty="0" err="1" smtClean="0"/>
              <a:t>формуванні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впевненості</a:t>
            </a:r>
            <a:r>
              <a:rPr lang="ru-RU" sz="2400" dirty="0" smtClean="0"/>
              <a:t> в </a:t>
            </a:r>
            <a:r>
              <a:rPr lang="ru-RU" sz="2400" dirty="0" err="1" smtClean="0"/>
              <a:t>собі</a:t>
            </a:r>
            <a:r>
              <a:rPr lang="ru-RU" sz="2400" dirty="0" smtClean="0"/>
              <a:t>, </a:t>
            </a:r>
            <a:r>
              <a:rPr lang="ru-RU" sz="2400" dirty="0" err="1" smtClean="0"/>
              <a:t>навичок</a:t>
            </a:r>
            <a:r>
              <a:rPr lang="ru-RU" sz="2400" dirty="0" smtClean="0"/>
              <a:t> </a:t>
            </a:r>
            <a:r>
              <a:rPr lang="ru-RU" sz="2400" dirty="0" err="1" smtClean="0"/>
              <a:t>комунікативної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культури</a:t>
            </a:r>
            <a:r>
              <a:rPr lang="ru-RU" sz="2400" dirty="0" smtClean="0"/>
              <a:t>, </a:t>
            </a:r>
            <a:r>
              <a:rPr lang="ru-RU" sz="2400" dirty="0" err="1" smtClean="0"/>
              <a:t>соціально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активної</a:t>
            </a:r>
            <a:r>
              <a:rPr lang="ru-RU" sz="2400" dirty="0" smtClean="0"/>
              <a:t> і </a:t>
            </a:r>
            <a:r>
              <a:rPr lang="ru-RU" sz="2400" dirty="0" err="1" smtClean="0"/>
              <a:t>життєвої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компетентної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здатної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саморозвитку</a:t>
            </a:r>
            <a:r>
              <a:rPr lang="ru-RU" sz="2400" dirty="0" smtClean="0"/>
              <a:t>, </a:t>
            </a:r>
            <a:r>
              <a:rPr lang="ru-RU" sz="2400" dirty="0" err="1" smtClean="0"/>
              <a:t>самовдосконалення</a:t>
            </a:r>
            <a:r>
              <a:rPr lang="ru-RU" sz="2400" dirty="0" smtClean="0"/>
              <a:t> і </a:t>
            </a:r>
            <a:r>
              <a:rPr lang="ru-RU" sz="2400" dirty="0" err="1" smtClean="0"/>
              <a:t>самореалізації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308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31175" cy="1143000"/>
          </a:xfrm>
        </p:spPr>
        <p:txBody>
          <a:bodyPr/>
          <a:lstStyle/>
          <a:p>
            <a:r>
              <a:rPr lang="uk-UA" altLang="ru-RU" sz="2400" dirty="0"/>
              <a:t>	</a:t>
            </a:r>
            <a:r>
              <a:rPr lang="uk-UA" altLang="ru-RU" sz="2400" dirty="0" smtClean="0"/>
              <a:t>Проведені соціологічні дослідження різних форм і методів викладання свідчать, що засвоєння матеріалу</a:t>
            </a:r>
            <a:endParaRPr lang="ru-RU" altLang="ru-RU" sz="2400" dirty="0"/>
          </a:p>
        </p:txBody>
      </p:sp>
      <p:pic>
        <p:nvPicPr>
          <p:cNvPr id="521227" name="Picture 11" descr="http://infosvit.if.ua/wp-content/uploads/2015/07/piramida_metodiv_navchannja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315"/>
            <a:ext cx="6552728" cy="46881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rgbClr val="00CC99"/>
            </a:solidFill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272338" cy="1139825"/>
          </a:xfrm>
        </p:spPr>
        <p:txBody>
          <a:bodyPr/>
          <a:lstStyle/>
          <a:p>
            <a:r>
              <a:rPr lang="uk-UA" altLang="ru-RU" sz="3200" dirty="0"/>
              <a:t>Сучасна освіта повинна вирішувати подвійне завдання:</a:t>
            </a:r>
            <a:endParaRPr lang="ru-RU" altLang="ru-RU" sz="3200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6470104" cy="3724275"/>
          </a:xfrm>
        </p:spPr>
        <p:txBody>
          <a:bodyPr anchor="b"/>
          <a:lstStyle/>
          <a:p>
            <a:pPr algn="just">
              <a:lnSpc>
                <a:spcPct val="90000"/>
              </a:lnSpc>
            </a:pPr>
            <a:r>
              <a:rPr lang="uk-UA" altLang="ru-RU" sz="2400" dirty="0"/>
              <a:t>- </a:t>
            </a:r>
            <a:r>
              <a:rPr lang="uk-UA" altLang="ru-RU" sz="2400" b="1" dirty="0"/>
              <a:t>по перше,</a:t>
            </a:r>
            <a:r>
              <a:rPr lang="uk-UA" altLang="ru-RU" sz="2400" dirty="0"/>
              <a:t> забезпечити загальний розвиток, який спрямований на</a:t>
            </a:r>
            <a:br>
              <a:rPr lang="uk-UA" altLang="ru-RU" sz="2400" dirty="0"/>
            </a:br>
            <a:r>
              <a:rPr lang="uk-UA" altLang="ru-RU" sz="2400" dirty="0"/>
              <a:t>формування інтелектуальних, естетичних, духовно-творчих, моральних,</a:t>
            </a:r>
            <a:br>
              <a:rPr lang="uk-UA" altLang="ru-RU" sz="2400" dirty="0"/>
            </a:br>
            <a:r>
              <a:rPr lang="uk-UA" altLang="ru-RU" sz="2400" dirty="0"/>
              <a:t>психофізичних якостей людини</a:t>
            </a:r>
            <a:r>
              <a:rPr lang="uk-UA" altLang="ru-RU" sz="2400" dirty="0" smtClean="0"/>
              <a:t>;</a:t>
            </a:r>
          </a:p>
          <a:p>
            <a:pPr algn="just">
              <a:lnSpc>
                <a:spcPct val="90000"/>
              </a:lnSpc>
            </a:pPr>
            <a:endParaRPr lang="uk-UA" altLang="ru-RU" sz="2400" dirty="0"/>
          </a:p>
          <a:p>
            <a:pPr algn="just">
              <a:lnSpc>
                <a:spcPct val="90000"/>
              </a:lnSpc>
            </a:pPr>
            <a:r>
              <a:rPr lang="uk-UA" altLang="ru-RU" sz="2400" dirty="0"/>
              <a:t>- </a:t>
            </a:r>
            <a:r>
              <a:rPr lang="uk-UA" altLang="ru-RU" sz="2400" b="1" dirty="0"/>
              <a:t>по друге</a:t>
            </a:r>
            <a:r>
              <a:rPr lang="uk-UA" altLang="ru-RU" sz="2400" dirty="0"/>
              <a:t>, сприяти професійному розвитку, який передбачає  наявність</a:t>
            </a:r>
            <a:br>
              <a:rPr lang="uk-UA" altLang="ru-RU" sz="2400" dirty="0"/>
            </a:br>
            <a:r>
              <a:rPr lang="uk-UA" altLang="ru-RU" sz="2400" dirty="0"/>
              <a:t>загальних здібностей для вирішення спеціальних завдань.</a:t>
            </a:r>
            <a:endParaRPr lang="ru-RU" altLang="ru-RU" sz="2400" dirty="0"/>
          </a:p>
        </p:txBody>
      </p:sp>
      <p:grpSp>
        <p:nvGrpSpPr>
          <p:cNvPr id="492548" name="Group 4"/>
          <p:cNvGrpSpPr>
            <a:grpSpLocks/>
          </p:cNvGrpSpPr>
          <p:nvPr/>
        </p:nvGrpSpPr>
        <p:grpSpPr bwMode="auto">
          <a:xfrm>
            <a:off x="7380288" y="0"/>
            <a:ext cx="1763712" cy="6858000"/>
            <a:chOff x="4649" y="0"/>
            <a:chExt cx="1111" cy="4320"/>
          </a:xfrm>
        </p:grpSpPr>
        <p:grpSp>
          <p:nvGrpSpPr>
            <p:cNvPr id="492549" name="Group 5"/>
            <p:cNvGrpSpPr>
              <a:grpSpLocks/>
            </p:cNvGrpSpPr>
            <p:nvPr/>
          </p:nvGrpSpPr>
          <p:grpSpPr bwMode="auto">
            <a:xfrm>
              <a:off x="4649" y="2115"/>
              <a:ext cx="1111" cy="2205"/>
              <a:chOff x="4670" y="0"/>
              <a:chExt cx="1090" cy="4320"/>
            </a:xfrm>
          </p:grpSpPr>
          <p:pic>
            <p:nvPicPr>
              <p:cNvPr id="492550" name="Picture 6" descr="EPIDE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" y="2115"/>
                <a:ext cx="1090" cy="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2551" name="Picture 7" descr="EPIDE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670" y="0"/>
                <a:ext cx="1090" cy="2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92552" name="Picture 8" descr="EPIDE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1026"/>
              <a:ext cx="1111" cy="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2553" name="Picture 9" descr="EPIDE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0"/>
              <a:ext cx="1111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9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9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49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AutoShape 2"/>
          <p:cNvSpPr>
            <a:spLocks noGrp="1" noChangeArrowheads="1"/>
          </p:cNvSpPr>
          <p:nvPr>
            <p:ph type="title"/>
          </p:nvPr>
        </p:nvSpPr>
        <p:spPr>
          <a:xfrm>
            <a:off x="1476375" y="836613"/>
            <a:ext cx="3960813" cy="1071562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uk-UA" altLang="ru-RU" sz="4000"/>
              <a:t>Кейс-метод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7451725" cy="4306888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RU" sz="2000" dirty="0"/>
              <a:t>		</a:t>
            </a:r>
            <a:r>
              <a:rPr lang="uk-UA" altLang="ru-RU" sz="2400" b="1" dirty="0"/>
              <a:t>Кейс-метод ґрунтується на принципах, які фактично змушують переглянути ролі викладача і учня. Зобов'язання викладача при застосуванні кейс-методу полягає в тому, щоб створити у навчальному кабінеті такі умови, які б дозволили розвинути в учнів вміння критично мислити, аналізувати, спонукати їх до того, щоб в процесі дискусії поділитися власними думками, ідеями, знаннями та досвідом. Зобов'язання учня полягає в тому, щоб збагачуючи своєю творчою енергією навчальний процес, прийняти на себе частку відповідальності за його результативність. </a:t>
            </a:r>
            <a:endParaRPr lang="ru-RU" altLang="ru-RU" sz="2400" b="1" dirty="0"/>
          </a:p>
        </p:txBody>
      </p:sp>
      <p:grpSp>
        <p:nvGrpSpPr>
          <p:cNvPr id="427015" name="Group 7"/>
          <p:cNvGrpSpPr>
            <a:grpSpLocks/>
          </p:cNvGrpSpPr>
          <p:nvPr/>
        </p:nvGrpSpPr>
        <p:grpSpPr bwMode="auto">
          <a:xfrm>
            <a:off x="7380288" y="0"/>
            <a:ext cx="1763712" cy="6858000"/>
            <a:chOff x="4649" y="0"/>
            <a:chExt cx="1111" cy="4320"/>
          </a:xfrm>
        </p:grpSpPr>
        <p:grpSp>
          <p:nvGrpSpPr>
            <p:cNvPr id="427016" name="Group 8"/>
            <p:cNvGrpSpPr>
              <a:grpSpLocks/>
            </p:cNvGrpSpPr>
            <p:nvPr/>
          </p:nvGrpSpPr>
          <p:grpSpPr bwMode="auto">
            <a:xfrm>
              <a:off x="4649" y="2115"/>
              <a:ext cx="1111" cy="2205"/>
              <a:chOff x="4670" y="0"/>
              <a:chExt cx="1090" cy="4320"/>
            </a:xfrm>
          </p:grpSpPr>
          <p:pic>
            <p:nvPicPr>
              <p:cNvPr id="427017" name="Picture 9" descr="EPIDE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" y="2115"/>
                <a:ext cx="1090" cy="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7018" name="Picture 10" descr="EPIDE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670" y="0"/>
                <a:ext cx="1090" cy="2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27019" name="Picture 11" descr="EPIDE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1026"/>
              <a:ext cx="1111" cy="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7020" name="Picture 12" descr="EPIDE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0"/>
              <a:ext cx="1111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6842125" cy="547211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ru-RU" altLang="ru-RU" sz="2400" dirty="0"/>
              <a:t>		</a:t>
            </a:r>
            <a:r>
              <a:rPr lang="ru-RU" altLang="ru-RU" sz="2400" b="1" dirty="0"/>
              <a:t>Таким чином, треба </a:t>
            </a:r>
            <a:r>
              <a:rPr lang="ru-RU" altLang="ru-RU" sz="2400" b="1" dirty="0" err="1"/>
              <a:t>визначити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що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застосування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викладачем</a:t>
            </a:r>
            <a:r>
              <a:rPr lang="ru-RU" altLang="ru-RU" sz="2400" b="1" dirty="0"/>
              <a:t> кейс-методу з одного боку </a:t>
            </a:r>
            <a:r>
              <a:rPr lang="ru-RU" altLang="ru-RU" sz="2400" b="1" dirty="0" err="1"/>
              <a:t>стимулює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індивідуальну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активність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учнів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формує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позитивну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мотивацію</a:t>
            </a:r>
            <a:r>
              <a:rPr lang="ru-RU" altLang="ru-RU" sz="2400" b="1" dirty="0"/>
              <a:t> до </a:t>
            </a:r>
            <a:r>
              <a:rPr lang="ru-RU" altLang="ru-RU" sz="2400" b="1" dirty="0" err="1"/>
              <a:t>навчання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зменшує</a:t>
            </a:r>
            <a:r>
              <a:rPr lang="ru-RU" altLang="ru-RU" sz="2400" b="1" dirty="0"/>
              <a:t> «</a:t>
            </a:r>
            <a:r>
              <a:rPr lang="ru-RU" altLang="ru-RU" sz="2400" b="1" dirty="0" err="1"/>
              <a:t>пасивних</a:t>
            </a:r>
            <a:r>
              <a:rPr lang="ru-RU" altLang="ru-RU" sz="2400" b="1" dirty="0"/>
              <a:t>» і </a:t>
            </a:r>
            <a:r>
              <a:rPr lang="ru-RU" altLang="ru-RU" sz="2400" b="1" dirty="0" err="1"/>
              <a:t>невпевнених</a:t>
            </a:r>
            <a:r>
              <a:rPr lang="ru-RU" altLang="ru-RU" sz="2400" b="1" dirty="0"/>
              <a:t> у </a:t>
            </a:r>
            <a:r>
              <a:rPr lang="ru-RU" altLang="ru-RU" sz="2400" b="1" dirty="0" err="1"/>
              <a:t>собі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учнів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забезпечує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високу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ефективність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навчання</a:t>
            </a:r>
            <a:r>
              <a:rPr lang="ru-RU" altLang="ru-RU" sz="2400" b="1" dirty="0"/>
              <a:t> і </a:t>
            </a:r>
            <a:r>
              <a:rPr lang="ru-RU" altLang="ru-RU" sz="2400" b="1" dirty="0" err="1"/>
              <a:t>розвитку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майбутніх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робітників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формує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певні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особистісні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якості</a:t>
            </a:r>
            <a:r>
              <a:rPr lang="ru-RU" altLang="ru-RU" sz="2400" b="1" dirty="0"/>
              <a:t> і </a:t>
            </a:r>
            <a:r>
              <a:rPr lang="ru-RU" altLang="ru-RU" sz="2400" b="1" dirty="0" err="1"/>
              <a:t>компетенції</a:t>
            </a:r>
            <a:r>
              <a:rPr lang="ru-RU" altLang="ru-RU" sz="2400" b="1" dirty="0"/>
              <a:t>, а з другого </a:t>
            </a:r>
            <a:r>
              <a:rPr lang="ru-RU" altLang="ru-RU" sz="2400" b="1" dirty="0" err="1"/>
              <a:t>дає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можливість</a:t>
            </a:r>
            <a:r>
              <a:rPr lang="ru-RU" altLang="ru-RU" sz="2400" b="1" dirty="0"/>
              <a:t> самому педагогу: </a:t>
            </a:r>
            <a:r>
              <a:rPr lang="ru-RU" altLang="ru-RU" sz="2400" b="1" dirty="0" err="1"/>
              <a:t>самовдосконалюватись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по-іншому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мислити</a:t>
            </a:r>
            <a:r>
              <a:rPr lang="ru-RU" altLang="ru-RU" sz="2400" b="1" dirty="0"/>
              <a:t> й </a:t>
            </a:r>
            <a:r>
              <a:rPr lang="ru-RU" altLang="ru-RU" sz="2400" b="1" dirty="0" err="1"/>
              <a:t>діяти</a:t>
            </a:r>
            <a:r>
              <a:rPr lang="ru-RU" altLang="ru-RU" sz="2400" b="1" dirty="0"/>
              <a:t> та </a:t>
            </a:r>
            <a:r>
              <a:rPr lang="ru-RU" altLang="ru-RU" sz="2400" b="1" dirty="0" err="1"/>
              <a:t>оновлювати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власний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творчий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потенціал</a:t>
            </a:r>
            <a:r>
              <a:rPr lang="ru-RU" altLang="ru-RU" sz="2400" b="1" dirty="0"/>
              <a:t>. </a:t>
            </a:r>
          </a:p>
        </p:txBody>
      </p:sp>
      <p:grpSp>
        <p:nvGrpSpPr>
          <p:cNvPr id="526340" name="Group 4"/>
          <p:cNvGrpSpPr>
            <a:grpSpLocks/>
          </p:cNvGrpSpPr>
          <p:nvPr/>
        </p:nvGrpSpPr>
        <p:grpSpPr bwMode="auto">
          <a:xfrm>
            <a:off x="7380288" y="0"/>
            <a:ext cx="1763712" cy="6858000"/>
            <a:chOff x="4649" y="0"/>
            <a:chExt cx="1111" cy="4320"/>
          </a:xfrm>
        </p:grpSpPr>
        <p:grpSp>
          <p:nvGrpSpPr>
            <p:cNvPr id="526341" name="Group 5"/>
            <p:cNvGrpSpPr>
              <a:grpSpLocks/>
            </p:cNvGrpSpPr>
            <p:nvPr/>
          </p:nvGrpSpPr>
          <p:grpSpPr bwMode="auto">
            <a:xfrm>
              <a:off x="4649" y="2115"/>
              <a:ext cx="1111" cy="2205"/>
              <a:chOff x="4670" y="0"/>
              <a:chExt cx="1090" cy="4320"/>
            </a:xfrm>
          </p:grpSpPr>
          <p:pic>
            <p:nvPicPr>
              <p:cNvPr id="526342" name="Picture 6" descr="EPIDE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" y="2115"/>
                <a:ext cx="1090" cy="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6343" name="Picture 7" descr="EPIDE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670" y="0"/>
                <a:ext cx="1090" cy="2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26344" name="Picture 8" descr="EPIDE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1026"/>
              <a:ext cx="1111" cy="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6345" name="Picture 9" descr="EPIDE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0"/>
              <a:ext cx="1111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Найголовніша</a:t>
            </a:r>
            <a:r>
              <a:rPr lang="ru-RU" dirty="0" smtClean="0"/>
              <a:t> </a:t>
            </a:r>
            <a:r>
              <a:rPr lang="ru-RU" dirty="0" err="1" smtClean="0"/>
              <a:t>навичка</a:t>
            </a:r>
            <a:r>
              <a:rPr lang="ru-RU" dirty="0" smtClean="0"/>
              <a:t> </a:t>
            </a:r>
            <a:r>
              <a:rPr lang="ru-RU" dirty="0" err="1" smtClean="0"/>
              <a:t>учня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err="1" smtClean="0"/>
              <a:t>Найголовнішою</a:t>
            </a:r>
            <a:r>
              <a:rPr lang="ru-RU" b="1" dirty="0" smtClean="0"/>
              <a:t> </a:t>
            </a:r>
            <a:r>
              <a:rPr lang="ru-RU" b="1" dirty="0" err="1" smtClean="0"/>
              <a:t>навичкою</a:t>
            </a:r>
            <a:r>
              <a:rPr lang="ru-RU" b="1" dirty="0" smtClean="0"/>
              <a:t>, яку </a:t>
            </a:r>
            <a:r>
              <a:rPr lang="ru-RU" b="1" dirty="0" err="1" smtClean="0"/>
              <a:t>здобуває</a:t>
            </a:r>
            <a:r>
              <a:rPr lang="ru-RU" b="1" dirty="0" smtClean="0"/>
              <a:t> </a:t>
            </a:r>
            <a:r>
              <a:rPr lang="ru-RU" b="1" dirty="0" err="1" smtClean="0"/>
              <a:t>учень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навчання</a:t>
            </a:r>
            <a:r>
              <a:rPr lang="ru-RU" b="1" dirty="0" smtClean="0"/>
              <a:t>, повинно стати </a:t>
            </a:r>
            <a:r>
              <a:rPr lang="ru-RU" b="1" dirty="0" err="1" smtClean="0"/>
              <a:t>вміння</a:t>
            </a:r>
            <a:r>
              <a:rPr lang="ru-RU" b="1" dirty="0" smtClean="0"/>
              <a:t> 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професійним</a:t>
            </a:r>
            <a:r>
              <a:rPr lang="ru-RU" b="1" dirty="0" smtClean="0"/>
              <a:t> кутом </a:t>
            </a:r>
            <a:r>
              <a:rPr lang="ru-RU" b="1" dirty="0" err="1" smtClean="0"/>
              <a:t>зору</a:t>
            </a:r>
            <a:r>
              <a:rPr lang="ru-RU" b="1" dirty="0" smtClean="0"/>
              <a:t> </a:t>
            </a:r>
            <a:r>
              <a:rPr lang="ru-RU" b="1" dirty="0" err="1" smtClean="0"/>
              <a:t>сприймати</a:t>
            </a:r>
            <a:r>
              <a:rPr lang="ru-RU" b="1" dirty="0" smtClean="0"/>
              <a:t> будь-яку </a:t>
            </a:r>
            <a:r>
              <a:rPr lang="ru-RU" b="1" dirty="0" err="1" smtClean="0"/>
              <a:t>наочну</a:t>
            </a:r>
            <a:r>
              <a:rPr lang="ru-RU" b="1" dirty="0" smtClean="0"/>
              <a:t>, </a:t>
            </a:r>
            <a:r>
              <a:rPr lang="ru-RU" b="1" dirty="0" err="1" smtClean="0"/>
              <a:t>вербальну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інформацію</a:t>
            </a:r>
            <a:r>
              <a:rPr lang="ru-RU" b="1" dirty="0" smtClean="0"/>
              <a:t>, </a:t>
            </a:r>
            <a:r>
              <a:rPr lang="ru-RU" b="1" dirty="0" err="1" smtClean="0"/>
              <a:t>самостійно</a:t>
            </a:r>
            <a:r>
              <a:rPr lang="ru-RU" b="1" dirty="0" smtClean="0"/>
              <a:t> </a:t>
            </a:r>
            <a:r>
              <a:rPr lang="ru-RU" b="1" dirty="0" err="1" smtClean="0"/>
              <a:t>осмислювати</a:t>
            </a:r>
            <a:r>
              <a:rPr lang="ru-RU" b="1" dirty="0" smtClean="0"/>
              <a:t>, </a:t>
            </a:r>
            <a:r>
              <a:rPr lang="ru-RU" b="1" dirty="0" err="1" smtClean="0"/>
              <a:t>приймати</a:t>
            </a:r>
            <a:r>
              <a:rPr lang="ru-RU" b="1" dirty="0" smtClean="0"/>
              <a:t> </a:t>
            </a:r>
            <a:r>
              <a:rPr lang="ru-RU" b="1" dirty="0" err="1" smtClean="0"/>
              <a:t>рішення</a:t>
            </a:r>
            <a:r>
              <a:rPr lang="ru-RU" b="1" dirty="0" smtClean="0"/>
              <a:t>, </a:t>
            </a:r>
            <a:r>
              <a:rPr lang="ru-RU" b="1" dirty="0" err="1" smtClean="0"/>
              <a:t>оцінюючи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можливі</a:t>
            </a:r>
            <a:r>
              <a:rPr lang="ru-RU" b="1" dirty="0" smtClean="0"/>
              <a:t> </a:t>
            </a:r>
            <a:r>
              <a:rPr lang="ru-RU" b="1" dirty="0" err="1" smtClean="0"/>
              <a:t>наслідки</a:t>
            </a:r>
            <a:r>
              <a:rPr lang="ru-RU" b="1" dirty="0" smtClean="0"/>
              <a:t>, </a:t>
            </a:r>
            <a:r>
              <a:rPr lang="ru-RU" b="1" dirty="0" err="1" smtClean="0"/>
              <a:t>визначати</a:t>
            </a:r>
            <a:r>
              <a:rPr lang="ru-RU" b="1" dirty="0" smtClean="0"/>
              <a:t> </a:t>
            </a:r>
            <a:r>
              <a:rPr lang="ru-RU" b="1" dirty="0" err="1" smtClean="0"/>
              <a:t>оптимальні</a:t>
            </a:r>
            <a:r>
              <a:rPr lang="ru-RU" b="1" dirty="0" smtClean="0"/>
              <a:t> шляхи </a:t>
            </a:r>
            <a:r>
              <a:rPr lang="ru-RU" b="1" dirty="0" err="1" smtClean="0"/>
              <a:t>реалізації</a:t>
            </a:r>
            <a:r>
              <a:rPr lang="ru-RU" b="1" dirty="0" smtClean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</a:t>
            </a:r>
            <a:r>
              <a:rPr lang="ru-RU" b="1" dirty="0" err="1" smtClean="0"/>
              <a:t>рішення</a:t>
            </a:r>
            <a:r>
              <a:rPr lang="ru-RU" b="1" dirty="0" smtClean="0"/>
              <a:t>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281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348880"/>
            <a:ext cx="5616624" cy="4477823"/>
          </a:xfrm>
        </p:spPr>
        <p:txBody>
          <a:bodyPr/>
          <a:lstStyle/>
          <a:p>
            <a:pPr algn="just"/>
            <a:r>
              <a:rPr lang="ru-RU" dirty="0" smtClean="0"/>
              <a:t>	Кейс-метод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застосовування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потребам часу і </a:t>
            </a:r>
            <a:r>
              <a:rPr lang="ru-RU" dirty="0" err="1"/>
              <a:t>несе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-39149"/>
            <a:ext cx="3851920" cy="236825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75656" y="-22197"/>
            <a:ext cx="3824808" cy="236825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32" y="3140968"/>
            <a:ext cx="3312368" cy="331236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743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AutoShap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172450" cy="1989138"/>
          </a:xfrm>
        </p:spPr>
        <p:txBody>
          <a:bodyPr anchor="t"/>
          <a:lstStyle/>
          <a:p>
            <a:r>
              <a:rPr lang="en-US" altLang="ru-RU" sz="2000" dirty="0"/>
              <a:t/>
            </a:r>
            <a:br>
              <a:rPr lang="en-US" altLang="ru-RU" sz="2000" dirty="0"/>
            </a:br>
            <a:r>
              <a:rPr lang="en-US" altLang="ru-RU" sz="2000" dirty="0"/>
              <a:t>	</a:t>
            </a:r>
            <a:r>
              <a:rPr lang="uk-UA" altLang="ru-RU" sz="2400" dirty="0"/>
              <a:t>П</a:t>
            </a:r>
            <a:r>
              <a:rPr lang="ru-RU" altLang="ru-RU" sz="2200" dirty="0" err="1"/>
              <a:t>рості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твердження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обґрунтовують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необхідність</a:t>
            </a:r>
            <a:r>
              <a:rPr lang="en-US" altLang="ru-RU" sz="2200" dirty="0"/>
              <a:t> </a:t>
            </a:r>
            <a:r>
              <a:rPr lang="ru-RU" altLang="ru-RU" sz="2200" dirty="0" err="1"/>
              <a:t>використання</a:t>
            </a:r>
            <a:r>
              <a:rPr lang="ru-RU" altLang="ru-RU" sz="2200" dirty="0"/>
              <a:t> в </a:t>
            </a:r>
            <a:r>
              <a:rPr lang="ru-RU" altLang="ru-RU" sz="2200" dirty="0" err="1"/>
              <a:t>системі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освіти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активних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методів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навчання</a:t>
            </a:r>
            <a:r>
              <a:rPr lang="ru-RU" altLang="ru-RU" sz="2200" dirty="0"/>
              <a:t>. </a:t>
            </a:r>
            <a:r>
              <a:rPr lang="ru-RU" altLang="ru-RU" sz="2200" dirty="0" err="1"/>
              <a:t>Дещо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змінивши</a:t>
            </a:r>
            <a:r>
              <a:rPr lang="en-US" altLang="ru-RU" sz="2200" dirty="0"/>
              <a:t> </a:t>
            </a:r>
            <a:r>
              <a:rPr lang="ru-RU" altLang="ru-RU" sz="2200" dirty="0"/>
              <a:t>слова великого </a:t>
            </a:r>
            <a:r>
              <a:rPr lang="ru-RU" altLang="ru-RU" sz="2200" dirty="0" err="1"/>
              <a:t>філософа</a:t>
            </a:r>
            <a:r>
              <a:rPr lang="ru-RU" altLang="ru-RU" sz="2200" dirty="0"/>
              <a:t> </a:t>
            </a:r>
            <a:r>
              <a:rPr lang="ru-RU" altLang="ru-RU" sz="2200" dirty="0" err="1"/>
              <a:t>Конфуція</a:t>
            </a:r>
            <a:r>
              <a:rPr lang="ru-RU" altLang="ru-RU" sz="2200" dirty="0"/>
              <a:t>, </a:t>
            </a:r>
            <a:r>
              <a:rPr lang="ru-RU" altLang="ru-RU" sz="2200" dirty="0" err="1"/>
              <a:t>можна</a:t>
            </a:r>
            <a:r>
              <a:rPr lang="ru-RU" altLang="ru-RU" sz="2200" dirty="0"/>
              <a:t> </a:t>
            </a:r>
            <a:r>
              <a:rPr lang="ru-RU" altLang="ru-RU" sz="2200" dirty="0" err="1"/>
              <a:t>сформулювати</a:t>
            </a:r>
            <a:r>
              <a:rPr lang="ru-RU" altLang="ru-RU" sz="2200" dirty="0"/>
              <a:t> кредо </a:t>
            </a:r>
            <a:r>
              <a:rPr lang="ru-RU" altLang="ru-RU" sz="2200" dirty="0" err="1"/>
              <a:t>інтерактивного</a:t>
            </a:r>
            <a:r>
              <a:rPr lang="en-US" altLang="ru-RU" sz="2200" dirty="0"/>
              <a:t> </a:t>
            </a:r>
            <a:r>
              <a:rPr lang="ru-RU" altLang="ru-RU" sz="2200" dirty="0" err="1"/>
              <a:t>навчання</a:t>
            </a:r>
            <a:r>
              <a:rPr lang="ru-RU" altLang="ru-RU" sz="2200" dirty="0"/>
              <a:t>:</a:t>
            </a:r>
            <a:r>
              <a:rPr lang="ru-RU" altLang="ru-RU" sz="2200" b="0" i="1" dirty="0"/>
              <a:t/>
            </a:r>
            <a:br>
              <a:rPr lang="ru-RU" altLang="ru-RU" sz="2200" b="0" i="1" dirty="0"/>
            </a:br>
            <a:endParaRPr lang="ru-RU" altLang="ru-RU" sz="2200" b="0" i="1" dirty="0"/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b="1" i="1" dirty="0"/>
              <a:t>Те, </a:t>
            </a:r>
            <a:r>
              <a:rPr lang="ru-RU" altLang="ru-RU" b="1" i="1" dirty="0" err="1"/>
              <a:t>що</a:t>
            </a:r>
            <a:r>
              <a:rPr lang="ru-RU" altLang="ru-RU" b="1" i="1" dirty="0"/>
              <a:t> я чую, я </a:t>
            </a:r>
            <a:r>
              <a:rPr lang="ru-RU" altLang="ru-RU" b="1" i="1" dirty="0" err="1"/>
              <a:t>забуваю</a:t>
            </a:r>
            <a:r>
              <a:rPr lang="ru-RU" altLang="ru-RU" b="1" i="1" dirty="0"/>
              <a:t>.</a:t>
            </a:r>
          </a:p>
          <a:p>
            <a:pPr>
              <a:lnSpc>
                <a:spcPct val="90000"/>
              </a:lnSpc>
            </a:pPr>
            <a:r>
              <a:rPr lang="ru-RU" altLang="ru-RU" b="1" i="1" dirty="0"/>
              <a:t>Те, </a:t>
            </a:r>
            <a:r>
              <a:rPr lang="ru-RU" altLang="ru-RU" b="1" i="1" dirty="0" err="1"/>
              <a:t>що</a:t>
            </a:r>
            <a:r>
              <a:rPr lang="ru-RU" altLang="ru-RU" b="1" i="1" dirty="0"/>
              <a:t> я </a:t>
            </a:r>
            <a:r>
              <a:rPr lang="ru-RU" altLang="ru-RU" b="1" i="1" dirty="0" err="1"/>
              <a:t>бачу</a:t>
            </a:r>
            <a:r>
              <a:rPr lang="ru-RU" altLang="ru-RU" b="1" i="1" dirty="0"/>
              <a:t> і чую, я </a:t>
            </a:r>
            <a:r>
              <a:rPr lang="ru-RU" altLang="ru-RU" b="1" i="1" dirty="0" err="1"/>
              <a:t>трохи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пам'ятаю</a:t>
            </a:r>
            <a:r>
              <a:rPr lang="ru-RU" altLang="ru-RU" b="1" i="1" dirty="0"/>
              <a:t>.</a:t>
            </a:r>
          </a:p>
          <a:p>
            <a:pPr>
              <a:lnSpc>
                <a:spcPct val="90000"/>
              </a:lnSpc>
            </a:pPr>
            <a:r>
              <a:rPr lang="ru-RU" altLang="ru-RU" b="1" i="1" dirty="0"/>
              <a:t>Те, </a:t>
            </a:r>
            <a:r>
              <a:rPr lang="ru-RU" altLang="ru-RU" b="1" i="1" dirty="0" err="1"/>
              <a:t>що</a:t>
            </a:r>
            <a:r>
              <a:rPr lang="ru-RU" altLang="ru-RU" b="1" i="1" dirty="0"/>
              <a:t> я чую, </a:t>
            </a:r>
            <a:r>
              <a:rPr lang="ru-RU" altLang="ru-RU" b="1" i="1" dirty="0" err="1"/>
              <a:t>бачу</a:t>
            </a:r>
            <a:r>
              <a:rPr lang="ru-RU" altLang="ru-RU" b="1" i="1" dirty="0"/>
              <a:t> і </a:t>
            </a:r>
            <a:r>
              <a:rPr lang="ru-RU" altLang="ru-RU" b="1" i="1" dirty="0" err="1"/>
              <a:t>обговорюю</a:t>
            </a:r>
            <a:r>
              <a:rPr lang="ru-RU" altLang="ru-RU" b="1" i="1" dirty="0"/>
              <a:t> - я починаю </a:t>
            </a:r>
            <a:r>
              <a:rPr lang="ru-RU" altLang="ru-RU" b="1" i="1" dirty="0" err="1"/>
              <a:t>розуміти</a:t>
            </a:r>
            <a:r>
              <a:rPr lang="ru-RU" altLang="ru-RU" b="1" i="1" dirty="0"/>
              <a:t>.</a:t>
            </a:r>
          </a:p>
          <a:p>
            <a:pPr>
              <a:lnSpc>
                <a:spcPct val="90000"/>
              </a:lnSpc>
            </a:pPr>
            <a:r>
              <a:rPr lang="ru-RU" altLang="ru-RU" b="1" i="1" dirty="0"/>
              <a:t>Коли я чую, </a:t>
            </a:r>
            <a:r>
              <a:rPr lang="ru-RU" altLang="ru-RU" b="1" i="1" dirty="0" err="1"/>
              <a:t>бачу</a:t>
            </a:r>
            <a:r>
              <a:rPr lang="ru-RU" altLang="ru-RU" b="1" i="1" dirty="0"/>
              <a:t>, </a:t>
            </a:r>
            <a:r>
              <a:rPr lang="ru-RU" altLang="ru-RU" b="1" i="1" dirty="0" err="1"/>
              <a:t>обговорюю</a:t>
            </a:r>
            <a:r>
              <a:rPr lang="ru-RU" altLang="ru-RU" b="1" i="1" dirty="0"/>
              <a:t> і </a:t>
            </a:r>
            <a:r>
              <a:rPr lang="ru-RU" altLang="ru-RU" b="1" i="1" dirty="0" err="1"/>
              <a:t>роблю</a:t>
            </a:r>
            <a:r>
              <a:rPr lang="ru-RU" altLang="ru-RU" b="1" i="1" dirty="0"/>
              <a:t> </a:t>
            </a:r>
            <a:r>
              <a:rPr lang="ru-RU" altLang="ru-RU" b="1" dirty="0"/>
              <a:t>- </a:t>
            </a:r>
            <a:r>
              <a:rPr lang="ru-RU" altLang="ru-RU" b="1" i="1" dirty="0"/>
              <a:t>я </a:t>
            </a:r>
            <a:r>
              <a:rPr lang="ru-RU" altLang="ru-RU" b="1" i="1" dirty="0" err="1"/>
              <a:t>набуваю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знань</a:t>
            </a:r>
            <a:r>
              <a:rPr lang="ru-RU" altLang="ru-RU" b="1" i="1" dirty="0"/>
              <a:t> і </a:t>
            </a:r>
            <a:r>
              <a:rPr lang="ru-RU" altLang="ru-RU" b="1" i="1" dirty="0" err="1"/>
              <a:t>навичок</a:t>
            </a:r>
            <a:r>
              <a:rPr lang="ru-RU" altLang="ru-RU" b="1" i="1" dirty="0"/>
              <a:t>.</a:t>
            </a:r>
          </a:p>
          <a:p>
            <a:pPr>
              <a:lnSpc>
                <a:spcPct val="90000"/>
              </a:lnSpc>
            </a:pPr>
            <a:r>
              <a:rPr lang="ru-RU" altLang="ru-RU" b="1" i="1" dirty="0"/>
              <a:t>Коли я передаю </a:t>
            </a:r>
            <a:r>
              <a:rPr lang="ru-RU" altLang="ru-RU" b="1" i="1" dirty="0" err="1"/>
              <a:t>знання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іншим</a:t>
            </a:r>
            <a:r>
              <a:rPr lang="ru-RU" altLang="ru-RU" b="1" i="1" dirty="0"/>
              <a:t>, я стаю </a:t>
            </a:r>
            <a:r>
              <a:rPr lang="ru-RU" altLang="ru-RU" b="1" i="1" dirty="0" err="1"/>
              <a:t>майстром</a:t>
            </a:r>
            <a:r>
              <a:rPr lang="ru-RU" altLang="ru-RU" b="1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2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1000"/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1000"/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1000"/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3200"/>
              <a:t>Інтерактивне навчання</a:t>
            </a:r>
            <a:endParaRPr lang="ru-RU" altLang="ru-RU" sz="3200"/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en-US" altLang="ru-RU" sz="2400" b="1" dirty="0"/>
              <a:t>		</a:t>
            </a:r>
            <a:r>
              <a:rPr lang="uk-UA" altLang="ru-RU" sz="2400" b="1" dirty="0" err="1"/>
              <a:t>Інтерактив</a:t>
            </a:r>
            <a:r>
              <a:rPr lang="uk-UA" altLang="ru-RU" sz="2400" b="1" dirty="0"/>
              <a:t> </a:t>
            </a:r>
            <a:r>
              <a:rPr lang="uk-UA" altLang="ru-RU" sz="2400" i="1" dirty="0"/>
              <a:t>(від </a:t>
            </a:r>
            <a:r>
              <a:rPr lang="uk-UA" altLang="ru-RU" sz="2400" i="1" dirty="0" err="1"/>
              <a:t>анг</a:t>
            </a:r>
            <a:r>
              <a:rPr lang="uk-UA" altLang="ru-RU" sz="2400" i="1" dirty="0"/>
              <a:t>.- взаємний та діяти).</a:t>
            </a:r>
            <a:r>
              <a:rPr lang="uk-UA" altLang="ru-RU" sz="2400" b="1" dirty="0"/>
              <a:t> Інтерактивне навчання</a:t>
            </a:r>
            <a:r>
              <a:rPr lang="en-US" altLang="ru-RU" sz="2400" b="1" dirty="0"/>
              <a:t> </a:t>
            </a:r>
            <a:r>
              <a:rPr lang="uk-UA" altLang="ru-RU" sz="2400" b="1" dirty="0"/>
              <a:t>-</a:t>
            </a:r>
            <a:r>
              <a:rPr lang="en-US" altLang="ru-RU" sz="2400" b="1" dirty="0"/>
              <a:t> </a:t>
            </a:r>
            <a:r>
              <a:rPr lang="uk-UA" altLang="ru-RU" sz="2400" b="1" dirty="0"/>
              <a:t>це спеціальна форма організації пізнавальної активності, що має за мету створення комфортних умов навчання, за яких кожен учень відчуває свою успішність та інтелектуальну спроможність.</a:t>
            </a:r>
            <a:endParaRPr lang="ru-RU" alt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36436"/>
            <a:ext cx="3671248" cy="242156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36436"/>
            <a:ext cx="3671248" cy="242156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AutoShap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820150" cy="1905000"/>
          </a:xfrm>
        </p:spPr>
        <p:txBody>
          <a:bodyPr/>
          <a:lstStyle/>
          <a:p>
            <a:r>
              <a:rPr lang="en-US" altLang="ru-RU" sz="2800" dirty="0">
                <a:solidFill>
                  <a:srgbClr val="A50021"/>
                </a:solidFill>
              </a:rPr>
              <a:t>	</a:t>
            </a:r>
            <a:r>
              <a:rPr lang="uk-UA" altLang="ru-RU" sz="2800" dirty="0">
                <a:solidFill>
                  <a:srgbClr val="A50021"/>
                </a:solidFill>
              </a:rPr>
              <a:t>Суть інтерактивного навчання</a:t>
            </a:r>
            <a:r>
              <a:rPr lang="uk-UA" altLang="ru-RU" sz="2600" dirty="0"/>
              <a:t> </a:t>
            </a:r>
            <a:r>
              <a:rPr lang="uk-UA" altLang="ru-RU" sz="2400" dirty="0"/>
              <a:t>полягає в тому , що навчальний процес відбувається за умови постійної, активної взаємодії всіх учнів; </a:t>
            </a:r>
            <a:br>
              <a:rPr lang="uk-UA" altLang="ru-RU" sz="2400" dirty="0"/>
            </a:br>
            <a:r>
              <a:rPr lang="uk-UA" altLang="ru-RU" sz="2400" dirty="0">
                <a:solidFill>
                  <a:srgbClr val="A50021"/>
                </a:solidFill>
              </a:rPr>
              <a:t>учитель і учень є рівноправними суб'єктами навчання.</a:t>
            </a:r>
            <a:r>
              <a:rPr lang="uk-UA" altLang="ru-RU" sz="3200" dirty="0"/>
              <a:t> </a:t>
            </a:r>
            <a:endParaRPr lang="ru-RU" altLang="ru-RU" sz="3200" dirty="0"/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362200"/>
            <a:ext cx="8964612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sz="2400" dirty="0"/>
              <a:t>Інтерактивне навчання сприяє формуванню навичок та вмінь як предметних, так і </a:t>
            </a:r>
            <a:r>
              <a:rPr lang="uk-UA" altLang="ru-RU" sz="2400" dirty="0" err="1"/>
              <a:t>загальнонавчальних</a:t>
            </a:r>
            <a:r>
              <a:rPr lang="uk-UA" altLang="ru-RU" sz="2400" dirty="0"/>
              <a:t>;</a:t>
            </a:r>
          </a:p>
          <a:p>
            <a:pPr>
              <a:lnSpc>
                <a:spcPct val="90000"/>
              </a:lnSpc>
            </a:pPr>
            <a:r>
              <a:rPr lang="uk-UA" altLang="ru-RU" sz="2400" dirty="0"/>
              <a:t> виробленню життєвих цінностей; </a:t>
            </a:r>
          </a:p>
          <a:p>
            <a:pPr>
              <a:lnSpc>
                <a:spcPct val="90000"/>
              </a:lnSpc>
            </a:pPr>
            <a:r>
              <a:rPr lang="uk-UA" altLang="ru-RU" sz="2400" dirty="0"/>
              <a:t>створенню атмосфери співробітництва, взаємодії; </a:t>
            </a:r>
          </a:p>
          <a:p>
            <a:pPr>
              <a:lnSpc>
                <a:spcPct val="90000"/>
              </a:lnSpc>
            </a:pPr>
            <a:r>
              <a:rPr lang="uk-UA" altLang="ru-RU" sz="2400" dirty="0"/>
              <a:t>розвитку комунікативних якостей.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2400" dirty="0"/>
              <a:t>		Технологія передбачає моделювання життєвих ситуацій, використання рольових ігор, спільне розв'язання проблем.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RU" sz="2400" dirty="0"/>
              <a:t>		Інтерактивне навчання - це навчання діалогу, під час якого відбувається взаємодія учасників педагогічного процесу з метою взаєморозуміння, спільного розв'язання навчальних завдань, розвитку особистісних якостей учнів.</a:t>
            </a: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982085"/>
            <a:ext cx="6923080" cy="48820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7594" name="WordArt 10"/>
          <p:cNvSpPr>
            <a:spLocks noChangeArrowheads="1" noChangeShapeType="1" noTextEdit="1"/>
          </p:cNvSpPr>
          <p:nvPr/>
        </p:nvSpPr>
        <p:spPr bwMode="auto">
          <a:xfrm>
            <a:off x="1835150" y="311916"/>
            <a:ext cx="5473700" cy="12239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080808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50000">
                      <a:srgbClr val="FFFF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КЕЙС-МЕТОД</a:t>
            </a:r>
          </a:p>
        </p:txBody>
      </p:sp>
      <p:sp>
        <p:nvSpPr>
          <p:cNvPr id="67595" name="WordArt 11"/>
          <p:cNvSpPr>
            <a:spLocks noChangeArrowheads="1" noChangeShapeType="1" noTextEdit="1"/>
          </p:cNvSpPr>
          <p:nvPr/>
        </p:nvSpPr>
        <p:spPr bwMode="auto">
          <a:xfrm>
            <a:off x="2005212" y="1492251"/>
            <a:ext cx="5400675" cy="2016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009900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ЯК ФОРМА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009900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ІНТЕРАКТИВНОГО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009900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НАВЧАННЯ</a:t>
            </a:r>
          </a:p>
        </p:txBody>
      </p:sp>
      <p:grpSp>
        <p:nvGrpSpPr>
          <p:cNvPr id="67596" name="Group 12"/>
          <p:cNvGrpSpPr>
            <a:grpSpLocks/>
          </p:cNvGrpSpPr>
          <p:nvPr/>
        </p:nvGrpSpPr>
        <p:grpSpPr bwMode="auto">
          <a:xfrm>
            <a:off x="7380288" y="0"/>
            <a:ext cx="1763712" cy="6858000"/>
            <a:chOff x="4649" y="0"/>
            <a:chExt cx="1111" cy="4320"/>
          </a:xfrm>
        </p:grpSpPr>
        <p:grpSp>
          <p:nvGrpSpPr>
            <p:cNvPr id="67597" name="Group 13"/>
            <p:cNvGrpSpPr>
              <a:grpSpLocks/>
            </p:cNvGrpSpPr>
            <p:nvPr/>
          </p:nvGrpSpPr>
          <p:grpSpPr bwMode="auto">
            <a:xfrm>
              <a:off x="4649" y="2115"/>
              <a:ext cx="1111" cy="2205"/>
              <a:chOff x="4670" y="0"/>
              <a:chExt cx="1090" cy="4320"/>
            </a:xfrm>
          </p:grpSpPr>
          <p:pic>
            <p:nvPicPr>
              <p:cNvPr id="67598" name="Picture 14" descr="EPIDE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" y="2115"/>
                <a:ext cx="1090" cy="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599" name="Picture 15" descr="EPIDEM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670" y="0"/>
                <a:ext cx="1090" cy="2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600" name="Picture 16" descr="EPIDE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1026"/>
              <a:ext cx="1111" cy="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601" name="Picture 17" descr="EPIDEM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0"/>
              <a:ext cx="1111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602" name="Group 18"/>
          <p:cNvGrpSpPr>
            <a:grpSpLocks/>
          </p:cNvGrpSpPr>
          <p:nvPr/>
        </p:nvGrpSpPr>
        <p:grpSpPr bwMode="auto">
          <a:xfrm>
            <a:off x="0" y="0"/>
            <a:ext cx="1763713" cy="6858000"/>
            <a:chOff x="4649" y="0"/>
            <a:chExt cx="1111" cy="4320"/>
          </a:xfrm>
        </p:grpSpPr>
        <p:grpSp>
          <p:nvGrpSpPr>
            <p:cNvPr id="67603" name="Group 19"/>
            <p:cNvGrpSpPr>
              <a:grpSpLocks/>
            </p:cNvGrpSpPr>
            <p:nvPr/>
          </p:nvGrpSpPr>
          <p:grpSpPr bwMode="auto">
            <a:xfrm>
              <a:off x="4649" y="2115"/>
              <a:ext cx="1111" cy="2205"/>
              <a:chOff x="4670" y="0"/>
              <a:chExt cx="1090" cy="4320"/>
            </a:xfrm>
          </p:grpSpPr>
          <p:pic>
            <p:nvPicPr>
              <p:cNvPr id="67604" name="Picture 20" descr="EPIDE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" y="2115"/>
                <a:ext cx="1090" cy="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605" name="Picture 21" descr="EPIDEM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670" y="0"/>
                <a:ext cx="1090" cy="2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7606" name="Picture 22" descr="EPIDE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1026"/>
              <a:ext cx="1111" cy="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607" name="Picture 23" descr="EPIDEM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0"/>
              <a:ext cx="1111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3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4" grpId="0" animBg="1"/>
      <p:bldP spid="67594" grpId="1" animBg="1"/>
      <p:bldP spid="67594" grpId="2" animBg="1"/>
      <p:bldP spid="67594" grpId="3" animBg="1"/>
      <p:bldP spid="675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grpSp>
        <p:nvGrpSpPr>
          <p:cNvPr id="520197" name="Group 5"/>
          <p:cNvGrpSpPr>
            <a:grpSpLocks/>
          </p:cNvGrpSpPr>
          <p:nvPr/>
        </p:nvGrpSpPr>
        <p:grpSpPr bwMode="auto">
          <a:xfrm>
            <a:off x="7380288" y="0"/>
            <a:ext cx="1763712" cy="6858000"/>
            <a:chOff x="4649" y="0"/>
            <a:chExt cx="1111" cy="4320"/>
          </a:xfrm>
        </p:grpSpPr>
        <p:grpSp>
          <p:nvGrpSpPr>
            <p:cNvPr id="520198" name="Group 6"/>
            <p:cNvGrpSpPr>
              <a:grpSpLocks/>
            </p:cNvGrpSpPr>
            <p:nvPr/>
          </p:nvGrpSpPr>
          <p:grpSpPr bwMode="auto">
            <a:xfrm>
              <a:off x="4649" y="2115"/>
              <a:ext cx="1111" cy="2205"/>
              <a:chOff x="4670" y="0"/>
              <a:chExt cx="1090" cy="4320"/>
            </a:xfrm>
          </p:grpSpPr>
          <p:pic>
            <p:nvPicPr>
              <p:cNvPr id="520199" name="Picture 7" descr="EPIDE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" y="2115"/>
                <a:ext cx="1090" cy="2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0200" name="Picture 8" descr="EPIDE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670" y="0"/>
                <a:ext cx="1090" cy="2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20201" name="Picture 9" descr="EPIDE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1026"/>
              <a:ext cx="1111" cy="1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0202" name="Picture 10" descr="EPIDE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649" y="0"/>
              <a:ext cx="1111" cy="1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0196" name="Picture 4" descr="гарвард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424863" cy="55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0194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1268413"/>
            <a:ext cx="8135937" cy="4824412"/>
          </a:xfrm>
        </p:spPr>
        <p:txBody>
          <a:bodyPr/>
          <a:lstStyle/>
          <a:p>
            <a:r>
              <a:rPr lang="uk-UA" altLang="ru-RU" sz="3200">
                <a:solidFill>
                  <a:srgbClr val="FFFF00"/>
                </a:solidFill>
                <a:latin typeface="Arial Black" panose="020B0A04020102020204" pitchFamily="34" charset="0"/>
              </a:rPr>
              <a:t>Гарвардська школа бізнесу.</a:t>
            </a:r>
            <a:br>
              <a:rPr lang="uk-UA" altLang="ru-RU" sz="320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uk-UA" altLang="ru-RU" sz="320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uk-UA" altLang="ru-RU" sz="320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uk-UA" altLang="ru-RU" sz="3200">
                <a:solidFill>
                  <a:srgbClr val="FFFF00"/>
                </a:solidFill>
                <a:latin typeface="Arial Black" panose="020B0A04020102020204" pitchFamily="34" charset="0"/>
              </a:rPr>
              <a:t> 	</a:t>
            </a:r>
            <a:r>
              <a:rPr lang="ru-RU" altLang="ru-RU">
                <a:solidFill>
                  <a:srgbClr val="FFFF00"/>
                </a:solidFill>
              </a:rPr>
              <a:t>Вперше кейс-метод був застосований у 1910 р. при викладі управлінських дисциплін у Гарвардський бізнес-школі, який добре відомий інноваціями.</a:t>
            </a:r>
            <a:r>
              <a:rPr lang="ru-RU" altLang="ru-RU" b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636838"/>
            <a:ext cx="8066087" cy="37433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		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altLang="ru-RU" sz="3200" b="1" dirty="0">
                <a:solidFill>
                  <a:srgbClr val="FFFF00"/>
                </a:solidFill>
              </a:rPr>
              <a:t>		</a:t>
            </a:r>
            <a:r>
              <a:rPr lang="ru-RU" altLang="ru-RU" sz="3200" b="1" dirty="0"/>
              <a:t>В  </a:t>
            </a:r>
            <a:r>
              <a:rPr lang="ru-RU" altLang="ru-RU" sz="3200" b="1" dirty="0" err="1"/>
              <a:t>Україні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даний</a:t>
            </a:r>
            <a:r>
              <a:rPr lang="ru-RU" altLang="ru-RU" sz="3200" b="1" dirty="0"/>
              <a:t> метод став </a:t>
            </a:r>
            <a:r>
              <a:rPr lang="ru-RU" altLang="ru-RU" sz="3200" b="1" dirty="0" err="1"/>
              <a:t>поширюватись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тільки</a:t>
            </a:r>
            <a:r>
              <a:rPr lang="ru-RU" altLang="ru-RU" sz="3200" b="1" dirty="0"/>
              <a:t> у </a:t>
            </a:r>
            <a:r>
              <a:rPr lang="ru-RU" altLang="ru-RU" sz="3200" b="1" dirty="0" err="1"/>
              <a:t>другій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половині</a:t>
            </a:r>
            <a:r>
              <a:rPr lang="ru-RU" altLang="ru-RU" sz="3200" b="1" dirty="0"/>
              <a:t> 90-х </a:t>
            </a:r>
            <a:r>
              <a:rPr lang="ru-RU" altLang="ru-RU" sz="3200" b="1" dirty="0" err="1"/>
              <a:t>років</a:t>
            </a:r>
            <a:r>
              <a:rPr lang="ru-RU" altLang="ru-RU" sz="3200" b="1" dirty="0"/>
              <a:t> ХХ ст., як </a:t>
            </a:r>
            <a:r>
              <a:rPr lang="ru-RU" altLang="ru-RU" sz="3200" b="1" dirty="0" err="1"/>
              <a:t>пізнавальна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акселерація</a:t>
            </a:r>
            <a:r>
              <a:rPr lang="ru-RU" altLang="ru-RU" sz="3200" b="1" dirty="0"/>
              <a:t> у </a:t>
            </a:r>
            <a:r>
              <a:rPr lang="ru-RU" altLang="ru-RU" sz="3200" b="1" dirty="0" err="1"/>
              <a:t>процесі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вивчення</a:t>
            </a:r>
            <a:r>
              <a:rPr lang="ru-RU" altLang="ru-RU" sz="3200" b="1" dirty="0"/>
              <a:t> </a:t>
            </a:r>
            <a:r>
              <a:rPr lang="ru-RU" altLang="ru-RU" sz="3200" b="1" dirty="0" err="1"/>
              <a:t>природничих</a:t>
            </a:r>
            <a:r>
              <a:rPr lang="ru-RU" altLang="ru-RU" sz="3200" b="1" dirty="0"/>
              <a:t> наук.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6632"/>
            <a:ext cx="34290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">
      <a:dk1>
        <a:srgbClr val="006600"/>
      </a:dk1>
      <a:lt1>
        <a:srgbClr val="FFFFFF"/>
      </a:lt1>
      <a:dk2>
        <a:srgbClr val="006666"/>
      </a:dk2>
      <a:lt2>
        <a:srgbClr val="808000"/>
      </a:lt2>
      <a:accent1>
        <a:srgbClr val="FFFF99"/>
      </a:accent1>
      <a:accent2>
        <a:srgbClr val="FFFF99"/>
      </a:accent2>
      <a:accent3>
        <a:srgbClr val="FFFFFF"/>
      </a:accent3>
      <a:accent4>
        <a:srgbClr val="005600"/>
      </a:accent4>
      <a:accent5>
        <a:srgbClr val="FFFFCA"/>
      </a:accent5>
      <a:accent6>
        <a:srgbClr val="E7E78A"/>
      </a:accent6>
      <a:hlink>
        <a:srgbClr val="00CC99"/>
      </a:hlink>
      <a:folHlink>
        <a:srgbClr val="FFCC00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0000"/>
        </a:dk1>
        <a:lt1>
          <a:srgbClr val="99CC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CAE2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000000"/>
        </a:dk1>
        <a:lt1>
          <a:srgbClr val="99CCFF"/>
        </a:lt1>
        <a:dk2>
          <a:srgbClr val="000000"/>
        </a:dk2>
        <a:lt2>
          <a:srgbClr val="808000"/>
        </a:lt2>
        <a:accent1>
          <a:srgbClr val="FFFF99"/>
        </a:accent1>
        <a:accent2>
          <a:srgbClr val="99CC00"/>
        </a:accent2>
        <a:accent3>
          <a:srgbClr val="CAE2FF"/>
        </a:accent3>
        <a:accent4>
          <a:srgbClr val="000000"/>
        </a:accent4>
        <a:accent5>
          <a:srgbClr val="FFFF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1">
        <a:dk1>
          <a:srgbClr val="000000"/>
        </a:dk1>
        <a:lt1>
          <a:srgbClr val="99CCFF"/>
        </a:lt1>
        <a:dk2>
          <a:srgbClr val="000000"/>
        </a:dk2>
        <a:lt2>
          <a:srgbClr val="808000"/>
        </a:lt2>
        <a:accent1>
          <a:srgbClr val="FFFF99"/>
        </a:accent1>
        <a:accent2>
          <a:srgbClr val="FFCC99"/>
        </a:accent2>
        <a:accent3>
          <a:srgbClr val="CAE2FF"/>
        </a:accent3>
        <a:accent4>
          <a:srgbClr val="000000"/>
        </a:accent4>
        <a:accent5>
          <a:srgbClr val="FFFFCA"/>
        </a:accent5>
        <a:accent6>
          <a:srgbClr val="E7B98A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2">
        <a:dk1>
          <a:srgbClr val="000000"/>
        </a:dk1>
        <a:lt1>
          <a:srgbClr val="99CCFF"/>
        </a:lt1>
        <a:dk2>
          <a:srgbClr val="000000"/>
        </a:dk2>
        <a:lt2>
          <a:srgbClr val="808000"/>
        </a:lt2>
        <a:accent1>
          <a:srgbClr val="FFFF99"/>
        </a:accent1>
        <a:accent2>
          <a:srgbClr val="FFFF66"/>
        </a:accent2>
        <a:accent3>
          <a:srgbClr val="CAE2FF"/>
        </a:accent3>
        <a:accent4>
          <a:srgbClr val="000000"/>
        </a:accent4>
        <a:accent5>
          <a:srgbClr val="FFFFCA"/>
        </a:accent5>
        <a:accent6>
          <a:srgbClr val="E7E75C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3">
        <a:dk1>
          <a:srgbClr val="000000"/>
        </a:dk1>
        <a:lt1>
          <a:srgbClr val="CCECFF"/>
        </a:lt1>
        <a:dk2>
          <a:srgbClr val="000000"/>
        </a:dk2>
        <a:lt2>
          <a:srgbClr val="808000"/>
        </a:lt2>
        <a:accent1>
          <a:srgbClr val="FFFF99"/>
        </a:accent1>
        <a:accent2>
          <a:srgbClr val="FFFFCC"/>
        </a:accent2>
        <a:accent3>
          <a:srgbClr val="E2F4FF"/>
        </a:accent3>
        <a:accent4>
          <a:srgbClr val="000000"/>
        </a:accent4>
        <a:accent5>
          <a:srgbClr val="FFFFCA"/>
        </a:accent5>
        <a:accent6>
          <a:srgbClr val="E7E7B9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4">
        <a:dk1>
          <a:srgbClr val="000000"/>
        </a:dk1>
        <a:lt1>
          <a:srgbClr val="CCECFF"/>
        </a:lt1>
        <a:dk2>
          <a:srgbClr val="000000"/>
        </a:dk2>
        <a:lt2>
          <a:srgbClr val="808000"/>
        </a:lt2>
        <a:accent1>
          <a:srgbClr val="FFFF99"/>
        </a:accent1>
        <a:accent2>
          <a:srgbClr val="FFFF99"/>
        </a:accent2>
        <a:accent3>
          <a:srgbClr val="E2F4FF"/>
        </a:accent3>
        <a:accent4>
          <a:srgbClr val="000000"/>
        </a:accent4>
        <a:accent5>
          <a:srgbClr val="FFFFCA"/>
        </a:accent5>
        <a:accent6>
          <a:srgbClr val="E7E78A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5">
        <a:dk1>
          <a:srgbClr val="000000"/>
        </a:dk1>
        <a:lt1>
          <a:srgbClr val="CCECFF"/>
        </a:lt1>
        <a:dk2>
          <a:srgbClr val="000000"/>
        </a:dk2>
        <a:lt2>
          <a:srgbClr val="808000"/>
        </a:lt2>
        <a:accent1>
          <a:srgbClr val="FFFF99"/>
        </a:accent1>
        <a:accent2>
          <a:srgbClr val="FFFF99"/>
        </a:accent2>
        <a:accent3>
          <a:srgbClr val="E2F4FF"/>
        </a:accent3>
        <a:accent4>
          <a:srgbClr val="000000"/>
        </a:accent4>
        <a:accent5>
          <a:srgbClr val="FFFFCA"/>
        </a:accent5>
        <a:accent6>
          <a:srgbClr val="E7E78A"/>
        </a:accent6>
        <a:hlink>
          <a:srgbClr val="0000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6">
        <a:dk1>
          <a:srgbClr val="000000"/>
        </a:dk1>
        <a:lt1>
          <a:srgbClr val="CCECFF"/>
        </a:lt1>
        <a:dk2>
          <a:srgbClr val="000099"/>
        </a:dk2>
        <a:lt2>
          <a:srgbClr val="808000"/>
        </a:lt2>
        <a:accent1>
          <a:srgbClr val="FFFF99"/>
        </a:accent1>
        <a:accent2>
          <a:srgbClr val="FFFF99"/>
        </a:accent2>
        <a:accent3>
          <a:srgbClr val="E2F4FF"/>
        </a:accent3>
        <a:accent4>
          <a:srgbClr val="000000"/>
        </a:accent4>
        <a:accent5>
          <a:srgbClr val="FFFFCA"/>
        </a:accent5>
        <a:accent6>
          <a:srgbClr val="E7E78A"/>
        </a:accent6>
        <a:hlink>
          <a:srgbClr val="0000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1609</TotalTime>
  <Words>777</Words>
  <Application>Microsoft Office PowerPoint</Application>
  <PresentationFormat>Экран (4:3)</PresentationFormat>
  <Paragraphs>263</Paragraphs>
  <Slides>34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Arial Black</vt:lpstr>
      <vt:lpstr>Times New Roman</vt:lpstr>
      <vt:lpstr>Wingdings</vt:lpstr>
      <vt:lpstr>Capsules</vt:lpstr>
      <vt:lpstr>Презентация PowerPoint</vt:lpstr>
      <vt:lpstr>Особистісно-орієнтована освіта базується на таких засадах:</vt:lpstr>
      <vt:lpstr> Проведені соціологічні дослідження різних форм і методів викладання свідчать, що засвоєння матеріалу</vt:lpstr>
      <vt:lpstr>  Прості твердження обґрунтовують необхідність використання в системі освіти активних методів навчання. Дещо змінивши слова великого філософа Конфуція, можна сформулювати кредо інтерактивного навчання: </vt:lpstr>
      <vt:lpstr>Інтерактивне навчання</vt:lpstr>
      <vt:lpstr> Суть інтерактивного навчання полягає в тому , що навчальний процес відбувається за умови постійної, активної взаємодії всіх учнів;  учитель і учень є рівноправними суб'єктами навчання. </vt:lpstr>
      <vt:lpstr>Презентация PowerPoint</vt:lpstr>
      <vt:lpstr>Гарвардська школа бізнесу.    Вперше кейс-метод був застосований у 1910 р. при викладі управлінських дисциплін у Гарвардський бізнес-школі, який добре відомий інноваціями. </vt:lpstr>
      <vt:lpstr>Презентация PowerPoint</vt:lpstr>
      <vt:lpstr>Кейс-метод</vt:lpstr>
      <vt:lpstr>Кейс – це події,</vt:lpstr>
      <vt:lpstr> </vt:lpstr>
      <vt:lpstr>Презентация PowerPoint</vt:lpstr>
      <vt:lpstr>Презентация PowerPoint</vt:lpstr>
      <vt:lpstr>Презентация PowerPoint</vt:lpstr>
      <vt:lpstr>Кейс може бути  коротким чи довгим</vt:lpstr>
      <vt:lpstr>Презентация PowerPoint</vt:lpstr>
      <vt:lpstr>Основними елементами кейсу є:</vt:lpstr>
      <vt:lpstr>Презентация PowerPoint</vt:lpstr>
      <vt:lpstr>Існують наступні типи кейсів:</vt:lpstr>
      <vt:lpstr>Презентация PowerPoint</vt:lpstr>
      <vt:lpstr> Схема роботи над  кейсом-ситуацією:</vt:lpstr>
      <vt:lpstr>Правила створення кейса:</vt:lpstr>
      <vt:lpstr>Методичною метою застосування кейс-методу може бути: </vt:lpstr>
      <vt:lpstr>Приклад кейсу   Розробка способів  впливу на учня </vt:lpstr>
      <vt:lpstr>Засоби впливу для зміни поведінки </vt:lpstr>
      <vt:lpstr>Як специфічний метод навчання, кейс-метод застосовується для розв’язання властивих йому завдань</vt:lpstr>
      <vt:lpstr>Навчальні завдання кейс-методу полягають у: </vt:lpstr>
      <vt:lpstr>Кейс-метод має певні переваги, так як є не тільки навчальним, а й має великий виховний потенціал з позиції формування особистісних якостей:</vt:lpstr>
      <vt:lpstr>Сучасна освіта повинна вирішувати подвійне завдання:</vt:lpstr>
      <vt:lpstr>Кейс-метод</vt:lpstr>
      <vt:lpstr>Презентация PowerPoint</vt:lpstr>
      <vt:lpstr>Найголовніша навичка учня</vt:lpstr>
      <vt:lpstr> Кейс-метод сьогодні має активне застосовування в Україні, оскільки відповідає потребам часу і несе в собі великі можливості.</vt:lpstr>
    </vt:vector>
  </TitlesOfParts>
  <Company>Rovno NPP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Lenovo</cp:lastModifiedBy>
  <cp:revision>69</cp:revision>
  <cp:lastPrinted>1601-01-01T00:00:00Z</cp:lastPrinted>
  <dcterms:created xsi:type="dcterms:W3CDTF">2015-12-24T12:23:16Z</dcterms:created>
  <dcterms:modified xsi:type="dcterms:W3CDTF">2018-03-19T20:45:59Z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