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5" r:id="rId7"/>
    <p:sldId id="261" r:id="rId8"/>
    <p:sldId id="262" r:id="rId9"/>
    <p:sldId id="263" r:id="rId10"/>
    <p:sldId id="264" r:id="rId11"/>
    <p:sldId id="265" r:id="rId12"/>
    <p:sldId id="286" r:id="rId13"/>
    <p:sldId id="278" r:id="rId14"/>
    <p:sldId id="276" r:id="rId15"/>
    <p:sldId id="277" r:id="rId16"/>
    <p:sldId id="279" r:id="rId17"/>
    <p:sldId id="280" r:id="rId18"/>
    <p:sldId id="281" r:id="rId19"/>
    <p:sldId id="282" r:id="rId20"/>
    <p:sldId id="283" r:id="rId21"/>
    <p:sldId id="284" r:id="rId22"/>
    <p:sldId id="285" r:id="rId23"/>
    <p:sldId id="266" r:id="rId24"/>
    <p:sldId id="267" r:id="rId25"/>
    <p:sldId id="268" r:id="rId26"/>
    <p:sldId id="270" r:id="rId27"/>
    <p:sldId id="274"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027" autoAdjust="0"/>
  </p:normalViewPr>
  <p:slideViewPr>
    <p:cSldViewPr>
      <p:cViewPr varScale="1">
        <p:scale>
          <a:sx n="71" d="100"/>
          <a:sy n="71" d="100"/>
        </p:scale>
        <p:origin x="-49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20A2B71-6ACB-4A16-82A0-647EF74EB8B9}" type="datetimeFigureOut">
              <a:rPr lang="ru-RU"/>
              <a:pPr>
                <a:defRPr/>
              </a:pPr>
              <a:t>13.03.2018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7312D6-5952-444C-B8ED-58783047A8A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67E71D-5FF3-47CA-84D0-00A234CF21BA}" type="datetimeFigureOut">
              <a:rPr lang="ru-RU"/>
              <a:pPr>
                <a:defRPr/>
              </a:pPr>
              <a:t>13.03.2018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C3B00EE-C1D5-44BF-AF24-CAC223D256E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B76C7DC-BF09-40B5-8C92-E040DFAD8C44}" type="datetimeFigureOut">
              <a:rPr lang="ru-RU"/>
              <a:pPr>
                <a:defRPr/>
              </a:pPr>
              <a:t>13.03.2018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117C06-1503-406F-BF57-CF76BCA637B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407D993-0E6C-49A3-B508-D82D2DE56C92}" type="datetimeFigureOut">
              <a:rPr lang="ru-RU"/>
              <a:pPr>
                <a:defRPr/>
              </a:pPr>
              <a:t>13.03.2018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5E3603B-856C-44D7-8D25-F03C9553490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D59102F-D9F7-4FFC-87A4-035980E44DE4}" type="datetimeFigureOut">
              <a:rPr lang="ru-RU"/>
              <a:pPr>
                <a:defRPr/>
              </a:pPr>
              <a:t>13.03.2018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2F48E76-D888-4DEB-BB72-4846F6589F9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E4B366C-8B92-44FB-B3E0-2FC2508FB67D}" type="datetimeFigureOut">
              <a:rPr lang="ru-RU"/>
              <a:pPr>
                <a:defRPr/>
              </a:pPr>
              <a:t>13.03.2018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EF168E8-B836-4105-AFA8-5F0EBC0A792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C83042B-8B35-4C42-9BFC-136B725BCA77}" type="datetimeFigureOut">
              <a:rPr lang="ru-RU"/>
              <a:pPr>
                <a:defRPr/>
              </a:pPr>
              <a:t>13.03.2018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E9F063B-6FBB-4407-8A30-55D6F920470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45E704D-FE72-4C75-A5F7-48F45E530211}" type="datetimeFigureOut">
              <a:rPr lang="ru-RU"/>
              <a:pPr>
                <a:defRPr/>
              </a:pPr>
              <a:t>13.03.2018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1482A3C-8D52-4224-BE55-4AFDD0BFFA0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AFE9315-C2AE-4D66-8DFB-66FB00921209}" type="datetimeFigureOut">
              <a:rPr lang="ru-RU"/>
              <a:pPr>
                <a:defRPr/>
              </a:pPr>
              <a:t>13.03.2018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06DD083-6C9F-4510-A488-65F747E783A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163096A-8C12-468E-B34F-960761277861}" type="datetimeFigureOut">
              <a:rPr lang="ru-RU"/>
              <a:pPr>
                <a:defRPr/>
              </a:pPr>
              <a:t>13.03.2018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187C042-48AB-406A-84C5-E1883002576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46C513C-ABAE-4B5C-A13B-7B23292D55CD}" type="datetimeFigureOut">
              <a:rPr lang="ru-RU"/>
              <a:pPr>
                <a:defRPr/>
              </a:pPr>
              <a:t>13.03.2018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E390CFF-AE68-4D45-B295-2BEB5B6F58F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alpha val="84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CE447D-0EE7-4C97-B29B-0D8F979929BB}" type="datetimeFigureOut">
              <a:rPr lang="ru-RU"/>
              <a:pPr>
                <a:defRPr/>
              </a:pPr>
              <a:t>13.03.2018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8AE79EC-5D10-4B64-8ABC-C10D0712CCB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684213" y="0"/>
            <a:ext cx="7772400" cy="1196975"/>
          </a:xfrm>
        </p:spPr>
        <p:txBody>
          <a:bodyPr/>
          <a:lstStyle/>
          <a:p>
            <a:r>
              <a:rPr lang="uk-UA" sz="2400" dirty="0" smtClean="0"/>
              <a:t>Міністерство освіти і науки України</a:t>
            </a:r>
            <a:br>
              <a:rPr lang="uk-UA" sz="2400" dirty="0" smtClean="0"/>
            </a:br>
            <a:r>
              <a:rPr lang="uk-UA" sz="2400" dirty="0" smtClean="0"/>
              <a:t>Вільногірська загальноосвітня школа </a:t>
            </a:r>
            <a:r>
              <a:rPr lang="pl-PL" sz="2400" dirty="0" smtClean="0"/>
              <a:t>I</a:t>
            </a:r>
            <a:r>
              <a:rPr lang="uk-UA" sz="2400" dirty="0" smtClean="0"/>
              <a:t>-</a:t>
            </a:r>
            <a:r>
              <a:rPr lang="pl-PL" sz="2400" dirty="0" smtClean="0"/>
              <a:t>III</a:t>
            </a:r>
            <a:r>
              <a:rPr lang="uk-UA" sz="2400" dirty="0" smtClean="0"/>
              <a:t> ступенів №4.</a:t>
            </a:r>
            <a:br>
              <a:rPr lang="uk-UA" sz="2400" dirty="0" smtClean="0"/>
            </a:br>
            <a:r>
              <a:rPr lang="uk-UA" sz="2400" dirty="0" smtClean="0"/>
              <a:t>Вільногірської міської ради Дніпропетровської області</a:t>
            </a:r>
            <a:endParaRPr lang="ru-RU" sz="2400" dirty="0" smtClean="0"/>
          </a:p>
        </p:txBody>
      </p:sp>
      <p:sp>
        <p:nvSpPr>
          <p:cNvPr id="3" name="Подзаголовок 2"/>
          <p:cNvSpPr>
            <a:spLocks noGrp="1"/>
          </p:cNvSpPr>
          <p:nvPr>
            <p:ph type="subTitle" idx="1"/>
          </p:nvPr>
        </p:nvSpPr>
        <p:spPr>
          <a:xfrm>
            <a:off x="0" y="1500150"/>
            <a:ext cx="9144000" cy="5357850"/>
          </a:xfrm>
        </p:spPr>
        <p:txBody>
          <a:bodyPr>
            <a:normAutofit fontScale="92500" lnSpcReduction="20000"/>
          </a:bodyPr>
          <a:lstStyle/>
          <a:p>
            <a:pPr>
              <a:lnSpc>
                <a:spcPct val="80000"/>
              </a:lnSpc>
            </a:pPr>
            <a:r>
              <a:rPr lang="uk-UA" sz="4300" dirty="0" smtClean="0">
                <a:solidFill>
                  <a:srgbClr val="FF0000"/>
                </a:solidFill>
              </a:rPr>
              <a:t>Її Величність Скандинавія</a:t>
            </a:r>
            <a:r>
              <a:rPr lang="uk-UA" sz="4300" dirty="0" smtClean="0">
                <a:solidFill>
                  <a:srgbClr val="FF0000"/>
                </a:solidFill>
                <a:latin typeface="Arial" charset="0"/>
              </a:rPr>
              <a:t>.</a:t>
            </a:r>
            <a:r>
              <a:rPr lang="uk-UA" sz="4300" dirty="0" smtClean="0">
                <a:solidFill>
                  <a:srgbClr val="FF0000"/>
                </a:solidFill>
              </a:rPr>
              <a:t> </a:t>
            </a:r>
          </a:p>
          <a:p>
            <a:pPr>
              <a:lnSpc>
                <a:spcPct val="80000"/>
              </a:lnSpc>
            </a:pPr>
            <a:r>
              <a:rPr lang="uk-UA" sz="4300" dirty="0" smtClean="0">
                <a:solidFill>
                  <a:srgbClr val="FF0000"/>
                </a:solidFill>
              </a:rPr>
              <a:t>Норвегія.</a:t>
            </a:r>
            <a:endParaRPr lang="uk-UA" sz="4300" dirty="0" smtClean="0">
              <a:solidFill>
                <a:srgbClr val="FF0000"/>
              </a:solidFill>
              <a:latin typeface="Arial" charset="0"/>
            </a:endParaRPr>
          </a:p>
          <a:p>
            <a:pPr>
              <a:lnSpc>
                <a:spcPct val="80000"/>
              </a:lnSpc>
            </a:pPr>
            <a:endParaRPr lang="uk-UA" sz="2600" dirty="0" smtClean="0">
              <a:solidFill>
                <a:srgbClr val="FF0000"/>
              </a:solidFill>
              <a:latin typeface="Arial" charset="0"/>
            </a:endParaRPr>
          </a:p>
          <a:p>
            <a:pPr>
              <a:lnSpc>
                <a:spcPct val="80000"/>
              </a:lnSpc>
            </a:pPr>
            <a:r>
              <a:rPr lang="uk-UA" sz="2600" dirty="0" smtClean="0">
                <a:solidFill>
                  <a:schemeClr val="tx1"/>
                </a:solidFill>
                <a:latin typeface="Arial" charset="0"/>
              </a:rPr>
              <a:t>п</a:t>
            </a:r>
            <a:r>
              <a:rPr lang="uk-UA" sz="2600" dirty="0" smtClean="0">
                <a:solidFill>
                  <a:schemeClr val="tx1"/>
                </a:solidFill>
              </a:rPr>
              <a:t>резентація</a:t>
            </a:r>
            <a:endParaRPr lang="uk-UA" sz="2600" dirty="0" smtClean="0">
              <a:solidFill>
                <a:schemeClr val="tx1"/>
              </a:solidFill>
              <a:latin typeface="Arial" charset="0"/>
            </a:endParaRPr>
          </a:p>
          <a:p>
            <a:pPr>
              <a:lnSpc>
                <a:spcPct val="80000"/>
              </a:lnSpc>
            </a:pPr>
            <a:endParaRPr lang="uk-UA" sz="2200" dirty="0" smtClean="0">
              <a:solidFill>
                <a:schemeClr val="tx1"/>
              </a:solidFill>
              <a:latin typeface="Arial" charset="0"/>
            </a:endParaRPr>
          </a:p>
          <a:p>
            <a:pPr algn="r">
              <a:lnSpc>
                <a:spcPct val="80000"/>
              </a:lnSpc>
            </a:pPr>
            <a:r>
              <a:rPr lang="uk-UA" sz="2200" dirty="0" smtClean="0">
                <a:solidFill>
                  <a:schemeClr val="tx1"/>
                </a:solidFill>
                <a:latin typeface="Arial" charset="0"/>
              </a:rPr>
              <a:t>   підготували </a:t>
            </a:r>
            <a:r>
              <a:rPr lang="uk-UA" sz="2200" dirty="0" smtClean="0">
                <a:solidFill>
                  <a:schemeClr val="tx1"/>
                </a:solidFill>
                <a:latin typeface="Arial" charset="0"/>
              </a:rPr>
              <a:t>учні 7 класу</a:t>
            </a:r>
          </a:p>
          <a:p>
            <a:pPr algn="r">
              <a:lnSpc>
                <a:spcPct val="80000"/>
              </a:lnSpc>
            </a:pPr>
            <a:endParaRPr lang="uk-UA" sz="2200" dirty="0" smtClean="0">
              <a:solidFill>
                <a:schemeClr val="tx1"/>
              </a:solidFill>
              <a:latin typeface="Arial" charset="0"/>
            </a:endParaRPr>
          </a:p>
          <a:p>
            <a:pPr algn="r">
              <a:lnSpc>
                <a:spcPct val="80000"/>
              </a:lnSpc>
            </a:pPr>
            <a:r>
              <a:rPr lang="uk-UA" sz="2200" dirty="0" err="1" smtClean="0">
                <a:solidFill>
                  <a:schemeClr val="tx1"/>
                </a:solidFill>
                <a:latin typeface="Arial" charset="0"/>
              </a:rPr>
              <a:t>керівник-Ілларіонов</a:t>
            </a:r>
            <a:r>
              <a:rPr lang="uk-UA" sz="2200" dirty="0" smtClean="0">
                <a:solidFill>
                  <a:schemeClr val="tx1"/>
                </a:solidFill>
                <a:latin typeface="Arial" charset="0"/>
              </a:rPr>
              <a:t> </a:t>
            </a:r>
            <a:r>
              <a:rPr lang="uk-UA" sz="2200" dirty="0" smtClean="0">
                <a:solidFill>
                  <a:schemeClr val="tx1"/>
                </a:solidFill>
                <a:latin typeface="Arial" charset="0"/>
              </a:rPr>
              <a:t>М.Ю.</a:t>
            </a:r>
            <a:endParaRPr lang="ru-RU" sz="2200" dirty="0" smtClean="0">
              <a:solidFill>
                <a:schemeClr val="tx1"/>
              </a:solidFill>
              <a:latin typeface="Arial" charset="0"/>
            </a:endParaRPr>
          </a:p>
          <a:p>
            <a:pPr>
              <a:lnSpc>
                <a:spcPct val="80000"/>
              </a:lnSpc>
            </a:pPr>
            <a:endParaRPr lang="uk-UA" sz="1400" dirty="0" smtClean="0">
              <a:solidFill>
                <a:schemeClr val="tx1"/>
              </a:solidFill>
            </a:endParaRPr>
          </a:p>
          <a:p>
            <a:pPr>
              <a:lnSpc>
                <a:spcPct val="80000"/>
              </a:lnSpc>
            </a:pPr>
            <a:endParaRPr lang="uk-UA" sz="1400" dirty="0" smtClean="0">
              <a:solidFill>
                <a:schemeClr val="tx1"/>
              </a:solidFill>
            </a:endParaRPr>
          </a:p>
          <a:p>
            <a:pPr>
              <a:lnSpc>
                <a:spcPct val="80000"/>
              </a:lnSpc>
            </a:pPr>
            <a:endParaRPr lang="uk-UA" sz="400" dirty="0" smtClean="0">
              <a:solidFill>
                <a:schemeClr val="tx1"/>
              </a:solidFill>
            </a:endParaRPr>
          </a:p>
          <a:p>
            <a:pPr>
              <a:lnSpc>
                <a:spcPct val="80000"/>
              </a:lnSpc>
            </a:pPr>
            <a:endParaRPr lang="uk-UA" sz="400" dirty="0" smtClean="0">
              <a:solidFill>
                <a:schemeClr val="tx1"/>
              </a:solidFill>
            </a:endParaRPr>
          </a:p>
          <a:p>
            <a:pPr>
              <a:lnSpc>
                <a:spcPct val="80000"/>
              </a:lnSpc>
            </a:pPr>
            <a:endParaRPr lang="uk-UA" sz="400" dirty="0" smtClean="0">
              <a:solidFill>
                <a:schemeClr val="tx1"/>
              </a:solidFill>
            </a:endParaRPr>
          </a:p>
          <a:p>
            <a:pPr>
              <a:lnSpc>
                <a:spcPct val="80000"/>
              </a:lnSpc>
            </a:pPr>
            <a:endParaRPr lang="uk-UA" sz="400" dirty="0" smtClean="0">
              <a:solidFill>
                <a:schemeClr val="tx1"/>
              </a:solidFill>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400" dirty="0" smtClean="0">
              <a:solidFill>
                <a:schemeClr val="tx1"/>
              </a:solidFill>
              <a:latin typeface="Arial" charset="0"/>
            </a:endParaRPr>
          </a:p>
          <a:p>
            <a:pPr>
              <a:lnSpc>
                <a:spcPct val="80000"/>
              </a:lnSpc>
            </a:pPr>
            <a:endParaRPr lang="uk-UA" sz="2600" dirty="0" smtClean="0">
              <a:solidFill>
                <a:schemeClr val="tx1"/>
              </a:solidFill>
              <a:latin typeface="Arial" charset="0"/>
            </a:endParaRPr>
          </a:p>
          <a:p>
            <a:pPr>
              <a:lnSpc>
                <a:spcPct val="80000"/>
              </a:lnSpc>
            </a:pPr>
            <a:r>
              <a:rPr lang="uk-UA" sz="2600" dirty="0" smtClean="0">
                <a:solidFill>
                  <a:schemeClr val="tx1"/>
                </a:solidFill>
              </a:rPr>
              <a:t>м. Вільногірськ </a:t>
            </a:r>
          </a:p>
          <a:p>
            <a:pPr>
              <a:lnSpc>
                <a:spcPct val="80000"/>
              </a:lnSpc>
            </a:pPr>
            <a:r>
              <a:rPr lang="uk-UA" sz="2600" smtClean="0">
                <a:solidFill>
                  <a:schemeClr val="tx1"/>
                </a:solidFill>
              </a:rPr>
              <a:t>2018</a:t>
            </a:r>
            <a:endParaRPr lang="uk-UA" sz="2600" dirty="0" smtClean="0">
              <a:solidFill>
                <a:schemeClr val="tx1"/>
              </a:solidFill>
            </a:endParaRPr>
          </a:p>
        </p:txBody>
      </p:sp>
      <p:pic>
        <p:nvPicPr>
          <p:cNvPr id="13316" name="Picture 2"/>
          <p:cNvPicPr>
            <a:picLocks noChangeAspect="1" noChangeArrowheads="1"/>
          </p:cNvPicPr>
          <p:nvPr/>
        </p:nvPicPr>
        <p:blipFill>
          <a:blip r:embed="rId2"/>
          <a:srcRect/>
          <a:stretch>
            <a:fillRect/>
          </a:stretch>
        </p:blipFill>
        <p:spPr bwMode="auto">
          <a:xfrm>
            <a:off x="5724525" y="4149725"/>
            <a:ext cx="2824163" cy="2305050"/>
          </a:xfrm>
          <a:prstGeom prst="rect">
            <a:avLst/>
          </a:prstGeom>
          <a:noFill/>
          <a:ln w="9525">
            <a:noFill/>
            <a:miter lim="800000"/>
            <a:headEnd/>
            <a:tailEnd/>
          </a:ln>
        </p:spPr>
      </p:pic>
      <p:pic>
        <p:nvPicPr>
          <p:cNvPr id="13317" name="Picture 3"/>
          <p:cNvPicPr>
            <a:picLocks noChangeAspect="1" noChangeArrowheads="1"/>
          </p:cNvPicPr>
          <p:nvPr/>
        </p:nvPicPr>
        <p:blipFill>
          <a:blip r:embed="rId3"/>
          <a:srcRect/>
          <a:stretch>
            <a:fillRect/>
          </a:stretch>
        </p:blipFill>
        <p:spPr bwMode="auto">
          <a:xfrm>
            <a:off x="539750" y="4221163"/>
            <a:ext cx="259080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0305" y="2967335"/>
            <a:ext cx="890339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Чим відома норвегія?</a:t>
            </a:r>
            <a:endParaRPr lang="uk-UA"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3138644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179388" y="1125538"/>
            <a:ext cx="8785225" cy="1938337"/>
          </a:xfrm>
          <a:prstGeom prst="rect">
            <a:avLst/>
          </a:prstGeom>
          <a:noFill/>
          <a:ln w="9525">
            <a:noFill/>
            <a:miter lim="800000"/>
            <a:headEnd/>
            <a:tailEnd/>
          </a:ln>
        </p:spPr>
        <p:txBody>
          <a:bodyPr>
            <a:spAutoFit/>
          </a:bodyPr>
          <a:lstStyle/>
          <a:p>
            <a:pPr algn="ctr"/>
            <a:r>
              <a:rPr lang="ru-RU" sz="6000" dirty="0">
                <a:latin typeface="Calibri" pitchFamily="34" charset="0"/>
              </a:rPr>
              <a:t>Норвезький мандр</a:t>
            </a:r>
            <a:r>
              <a:rPr lang="uk-UA" sz="6000" dirty="0">
                <a:latin typeface="Calibri" pitchFamily="34" charset="0"/>
              </a:rPr>
              <a:t>і</a:t>
            </a:r>
            <a:r>
              <a:rPr lang="ru-RU" sz="6000" dirty="0">
                <a:latin typeface="Calibri" pitchFamily="34" charset="0"/>
              </a:rPr>
              <a:t>вник-географ</a:t>
            </a:r>
          </a:p>
        </p:txBody>
      </p:sp>
      <p:pic>
        <p:nvPicPr>
          <p:cNvPr id="24578" name="Picture 2"/>
          <p:cNvPicPr>
            <a:picLocks noChangeAspect="1" noChangeArrowheads="1"/>
          </p:cNvPicPr>
          <p:nvPr/>
        </p:nvPicPr>
        <p:blipFill>
          <a:blip r:embed="rId2"/>
          <a:srcRect/>
          <a:stretch>
            <a:fillRect/>
          </a:stretch>
        </p:blipFill>
        <p:spPr bwMode="auto">
          <a:xfrm>
            <a:off x="4421188" y="3357563"/>
            <a:ext cx="4543425" cy="3200400"/>
          </a:xfrm>
          <a:prstGeom prst="rect">
            <a:avLst/>
          </a:prstGeom>
          <a:noFill/>
          <a:ln w="9525">
            <a:noFill/>
            <a:miter lim="800000"/>
            <a:headEnd/>
            <a:tailEnd/>
          </a:ln>
        </p:spPr>
      </p:pic>
      <p:pic>
        <p:nvPicPr>
          <p:cNvPr id="24579" name="Picture 3"/>
          <p:cNvPicPr>
            <a:picLocks noChangeAspect="1" noChangeArrowheads="1"/>
          </p:cNvPicPr>
          <p:nvPr/>
        </p:nvPicPr>
        <p:blipFill>
          <a:blip r:embed="rId3"/>
          <a:srcRect/>
          <a:stretch>
            <a:fillRect/>
          </a:stretch>
        </p:blipFill>
        <p:spPr bwMode="auto">
          <a:xfrm>
            <a:off x="827088" y="3354388"/>
            <a:ext cx="2520950" cy="320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323850" y="260350"/>
            <a:ext cx="8424863" cy="3140075"/>
          </a:xfrm>
          <a:prstGeom prst="rect">
            <a:avLst/>
          </a:prstGeom>
          <a:noFill/>
          <a:ln w="9525">
            <a:noFill/>
            <a:miter lim="800000"/>
            <a:headEnd/>
            <a:tailEnd/>
          </a:ln>
        </p:spPr>
        <p:txBody>
          <a:bodyPr>
            <a:spAutoFit/>
          </a:bodyPr>
          <a:lstStyle/>
          <a:p>
            <a:r>
              <a:rPr lang="vi-VN" b="1">
                <a:latin typeface="Calibri" pitchFamily="34" charset="0"/>
              </a:rPr>
              <a:t>Роа́льд А́мундсен </a:t>
            </a:r>
            <a:r>
              <a:rPr lang="vi-VN">
                <a:latin typeface="Calibri" pitchFamily="34" charset="0"/>
              </a:rPr>
              <a:t>— норвезький полярний мандрівник і дослідник. Першим досягнув Південного полюса (14 грудня 1911 р.). Перша людина (разом з Оскаром Вістінгом), яка побувала на обох географічних полюсах планети. Перший мандрівник, який здійснив безперервний морський перехід Північно-західним проходом (по протокам Канадського арктичного архіпелагу), пізніше здійснив перехід Північно -східним проходом (вздовж берегів Сибіру), вперше замкнувши навколосвітню дистанцію за Полярним колом. Загинув в 1928 році під час пошуків зниклої експедиції Умберто Нобіле. Мав нагороди багатьох країн світу, в тому числі найвищу нагороду США — Золоту медаль Конгресу. На честь мандрівника названі море, гора і американська наукова станція Амундсен-Скотт в Антарктиді, затока і впадина у Північному Льодовитому океані, місячний кратер</a:t>
            </a:r>
            <a:r>
              <a:rPr lang="vi-VN"/>
              <a:t>.</a:t>
            </a:r>
            <a:endParaRPr lang="ru-RU" dirty="0">
              <a:latin typeface="Calibri" pitchFamily="34" charset="0"/>
            </a:endParaRPr>
          </a:p>
        </p:txBody>
      </p:sp>
      <p:pic>
        <p:nvPicPr>
          <p:cNvPr id="25602" name="Picture 2"/>
          <p:cNvPicPr>
            <a:picLocks noChangeAspect="1" noChangeArrowheads="1"/>
          </p:cNvPicPr>
          <p:nvPr/>
        </p:nvPicPr>
        <p:blipFill>
          <a:blip r:embed="rId2"/>
          <a:srcRect/>
          <a:stretch>
            <a:fillRect/>
          </a:stretch>
        </p:blipFill>
        <p:spPr bwMode="auto">
          <a:xfrm>
            <a:off x="6011863" y="3429000"/>
            <a:ext cx="2381250" cy="3343275"/>
          </a:xfrm>
          <a:prstGeom prst="rect">
            <a:avLst/>
          </a:prstGeom>
          <a:noFill/>
          <a:ln w="9525">
            <a:noFill/>
            <a:miter lim="800000"/>
            <a:headEnd/>
            <a:tailEnd/>
          </a:ln>
        </p:spPr>
      </p:pic>
      <p:pic>
        <p:nvPicPr>
          <p:cNvPr id="25603" name="Picture 3"/>
          <p:cNvPicPr>
            <a:picLocks noChangeAspect="1" noChangeArrowheads="1"/>
          </p:cNvPicPr>
          <p:nvPr/>
        </p:nvPicPr>
        <p:blipFill>
          <a:blip r:embed="rId3"/>
          <a:srcRect/>
          <a:stretch>
            <a:fillRect/>
          </a:stretch>
        </p:blipFill>
        <p:spPr bwMode="auto">
          <a:xfrm>
            <a:off x="755650" y="3644900"/>
            <a:ext cx="3206750" cy="303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107950" y="1138238"/>
            <a:ext cx="8785225" cy="1938337"/>
          </a:xfrm>
          <a:prstGeom prst="rect">
            <a:avLst/>
          </a:prstGeom>
          <a:noFill/>
          <a:ln w="9525">
            <a:noFill/>
            <a:miter lim="800000"/>
            <a:headEnd/>
            <a:tailEnd/>
          </a:ln>
        </p:spPr>
        <p:txBody>
          <a:bodyPr>
            <a:spAutoFit/>
          </a:bodyPr>
          <a:lstStyle/>
          <a:p>
            <a:pPr algn="ctr"/>
            <a:r>
              <a:rPr lang="vi-VN" sz="6000"/>
              <a:t>Олександр Ігорович Рибак</a:t>
            </a:r>
            <a:endParaRPr lang="ru-RU" sz="6000" dirty="0">
              <a:latin typeface="Calibri" pitchFamily="34" charset="0"/>
            </a:endParaRPr>
          </a:p>
        </p:txBody>
      </p:sp>
      <p:pic>
        <p:nvPicPr>
          <p:cNvPr id="26626" name="Picture 2"/>
          <p:cNvPicPr>
            <a:picLocks noChangeAspect="1" noChangeArrowheads="1"/>
          </p:cNvPicPr>
          <p:nvPr/>
        </p:nvPicPr>
        <p:blipFill>
          <a:blip r:embed="rId2"/>
          <a:srcRect/>
          <a:stretch>
            <a:fillRect/>
          </a:stretch>
        </p:blipFill>
        <p:spPr bwMode="auto">
          <a:xfrm>
            <a:off x="2195513" y="3357563"/>
            <a:ext cx="4608512"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250825" y="333375"/>
            <a:ext cx="8713788" cy="922338"/>
          </a:xfrm>
          <a:prstGeom prst="rect">
            <a:avLst/>
          </a:prstGeom>
          <a:noFill/>
          <a:ln w="9525">
            <a:noFill/>
            <a:miter lim="800000"/>
            <a:headEnd/>
            <a:tailEnd/>
          </a:ln>
        </p:spPr>
        <p:txBody>
          <a:bodyPr>
            <a:spAutoFit/>
          </a:bodyPr>
          <a:lstStyle/>
          <a:p>
            <a:r>
              <a:rPr lang="vi-VN" b="1"/>
              <a:t>Олекса́ндр І́горович Риба́к</a:t>
            </a:r>
            <a:r>
              <a:rPr lang="vi-VN"/>
              <a:t>— норвезький скрипаль та співак білоруського походження. Переможець пісенного конкурсу Євробачення 2009. Набрав рекордну кількість балів — 387.</a:t>
            </a:r>
            <a:endParaRPr lang="ru-RU" dirty="0">
              <a:latin typeface="Calibri" pitchFamily="34" charset="0"/>
            </a:endParaRPr>
          </a:p>
        </p:txBody>
      </p:sp>
      <p:pic>
        <p:nvPicPr>
          <p:cNvPr id="27650" name="Picture 2"/>
          <p:cNvPicPr>
            <a:picLocks noChangeAspect="1" noChangeArrowheads="1"/>
          </p:cNvPicPr>
          <p:nvPr/>
        </p:nvPicPr>
        <p:blipFill>
          <a:blip r:embed="rId2"/>
          <a:srcRect/>
          <a:stretch>
            <a:fillRect/>
          </a:stretch>
        </p:blipFill>
        <p:spPr bwMode="auto">
          <a:xfrm>
            <a:off x="5580063" y="1700213"/>
            <a:ext cx="3127375" cy="4692650"/>
          </a:xfrm>
          <a:prstGeom prst="rect">
            <a:avLst/>
          </a:prstGeom>
          <a:noFill/>
          <a:ln w="9525">
            <a:noFill/>
            <a:miter lim="800000"/>
            <a:headEnd/>
            <a:tailEnd/>
          </a:ln>
        </p:spPr>
      </p:pic>
      <p:pic>
        <p:nvPicPr>
          <p:cNvPr id="27651" name="Picture 3"/>
          <p:cNvPicPr>
            <a:picLocks noChangeAspect="1" noChangeArrowheads="1"/>
          </p:cNvPicPr>
          <p:nvPr/>
        </p:nvPicPr>
        <p:blipFill>
          <a:blip r:embed="rId3"/>
          <a:srcRect/>
          <a:stretch>
            <a:fillRect/>
          </a:stretch>
        </p:blipFill>
        <p:spPr bwMode="auto">
          <a:xfrm>
            <a:off x="684213" y="2057400"/>
            <a:ext cx="3995737" cy="397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539750" y="476250"/>
            <a:ext cx="7129463" cy="1920875"/>
          </a:xfrm>
          <a:prstGeom prst="rect">
            <a:avLst/>
          </a:prstGeom>
          <a:noFill/>
          <a:ln w="9525">
            <a:noFill/>
            <a:miter lim="800000"/>
            <a:headEnd/>
            <a:tailEnd/>
          </a:ln>
        </p:spPr>
        <p:txBody>
          <a:bodyPr>
            <a:spAutoFit/>
          </a:bodyPr>
          <a:lstStyle/>
          <a:p>
            <a:r>
              <a:rPr lang="uk-UA" sz="6000" dirty="0">
                <a:latin typeface="Calibri" pitchFamily="34" charset="0"/>
              </a:rPr>
              <a:t>Норвезька міфологія</a:t>
            </a:r>
            <a:endParaRPr lang="ru-RU" sz="6000" dirty="0">
              <a:latin typeface="Calibri" pitchFamily="34" charset="0"/>
            </a:endParaRPr>
          </a:p>
        </p:txBody>
      </p:sp>
      <p:pic>
        <p:nvPicPr>
          <p:cNvPr id="28674" name="Picture 2"/>
          <p:cNvPicPr>
            <a:picLocks noChangeAspect="1" noChangeArrowheads="1"/>
          </p:cNvPicPr>
          <p:nvPr/>
        </p:nvPicPr>
        <p:blipFill>
          <a:blip r:embed="rId2"/>
          <a:srcRect/>
          <a:stretch>
            <a:fillRect/>
          </a:stretch>
        </p:blipFill>
        <p:spPr bwMode="auto">
          <a:xfrm>
            <a:off x="3563938" y="2781300"/>
            <a:ext cx="4681537" cy="368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246063" y="260350"/>
            <a:ext cx="8569325" cy="1754188"/>
          </a:xfrm>
          <a:prstGeom prst="rect">
            <a:avLst/>
          </a:prstGeom>
          <a:noFill/>
          <a:ln w="9525">
            <a:noFill/>
            <a:miter lim="800000"/>
            <a:headEnd/>
            <a:tailEnd/>
          </a:ln>
        </p:spPr>
        <p:txBody>
          <a:bodyPr>
            <a:spAutoFit/>
          </a:bodyPr>
          <a:lstStyle/>
          <a:p>
            <a:r>
              <a:rPr lang="ru-RU" dirty="0">
                <a:latin typeface="Calibri" pitchFamily="34" charset="0"/>
              </a:rPr>
              <a:t>Щодо легендарних істот, то найчастіше в міфах згадують вовка Фенріра, пса Гарма, який охороняє вхід до царства мертвих, Гутгіна (домовий, який </a:t>
            </a:r>
            <a:r>
              <a:rPr lang="ru-RU" dirty="0" err="1">
                <a:latin typeface="Calibri" pitchFamily="34" charset="0"/>
              </a:rPr>
              <a:t>допомагає</a:t>
            </a:r>
            <a:r>
              <a:rPr lang="ru-RU" dirty="0">
                <a:latin typeface="Calibri" pitchFamily="34" charset="0"/>
              </a:rPr>
              <a:t> </a:t>
            </a:r>
            <a:r>
              <a:rPr lang="ru-RU" dirty="0" err="1">
                <a:latin typeface="Calibri" pitchFamily="34" charset="0"/>
              </a:rPr>
              <a:t>хазяїнам</a:t>
            </a:r>
            <a:r>
              <a:rPr lang="ru-RU" dirty="0">
                <a:latin typeface="Calibri" pitchFamily="34" charset="0"/>
              </a:rPr>
              <a:t> дому), дракона </a:t>
            </a:r>
            <a:r>
              <a:rPr lang="ru-RU" dirty="0" err="1">
                <a:latin typeface="Calibri" pitchFamily="34" charset="0"/>
              </a:rPr>
              <a:t>Фанфіра</a:t>
            </a:r>
            <a:r>
              <a:rPr lang="ru-RU" dirty="0">
                <a:latin typeface="Calibri" pitchFamily="34" charset="0"/>
              </a:rPr>
              <a:t>, який охороняє </a:t>
            </a:r>
            <a:r>
              <a:rPr lang="ru-RU" dirty="0" err="1">
                <a:latin typeface="Calibri" pitchFamily="34" charset="0"/>
              </a:rPr>
              <a:t>скарби</a:t>
            </a:r>
            <a:r>
              <a:rPr lang="ru-RU" dirty="0">
                <a:latin typeface="Calibri" pitchFamily="34" charset="0"/>
              </a:rPr>
              <a:t> </a:t>
            </a:r>
            <a:r>
              <a:rPr lang="ru-RU" dirty="0" err="1">
                <a:latin typeface="Calibri" pitchFamily="34" charset="0"/>
              </a:rPr>
              <a:t>нібелунгів.Але</a:t>
            </a:r>
            <a:r>
              <a:rPr lang="ru-RU" dirty="0">
                <a:latin typeface="Calibri" pitchFamily="34" charset="0"/>
              </a:rPr>
              <a:t> не </a:t>
            </a:r>
            <a:r>
              <a:rPr lang="ru-RU" dirty="0" err="1">
                <a:latin typeface="Calibri" pitchFamily="34" charset="0"/>
              </a:rPr>
              <a:t>зважаючи</a:t>
            </a:r>
            <a:r>
              <a:rPr lang="ru-RU" dirty="0">
                <a:latin typeface="Calibri" pitchFamily="34" charset="0"/>
              </a:rPr>
              <a:t> на те, </a:t>
            </a:r>
            <a:r>
              <a:rPr lang="ru-RU" dirty="0" err="1">
                <a:latin typeface="Calibri" pitchFamily="34" charset="0"/>
              </a:rPr>
              <a:t>що</a:t>
            </a:r>
            <a:r>
              <a:rPr lang="ru-RU" dirty="0">
                <a:latin typeface="Calibri" pitchFamily="34" charset="0"/>
              </a:rPr>
              <a:t> </a:t>
            </a:r>
            <a:r>
              <a:rPr lang="ru-RU" dirty="0" err="1">
                <a:latin typeface="Calibri" pitchFamily="34" charset="0"/>
              </a:rPr>
              <a:t>часи</a:t>
            </a:r>
            <a:r>
              <a:rPr lang="ru-RU" dirty="0">
                <a:latin typeface="Calibri" pitchFamily="34" charset="0"/>
              </a:rPr>
              <a:t> </a:t>
            </a:r>
            <a:r>
              <a:rPr lang="ru-RU" dirty="0" err="1">
                <a:latin typeface="Calibri" pitchFamily="34" charset="0"/>
              </a:rPr>
              <a:t>міфів</a:t>
            </a:r>
            <a:r>
              <a:rPr lang="ru-RU" dirty="0">
                <a:latin typeface="Calibri" pitchFamily="34" charset="0"/>
              </a:rPr>
              <a:t> та легенд давно </a:t>
            </a:r>
            <a:r>
              <a:rPr lang="ru-RU" dirty="0" err="1">
                <a:latin typeface="Calibri" pitchFamily="34" charset="0"/>
              </a:rPr>
              <a:t>пройшли</a:t>
            </a:r>
            <a:r>
              <a:rPr lang="ru-RU" dirty="0">
                <a:latin typeface="Calibri" pitchFamily="34" charset="0"/>
              </a:rPr>
              <a:t>, все ж таки </a:t>
            </a:r>
            <a:r>
              <a:rPr lang="ru-RU" dirty="0" err="1">
                <a:latin typeface="Calibri" pitchFamily="34" charset="0"/>
              </a:rPr>
              <a:t>певний</a:t>
            </a:r>
            <a:r>
              <a:rPr lang="ru-RU" dirty="0">
                <a:latin typeface="Calibri" pitchFamily="34" charset="0"/>
              </a:rPr>
              <a:t> </a:t>
            </a:r>
            <a:r>
              <a:rPr lang="ru-RU" dirty="0" err="1">
                <a:latin typeface="Calibri" pitchFamily="34" charset="0"/>
              </a:rPr>
              <a:t>слід</a:t>
            </a:r>
            <a:r>
              <a:rPr lang="ru-RU" dirty="0">
                <a:latin typeface="Calibri" pitchFamily="34" charset="0"/>
              </a:rPr>
              <a:t> в </a:t>
            </a:r>
            <a:r>
              <a:rPr lang="ru-RU" dirty="0" err="1">
                <a:latin typeface="Calibri" pitchFamily="34" charset="0"/>
              </a:rPr>
              <a:t>душі</a:t>
            </a:r>
            <a:r>
              <a:rPr lang="ru-RU" dirty="0">
                <a:latin typeface="Calibri" pitchFamily="34" charset="0"/>
              </a:rPr>
              <a:t> </a:t>
            </a:r>
            <a:r>
              <a:rPr lang="ru-RU" dirty="0" err="1">
                <a:latin typeface="Calibri" pitchFamily="34" charset="0"/>
              </a:rPr>
              <a:t>сучасних</a:t>
            </a:r>
            <a:r>
              <a:rPr lang="ru-RU" dirty="0">
                <a:latin typeface="Calibri" pitchFamily="34" charset="0"/>
              </a:rPr>
              <a:t> </a:t>
            </a:r>
            <a:r>
              <a:rPr lang="ru-RU" dirty="0" err="1">
                <a:latin typeface="Calibri" pitchFamily="34" charset="0"/>
              </a:rPr>
              <a:t>норвежців</a:t>
            </a:r>
            <a:r>
              <a:rPr lang="ru-RU" dirty="0">
                <a:latin typeface="Calibri" pitchFamily="34" charset="0"/>
              </a:rPr>
              <a:t> вони </a:t>
            </a:r>
            <a:r>
              <a:rPr lang="ru-RU" dirty="0" err="1">
                <a:latin typeface="Calibri" pitchFamily="34" charset="0"/>
              </a:rPr>
              <a:t>залишили</a:t>
            </a:r>
            <a:r>
              <a:rPr lang="ru-RU" dirty="0">
                <a:latin typeface="Calibri" pitchFamily="34" charset="0"/>
              </a:rPr>
              <a:t>. </a:t>
            </a:r>
            <a:r>
              <a:rPr lang="ru-RU" dirty="0" err="1">
                <a:latin typeface="Calibri" pitchFamily="34" charset="0"/>
              </a:rPr>
              <a:t>Наприклад</a:t>
            </a:r>
            <a:r>
              <a:rPr lang="ru-RU" dirty="0">
                <a:latin typeface="Calibri" pitchFamily="34" charset="0"/>
              </a:rPr>
              <a:t>, </a:t>
            </a:r>
            <a:r>
              <a:rPr lang="ru-RU" dirty="0" err="1">
                <a:latin typeface="Calibri" pitchFamily="34" charset="0"/>
              </a:rPr>
              <a:t>багато</a:t>
            </a:r>
            <a:r>
              <a:rPr lang="ru-RU" dirty="0">
                <a:latin typeface="Calibri" pitchFamily="34" charset="0"/>
              </a:rPr>
              <a:t> </a:t>
            </a:r>
            <a:r>
              <a:rPr lang="ru-RU" dirty="0" err="1">
                <a:latin typeface="Calibri" pitchFamily="34" charset="0"/>
              </a:rPr>
              <a:t>норвежців</a:t>
            </a:r>
            <a:r>
              <a:rPr lang="ru-RU" dirty="0">
                <a:latin typeface="Calibri" pitchFamily="34" charset="0"/>
              </a:rPr>
              <a:t> і </a:t>
            </a:r>
            <a:r>
              <a:rPr lang="ru-RU" dirty="0" err="1">
                <a:latin typeface="Calibri" pitchFamily="34" charset="0"/>
              </a:rPr>
              <a:t>досі</a:t>
            </a:r>
            <a:r>
              <a:rPr lang="ru-RU" dirty="0">
                <a:latin typeface="Calibri" pitchFamily="34" charset="0"/>
              </a:rPr>
              <a:t> </a:t>
            </a:r>
            <a:r>
              <a:rPr lang="ru-RU" dirty="0" err="1">
                <a:latin typeface="Calibri" pitchFamily="34" charset="0"/>
              </a:rPr>
              <a:t>вірить</a:t>
            </a:r>
            <a:r>
              <a:rPr lang="ru-RU" dirty="0">
                <a:latin typeface="Calibri" pitchFamily="34" charset="0"/>
              </a:rPr>
              <a:t> в </a:t>
            </a:r>
            <a:r>
              <a:rPr lang="ru-RU" dirty="0" err="1">
                <a:latin typeface="Calibri" pitchFamily="34" charset="0"/>
              </a:rPr>
              <a:t>ельфів</a:t>
            </a:r>
            <a:r>
              <a:rPr lang="ru-RU" dirty="0">
                <a:latin typeface="Calibri" pitchFamily="34" charset="0"/>
              </a:rPr>
              <a:t> та </a:t>
            </a:r>
            <a:r>
              <a:rPr lang="ru-RU" dirty="0" err="1">
                <a:latin typeface="Calibri" pitchFamily="34" charset="0"/>
              </a:rPr>
              <a:t>гномів</a:t>
            </a:r>
            <a:r>
              <a:rPr lang="ru-RU" dirty="0">
                <a:latin typeface="Calibri" pitchFamily="34" charset="0"/>
              </a:rPr>
              <a:t>, які в </a:t>
            </a:r>
            <a:r>
              <a:rPr lang="ru-RU" dirty="0" err="1">
                <a:latin typeface="Calibri" pitchFamily="34" charset="0"/>
              </a:rPr>
              <a:t>скандинавській</a:t>
            </a:r>
            <a:r>
              <a:rPr lang="ru-RU" dirty="0">
                <a:latin typeface="Calibri" pitchFamily="34" charset="0"/>
              </a:rPr>
              <a:t> </a:t>
            </a:r>
            <a:r>
              <a:rPr lang="ru-RU" dirty="0" err="1">
                <a:latin typeface="Calibri" pitchFamily="34" charset="0"/>
              </a:rPr>
              <a:t>міфології</a:t>
            </a:r>
            <a:r>
              <a:rPr lang="ru-RU" dirty="0">
                <a:latin typeface="Calibri" pitchFamily="34" charset="0"/>
              </a:rPr>
              <a:t> </a:t>
            </a:r>
            <a:r>
              <a:rPr lang="ru-RU" dirty="0" err="1">
                <a:latin typeface="Calibri" pitchFamily="34" charset="0"/>
              </a:rPr>
              <a:t>були</a:t>
            </a:r>
            <a:r>
              <a:rPr lang="ru-RU" dirty="0">
                <a:latin typeface="Calibri" pitchFamily="34" charset="0"/>
              </a:rPr>
              <a:t> </a:t>
            </a:r>
            <a:r>
              <a:rPr lang="ru-RU" dirty="0" err="1">
                <a:latin typeface="Calibri" pitchFamily="34" charset="0"/>
              </a:rPr>
              <a:t>добрими</a:t>
            </a:r>
            <a:r>
              <a:rPr lang="ru-RU" dirty="0">
                <a:latin typeface="Calibri" pitchFamily="34" charset="0"/>
              </a:rPr>
              <a:t> духами </a:t>
            </a:r>
            <a:r>
              <a:rPr lang="ru-RU" dirty="0" err="1">
                <a:latin typeface="Calibri" pitchFamily="34" charset="0"/>
              </a:rPr>
              <a:t>природи</a:t>
            </a:r>
            <a:r>
              <a:rPr lang="ru-RU" dirty="0">
                <a:latin typeface="Calibri" pitchFamily="34" charset="0"/>
              </a:rPr>
              <a:t>.</a:t>
            </a:r>
          </a:p>
        </p:txBody>
      </p:sp>
      <p:pic>
        <p:nvPicPr>
          <p:cNvPr id="29698" name="Picture 2"/>
          <p:cNvPicPr>
            <a:picLocks noChangeAspect="1" noChangeArrowheads="1"/>
          </p:cNvPicPr>
          <p:nvPr/>
        </p:nvPicPr>
        <p:blipFill>
          <a:blip r:embed="rId2"/>
          <a:srcRect/>
          <a:stretch>
            <a:fillRect/>
          </a:stretch>
        </p:blipFill>
        <p:spPr bwMode="auto">
          <a:xfrm>
            <a:off x="1908175" y="2349500"/>
            <a:ext cx="5761038"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2"/>
          <p:cNvSpPr txBox="1">
            <a:spLocks noChangeArrowheads="1"/>
          </p:cNvSpPr>
          <p:nvPr/>
        </p:nvSpPr>
        <p:spPr bwMode="auto">
          <a:xfrm>
            <a:off x="179388" y="1196975"/>
            <a:ext cx="8856662" cy="1938338"/>
          </a:xfrm>
          <a:prstGeom prst="rect">
            <a:avLst/>
          </a:prstGeom>
          <a:noFill/>
          <a:ln w="9525">
            <a:noFill/>
            <a:miter lim="800000"/>
            <a:headEnd/>
            <a:tailEnd/>
          </a:ln>
        </p:spPr>
        <p:txBody>
          <a:bodyPr>
            <a:spAutoFit/>
          </a:bodyPr>
          <a:lstStyle/>
          <a:p>
            <a:pPr algn="ctr"/>
            <a:r>
              <a:rPr lang="ru-RU" sz="6000" dirty="0">
                <a:latin typeface="Calibri" pitchFamily="34" charset="0"/>
              </a:rPr>
              <a:t>Індекс людського розвитку</a:t>
            </a:r>
          </a:p>
        </p:txBody>
      </p:sp>
      <p:pic>
        <p:nvPicPr>
          <p:cNvPr id="30722" name="Picture 2"/>
          <p:cNvPicPr>
            <a:picLocks noChangeAspect="1" noChangeArrowheads="1"/>
          </p:cNvPicPr>
          <p:nvPr/>
        </p:nvPicPr>
        <p:blipFill>
          <a:blip r:embed="rId2"/>
          <a:srcRect/>
          <a:stretch>
            <a:fillRect/>
          </a:stretch>
        </p:blipFill>
        <p:spPr bwMode="auto">
          <a:xfrm>
            <a:off x="5148263" y="3357563"/>
            <a:ext cx="3617912" cy="2724150"/>
          </a:xfrm>
          <a:prstGeom prst="rect">
            <a:avLst/>
          </a:prstGeom>
          <a:noFill/>
          <a:ln w="9525">
            <a:noFill/>
            <a:miter lim="800000"/>
            <a:headEnd/>
            <a:tailEnd/>
          </a:ln>
        </p:spPr>
      </p:pic>
      <p:pic>
        <p:nvPicPr>
          <p:cNvPr id="30723" name="Picture 3"/>
          <p:cNvPicPr>
            <a:picLocks noChangeAspect="1" noChangeArrowheads="1"/>
          </p:cNvPicPr>
          <p:nvPr/>
        </p:nvPicPr>
        <p:blipFill>
          <a:blip r:embed="rId3"/>
          <a:srcRect/>
          <a:stretch>
            <a:fillRect/>
          </a:stretch>
        </p:blipFill>
        <p:spPr bwMode="auto">
          <a:xfrm>
            <a:off x="539750" y="3357563"/>
            <a:ext cx="3575050"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3668713" y="554038"/>
            <a:ext cx="1685925" cy="762000"/>
          </a:xfrm>
          <a:prstGeom prst="rect">
            <a:avLst/>
          </a:prstGeom>
          <a:noFill/>
          <a:ln w="9525">
            <a:noFill/>
            <a:miter lim="800000"/>
            <a:headEnd/>
            <a:tailEnd/>
          </a:ln>
        </p:spPr>
        <p:txBody>
          <a:bodyPr wrap="none">
            <a:spAutoFit/>
          </a:bodyPr>
          <a:lstStyle/>
          <a:p>
            <a:r>
              <a:rPr lang="uk-UA" sz="4400" dirty="0">
                <a:latin typeface="Calibri" pitchFamily="34" charset="0"/>
              </a:rPr>
              <a:t>План</a:t>
            </a:r>
            <a:r>
              <a:rPr lang="uk-UA" sz="4400" dirty="0"/>
              <a:t>.</a:t>
            </a:r>
            <a:endParaRPr lang="ru-RU" sz="4400" dirty="0"/>
          </a:p>
        </p:txBody>
      </p:sp>
      <p:sp>
        <p:nvSpPr>
          <p:cNvPr id="5" name="TextBox 4"/>
          <p:cNvSpPr txBox="1"/>
          <p:nvPr/>
        </p:nvSpPr>
        <p:spPr>
          <a:xfrm>
            <a:off x="971550" y="1628775"/>
            <a:ext cx="7397750" cy="1647825"/>
          </a:xfrm>
          <a:prstGeom prst="rect">
            <a:avLst/>
          </a:prstGeom>
          <a:noFill/>
        </p:spPr>
        <p:txBody>
          <a:bodyPr wrap="none">
            <a:spAutoFit/>
          </a:bodyPr>
          <a:lstStyle/>
          <a:p>
            <a:pPr marL="342900" indent="-342900">
              <a:buFontTx/>
              <a:buAutoNum type="arabicPeriod"/>
            </a:pPr>
            <a:r>
              <a:rPr lang="uk-UA" sz="2800" dirty="0">
                <a:latin typeface="Calibri" pitchFamily="34" charset="0"/>
              </a:rPr>
              <a:t>Загальні відомості</a:t>
            </a:r>
            <a:r>
              <a:rPr lang="uk-UA" sz="2800" dirty="0"/>
              <a:t>.</a:t>
            </a:r>
          </a:p>
          <a:p>
            <a:pPr marL="342900" indent="-342900">
              <a:buFontTx/>
              <a:buAutoNum type="arabicPeriod"/>
            </a:pPr>
            <a:r>
              <a:rPr lang="uk-UA" sz="2800" dirty="0">
                <a:latin typeface="Calibri" pitchFamily="34" charset="0"/>
              </a:rPr>
              <a:t>Норвегія на карті світу та на карті Європи</a:t>
            </a:r>
            <a:r>
              <a:rPr lang="uk-UA" sz="2800" dirty="0"/>
              <a:t>.</a:t>
            </a:r>
          </a:p>
          <a:p>
            <a:pPr marL="342900" indent="-342900">
              <a:buFontTx/>
              <a:buAutoNum type="arabicPeriod"/>
            </a:pPr>
            <a:r>
              <a:rPr lang="uk-UA" sz="2800" dirty="0">
                <a:latin typeface="Calibri" pitchFamily="34" charset="0"/>
              </a:rPr>
              <a:t>Чим відома Норвегія ?</a:t>
            </a:r>
          </a:p>
          <a:p>
            <a:pPr marL="342900" indent="-342900"/>
            <a:r>
              <a:rPr lang="uk-UA" dirty="0">
                <a:latin typeface="Calibri" pitchFamily="34" charset="0"/>
              </a:rPr>
              <a:t>     </a:t>
            </a:r>
            <a:endParaRPr lang="ru-RU"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p:cNvSpPr txBox="1">
            <a:spLocks noChangeArrowheads="1"/>
          </p:cNvSpPr>
          <p:nvPr/>
        </p:nvSpPr>
        <p:spPr bwMode="auto">
          <a:xfrm>
            <a:off x="179388" y="333375"/>
            <a:ext cx="8785225" cy="4524315"/>
          </a:xfrm>
          <a:prstGeom prst="rect">
            <a:avLst/>
          </a:prstGeom>
          <a:noFill/>
          <a:ln w="9525">
            <a:noFill/>
            <a:miter lim="800000"/>
            <a:headEnd/>
            <a:tailEnd/>
          </a:ln>
        </p:spPr>
        <p:txBody>
          <a:bodyPr>
            <a:spAutoFit/>
          </a:bodyPr>
          <a:lstStyle/>
          <a:p>
            <a:r>
              <a:rPr lang="ru-RU" sz="2400" dirty="0">
                <a:latin typeface="Calibri" pitchFamily="34" charset="0"/>
              </a:rPr>
              <a:t>До десятки найблагополучніших країн 2015-го увійшли Норвегія, Австралія, Швейцарія, Данія, Нідерланди, Німеччина, Ірландія, Сполучені Штати Америки, Канада та Нова Зеландія.</a:t>
            </a:r>
          </a:p>
          <a:p>
            <a:r>
              <a:rPr lang="ru-RU" sz="2400" dirty="0">
                <a:latin typeface="Calibri" pitchFamily="34" charset="0"/>
              </a:rPr>
              <a:t> </a:t>
            </a:r>
          </a:p>
          <a:p>
            <a:r>
              <a:rPr lang="ru-RU" sz="2400" dirty="0">
                <a:latin typeface="Calibri" pitchFamily="34" charset="0"/>
              </a:rPr>
              <a:t>Норвегія посідала перше місце з 2001 по 2006 роки, потім поступилася Ісландії, проте 2008 року повернула собі першість та продовжує її втримувати. Індекс людського розвитку в цій країні становить 0,944.Тут люди найдовше живуть – середня тривалість життя 81,6 років. Середній річний дохід на душу населення становить $ 64 992. Це також найменша за кількістю населена країна Європи. У ній живе близько 4 мільйонів 900 тисяч осіб. Бідних громадян Норвегія практично позбавлена.</a:t>
            </a:r>
          </a:p>
        </p:txBody>
      </p:sp>
      <p:pic>
        <p:nvPicPr>
          <p:cNvPr id="31746" name="Picture 2"/>
          <p:cNvPicPr>
            <a:picLocks noChangeAspect="1" noChangeArrowheads="1"/>
          </p:cNvPicPr>
          <p:nvPr/>
        </p:nvPicPr>
        <p:blipFill>
          <a:blip r:embed="rId2"/>
          <a:srcRect/>
          <a:stretch>
            <a:fillRect/>
          </a:stretch>
        </p:blipFill>
        <p:spPr bwMode="auto">
          <a:xfrm>
            <a:off x="6526213" y="4868863"/>
            <a:ext cx="2438400"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
          <p:cNvSpPr txBox="1">
            <a:spLocks noChangeArrowheads="1"/>
          </p:cNvSpPr>
          <p:nvPr/>
        </p:nvSpPr>
        <p:spPr bwMode="auto">
          <a:xfrm>
            <a:off x="179388" y="1196975"/>
            <a:ext cx="8856662" cy="1006475"/>
          </a:xfrm>
          <a:prstGeom prst="rect">
            <a:avLst/>
          </a:prstGeom>
          <a:noFill/>
          <a:ln w="9525">
            <a:noFill/>
            <a:miter lim="800000"/>
            <a:headEnd/>
            <a:tailEnd/>
          </a:ln>
        </p:spPr>
        <p:txBody>
          <a:bodyPr>
            <a:spAutoFit/>
          </a:bodyPr>
          <a:lstStyle/>
          <a:p>
            <a:pPr algn="ctr"/>
            <a:r>
              <a:rPr lang="ru-RU" sz="6000" dirty="0">
                <a:latin typeface="Calibri" pitchFamily="34" charset="0"/>
              </a:rPr>
              <a:t>Фіорди </a:t>
            </a:r>
            <a:r>
              <a:rPr lang="ru-RU" sz="6000" dirty="0"/>
              <a:t>Н</a:t>
            </a:r>
            <a:r>
              <a:rPr lang="ru-RU" sz="6000" dirty="0">
                <a:latin typeface="Calibri" pitchFamily="34" charset="0"/>
              </a:rPr>
              <a:t>орвегії</a:t>
            </a:r>
          </a:p>
        </p:txBody>
      </p:sp>
      <p:pic>
        <p:nvPicPr>
          <p:cNvPr id="32770" name="Picture 2"/>
          <p:cNvPicPr>
            <a:picLocks noChangeAspect="1" noChangeArrowheads="1"/>
          </p:cNvPicPr>
          <p:nvPr/>
        </p:nvPicPr>
        <p:blipFill>
          <a:blip r:embed="rId2"/>
          <a:srcRect/>
          <a:stretch>
            <a:fillRect/>
          </a:stretch>
        </p:blipFill>
        <p:spPr bwMode="auto">
          <a:xfrm>
            <a:off x="1692275" y="3068638"/>
            <a:ext cx="5754688" cy="322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179388" y="260350"/>
            <a:ext cx="8856662" cy="2862263"/>
          </a:xfrm>
          <a:prstGeom prst="rect">
            <a:avLst/>
          </a:prstGeom>
          <a:noFill/>
          <a:ln w="9525">
            <a:noFill/>
            <a:miter lim="800000"/>
            <a:headEnd/>
            <a:tailEnd/>
          </a:ln>
        </p:spPr>
        <p:txBody>
          <a:bodyPr>
            <a:spAutoFit/>
          </a:bodyPr>
          <a:lstStyle/>
          <a:p>
            <a:r>
              <a:rPr lang="ru-RU" dirty="0" err="1">
                <a:latin typeface="Calibri" pitchFamily="34" charset="0"/>
              </a:rPr>
              <a:t>Норвезькі</a:t>
            </a:r>
            <a:r>
              <a:rPr lang="ru-RU" dirty="0">
                <a:latin typeface="Calibri" pitchFamily="34" charset="0"/>
              </a:rPr>
              <a:t> </a:t>
            </a:r>
            <a:r>
              <a:rPr lang="ru-RU" dirty="0" err="1">
                <a:latin typeface="Calibri" pitchFamily="34" charset="0"/>
              </a:rPr>
              <a:t>гірські</a:t>
            </a:r>
            <a:r>
              <a:rPr lang="ru-RU" dirty="0">
                <a:latin typeface="Calibri" pitchFamily="34" charset="0"/>
              </a:rPr>
              <a:t> затоки, які </a:t>
            </a:r>
            <a:r>
              <a:rPr lang="ru-RU" dirty="0" err="1">
                <a:latin typeface="Calibri" pitchFamily="34" charset="0"/>
              </a:rPr>
              <a:t>частіше</a:t>
            </a:r>
            <a:r>
              <a:rPr lang="ru-RU" dirty="0">
                <a:latin typeface="Calibri" pitchFamily="34" charset="0"/>
              </a:rPr>
              <a:t> </a:t>
            </a:r>
            <a:r>
              <a:rPr lang="ru-RU" dirty="0" err="1">
                <a:latin typeface="Calibri" pitchFamily="34" charset="0"/>
              </a:rPr>
              <a:t>називають</a:t>
            </a:r>
            <a:r>
              <a:rPr lang="ru-RU" dirty="0">
                <a:latin typeface="Calibri" pitchFamily="34" charset="0"/>
              </a:rPr>
              <a:t> </a:t>
            </a:r>
            <a:r>
              <a:rPr lang="ru-RU" dirty="0" err="1">
                <a:latin typeface="Calibri" pitchFamily="34" charset="0"/>
              </a:rPr>
              <a:t>фіордами</a:t>
            </a:r>
            <a:r>
              <a:rPr lang="ru-RU" dirty="0">
                <a:latin typeface="Calibri" pitchFamily="34" charset="0"/>
              </a:rPr>
              <a:t>, </a:t>
            </a:r>
            <a:r>
              <a:rPr lang="ru-RU" dirty="0" err="1">
                <a:latin typeface="Calibri" pitchFamily="34" charset="0"/>
              </a:rPr>
              <a:t>сформувалися</a:t>
            </a:r>
            <a:r>
              <a:rPr lang="ru-RU" dirty="0">
                <a:latin typeface="Calibri" pitchFamily="34" charset="0"/>
              </a:rPr>
              <a:t> </a:t>
            </a:r>
            <a:r>
              <a:rPr lang="ru-RU" dirty="0" err="1">
                <a:latin typeface="Calibri" pitchFamily="34" charset="0"/>
              </a:rPr>
              <a:t>під</a:t>
            </a:r>
            <a:r>
              <a:rPr lang="ru-RU" dirty="0">
                <a:latin typeface="Calibri" pitchFamily="34" charset="0"/>
              </a:rPr>
              <a:t> час </a:t>
            </a:r>
            <a:r>
              <a:rPr lang="ru-RU" dirty="0" err="1">
                <a:latin typeface="Calibri" pitchFamily="34" charset="0"/>
              </a:rPr>
              <a:t>останнього</a:t>
            </a:r>
            <a:r>
              <a:rPr lang="ru-RU" dirty="0">
                <a:latin typeface="Calibri" pitchFamily="34" charset="0"/>
              </a:rPr>
              <a:t> </a:t>
            </a:r>
            <a:r>
              <a:rPr lang="ru-RU" dirty="0" err="1">
                <a:latin typeface="Calibri" pitchFamily="34" charset="0"/>
              </a:rPr>
              <a:t>льодовикового</a:t>
            </a:r>
            <a:r>
              <a:rPr lang="ru-RU" dirty="0">
                <a:latin typeface="Calibri" pitchFamily="34" charset="0"/>
              </a:rPr>
              <a:t> </a:t>
            </a:r>
            <a:r>
              <a:rPr lang="ru-RU" dirty="0" err="1">
                <a:latin typeface="Calibri" pitchFamily="34" charset="0"/>
              </a:rPr>
              <a:t>періоду</a:t>
            </a:r>
            <a:r>
              <a:rPr lang="ru-RU" dirty="0">
                <a:latin typeface="Calibri" pitchFamily="34" charset="0"/>
              </a:rPr>
              <a:t> 10-12 тис років тому </a:t>
            </a:r>
            <a:r>
              <a:rPr lang="ru-RU" dirty="0" err="1">
                <a:latin typeface="Calibri" pitchFamily="34" charset="0"/>
              </a:rPr>
              <a:t>після</a:t>
            </a:r>
            <a:r>
              <a:rPr lang="ru-RU" dirty="0">
                <a:latin typeface="Calibri" pitchFamily="34" charset="0"/>
              </a:rPr>
              <a:t> </a:t>
            </a:r>
            <a:r>
              <a:rPr lang="ru-RU" dirty="0" err="1">
                <a:latin typeface="Calibri" pitchFamily="34" charset="0"/>
              </a:rPr>
              <a:t>танення</a:t>
            </a:r>
            <a:r>
              <a:rPr lang="ru-RU" dirty="0">
                <a:latin typeface="Calibri" pitchFamily="34" charset="0"/>
              </a:rPr>
              <a:t> </a:t>
            </a:r>
            <a:r>
              <a:rPr lang="ru-RU" dirty="0" err="1">
                <a:latin typeface="Calibri" pitchFamily="34" charset="0"/>
              </a:rPr>
              <a:t>льодовика</a:t>
            </a:r>
            <a:r>
              <a:rPr lang="ru-RU" dirty="0">
                <a:latin typeface="Calibri" pitchFamily="34" charset="0"/>
              </a:rPr>
              <a:t>.</a:t>
            </a:r>
          </a:p>
          <a:p>
            <a:endParaRPr lang="uk-UA" dirty="0">
              <a:latin typeface="Calibri" pitchFamily="34" charset="0"/>
            </a:endParaRPr>
          </a:p>
          <a:p>
            <a:r>
              <a:rPr lang="ru-RU" dirty="0">
                <a:latin typeface="Calibri" pitchFamily="34" charset="0"/>
              </a:rPr>
              <a:t>Вони </a:t>
            </a:r>
            <a:r>
              <a:rPr lang="ru-RU" dirty="0" err="1">
                <a:latin typeface="Calibri" pitchFamily="34" charset="0"/>
              </a:rPr>
              <a:t>розташовані</a:t>
            </a:r>
            <a:r>
              <a:rPr lang="ru-RU" dirty="0">
                <a:latin typeface="Calibri" pitchFamily="34" charset="0"/>
              </a:rPr>
              <a:t> в </a:t>
            </a:r>
            <a:r>
              <a:rPr lang="ru-RU" dirty="0" err="1">
                <a:latin typeface="Calibri" pitchFamily="34" charset="0"/>
              </a:rPr>
              <a:t>північній</a:t>
            </a:r>
            <a:r>
              <a:rPr lang="ru-RU" dirty="0">
                <a:latin typeface="Calibri" pitchFamily="34" charset="0"/>
              </a:rPr>
              <a:t> </a:t>
            </a:r>
            <a:r>
              <a:rPr lang="ru-RU" dirty="0" err="1">
                <a:latin typeface="Calibri" pitchFamily="34" charset="0"/>
              </a:rPr>
              <a:t>частині</a:t>
            </a:r>
            <a:r>
              <a:rPr lang="ru-RU" dirty="0">
                <a:latin typeface="Calibri" pitchFamily="34" charset="0"/>
              </a:rPr>
              <a:t> </a:t>
            </a:r>
            <a:r>
              <a:rPr lang="ru-RU" dirty="0" err="1">
                <a:latin typeface="Calibri" pitchFamily="34" charset="0"/>
              </a:rPr>
              <a:t>західного</a:t>
            </a:r>
            <a:r>
              <a:rPr lang="ru-RU" dirty="0">
                <a:latin typeface="Calibri" pitchFamily="34" charset="0"/>
              </a:rPr>
              <a:t> </a:t>
            </a:r>
            <a:r>
              <a:rPr lang="ru-RU" dirty="0" err="1">
                <a:latin typeface="Calibri" pitchFamily="34" charset="0"/>
              </a:rPr>
              <a:t>узбережжя</a:t>
            </a:r>
            <a:r>
              <a:rPr lang="ru-RU" dirty="0">
                <a:latin typeface="Calibri" pitchFamily="34" charset="0"/>
              </a:rPr>
              <a:t> Норвегії. </a:t>
            </a:r>
            <a:r>
              <a:rPr lang="ru-RU" dirty="0" err="1">
                <a:latin typeface="Calibri" pitchFamily="34" charset="0"/>
              </a:rPr>
              <a:t>Кожен</a:t>
            </a:r>
            <a:r>
              <a:rPr lang="ru-RU" dirty="0">
                <a:latin typeface="Calibri" pitchFamily="34" charset="0"/>
              </a:rPr>
              <a:t> з них </a:t>
            </a:r>
            <a:r>
              <a:rPr lang="ru-RU" dirty="0" err="1">
                <a:latin typeface="Calibri" pitchFamily="34" charset="0"/>
              </a:rPr>
              <a:t>має</a:t>
            </a:r>
            <a:r>
              <a:rPr lang="ru-RU" dirty="0">
                <a:latin typeface="Calibri" pitchFamily="34" charset="0"/>
              </a:rPr>
              <a:t> </a:t>
            </a:r>
            <a:r>
              <a:rPr lang="ru-RU" dirty="0" err="1">
                <a:latin typeface="Calibri" pitchFamily="34" charset="0"/>
              </a:rPr>
              <a:t>свої</a:t>
            </a:r>
            <a:r>
              <a:rPr lang="ru-RU" dirty="0">
                <a:latin typeface="Calibri" pitchFamily="34" charset="0"/>
              </a:rPr>
              <a:t> </a:t>
            </a:r>
            <a:r>
              <a:rPr lang="ru-RU" dirty="0" err="1">
                <a:latin typeface="Calibri" pitchFamily="34" charset="0"/>
              </a:rPr>
              <a:t>особливості</a:t>
            </a:r>
            <a:r>
              <a:rPr lang="ru-RU" dirty="0">
                <a:latin typeface="Calibri" pitchFamily="34" charset="0"/>
              </a:rPr>
              <a:t>, але </a:t>
            </a:r>
            <a:r>
              <a:rPr lang="ru-RU" dirty="0" err="1">
                <a:latin typeface="Calibri" pitchFamily="34" charset="0"/>
              </a:rPr>
              <a:t>жоден</a:t>
            </a:r>
            <a:r>
              <a:rPr lang="ru-RU" dirty="0">
                <a:latin typeface="Calibri" pitchFamily="34" charset="0"/>
              </a:rPr>
              <a:t> не </a:t>
            </a:r>
            <a:r>
              <a:rPr lang="ru-RU" dirty="0" err="1">
                <a:latin typeface="Calibri" pitchFamily="34" charset="0"/>
              </a:rPr>
              <a:t>залишить</a:t>
            </a:r>
            <a:r>
              <a:rPr lang="ru-RU" dirty="0">
                <a:latin typeface="Calibri" pitchFamily="34" charset="0"/>
              </a:rPr>
              <a:t> </a:t>
            </a:r>
            <a:r>
              <a:rPr lang="ru-RU" dirty="0" err="1">
                <a:latin typeface="Calibri" pitchFamily="34" charset="0"/>
              </a:rPr>
              <a:t>нікого</a:t>
            </a:r>
            <a:r>
              <a:rPr lang="ru-RU" dirty="0">
                <a:latin typeface="Calibri" pitchFamily="34" charset="0"/>
              </a:rPr>
              <a:t> </a:t>
            </a:r>
            <a:r>
              <a:rPr lang="ru-RU" dirty="0" err="1">
                <a:latin typeface="Calibri" pitchFamily="34" charset="0"/>
              </a:rPr>
              <a:t>байдужим</a:t>
            </a:r>
            <a:r>
              <a:rPr lang="ru-RU" dirty="0">
                <a:latin typeface="Calibri" pitchFamily="34" charset="0"/>
              </a:rPr>
              <a:t>.</a:t>
            </a:r>
          </a:p>
          <a:p>
            <a:r>
              <a:rPr lang="ru-RU" dirty="0" err="1">
                <a:latin typeface="Calibri" pitchFamily="34" charset="0"/>
              </a:rPr>
              <a:t>Наприклад</a:t>
            </a:r>
            <a:r>
              <a:rPr lang="ru-RU" dirty="0">
                <a:latin typeface="Calibri" pitchFamily="34" charset="0"/>
              </a:rPr>
              <a:t>, </a:t>
            </a:r>
            <a:r>
              <a:rPr lang="ru-RU" dirty="0" err="1">
                <a:latin typeface="Calibri" pitchFamily="34" charset="0"/>
              </a:rPr>
              <a:t>Согнефьорд</a:t>
            </a:r>
            <a:r>
              <a:rPr lang="ru-RU" dirty="0">
                <a:latin typeface="Calibri" pitchFamily="34" charset="0"/>
              </a:rPr>
              <a:t> є </a:t>
            </a:r>
            <a:r>
              <a:rPr lang="ru-RU" dirty="0" err="1">
                <a:latin typeface="Calibri" pitchFamily="34" charset="0"/>
              </a:rPr>
              <a:t>найбільшим</a:t>
            </a:r>
            <a:r>
              <a:rPr lang="ru-RU" dirty="0">
                <a:latin typeface="Calibri" pitchFamily="34" charset="0"/>
              </a:rPr>
              <a:t> </a:t>
            </a:r>
            <a:r>
              <a:rPr lang="ru-RU" dirty="0" err="1">
                <a:latin typeface="Calibri" pitchFamily="34" charset="0"/>
              </a:rPr>
              <a:t>фіордом</a:t>
            </a:r>
            <a:r>
              <a:rPr lang="ru-RU" dirty="0">
                <a:latin typeface="Calibri" pitchFamily="34" charset="0"/>
              </a:rPr>
              <a:t> у </a:t>
            </a:r>
            <a:r>
              <a:rPr lang="ru-RU" dirty="0" err="1">
                <a:latin typeface="Calibri" pitchFamily="34" charset="0"/>
              </a:rPr>
              <a:t>Європі</a:t>
            </a:r>
            <a:r>
              <a:rPr lang="ru-RU" dirty="0">
                <a:latin typeface="Calibri" pitchFamily="34" charset="0"/>
              </a:rPr>
              <a:t>. За </a:t>
            </a:r>
            <a:r>
              <a:rPr lang="ru-RU" dirty="0" err="1">
                <a:latin typeface="Calibri" pitchFamily="34" charset="0"/>
              </a:rPr>
              <a:t>чарівну</a:t>
            </a:r>
            <a:r>
              <a:rPr lang="ru-RU" dirty="0">
                <a:latin typeface="Calibri" pitchFamily="34" charset="0"/>
              </a:rPr>
              <a:t> </a:t>
            </a:r>
            <a:r>
              <a:rPr lang="ru-RU" dirty="0" err="1">
                <a:latin typeface="Calibri" pitchFamily="34" charset="0"/>
              </a:rPr>
              <a:t>велич</a:t>
            </a:r>
            <a:r>
              <a:rPr lang="ru-RU" dirty="0">
                <a:latin typeface="Calibri" pitchFamily="34" charset="0"/>
              </a:rPr>
              <a:t> </a:t>
            </a:r>
            <a:r>
              <a:rPr lang="ru-RU" dirty="0" err="1">
                <a:latin typeface="Calibri" pitchFamily="34" charset="0"/>
              </a:rPr>
              <a:t>його</a:t>
            </a:r>
            <a:r>
              <a:rPr lang="ru-RU" dirty="0">
                <a:latin typeface="Calibri" pitchFamily="34" charset="0"/>
              </a:rPr>
              <a:t> </a:t>
            </a:r>
            <a:r>
              <a:rPr lang="ru-RU" dirty="0" err="1">
                <a:latin typeface="Calibri" pitchFamily="34" charset="0"/>
              </a:rPr>
              <a:t>ще</a:t>
            </a:r>
            <a:r>
              <a:rPr lang="ru-RU" dirty="0">
                <a:latin typeface="Calibri" pitchFamily="34" charset="0"/>
              </a:rPr>
              <a:t> </a:t>
            </a:r>
            <a:r>
              <a:rPr lang="ru-RU" dirty="0" err="1">
                <a:latin typeface="Calibri" pitchFamily="34" charset="0"/>
              </a:rPr>
              <a:t>називають</a:t>
            </a:r>
            <a:r>
              <a:rPr lang="ru-RU" dirty="0">
                <a:latin typeface="Calibri" pitchFamily="34" charset="0"/>
              </a:rPr>
              <a:t> "Королем </a:t>
            </a:r>
            <a:r>
              <a:rPr lang="ru-RU" dirty="0" err="1">
                <a:latin typeface="Calibri" pitchFamily="34" charset="0"/>
              </a:rPr>
              <a:t>фіордів</a:t>
            </a:r>
            <a:r>
              <a:rPr lang="ru-RU" dirty="0">
                <a:latin typeface="Calibri" pitchFamily="34" charset="0"/>
              </a:rPr>
              <a:t>".</a:t>
            </a:r>
          </a:p>
          <a:p>
            <a:r>
              <a:rPr lang="ru-RU" dirty="0">
                <a:latin typeface="Calibri" pitchFamily="34" charset="0"/>
              </a:rPr>
              <a:t>А </a:t>
            </a:r>
            <a:r>
              <a:rPr lang="ru-RU" dirty="0" err="1">
                <a:latin typeface="Calibri" pitchFamily="34" charset="0"/>
              </a:rPr>
              <a:t>інша</a:t>
            </a:r>
            <a:r>
              <a:rPr lang="ru-RU" dirty="0">
                <a:latin typeface="Calibri" pitchFamily="34" charset="0"/>
              </a:rPr>
              <a:t> затока </a:t>
            </a:r>
            <a:r>
              <a:rPr lang="ru-RU" dirty="0" err="1">
                <a:latin typeface="Calibri" pitchFamily="34" charset="0"/>
              </a:rPr>
              <a:t>Люсефьорд</a:t>
            </a:r>
            <a:r>
              <a:rPr lang="ru-RU" dirty="0">
                <a:latin typeface="Calibri" pitchFamily="34" charset="0"/>
              </a:rPr>
              <a:t> знаменита </a:t>
            </a:r>
            <a:r>
              <a:rPr lang="ru-RU" dirty="0" err="1">
                <a:latin typeface="Calibri" pitchFamily="34" charset="0"/>
              </a:rPr>
              <a:t>скелею</a:t>
            </a:r>
            <a:r>
              <a:rPr lang="ru-RU" dirty="0">
                <a:latin typeface="Calibri" pitchFamily="34" charset="0"/>
              </a:rPr>
              <a:t> </a:t>
            </a:r>
            <a:r>
              <a:rPr lang="ru-RU" dirty="0" err="1">
                <a:latin typeface="Calibri" pitchFamily="34" charset="0"/>
              </a:rPr>
              <a:t>Прекестулен</a:t>
            </a:r>
            <a:r>
              <a:rPr lang="ru-RU" dirty="0">
                <a:latin typeface="Calibri" pitchFamily="34" charset="0"/>
              </a:rPr>
              <a:t>, де </a:t>
            </a:r>
            <a:r>
              <a:rPr lang="ru-RU" dirty="0" err="1">
                <a:latin typeface="Calibri" pitchFamily="34" charset="0"/>
              </a:rPr>
              <a:t>кожен</a:t>
            </a:r>
            <a:r>
              <a:rPr lang="ru-RU" dirty="0">
                <a:latin typeface="Calibri" pitchFamily="34" charset="0"/>
              </a:rPr>
              <a:t> </a:t>
            </a:r>
            <a:r>
              <a:rPr lang="ru-RU" dirty="0" err="1">
                <a:latin typeface="Calibri" pitchFamily="34" charset="0"/>
              </a:rPr>
              <a:t>може</a:t>
            </a:r>
            <a:r>
              <a:rPr lang="ru-RU" dirty="0">
                <a:latin typeface="Calibri" pitchFamily="34" charset="0"/>
              </a:rPr>
              <a:t> </a:t>
            </a:r>
            <a:r>
              <a:rPr lang="ru-RU" dirty="0" err="1">
                <a:latin typeface="Calibri" pitchFamily="34" charset="0"/>
              </a:rPr>
              <a:t>черпати</a:t>
            </a:r>
            <a:r>
              <a:rPr lang="ru-RU" dirty="0">
                <a:latin typeface="Calibri" pitchFamily="34" charset="0"/>
              </a:rPr>
              <a:t> </a:t>
            </a:r>
            <a:r>
              <a:rPr lang="ru-RU" dirty="0" err="1">
                <a:latin typeface="Calibri" pitchFamily="34" charset="0"/>
              </a:rPr>
              <a:t>натхнення</a:t>
            </a:r>
            <a:r>
              <a:rPr lang="ru-RU" dirty="0">
                <a:latin typeface="Calibri" pitchFamily="34" charset="0"/>
              </a:rPr>
              <a:t> з </a:t>
            </a:r>
            <a:r>
              <a:rPr lang="ru-RU" dirty="0" err="1">
                <a:latin typeface="Calibri" pitchFamily="34" charset="0"/>
              </a:rPr>
              <a:t>неймовірної</a:t>
            </a:r>
            <a:r>
              <a:rPr lang="ru-RU" dirty="0">
                <a:latin typeface="Calibri" pitchFamily="34" charset="0"/>
              </a:rPr>
              <a:t> </a:t>
            </a:r>
            <a:r>
              <a:rPr lang="ru-RU" dirty="0" err="1">
                <a:latin typeface="Calibri" pitchFamily="34" charset="0"/>
              </a:rPr>
              <a:t>краси</a:t>
            </a:r>
            <a:r>
              <a:rPr lang="ru-RU" dirty="0">
                <a:latin typeface="Calibri" pitchFamily="34" charset="0"/>
              </a:rPr>
              <a:t> </a:t>
            </a:r>
            <a:r>
              <a:rPr lang="ru-RU" dirty="0" err="1">
                <a:latin typeface="Calibri" pitchFamily="34" charset="0"/>
              </a:rPr>
              <a:t>краєвидів</a:t>
            </a:r>
            <a:r>
              <a:rPr lang="ru-RU" dirty="0">
                <a:latin typeface="Calibri" pitchFamily="34" charset="0"/>
              </a:rPr>
              <a:t>, а </a:t>
            </a:r>
            <a:r>
              <a:rPr lang="ru-RU" dirty="0" err="1">
                <a:latin typeface="Calibri" pitchFamily="34" charset="0"/>
              </a:rPr>
              <a:t>найсміливіші</a:t>
            </a:r>
            <a:r>
              <a:rPr lang="ru-RU" dirty="0">
                <a:latin typeface="Calibri" pitchFamily="34" charset="0"/>
              </a:rPr>
              <a:t> - </a:t>
            </a:r>
            <a:r>
              <a:rPr lang="ru-RU" dirty="0" err="1">
                <a:latin typeface="Calibri" pitchFamily="34" charset="0"/>
              </a:rPr>
              <a:t>можуть</a:t>
            </a:r>
            <a:r>
              <a:rPr lang="ru-RU" dirty="0">
                <a:latin typeface="Calibri" pitchFamily="34" charset="0"/>
              </a:rPr>
              <a:t> </a:t>
            </a:r>
            <a:r>
              <a:rPr lang="ru-RU" dirty="0" err="1">
                <a:latin typeface="Calibri" pitchFamily="34" charset="0"/>
              </a:rPr>
              <a:t>підійти</a:t>
            </a:r>
            <a:r>
              <a:rPr lang="ru-RU" dirty="0">
                <a:latin typeface="Calibri" pitchFamily="34" charset="0"/>
              </a:rPr>
              <a:t> до самого краю </a:t>
            </a:r>
            <a:r>
              <a:rPr lang="ru-RU" dirty="0" err="1">
                <a:latin typeface="Calibri" pitchFamily="34" charset="0"/>
              </a:rPr>
              <a:t>скелі</a:t>
            </a:r>
            <a:r>
              <a:rPr lang="ru-RU" dirty="0">
                <a:latin typeface="Calibri" pitchFamily="34" charset="0"/>
              </a:rPr>
              <a:t>, </a:t>
            </a:r>
            <a:r>
              <a:rPr lang="ru-RU" dirty="0" err="1">
                <a:latin typeface="Calibri" pitchFamily="34" charset="0"/>
              </a:rPr>
              <a:t>щоб</a:t>
            </a:r>
            <a:r>
              <a:rPr lang="ru-RU" dirty="0">
                <a:latin typeface="Calibri" pitchFamily="34" charset="0"/>
              </a:rPr>
              <a:t> </a:t>
            </a:r>
            <a:r>
              <a:rPr lang="ru-RU" dirty="0" err="1">
                <a:latin typeface="Calibri" pitchFamily="34" charset="0"/>
              </a:rPr>
              <a:t>зарядитись</a:t>
            </a:r>
            <a:r>
              <a:rPr lang="ru-RU" dirty="0">
                <a:latin typeface="Calibri" pitchFamily="34" charset="0"/>
              </a:rPr>
              <a:t> дозою </a:t>
            </a:r>
            <a:r>
              <a:rPr lang="ru-RU" dirty="0" err="1">
                <a:latin typeface="Calibri" pitchFamily="34" charset="0"/>
              </a:rPr>
              <a:t>адреналіну</a:t>
            </a:r>
            <a:r>
              <a:rPr lang="ru-RU" dirty="0">
                <a:latin typeface="Calibri" pitchFamily="34" charset="0"/>
              </a:rPr>
              <a:t>.</a:t>
            </a:r>
          </a:p>
        </p:txBody>
      </p:sp>
      <p:pic>
        <p:nvPicPr>
          <p:cNvPr id="33794" name="Picture 2"/>
          <p:cNvPicPr>
            <a:picLocks noChangeAspect="1" noChangeArrowheads="1"/>
          </p:cNvPicPr>
          <p:nvPr/>
        </p:nvPicPr>
        <p:blipFill>
          <a:blip r:embed="rId2"/>
          <a:srcRect/>
          <a:stretch>
            <a:fillRect/>
          </a:stretch>
        </p:blipFill>
        <p:spPr bwMode="auto">
          <a:xfrm>
            <a:off x="2160588" y="3248025"/>
            <a:ext cx="4894262" cy="344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214282" y="0"/>
            <a:ext cx="8642350" cy="7140416"/>
          </a:xfrm>
          <a:prstGeom prst="rect">
            <a:avLst/>
          </a:prstGeom>
          <a:noFill/>
          <a:ln w="9525">
            <a:noFill/>
            <a:miter lim="800000"/>
            <a:headEnd/>
            <a:tailEnd/>
          </a:ln>
        </p:spPr>
        <p:txBody>
          <a:bodyPr>
            <a:spAutoFit/>
          </a:bodyPr>
          <a:lstStyle/>
          <a:p>
            <a:r>
              <a:rPr lang="ru-RU" sz="2000" dirty="0">
                <a:latin typeface="Calibri" pitchFamily="34" charset="0"/>
              </a:rPr>
              <a:t>Норвегія - одна з </a:t>
            </a:r>
            <a:r>
              <a:rPr lang="ru-RU" sz="2000" dirty="0" err="1">
                <a:latin typeface="Calibri" pitchFamily="34" charset="0"/>
              </a:rPr>
              <a:t>трьох</a:t>
            </a:r>
            <a:r>
              <a:rPr lang="ru-RU" sz="2000" dirty="0">
                <a:latin typeface="Calibri" pitchFamily="34" charset="0"/>
              </a:rPr>
              <a:t> країн, які </a:t>
            </a:r>
            <a:r>
              <a:rPr lang="ru-RU" sz="2000" dirty="0" err="1">
                <a:latin typeface="Calibri" pitchFamily="34" charset="0"/>
              </a:rPr>
              <a:t>формують</a:t>
            </a:r>
            <a:r>
              <a:rPr lang="ru-RU" sz="2000" dirty="0">
                <a:latin typeface="Calibri" pitchFamily="34" charset="0"/>
              </a:rPr>
              <a:t> </a:t>
            </a:r>
            <a:r>
              <a:rPr lang="ru-RU" sz="2000" dirty="0" err="1">
                <a:latin typeface="Calibri" pitchFamily="34" charset="0"/>
              </a:rPr>
              <a:t>сучасну</a:t>
            </a:r>
            <a:r>
              <a:rPr lang="ru-RU" sz="2000" dirty="0">
                <a:latin typeface="Calibri" pitchFamily="34" charset="0"/>
              </a:rPr>
              <a:t> </a:t>
            </a:r>
            <a:r>
              <a:rPr lang="ru-RU" sz="2000" dirty="0" err="1">
                <a:latin typeface="Calibri" pitchFamily="34" charset="0"/>
              </a:rPr>
              <a:t>Скандинавію</a:t>
            </a:r>
            <a:r>
              <a:rPr lang="ru-RU" sz="2000" dirty="0">
                <a:latin typeface="Calibri" pitchFamily="34" charset="0"/>
              </a:rPr>
              <a:t>. </a:t>
            </a:r>
            <a:r>
              <a:rPr lang="ru-RU" sz="2000" dirty="0" err="1">
                <a:latin typeface="Calibri" pitchFamily="34" charset="0"/>
              </a:rPr>
              <a:t>Ця</a:t>
            </a:r>
            <a:r>
              <a:rPr lang="ru-RU" sz="2000" dirty="0">
                <a:latin typeface="Calibri" pitchFamily="34" charset="0"/>
              </a:rPr>
              <a:t> держава, </a:t>
            </a:r>
            <a:r>
              <a:rPr lang="ru-RU" sz="2000" dirty="0" err="1">
                <a:latin typeface="Calibri" pitchFamily="34" charset="0"/>
              </a:rPr>
              <a:t>завдяки</a:t>
            </a:r>
            <a:r>
              <a:rPr lang="ru-RU" sz="2000" dirty="0">
                <a:latin typeface="Calibri" pitchFamily="34" charset="0"/>
              </a:rPr>
              <a:t> </a:t>
            </a:r>
            <a:r>
              <a:rPr lang="ru-RU" sz="2000" dirty="0" err="1">
                <a:latin typeface="Calibri" pitchFamily="34" charset="0"/>
              </a:rPr>
              <a:t>своєму</a:t>
            </a:r>
            <a:r>
              <a:rPr lang="ru-RU" sz="2000" dirty="0">
                <a:latin typeface="Calibri" pitchFamily="34" charset="0"/>
              </a:rPr>
              <a:t> </a:t>
            </a:r>
            <a:r>
              <a:rPr lang="ru-RU" sz="2000" dirty="0" err="1">
                <a:latin typeface="Calibri" pitchFamily="34" charset="0"/>
              </a:rPr>
              <a:t>географічному</a:t>
            </a:r>
            <a:r>
              <a:rPr lang="ru-RU" sz="2000" dirty="0">
                <a:latin typeface="Calibri" pitchFamily="34" charset="0"/>
              </a:rPr>
              <a:t> </a:t>
            </a:r>
            <a:r>
              <a:rPr lang="ru-RU" sz="2000" dirty="0" err="1">
                <a:latin typeface="Calibri" pitchFamily="34" charset="0"/>
              </a:rPr>
              <a:t>положенню</a:t>
            </a:r>
            <a:r>
              <a:rPr lang="ru-RU" sz="2000" dirty="0">
                <a:latin typeface="Calibri" pitchFamily="34" charset="0"/>
              </a:rPr>
              <a:t>, </a:t>
            </a:r>
            <a:r>
              <a:rPr lang="ru-RU" sz="2000" dirty="0" err="1">
                <a:latin typeface="Calibri" pitchFamily="34" charset="0"/>
              </a:rPr>
              <a:t>має</a:t>
            </a:r>
            <a:r>
              <a:rPr lang="ru-RU" sz="2000" dirty="0">
                <a:latin typeface="Calibri" pitchFamily="34" charset="0"/>
              </a:rPr>
              <a:t> </a:t>
            </a:r>
            <a:r>
              <a:rPr lang="ru-RU" sz="2000" dirty="0" err="1">
                <a:latin typeface="Calibri" pitchFamily="34" charset="0"/>
              </a:rPr>
              <a:t>багаті</a:t>
            </a:r>
            <a:r>
              <a:rPr lang="ru-RU" sz="2000" dirty="0">
                <a:latin typeface="Calibri" pitchFamily="34" charset="0"/>
              </a:rPr>
              <a:t> </a:t>
            </a:r>
            <a:r>
              <a:rPr lang="ru-RU" sz="2000" dirty="0" err="1">
                <a:latin typeface="Calibri" pitchFamily="34" charset="0"/>
              </a:rPr>
              <a:t>природні</a:t>
            </a:r>
            <a:r>
              <a:rPr lang="ru-RU" sz="2000" dirty="0">
                <a:latin typeface="Calibri" pitchFamily="34" charset="0"/>
              </a:rPr>
              <a:t> </a:t>
            </a:r>
            <a:r>
              <a:rPr lang="ru-RU" sz="2000" dirty="0" err="1">
                <a:latin typeface="Calibri" pitchFamily="34" charset="0"/>
              </a:rPr>
              <a:t>ресурси</a:t>
            </a:r>
            <a:r>
              <a:rPr lang="ru-RU" sz="2000" dirty="0">
                <a:latin typeface="Calibri" pitchFamily="34" charset="0"/>
              </a:rPr>
              <a:t>, які </a:t>
            </a:r>
            <a:r>
              <a:rPr lang="ru-RU" sz="2000" dirty="0" err="1">
                <a:latin typeface="Calibri" pitchFamily="34" charset="0"/>
              </a:rPr>
              <a:t>дуже</a:t>
            </a:r>
            <a:r>
              <a:rPr lang="ru-RU" sz="2000" dirty="0">
                <a:latin typeface="Calibri" pitchFamily="34" charset="0"/>
              </a:rPr>
              <a:t> </a:t>
            </a:r>
            <a:r>
              <a:rPr lang="ru-RU" sz="2000" dirty="0" err="1">
                <a:latin typeface="Calibri" pitchFamily="34" charset="0"/>
              </a:rPr>
              <a:t>ефективно</a:t>
            </a:r>
            <a:r>
              <a:rPr lang="ru-RU" sz="2000" dirty="0">
                <a:latin typeface="Calibri" pitchFamily="34" charset="0"/>
              </a:rPr>
              <a:t> </a:t>
            </a:r>
            <a:r>
              <a:rPr lang="ru-RU" sz="2000" dirty="0" err="1">
                <a:latin typeface="Calibri" pitchFamily="34" charset="0"/>
              </a:rPr>
              <a:t>використовуються</a:t>
            </a:r>
            <a:r>
              <a:rPr lang="ru-RU" sz="2000" dirty="0">
                <a:latin typeface="Calibri" pitchFamily="34" charset="0"/>
              </a:rPr>
              <a:t>.</a:t>
            </a:r>
          </a:p>
          <a:p>
            <a:r>
              <a:rPr lang="ru-RU" sz="2000" dirty="0" err="1">
                <a:latin typeface="Calibri" pitchFamily="34" charset="0"/>
              </a:rPr>
              <a:t>Природні</a:t>
            </a:r>
            <a:r>
              <a:rPr lang="ru-RU" sz="2000" dirty="0">
                <a:latin typeface="Calibri" pitchFamily="34" charset="0"/>
              </a:rPr>
              <a:t> </a:t>
            </a:r>
            <a:r>
              <a:rPr lang="ru-RU" sz="2000" dirty="0" err="1">
                <a:latin typeface="Calibri" pitchFamily="34" charset="0"/>
              </a:rPr>
              <a:t>багатства</a:t>
            </a:r>
            <a:r>
              <a:rPr lang="ru-RU" sz="2000" dirty="0">
                <a:latin typeface="Calibri" pitchFamily="34" charset="0"/>
              </a:rPr>
              <a:t>, </a:t>
            </a:r>
            <a:r>
              <a:rPr lang="ru-RU" sz="2000" dirty="0" err="1">
                <a:latin typeface="Calibri" pitchFamily="34" charset="0"/>
              </a:rPr>
              <a:t>поряд</a:t>
            </a:r>
            <a:r>
              <a:rPr lang="ru-RU" sz="2000" dirty="0">
                <a:latin typeface="Calibri" pitchFamily="34" charset="0"/>
              </a:rPr>
              <a:t> з </a:t>
            </a:r>
            <a:r>
              <a:rPr lang="ru-RU" sz="2000" dirty="0" err="1">
                <a:latin typeface="Calibri" pitchFamily="34" charset="0"/>
              </a:rPr>
              <a:t>багатовіковими</a:t>
            </a:r>
            <a:r>
              <a:rPr lang="ru-RU" sz="2000" dirty="0">
                <a:latin typeface="Calibri" pitchFamily="34" charset="0"/>
              </a:rPr>
              <a:t> </a:t>
            </a:r>
            <a:r>
              <a:rPr lang="ru-RU" sz="2000" dirty="0" err="1">
                <a:latin typeface="Calibri" pitchFamily="34" charset="0"/>
              </a:rPr>
              <a:t>стараннями</a:t>
            </a:r>
            <a:r>
              <a:rPr lang="ru-RU" sz="2000" dirty="0">
                <a:latin typeface="Calibri" pitchFamily="34" charset="0"/>
              </a:rPr>
              <a:t> </a:t>
            </a:r>
            <a:r>
              <a:rPr lang="ru-RU" sz="2000" dirty="0" err="1">
                <a:latin typeface="Calibri" pitchFamily="34" charset="0"/>
              </a:rPr>
              <a:t>норвежців</a:t>
            </a:r>
            <a:r>
              <a:rPr lang="ru-RU" sz="2000" dirty="0">
                <a:latin typeface="Calibri" pitchFamily="34" charset="0"/>
              </a:rPr>
              <a:t>, </a:t>
            </a:r>
            <a:r>
              <a:rPr lang="ru-RU" sz="2000" dirty="0" err="1">
                <a:latin typeface="Calibri" pitchFamily="34" charset="0"/>
              </a:rPr>
              <a:t>перетворили</a:t>
            </a:r>
            <a:r>
              <a:rPr lang="ru-RU" sz="2000" dirty="0">
                <a:latin typeface="Calibri" pitchFamily="34" charset="0"/>
              </a:rPr>
              <a:t> </a:t>
            </a:r>
            <a:r>
              <a:rPr lang="ru-RU" sz="2000" dirty="0" err="1">
                <a:latin typeface="Calibri" pitchFamily="34" charset="0"/>
              </a:rPr>
              <a:t>цю</a:t>
            </a:r>
            <a:r>
              <a:rPr lang="ru-RU" sz="2000" dirty="0">
                <a:latin typeface="Calibri" pitchFamily="34" charset="0"/>
              </a:rPr>
              <a:t> </a:t>
            </a:r>
            <a:r>
              <a:rPr lang="ru-RU" sz="2000" dirty="0" err="1">
                <a:latin typeface="Calibri" pitchFamily="34" charset="0"/>
              </a:rPr>
              <a:t>країну</a:t>
            </a:r>
            <a:r>
              <a:rPr lang="ru-RU" sz="2000" dirty="0">
                <a:latin typeface="Calibri" pitchFamily="34" charset="0"/>
              </a:rPr>
              <a:t> в одну з </a:t>
            </a:r>
            <a:r>
              <a:rPr lang="ru-RU" sz="2000" dirty="0" err="1">
                <a:latin typeface="Calibri" pitchFamily="34" charset="0"/>
              </a:rPr>
              <a:t>найдемократичніших</a:t>
            </a:r>
            <a:r>
              <a:rPr lang="ru-RU" sz="2000" dirty="0">
                <a:latin typeface="Calibri" pitchFamily="34" charset="0"/>
              </a:rPr>
              <a:t> і </a:t>
            </a:r>
            <a:r>
              <a:rPr lang="ru-RU" sz="2000" dirty="0" err="1">
                <a:latin typeface="Calibri" pitchFamily="34" charset="0"/>
              </a:rPr>
              <a:t>успішних</a:t>
            </a:r>
            <a:r>
              <a:rPr lang="ru-RU" sz="2000" dirty="0">
                <a:latin typeface="Calibri" pitchFamily="34" charset="0"/>
              </a:rPr>
              <a:t> у </a:t>
            </a:r>
            <a:r>
              <a:rPr lang="ru-RU" sz="2000" dirty="0" err="1">
                <a:latin typeface="Calibri" pitchFamily="34" charset="0"/>
              </a:rPr>
              <a:t>всьому</a:t>
            </a:r>
            <a:r>
              <a:rPr lang="ru-RU" sz="2000" dirty="0">
                <a:latin typeface="Calibri" pitchFamily="34" charset="0"/>
              </a:rPr>
              <a:t> </a:t>
            </a:r>
            <a:r>
              <a:rPr lang="ru-RU" sz="2000" dirty="0" err="1">
                <a:latin typeface="Calibri" pitchFamily="34" charset="0"/>
              </a:rPr>
              <a:t>світі</a:t>
            </a:r>
            <a:r>
              <a:rPr lang="ru-RU" sz="2000" dirty="0">
                <a:latin typeface="Calibri" pitchFamily="34" charset="0"/>
              </a:rPr>
              <a:t>.</a:t>
            </a:r>
          </a:p>
          <a:p>
            <a:r>
              <a:rPr lang="ru-RU" sz="2000" dirty="0">
                <a:latin typeface="Calibri" pitchFamily="34" charset="0"/>
              </a:rPr>
              <a:t>♣ У 2014 році Норвегія </a:t>
            </a:r>
            <a:r>
              <a:rPr lang="ru-RU" sz="2000" dirty="0" err="1">
                <a:latin typeface="Calibri" pitchFamily="34" charset="0"/>
              </a:rPr>
              <a:t>посіла</a:t>
            </a:r>
            <a:r>
              <a:rPr lang="ru-RU" sz="2000" dirty="0">
                <a:latin typeface="Calibri" pitchFamily="34" charset="0"/>
              </a:rPr>
              <a:t> перше місце в рейтингу </a:t>
            </a:r>
            <a:r>
              <a:rPr lang="ru-RU" sz="2000" dirty="0" err="1">
                <a:latin typeface="Calibri" pitchFamily="34" charset="0"/>
              </a:rPr>
              <a:t>багатства</a:t>
            </a:r>
            <a:r>
              <a:rPr lang="ru-RU" sz="2000" dirty="0">
                <a:latin typeface="Calibri" pitchFamily="34" charset="0"/>
              </a:rPr>
              <a:t> і </a:t>
            </a:r>
            <a:r>
              <a:rPr lang="ru-RU" sz="2000" dirty="0" err="1">
                <a:latin typeface="Calibri" pitchFamily="34" charset="0"/>
              </a:rPr>
              <a:t>благополуччя</a:t>
            </a:r>
            <a:r>
              <a:rPr lang="ru-RU" sz="2000" dirty="0">
                <a:latin typeface="Calibri" pitchFamily="34" charset="0"/>
              </a:rPr>
              <a:t> у </a:t>
            </a:r>
            <a:r>
              <a:rPr lang="ru-RU" sz="2000" dirty="0" err="1">
                <a:latin typeface="Calibri" pitchFamily="34" charset="0"/>
              </a:rPr>
              <a:t>світі</a:t>
            </a:r>
            <a:r>
              <a:rPr lang="ru-RU" sz="2000" dirty="0">
                <a:latin typeface="Calibri" pitchFamily="34" charset="0"/>
              </a:rPr>
              <a:t>.</a:t>
            </a:r>
          </a:p>
          <a:p>
            <a:r>
              <a:rPr lang="ru-RU" sz="2000" dirty="0">
                <a:latin typeface="Calibri" pitchFamily="34" charset="0"/>
              </a:rPr>
              <a:t>♣ У Норвегії </a:t>
            </a:r>
            <a:r>
              <a:rPr lang="ru-RU" sz="2000" dirty="0" err="1">
                <a:latin typeface="Calibri" pitchFamily="34" charset="0"/>
              </a:rPr>
              <a:t>зафіксовані</a:t>
            </a:r>
            <a:r>
              <a:rPr lang="ru-RU" sz="2000" dirty="0">
                <a:latin typeface="Calibri" pitchFamily="34" charset="0"/>
              </a:rPr>
              <a:t> </a:t>
            </a:r>
            <a:r>
              <a:rPr lang="ru-RU" sz="2000" dirty="0" err="1">
                <a:latin typeface="Calibri" pitchFamily="34" charset="0"/>
              </a:rPr>
              <a:t>найвищі</a:t>
            </a:r>
            <a:r>
              <a:rPr lang="ru-RU" sz="2000" dirty="0">
                <a:latin typeface="Calibri" pitchFamily="34" charset="0"/>
              </a:rPr>
              <a:t> в </a:t>
            </a:r>
            <a:r>
              <a:rPr lang="ru-RU" sz="2000" dirty="0" err="1">
                <a:latin typeface="Calibri" pitchFamily="34" charset="0"/>
              </a:rPr>
              <a:t>світі</a:t>
            </a:r>
            <a:r>
              <a:rPr lang="ru-RU" sz="2000" dirty="0">
                <a:latin typeface="Calibri" pitchFamily="34" charset="0"/>
              </a:rPr>
              <a:t> </a:t>
            </a:r>
            <a:r>
              <a:rPr lang="ru-RU" sz="2000" dirty="0" err="1">
                <a:latin typeface="Calibri" pitchFamily="34" charset="0"/>
              </a:rPr>
              <a:t>ціни</a:t>
            </a:r>
            <a:r>
              <a:rPr lang="ru-RU" sz="2000" dirty="0">
                <a:latin typeface="Calibri" pitchFamily="34" charset="0"/>
              </a:rPr>
              <a:t> на бензин -  (</a:t>
            </a:r>
            <a:r>
              <a:rPr lang="ru-RU" sz="2000" dirty="0" err="1">
                <a:latin typeface="Calibri" pitchFamily="34" charset="0"/>
              </a:rPr>
              <a:t>незважаючи</a:t>
            </a:r>
            <a:r>
              <a:rPr lang="ru-RU" sz="2000" dirty="0">
                <a:latin typeface="Calibri" pitchFamily="34" charset="0"/>
              </a:rPr>
              <a:t> на те, </a:t>
            </a:r>
            <a:r>
              <a:rPr lang="ru-RU" sz="2000" dirty="0" err="1">
                <a:latin typeface="Calibri" pitchFamily="34" charset="0"/>
              </a:rPr>
              <a:t>що</a:t>
            </a:r>
            <a:r>
              <a:rPr lang="ru-RU" sz="2000" dirty="0">
                <a:latin typeface="Calibri" pitchFamily="34" charset="0"/>
              </a:rPr>
              <a:t> Норвегія є одним з </a:t>
            </a:r>
            <a:r>
              <a:rPr lang="ru-RU" sz="2000" dirty="0" err="1">
                <a:latin typeface="Calibri" pitchFamily="34" charset="0"/>
              </a:rPr>
              <a:t>найбільших</a:t>
            </a:r>
            <a:r>
              <a:rPr lang="ru-RU" sz="2000" dirty="0">
                <a:latin typeface="Calibri" pitchFamily="34" charset="0"/>
              </a:rPr>
              <a:t> </a:t>
            </a:r>
            <a:r>
              <a:rPr lang="ru-RU" sz="2000" dirty="0" err="1">
                <a:latin typeface="Calibri" pitchFamily="34" charset="0"/>
              </a:rPr>
              <a:t>експортерів</a:t>
            </a:r>
            <a:r>
              <a:rPr lang="ru-RU" sz="2000" dirty="0">
                <a:latin typeface="Calibri" pitchFamily="34" charset="0"/>
              </a:rPr>
              <a:t> </a:t>
            </a:r>
            <a:r>
              <a:rPr lang="ru-RU" sz="2000" dirty="0" err="1">
                <a:latin typeface="Calibri" pitchFamily="34" charset="0"/>
              </a:rPr>
              <a:t>нафти</a:t>
            </a:r>
            <a:r>
              <a:rPr lang="ru-RU" sz="2000" dirty="0">
                <a:latin typeface="Calibri" pitchFamily="34" charset="0"/>
              </a:rPr>
              <a:t> у </a:t>
            </a:r>
            <a:r>
              <a:rPr lang="ru-RU" sz="2000" dirty="0" err="1">
                <a:latin typeface="Calibri" pitchFamily="34" charset="0"/>
              </a:rPr>
              <a:t>світі</a:t>
            </a:r>
            <a:r>
              <a:rPr lang="ru-RU" sz="2000" dirty="0">
                <a:latin typeface="Calibri" pitchFamily="34" charset="0"/>
              </a:rPr>
              <a:t>).</a:t>
            </a:r>
          </a:p>
          <a:p>
            <a:r>
              <a:rPr lang="ru-RU" sz="2000" dirty="0">
                <a:latin typeface="Calibri" pitchFamily="34" charset="0"/>
              </a:rPr>
              <a:t>♣ </a:t>
            </a:r>
            <a:r>
              <a:rPr lang="ru-RU" sz="2000" dirty="0" err="1">
                <a:latin typeface="Calibri" pitchFamily="34" charset="0"/>
              </a:rPr>
              <a:t>Публічні</a:t>
            </a:r>
            <a:r>
              <a:rPr lang="ru-RU" sz="2000" dirty="0">
                <a:latin typeface="Calibri" pitchFamily="34" charset="0"/>
              </a:rPr>
              <a:t> </a:t>
            </a:r>
            <a:r>
              <a:rPr lang="ru-RU" sz="2000" dirty="0" err="1">
                <a:latin typeface="Calibri" pitchFamily="34" charset="0"/>
              </a:rPr>
              <a:t>університети</a:t>
            </a:r>
            <a:r>
              <a:rPr lang="ru-RU" sz="2000" dirty="0">
                <a:latin typeface="Calibri" pitchFamily="34" charset="0"/>
              </a:rPr>
              <a:t> Норвегії є </a:t>
            </a:r>
            <a:r>
              <a:rPr lang="ru-RU" sz="2000" dirty="0" err="1">
                <a:latin typeface="Calibri" pitchFamily="34" charset="0"/>
              </a:rPr>
              <a:t>безкоштовними</a:t>
            </a:r>
            <a:r>
              <a:rPr lang="ru-RU" sz="2000" dirty="0">
                <a:latin typeface="Calibri" pitchFamily="34" charset="0"/>
              </a:rPr>
              <a:t> для </a:t>
            </a:r>
            <a:r>
              <a:rPr lang="ru-RU" sz="2000" dirty="0" err="1">
                <a:latin typeface="Calibri" pitchFamily="34" charset="0"/>
              </a:rPr>
              <a:t>студентів</a:t>
            </a:r>
            <a:r>
              <a:rPr lang="ru-RU" sz="2000" dirty="0">
                <a:latin typeface="Calibri" pitchFamily="34" charset="0"/>
              </a:rPr>
              <a:t> з будь-</a:t>
            </a:r>
            <a:r>
              <a:rPr lang="ru-RU" sz="2000" dirty="0" err="1">
                <a:latin typeface="Calibri" pitchFamily="34" charset="0"/>
              </a:rPr>
              <a:t>якої</a:t>
            </a:r>
            <a:r>
              <a:rPr lang="ru-RU" sz="2000" dirty="0">
                <a:latin typeface="Calibri" pitchFamily="34" charset="0"/>
              </a:rPr>
              <a:t> точки </a:t>
            </a:r>
            <a:r>
              <a:rPr lang="ru-RU" sz="2000" dirty="0" err="1">
                <a:latin typeface="Calibri" pitchFamily="34" charset="0"/>
              </a:rPr>
              <a:t>світу</a:t>
            </a:r>
            <a:r>
              <a:rPr lang="ru-RU" sz="2000" dirty="0">
                <a:latin typeface="Calibri" pitchFamily="34" charset="0"/>
              </a:rPr>
              <a:t>.</a:t>
            </a:r>
          </a:p>
          <a:p>
            <a:r>
              <a:rPr lang="ru-RU" sz="2000" dirty="0">
                <a:latin typeface="Calibri" pitchFamily="34" charset="0"/>
              </a:rPr>
              <a:t>♣ Факт для </a:t>
            </a:r>
            <a:r>
              <a:rPr lang="ru-RU" sz="2000" dirty="0" err="1">
                <a:latin typeface="Calibri" pitchFamily="34" charset="0"/>
              </a:rPr>
              <a:t>любителів</a:t>
            </a:r>
            <a:r>
              <a:rPr lang="ru-RU" sz="2000" dirty="0">
                <a:latin typeface="Calibri" pitchFamily="34" charset="0"/>
              </a:rPr>
              <a:t> </a:t>
            </a:r>
            <a:r>
              <a:rPr lang="ru-RU" sz="2000" dirty="0" err="1">
                <a:latin typeface="Calibri" pitchFamily="34" charset="0"/>
              </a:rPr>
              <a:t>англійської</a:t>
            </a:r>
            <a:r>
              <a:rPr lang="ru-RU" sz="2000" dirty="0">
                <a:latin typeface="Calibri" pitchFamily="34" charset="0"/>
              </a:rPr>
              <a:t> </a:t>
            </a:r>
            <a:r>
              <a:rPr lang="ru-RU" sz="2000" dirty="0" err="1">
                <a:latin typeface="Calibri" pitchFamily="34" charset="0"/>
              </a:rPr>
              <a:t>мови</a:t>
            </a:r>
            <a:r>
              <a:rPr lang="ru-RU" sz="2000" dirty="0">
                <a:latin typeface="Calibri" pitchFamily="34" charset="0"/>
              </a:rPr>
              <a:t>: в Норвегії є місто з </a:t>
            </a:r>
            <a:r>
              <a:rPr lang="ru-RU" sz="2000" dirty="0" err="1">
                <a:latin typeface="Calibri" pitchFamily="34" charset="0"/>
              </a:rPr>
              <a:t>назвою</a:t>
            </a:r>
            <a:r>
              <a:rPr lang="ru-RU" sz="2000" dirty="0">
                <a:latin typeface="Calibri" pitchFamily="34" charset="0"/>
              </a:rPr>
              <a:t> "</a:t>
            </a:r>
            <a:r>
              <a:rPr lang="pl-PL" sz="2000" dirty="0">
                <a:latin typeface="Calibri" pitchFamily="34" charset="0"/>
              </a:rPr>
              <a:t>Hell".</a:t>
            </a:r>
          </a:p>
          <a:p>
            <a:r>
              <a:rPr lang="pl-PL" sz="2000" dirty="0">
                <a:latin typeface="Calibri" pitchFamily="34" charset="0"/>
              </a:rPr>
              <a:t>♣ </a:t>
            </a:r>
            <a:r>
              <a:rPr lang="ru-RU" sz="2000" dirty="0" err="1">
                <a:latin typeface="Calibri" pitchFamily="34" charset="0"/>
              </a:rPr>
              <a:t>Рекламування</a:t>
            </a:r>
            <a:r>
              <a:rPr lang="ru-RU" sz="2000" dirty="0">
                <a:latin typeface="Calibri" pitchFamily="34" charset="0"/>
              </a:rPr>
              <a:t> </a:t>
            </a:r>
            <a:r>
              <a:rPr lang="ru-RU" sz="2000" dirty="0" err="1">
                <a:latin typeface="Calibri" pitchFamily="34" charset="0"/>
              </a:rPr>
              <a:t>товарів</a:t>
            </a:r>
            <a:r>
              <a:rPr lang="ru-RU" sz="2000" dirty="0">
                <a:latin typeface="Calibri" pitchFamily="34" charset="0"/>
              </a:rPr>
              <a:t> </a:t>
            </a:r>
            <a:r>
              <a:rPr lang="ru-RU" sz="2000" dirty="0" err="1">
                <a:latin typeface="Calibri" pitchFamily="34" charset="0"/>
              </a:rPr>
              <a:t>дітям</a:t>
            </a:r>
            <a:r>
              <a:rPr lang="ru-RU" sz="2000" dirty="0">
                <a:latin typeface="Calibri" pitchFamily="34" charset="0"/>
              </a:rPr>
              <a:t> </a:t>
            </a:r>
            <a:r>
              <a:rPr lang="ru-RU" sz="2000" dirty="0" err="1">
                <a:latin typeface="Calibri" pitchFamily="34" charset="0"/>
              </a:rPr>
              <a:t>віком</a:t>
            </a:r>
            <a:r>
              <a:rPr lang="ru-RU" sz="2000" dirty="0">
                <a:latin typeface="Calibri" pitchFamily="34" charset="0"/>
              </a:rPr>
              <a:t> до 12 років заборонено в Норвегії та </a:t>
            </a:r>
            <a:r>
              <a:rPr lang="ru-RU" sz="2000" dirty="0" err="1">
                <a:latin typeface="Calibri" pitchFamily="34" charset="0"/>
              </a:rPr>
              <a:t>Швеції</a:t>
            </a:r>
            <a:r>
              <a:rPr lang="ru-RU" sz="2000" dirty="0">
                <a:latin typeface="Calibri" pitchFamily="34" charset="0"/>
              </a:rPr>
              <a:t>.</a:t>
            </a:r>
          </a:p>
          <a:p>
            <a:r>
              <a:rPr lang="ru-RU" sz="2000" dirty="0">
                <a:latin typeface="Calibri" pitchFamily="34" charset="0"/>
              </a:rPr>
              <a:t>♣ </a:t>
            </a:r>
            <a:r>
              <a:rPr lang="ru-RU" sz="2000" dirty="0" err="1">
                <a:latin typeface="Calibri" pitchFamily="34" charset="0"/>
              </a:rPr>
              <a:t>Екологічні</a:t>
            </a:r>
            <a:r>
              <a:rPr lang="ru-RU" sz="2000" dirty="0">
                <a:latin typeface="Calibri" pitchFamily="34" charset="0"/>
              </a:rPr>
              <a:t> </a:t>
            </a:r>
            <a:r>
              <a:rPr lang="ru-RU" sz="2000" dirty="0" err="1">
                <a:latin typeface="Calibri" pitchFamily="34" charset="0"/>
              </a:rPr>
              <a:t>інновації</a:t>
            </a:r>
            <a:r>
              <a:rPr lang="ru-RU" sz="2000" dirty="0">
                <a:latin typeface="Calibri" pitchFamily="34" charset="0"/>
              </a:rPr>
              <a:t> в </a:t>
            </a:r>
            <a:r>
              <a:rPr lang="ru-RU" sz="2000" dirty="0" err="1">
                <a:latin typeface="Calibri" pitchFamily="34" charset="0"/>
              </a:rPr>
              <a:t>Швеції</a:t>
            </a:r>
            <a:r>
              <a:rPr lang="ru-RU" sz="2000" dirty="0">
                <a:latin typeface="Calibri" pitchFamily="34" charset="0"/>
              </a:rPr>
              <a:t> набрали </a:t>
            </a:r>
            <a:r>
              <a:rPr lang="ru-RU" sz="2000" dirty="0" err="1">
                <a:latin typeface="Calibri" pitchFamily="34" charset="0"/>
              </a:rPr>
              <a:t>колосальних</a:t>
            </a:r>
            <a:r>
              <a:rPr lang="ru-RU" sz="2000" dirty="0">
                <a:latin typeface="Calibri" pitchFamily="34" charset="0"/>
              </a:rPr>
              <a:t> </a:t>
            </a:r>
            <a:r>
              <a:rPr lang="ru-RU" sz="2000" dirty="0" err="1">
                <a:latin typeface="Calibri" pitchFamily="34" charset="0"/>
              </a:rPr>
              <a:t>обертів</a:t>
            </a:r>
            <a:r>
              <a:rPr lang="ru-RU" sz="2000" dirty="0">
                <a:latin typeface="Calibri" pitchFamily="34" charset="0"/>
              </a:rPr>
              <a:t>: </a:t>
            </a:r>
            <a:r>
              <a:rPr lang="ru-RU" sz="2000" dirty="0" err="1">
                <a:latin typeface="Calibri" pitchFamily="34" charset="0"/>
              </a:rPr>
              <a:t>сміттєпереробні</a:t>
            </a:r>
            <a:r>
              <a:rPr lang="ru-RU" sz="2000" dirty="0">
                <a:latin typeface="Calibri" pitchFamily="34" charset="0"/>
              </a:rPr>
              <a:t> заводи </a:t>
            </a:r>
            <a:r>
              <a:rPr lang="ru-RU" sz="2000" dirty="0" err="1">
                <a:latin typeface="Calibri" pitchFamily="34" charset="0"/>
              </a:rPr>
              <a:t>працюють</a:t>
            </a:r>
            <a:r>
              <a:rPr lang="ru-RU" sz="2000" dirty="0">
                <a:latin typeface="Calibri" pitchFamily="34" charset="0"/>
              </a:rPr>
              <a:t> </a:t>
            </a:r>
            <a:r>
              <a:rPr lang="ru-RU" sz="2000" dirty="0" err="1">
                <a:latin typeface="Calibri" pitchFamily="34" charset="0"/>
              </a:rPr>
              <a:t>наскільки</a:t>
            </a:r>
            <a:r>
              <a:rPr lang="ru-RU" sz="2000" dirty="0">
                <a:latin typeface="Calibri" pitchFamily="34" charset="0"/>
              </a:rPr>
              <a:t> </a:t>
            </a:r>
            <a:r>
              <a:rPr lang="ru-RU" sz="2000" dirty="0" err="1">
                <a:latin typeface="Calibri" pitchFamily="34" charset="0"/>
              </a:rPr>
              <a:t>ефективно</a:t>
            </a:r>
            <a:r>
              <a:rPr lang="ru-RU" sz="2000" dirty="0">
                <a:latin typeface="Calibri" pitchFamily="34" charset="0"/>
              </a:rPr>
              <a:t>, </a:t>
            </a:r>
            <a:r>
              <a:rPr lang="ru-RU" sz="2000" dirty="0" err="1">
                <a:latin typeface="Calibri" pitchFamily="34" charset="0"/>
              </a:rPr>
              <a:t>що</a:t>
            </a:r>
            <a:r>
              <a:rPr lang="ru-RU" sz="2000" dirty="0">
                <a:latin typeface="Calibri" pitchFamily="34" charset="0"/>
              </a:rPr>
              <a:t> країна </a:t>
            </a:r>
            <a:r>
              <a:rPr lang="ru-RU" sz="2000" dirty="0" err="1">
                <a:latin typeface="Calibri" pitchFamily="34" charset="0"/>
              </a:rPr>
              <a:t>імпортує</a:t>
            </a:r>
            <a:r>
              <a:rPr lang="ru-RU" sz="2000" dirty="0">
                <a:latin typeface="Calibri" pitchFamily="34" charset="0"/>
              </a:rPr>
              <a:t> </a:t>
            </a:r>
            <a:r>
              <a:rPr lang="ru-RU" sz="2000" dirty="0" err="1">
                <a:latin typeface="Calibri" pitchFamily="34" charset="0"/>
              </a:rPr>
              <a:t>сміття</a:t>
            </a:r>
            <a:r>
              <a:rPr lang="ru-RU" sz="2000" dirty="0">
                <a:latin typeface="Calibri" pitchFamily="34" charset="0"/>
              </a:rPr>
              <a:t> з Норвегії.</a:t>
            </a:r>
          </a:p>
          <a:p>
            <a:r>
              <a:rPr lang="ru-RU" sz="2000" dirty="0">
                <a:latin typeface="Calibri" pitchFamily="34" charset="0"/>
              </a:rPr>
              <a:t>♣ </a:t>
            </a:r>
            <a:r>
              <a:rPr lang="ru-RU" sz="2000" dirty="0" err="1">
                <a:latin typeface="Calibri" pitchFamily="34" charset="0"/>
              </a:rPr>
              <a:t>Відомі</a:t>
            </a:r>
            <a:r>
              <a:rPr lang="ru-RU" sz="2000" dirty="0">
                <a:latin typeface="Calibri" pitchFamily="34" charset="0"/>
              </a:rPr>
              <a:t> </a:t>
            </a:r>
            <a:r>
              <a:rPr lang="ru-RU" sz="2000" dirty="0" err="1">
                <a:latin typeface="Calibri" pitchFamily="34" charset="0"/>
              </a:rPr>
              <a:t>сьогодні</a:t>
            </a:r>
            <a:r>
              <a:rPr lang="ru-RU" sz="2000" dirty="0">
                <a:latin typeface="Calibri" pitchFamily="34" charset="0"/>
              </a:rPr>
              <a:t> в </a:t>
            </a:r>
            <a:r>
              <a:rPr lang="ru-RU" sz="2000" dirty="0" err="1">
                <a:latin typeface="Calibri" pitchFamily="34" charset="0"/>
              </a:rPr>
              <a:t>усьому</a:t>
            </a:r>
            <a:r>
              <a:rPr lang="ru-RU" sz="2000" dirty="0">
                <a:latin typeface="Calibri" pitchFamily="34" charset="0"/>
              </a:rPr>
              <a:t> </a:t>
            </a:r>
            <a:r>
              <a:rPr lang="ru-RU" sz="2000" dirty="0" err="1">
                <a:latin typeface="Calibri" pitchFamily="34" charset="0"/>
              </a:rPr>
              <a:t>світі</a:t>
            </a:r>
            <a:r>
              <a:rPr lang="ru-RU" sz="2000" dirty="0">
                <a:latin typeface="Calibri" pitchFamily="34" charset="0"/>
              </a:rPr>
              <a:t> </a:t>
            </a:r>
            <a:r>
              <a:rPr lang="ru-RU" sz="2000" dirty="0" err="1">
                <a:latin typeface="Calibri" pitchFamily="34" charset="0"/>
              </a:rPr>
              <a:t>японські</a:t>
            </a:r>
            <a:r>
              <a:rPr lang="ru-RU" sz="2000" dirty="0">
                <a:latin typeface="Calibri" pitchFamily="34" charset="0"/>
              </a:rPr>
              <a:t> </a:t>
            </a:r>
            <a:r>
              <a:rPr lang="ru-RU" sz="2000" dirty="0" err="1">
                <a:latin typeface="Calibri" pitchFamily="34" charset="0"/>
              </a:rPr>
              <a:t>суші</a:t>
            </a:r>
            <a:r>
              <a:rPr lang="ru-RU" sz="2000" dirty="0">
                <a:latin typeface="Calibri" pitchFamily="34" charset="0"/>
              </a:rPr>
              <a:t> з лососем </a:t>
            </a:r>
            <a:r>
              <a:rPr lang="ru-RU" sz="2000" dirty="0" err="1">
                <a:latin typeface="Calibri" pitchFamily="34" charset="0"/>
              </a:rPr>
              <a:t>з'явилися</a:t>
            </a:r>
            <a:r>
              <a:rPr lang="ru-RU" sz="2000" dirty="0">
                <a:latin typeface="Calibri" pitchFamily="34" charset="0"/>
              </a:rPr>
              <a:t> </a:t>
            </a:r>
            <a:r>
              <a:rPr lang="ru-RU" sz="2000" dirty="0" err="1">
                <a:latin typeface="Calibri" pitchFamily="34" charset="0"/>
              </a:rPr>
              <a:t>завдяки</a:t>
            </a:r>
            <a:r>
              <a:rPr lang="ru-RU" sz="2000" dirty="0">
                <a:latin typeface="Calibri" pitchFamily="34" charset="0"/>
              </a:rPr>
              <a:t> </a:t>
            </a:r>
            <a:r>
              <a:rPr lang="ru-RU" sz="2000" dirty="0" err="1">
                <a:latin typeface="Calibri" pitchFamily="34" charset="0"/>
              </a:rPr>
              <a:t>норвежцям</a:t>
            </a:r>
            <a:r>
              <a:rPr lang="ru-RU" sz="2000" dirty="0">
                <a:latin typeface="Calibri" pitchFamily="34" charset="0"/>
              </a:rPr>
              <a:t>, які </a:t>
            </a:r>
            <a:r>
              <a:rPr lang="ru-RU" sz="2000" dirty="0" err="1">
                <a:latin typeface="Calibri" pitchFamily="34" charset="0"/>
              </a:rPr>
              <a:t>запропонували</a:t>
            </a:r>
            <a:r>
              <a:rPr lang="ru-RU" sz="2000" dirty="0">
                <a:latin typeface="Calibri" pitchFamily="34" charset="0"/>
              </a:rPr>
              <a:t> </a:t>
            </a:r>
            <a:r>
              <a:rPr lang="ru-RU" sz="2000" dirty="0" err="1">
                <a:latin typeface="Calibri" pitchFamily="34" charset="0"/>
              </a:rPr>
              <a:t>такий</a:t>
            </a:r>
            <a:r>
              <a:rPr lang="ru-RU" sz="2000" dirty="0">
                <a:latin typeface="Calibri" pitchFamily="34" charset="0"/>
              </a:rPr>
              <a:t> рецепт </a:t>
            </a:r>
            <a:r>
              <a:rPr lang="ru-RU" sz="2000" dirty="0" err="1">
                <a:latin typeface="Calibri" pitchFamily="34" charset="0"/>
              </a:rPr>
              <a:t>суші</a:t>
            </a:r>
            <a:r>
              <a:rPr lang="ru-RU" sz="2000" dirty="0">
                <a:latin typeface="Calibri" pitchFamily="34" charset="0"/>
              </a:rPr>
              <a:t> в 80-ті роки </a:t>
            </a:r>
            <a:r>
              <a:rPr lang="ru-RU" sz="2000" dirty="0" err="1">
                <a:latin typeface="Calibri" pitchFamily="34" charset="0"/>
              </a:rPr>
              <a:t>минулого</a:t>
            </a:r>
            <a:r>
              <a:rPr lang="ru-RU" sz="2000" dirty="0">
                <a:latin typeface="Calibri" pitchFamily="34" charset="0"/>
              </a:rPr>
              <a:t> </a:t>
            </a:r>
            <a:r>
              <a:rPr lang="ru-RU" sz="2000" dirty="0" err="1">
                <a:latin typeface="Calibri" pitchFamily="34" charset="0"/>
              </a:rPr>
              <a:t>століття</a:t>
            </a:r>
            <a:r>
              <a:rPr lang="ru-RU" sz="2000" dirty="0">
                <a:latin typeface="Calibri" pitchFamily="34" charset="0"/>
              </a:rPr>
              <a:t>.</a:t>
            </a:r>
          </a:p>
          <a:p>
            <a:r>
              <a:rPr lang="ru-RU" sz="2000" dirty="0">
                <a:latin typeface="Calibri" pitchFamily="34" charset="0"/>
              </a:rPr>
              <a:t>♣ Уряд Норвегії </a:t>
            </a:r>
            <a:r>
              <a:rPr lang="ru-RU" sz="2000" dirty="0" err="1">
                <a:latin typeface="Calibri" pitchFamily="34" charset="0"/>
              </a:rPr>
              <a:t>купує</a:t>
            </a:r>
            <a:r>
              <a:rPr lang="ru-RU" sz="2000" dirty="0">
                <a:latin typeface="Calibri" pitchFamily="34" charset="0"/>
              </a:rPr>
              <a:t> 1000 </a:t>
            </a:r>
            <a:r>
              <a:rPr lang="ru-RU" sz="2000" dirty="0" err="1">
                <a:latin typeface="Calibri" pitchFamily="34" charset="0"/>
              </a:rPr>
              <a:t>копій</a:t>
            </a:r>
            <a:r>
              <a:rPr lang="ru-RU" sz="2000" dirty="0">
                <a:latin typeface="Calibri" pitchFamily="34" charset="0"/>
              </a:rPr>
              <a:t> </a:t>
            </a:r>
            <a:r>
              <a:rPr lang="ru-RU" sz="2000" dirty="0" err="1">
                <a:latin typeface="Calibri" pitchFamily="34" charset="0"/>
              </a:rPr>
              <a:t>кожної</a:t>
            </a:r>
            <a:r>
              <a:rPr lang="ru-RU" sz="2000" dirty="0">
                <a:latin typeface="Calibri" pitchFamily="34" charset="0"/>
              </a:rPr>
              <a:t> </a:t>
            </a:r>
            <a:r>
              <a:rPr lang="ru-RU" sz="2000" dirty="0" err="1">
                <a:latin typeface="Calibri" pitchFamily="34" charset="0"/>
              </a:rPr>
              <a:t>нововиданої</a:t>
            </a:r>
            <a:r>
              <a:rPr lang="ru-RU" sz="2000" dirty="0">
                <a:latin typeface="Calibri" pitchFamily="34" charset="0"/>
              </a:rPr>
              <a:t> книги і </a:t>
            </a:r>
            <a:r>
              <a:rPr lang="ru-RU" sz="2000" dirty="0" err="1">
                <a:latin typeface="Calibri" pitchFamily="34" charset="0"/>
              </a:rPr>
              <a:t>поширює</a:t>
            </a:r>
            <a:r>
              <a:rPr lang="ru-RU" sz="2000" dirty="0">
                <a:latin typeface="Calibri" pitchFamily="34" charset="0"/>
              </a:rPr>
              <a:t> </a:t>
            </a:r>
            <a:r>
              <a:rPr lang="ru-RU" sz="2000" dirty="0" err="1">
                <a:latin typeface="Calibri" pitchFamily="34" charset="0"/>
              </a:rPr>
              <a:t>ці</a:t>
            </a:r>
            <a:r>
              <a:rPr lang="ru-RU" sz="2000" dirty="0">
                <a:latin typeface="Calibri" pitchFamily="34" charset="0"/>
              </a:rPr>
              <a:t> книги </a:t>
            </a:r>
            <a:r>
              <a:rPr lang="ru-RU" sz="2000" dirty="0" err="1">
                <a:latin typeface="Calibri" pitchFamily="34" charset="0"/>
              </a:rPr>
              <a:t>серед</a:t>
            </a:r>
            <a:r>
              <a:rPr lang="ru-RU" sz="2000" dirty="0">
                <a:latin typeface="Calibri" pitchFamily="34" charset="0"/>
              </a:rPr>
              <a:t> </a:t>
            </a:r>
            <a:r>
              <a:rPr lang="ru-RU" sz="2000" dirty="0" err="1">
                <a:latin typeface="Calibri" pitchFamily="34" charset="0"/>
              </a:rPr>
              <a:t>публічних</a:t>
            </a:r>
            <a:r>
              <a:rPr lang="ru-RU" sz="2000" dirty="0">
                <a:latin typeface="Calibri" pitchFamily="34" charset="0"/>
              </a:rPr>
              <a:t> </a:t>
            </a:r>
            <a:r>
              <a:rPr lang="ru-RU" sz="2000" dirty="0" err="1">
                <a:latin typeface="Calibri" pitchFamily="34" charset="0"/>
              </a:rPr>
              <a:t>бібліотек</a:t>
            </a:r>
            <a:r>
              <a:rPr lang="ru-RU" sz="2000" dirty="0">
                <a:latin typeface="Calibri" pitchFamily="34" charset="0"/>
              </a:rPr>
              <a:t>.</a:t>
            </a:r>
          </a:p>
          <a:p>
            <a:endParaRPr lang="ru-RU"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198438" y="323850"/>
            <a:ext cx="8640762" cy="5632450"/>
          </a:xfrm>
          <a:prstGeom prst="rect">
            <a:avLst/>
          </a:prstGeom>
          <a:noFill/>
          <a:ln w="9525">
            <a:noFill/>
            <a:miter lim="800000"/>
            <a:headEnd/>
            <a:tailEnd/>
          </a:ln>
        </p:spPr>
        <p:txBody>
          <a:bodyPr>
            <a:spAutoFit/>
          </a:bodyPr>
          <a:lstStyle/>
          <a:p>
            <a:r>
              <a:rPr lang="ru-RU" dirty="0">
                <a:latin typeface="Calibri" pitchFamily="34" charset="0"/>
              </a:rPr>
              <a:t>♣ </a:t>
            </a:r>
            <a:r>
              <a:rPr lang="ru-RU" dirty="0" err="1">
                <a:latin typeface="Calibri" pitchFamily="34" charset="0"/>
              </a:rPr>
              <a:t>Хорніндальсватнет</a:t>
            </a:r>
            <a:r>
              <a:rPr lang="ru-RU" dirty="0">
                <a:latin typeface="Calibri" pitchFamily="34" charset="0"/>
              </a:rPr>
              <a:t> (</a:t>
            </a:r>
            <a:r>
              <a:rPr lang="pl-PL" dirty="0">
                <a:latin typeface="Calibri" pitchFamily="34" charset="0"/>
              </a:rPr>
              <a:t>Hornindalsvatnet) - </a:t>
            </a:r>
            <a:r>
              <a:rPr lang="ru-RU" dirty="0" err="1">
                <a:latin typeface="Calibri" pitchFamily="34" charset="0"/>
              </a:rPr>
              <a:t>найглибше</a:t>
            </a:r>
            <a:r>
              <a:rPr lang="ru-RU" dirty="0">
                <a:latin typeface="Calibri" pitchFamily="34" charset="0"/>
              </a:rPr>
              <a:t> озеро Європи, </a:t>
            </a:r>
            <a:r>
              <a:rPr lang="ru-RU" dirty="0" err="1">
                <a:latin typeface="Calibri" pitchFamily="34" charset="0"/>
              </a:rPr>
              <a:t>що</a:t>
            </a:r>
            <a:r>
              <a:rPr lang="ru-RU" dirty="0">
                <a:latin typeface="Calibri" pitchFamily="34" charset="0"/>
              </a:rPr>
              <a:t> </a:t>
            </a:r>
            <a:r>
              <a:rPr lang="ru-RU" dirty="0" err="1">
                <a:latin typeface="Calibri" pitchFamily="34" charset="0"/>
              </a:rPr>
              <a:t>знаходиться</a:t>
            </a:r>
            <a:r>
              <a:rPr lang="ru-RU" dirty="0">
                <a:latin typeface="Calibri" pitchFamily="34" charset="0"/>
              </a:rPr>
              <a:t> в </a:t>
            </a:r>
            <a:r>
              <a:rPr lang="ru-RU" dirty="0" err="1">
                <a:latin typeface="Calibri" pitchFamily="34" charset="0"/>
              </a:rPr>
              <a:t>центральній</a:t>
            </a:r>
            <a:r>
              <a:rPr lang="ru-RU" dirty="0">
                <a:latin typeface="Calibri" pitchFamily="34" charset="0"/>
              </a:rPr>
              <a:t> Норвегії. </a:t>
            </a:r>
            <a:r>
              <a:rPr lang="ru-RU" dirty="0" err="1">
                <a:latin typeface="Calibri" pitchFamily="34" charset="0"/>
              </a:rPr>
              <a:t>Його</a:t>
            </a:r>
            <a:r>
              <a:rPr lang="ru-RU" dirty="0">
                <a:latin typeface="Calibri" pitchFamily="34" charset="0"/>
              </a:rPr>
              <a:t> максимальна </a:t>
            </a:r>
            <a:r>
              <a:rPr lang="ru-RU" dirty="0" err="1">
                <a:latin typeface="Calibri" pitchFamily="34" charset="0"/>
              </a:rPr>
              <a:t>глибина</a:t>
            </a:r>
            <a:r>
              <a:rPr lang="ru-RU" dirty="0">
                <a:latin typeface="Calibri" pitchFamily="34" charset="0"/>
              </a:rPr>
              <a:t> </a:t>
            </a:r>
            <a:r>
              <a:rPr lang="ru-RU" dirty="0" err="1">
                <a:latin typeface="Calibri" pitchFamily="34" charset="0"/>
              </a:rPr>
              <a:t>досягає</a:t>
            </a:r>
            <a:r>
              <a:rPr lang="ru-RU" dirty="0">
                <a:latin typeface="Calibri" pitchFamily="34" charset="0"/>
              </a:rPr>
              <a:t> 514 м.</a:t>
            </a:r>
          </a:p>
          <a:p>
            <a:r>
              <a:rPr lang="ru-RU" dirty="0">
                <a:latin typeface="Calibri" pitchFamily="34" charset="0"/>
              </a:rPr>
              <a:t>♣ </a:t>
            </a:r>
            <a:r>
              <a:rPr lang="ru-RU" dirty="0" err="1">
                <a:latin typeface="Calibri" pitchFamily="34" charset="0"/>
              </a:rPr>
              <a:t>Віннуфоссен</a:t>
            </a:r>
            <a:r>
              <a:rPr lang="ru-RU" dirty="0">
                <a:latin typeface="Calibri" pitchFamily="34" charset="0"/>
              </a:rPr>
              <a:t> (</a:t>
            </a:r>
            <a:r>
              <a:rPr lang="pl-PL" dirty="0">
                <a:latin typeface="Calibri" pitchFamily="34" charset="0"/>
              </a:rPr>
              <a:t>Vinnufossen) - </a:t>
            </a:r>
            <a:r>
              <a:rPr lang="ru-RU" dirty="0" err="1">
                <a:latin typeface="Calibri" pitchFamily="34" charset="0"/>
              </a:rPr>
              <a:t>найвищий</a:t>
            </a:r>
            <a:r>
              <a:rPr lang="ru-RU" dirty="0">
                <a:latin typeface="Calibri" pitchFamily="34" charset="0"/>
              </a:rPr>
              <a:t> </a:t>
            </a:r>
            <a:r>
              <a:rPr lang="ru-RU" dirty="0" err="1">
                <a:latin typeface="Calibri" pitchFamily="34" charset="0"/>
              </a:rPr>
              <a:t>водоспад</a:t>
            </a:r>
            <a:r>
              <a:rPr lang="ru-RU" dirty="0">
                <a:latin typeface="Calibri" pitchFamily="34" charset="0"/>
              </a:rPr>
              <a:t> у </a:t>
            </a:r>
            <a:r>
              <a:rPr lang="ru-RU" dirty="0" err="1">
                <a:latin typeface="Calibri" pitchFamily="34" charset="0"/>
              </a:rPr>
              <a:t>Європі</a:t>
            </a:r>
            <a:r>
              <a:rPr lang="ru-RU" dirty="0">
                <a:latin typeface="Calibri" pitchFamily="34" charset="0"/>
              </a:rPr>
              <a:t> (860 м) і </a:t>
            </a:r>
            <a:r>
              <a:rPr lang="ru-RU" dirty="0" err="1">
                <a:latin typeface="Calibri" pitchFamily="34" charset="0"/>
              </a:rPr>
              <a:t>шостий</a:t>
            </a:r>
            <a:r>
              <a:rPr lang="ru-RU" dirty="0">
                <a:latin typeface="Calibri" pitchFamily="34" charset="0"/>
              </a:rPr>
              <a:t> в рейтингу </a:t>
            </a:r>
            <a:r>
              <a:rPr lang="ru-RU" dirty="0" err="1">
                <a:latin typeface="Calibri" pitchFamily="34" charset="0"/>
              </a:rPr>
              <a:t>найвищих</a:t>
            </a:r>
            <a:r>
              <a:rPr lang="ru-RU" dirty="0">
                <a:latin typeface="Calibri" pitchFamily="34" charset="0"/>
              </a:rPr>
              <a:t> </a:t>
            </a:r>
            <a:r>
              <a:rPr lang="ru-RU" dirty="0" err="1">
                <a:latin typeface="Calibri" pitchFamily="34" charset="0"/>
              </a:rPr>
              <a:t>водоспадів</a:t>
            </a:r>
            <a:r>
              <a:rPr lang="ru-RU" dirty="0">
                <a:latin typeface="Calibri" pitchFamily="34" charset="0"/>
              </a:rPr>
              <a:t> на </a:t>
            </a:r>
            <a:r>
              <a:rPr lang="ru-RU" dirty="0" err="1">
                <a:latin typeface="Calibri" pitchFamily="34" charset="0"/>
              </a:rPr>
              <a:t>планеті</a:t>
            </a:r>
            <a:r>
              <a:rPr lang="ru-RU" dirty="0">
                <a:latin typeface="Calibri" pitchFamily="34" charset="0"/>
              </a:rPr>
              <a:t>.</a:t>
            </a:r>
          </a:p>
          <a:p>
            <a:r>
              <a:rPr lang="ru-RU" dirty="0">
                <a:latin typeface="Calibri" pitchFamily="34" charset="0"/>
              </a:rPr>
              <a:t>♣ </a:t>
            </a:r>
            <a:r>
              <a:rPr lang="ru-RU" dirty="0" err="1">
                <a:latin typeface="Calibri" pitchFamily="34" charset="0"/>
              </a:rPr>
              <a:t>Статистичне</a:t>
            </a:r>
            <a:r>
              <a:rPr lang="ru-RU" dirty="0">
                <a:latin typeface="Calibri" pitchFamily="34" charset="0"/>
              </a:rPr>
              <a:t> </a:t>
            </a:r>
            <a:r>
              <a:rPr lang="ru-RU" dirty="0" err="1">
                <a:latin typeface="Calibri" pitchFamily="34" charset="0"/>
              </a:rPr>
              <a:t>дослідження</a:t>
            </a:r>
            <a:r>
              <a:rPr lang="ru-RU" dirty="0">
                <a:latin typeface="Calibri" pitchFamily="34" charset="0"/>
              </a:rPr>
              <a:t> 2011 року показало, 37% </a:t>
            </a:r>
            <a:r>
              <a:rPr lang="ru-RU" dirty="0" err="1">
                <a:latin typeface="Calibri" pitchFamily="34" charset="0"/>
              </a:rPr>
              <a:t>норвежців</a:t>
            </a:r>
            <a:r>
              <a:rPr lang="ru-RU" dirty="0">
                <a:latin typeface="Calibri" pitchFamily="34" charset="0"/>
              </a:rPr>
              <a:t> </a:t>
            </a:r>
            <a:r>
              <a:rPr lang="ru-RU" dirty="0" err="1">
                <a:latin typeface="Calibri" pitchFamily="34" charset="0"/>
              </a:rPr>
              <a:t>успішно</a:t>
            </a:r>
            <a:r>
              <a:rPr lang="ru-RU" dirty="0">
                <a:latin typeface="Calibri" pitchFamily="34" charset="0"/>
              </a:rPr>
              <a:t> </a:t>
            </a:r>
            <a:r>
              <a:rPr lang="ru-RU" dirty="0" err="1">
                <a:latin typeface="Calibri" pitchFamily="34" charset="0"/>
              </a:rPr>
              <a:t>здобули</a:t>
            </a:r>
            <a:r>
              <a:rPr lang="ru-RU" dirty="0">
                <a:latin typeface="Calibri" pitchFamily="34" charset="0"/>
              </a:rPr>
              <a:t> </a:t>
            </a:r>
            <a:r>
              <a:rPr lang="ru-RU" dirty="0" err="1">
                <a:latin typeface="Calibri" pitchFamily="34" charset="0"/>
              </a:rPr>
              <a:t>вищу</a:t>
            </a:r>
            <a:r>
              <a:rPr lang="ru-RU" dirty="0">
                <a:latin typeface="Calibri" pitchFamily="34" charset="0"/>
              </a:rPr>
              <a:t> </a:t>
            </a:r>
            <a:r>
              <a:rPr lang="ru-RU" dirty="0" err="1">
                <a:latin typeface="Calibri" pitchFamily="34" charset="0"/>
              </a:rPr>
              <a:t>освіту</a:t>
            </a:r>
            <a:r>
              <a:rPr lang="ru-RU" dirty="0">
                <a:latin typeface="Calibri" pitchFamily="34" charset="0"/>
              </a:rPr>
              <a:t> і </a:t>
            </a:r>
            <a:r>
              <a:rPr lang="ru-RU" dirty="0" err="1">
                <a:latin typeface="Calibri" pitchFamily="34" charset="0"/>
              </a:rPr>
              <a:t>жителів</a:t>
            </a:r>
            <a:r>
              <a:rPr lang="ru-RU" dirty="0">
                <a:latin typeface="Calibri" pitchFamily="34" charset="0"/>
              </a:rPr>
              <a:t> </a:t>
            </a:r>
            <a:r>
              <a:rPr lang="ru-RU" dirty="0" err="1">
                <a:latin typeface="Calibri" pitchFamily="34" charset="0"/>
              </a:rPr>
              <a:t>цієї</a:t>
            </a:r>
            <a:r>
              <a:rPr lang="ru-RU" dirty="0">
                <a:latin typeface="Calibri" pitchFamily="34" charset="0"/>
              </a:rPr>
              <a:t> країни </a:t>
            </a:r>
            <a:r>
              <a:rPr lang="ru-RU" dirty="0" err="1">
                <a:latin typeface="Calibri" pitchFamily="34" charset="0"/>
              </a:rPr>
              <a:t>можна</a:t>
            </a:r>
            <a:r>
              <a:rPr lang="ru-RU" dirty="0">
                <a:latin typeface="Calibri" pitchFamily="34" charset="0"/>
              </a:rPr>
              <a:t> </a:t>
            </a:r>
            <a:r>
              <a:rPr lang="ru-RU" dirty="0" err="1">
                <a:latin typeface="Calibri" pitchFamily="34" charset="0"/>
              </a:rPr>
              <a:t>вважати</a:t>
            </a:r>
            <a:r>
              <a:rPr lang="ru-RU" dirty="0">
                <a:latin typeface="Calibri" pitchFamily="34" charset="0"/>
              </a:rPr>
              <a:t> </a:t>
            </a:r>
            <a:r>
              <a:rPr lang="ru-RU" dirty="0" err="1">
                <a:latin typeface="Calibri" pitchFamily="34" charset="0"/>
              </a:rPr>
              <a:t>найбільш</a:t>
            </a:r>
            <a:r>
              <a:rPr lang="ru-RU" dirty="0">
                <a:latin typeface="Calibri" pitchFamily="34" charset="0"/>
              </a:rPr>
              <a:t> </a:t>
            </a:r>
            <a:r>
              <a:rPr lang="ru-RU" dirty="0" err="1">
                <a:latin typeface="Calibri" pitchFamily="34" charset="0"/>
              </a:rPr>
              <a:t>освіченими</a:t>
            </a:r>
            <a:r>
              <a:rPr lang="ru-RU" dirty="0">
                <a:latin typeface="Calibri" pitchFamily="34" charset="0"/>
              </a:rPr>
              <a:t> в </a:t>
            </a:r>
            <a:r>
              <a:rPr lang="ru-RU" dirty="0" err="1">
                <a:latin typeface="Calibri" pitchFamily="34" charset="0"/>
              </a:rPr>
              <a:t>Європі</a:t>
            </a:r>
            <a:r>
              <a:rPr lang="ru-RU" dirty="0">
                <a:latin typeface="Calibri" pitchFamily="34" charset="0"/>
              </a:rPr>
              <a:t>.</a:t>
            </a:r>
          </a:p>
          <a:p>
            <a:r>
              <a:rPr lang="ru-RU" dirty="0">
                <a:latin typeface="Calibri" pitchFamily="34" charset="0"/>
              </a:rPr>
              <a:t>♣ Норвегія </a:t>
            </a:r>
            <a:r>
              <a:rPr lang="ru-RU" dirty="0" err="1">
                <a:latin typeface="Calibri" pitchFamily="34" charset="0"/>
              </a:rPr>
              <a:t>пропонує</a:t>
            </a:r>
            <a:r>
              <a:rPr lang="ru-RU" dirty="0">
                <a:latin typeface="Calibri" pitchFamily="34" charset="0"/>
              </a:rPr>
              <a:t> </a:t>
            </a:r>
            <a:r>
              <a:rPr lang="ru-RU" dirty="0" err="1">
                <a:latin typeface="Calibri" pitchFamily="34" charset="0"/>
              </a:rPr>
              <a:t>одні</a:t>
            </a:r>
            <a:r>
              <a:rPr lang="ru-RU" dirty="0">
                <a:latin typeface="Calibri" pitchFamily="34" charset="0"/>
              </a:rPr>
              <a:t> з </a:t>
            </a:r>
            <a:r>
              <a:rPr lang="ru-RU" dirty="0" err="1">
                <a:latin typeface="Calibri" pitchFamily="34" charset="0"/>
              </a:rPr>
              <a:t>найвигідніших</a:t>
            </a:r>
            <a:r>
              <a:rPr lang="ru-RU" dirty="0">
                <a:latin typeface="Calibri" pitchFamily="34" charset="0"/>
              </a:rPr>
              <a:t> умов </a:t>
            </a:r>
            <a:r>
              <a:rPr lang="ru-RU" dirty="0" err="1">
                <a:latin typeface="Calibri" pitchFamily="34" charset="0"/>
              </a:rPr>
              <a:t>декретної</a:t>
            </a:r>
            <a:r>
              <a:rPr lang="ru-RU" dirty="0">
                <a:latin typeface="Calibri" pitchFamily="34" charset="0"/>
              </a:rPr>
              <a:t> </a:t>
            </a:r>
            <a:r>
              <a:rPr lang="ru-RU" dirty="0" err="1">
                <a:latin typeface="Calibri" pitchFamily="34" charset="0"/>
              </a:rPr>
              <a:t>відпустки</a:t>
            </a:r>
            <a:r>
              <a:rPr lang="ru-RU" dirty="0">
                <a:latin typeface="Calibri" pitchFamily="34" charset="0"/>
              </a:rPr>
              <a:t> для </a:t>
            </a:r>
            <a:r>
              <a:rPr lang="ru-RU" dirty="0" err="1">
                <a:latin typeface="Calibri" pitchFamily="34" charset="0"/>
              </a:rPr>
              <a:t>жінок</a:t>
            </a:r>
            <a:r>
              <a:rPr lang="ru-RU" dirty="0">
                <a:latin typeface="Calibri" pitchFamily="34" charset="0"/>
              </a:rPr>
              <a:t> і </a:t>
            </a:r>
            <a:r>
              <a:rPr lang="ru-RU" dirty="0" err="1">
                <a:latin typeface="Calibri" pitchFamily="34" charset="0"/>
              </a:rPr>
              <a:t>чоловіків</a:t>
            </a:r>
            <a:r>
              <a:rPr lang="ru-RU" dirty="0">
                <a:latin typeface="Calibri" pitchFamily="34" charset="0"/>
              </a:rPr>
              <a:t>. </a:t>
            </a:r>
            <a:r>
              <a:rPr lang="ru-RU" dirty="0" err="1">
                <a:latin typeface="Calibri" pitchFamily="34" charset="0"/>
              </a:rPr>
              <a:t>Жінки</a:t>
            </a:r>
            <a:r>
              <a:rPr lang="ru-RU" dirty="0">
                <a:latin typeface="Calibri" pitchFamily="34" charset="0"/>
              </a:rPr>
              <a:t> </a:t>
            </a:r>
            <a:r>
              <a:rPr lang="ru-RU" dirty="0" err="1">
                <a:latin typeface="Calibri" pitchFamily="34" charset="0"/>
              </a:rPr>
              <a:t>отримують</a:t>
            </a:r>
            <a:r>
              <a:rPr lang="ru-RU" dirty="0">
                <a:latin typeface="Calibri" pitchFamily="34" charset="0"/>
              </a:rPr>
              <a:t> </a:t>
            </a:r>
            <a:r>
              <a:rPr lang="ru-RU" dirty="0" err="1">
                <a:latin typeface="Calibri" pitchFamily="34" charset="0"/>
              </a:rPr>
              <a:t>відпустку</a:t>
            </a:r>
            <a:r>
              <a:rPr lang="ru-RU" dirty="0">
                <a:latin typeface="Calibri" pitchFamily="34" charset="0"/>
              </a:rPr>
              <a:t> </a:t>
            </a:r>
            <a:r>
              <a:rPr lang="ru-RU" dirty="0" err="1">
                <a:latin typeface="Calibri" pitchFamily="34" charset="0"/>
              </a:rPr>
              <a:t>тривалістю</a:t>
            </a:r>
            <a:r>
              <a:rPr lang="ru-RU" dirty="0">
                <a:latin typeface="Calibri" pitchFamily="34" charset="0"/>
              </a:rPr>
              <a:t> в 44 </a:t>
            </a:r>
            <a:r>
              <a:rPr lang="ru-RU" dirty="0" err="1">
                <a:latin typeface="Calibri" pitchFamily="34" charset="0"/>
              </a:rPr>
              <a:t>тижні</a:t>
            </a:r>
            <a:r>
              <a:rPr lang="ru-RU" dirty="0">
                <a:latin typeface="Calibri" pitchFamily="34" charset="0"/>
              </a:rPr>
              <a:t> і </a:t>
            </a:r>
            <a:r>
              <a:rPr lang="ru-RU" dirty="0" err="1">
                <a:latin typeface="Calibri" pitchFamily="34" charset="0"/>
              </a:rPr>
              <a:t>фінансову</a:t>
            </a:r>
            <a:r>
              <a:rPr lang="ru-RU" dirty="0">
                <a:latin typeface="Calibri" pitchFamily="34" charset="0"/>
              </a:rPr>
              <a:t> </a:t>
            </a:r>
            <a:r>
              <a:rPr lang="ru-RU" dirty="0" err="1">
                <a:latin typeface="Calibri" pitchFamily="34" charset="0"/>
              </a:rPr>
              <a:t>допомогу</a:t>
            </a:r>
            <a:r>
              <a:rPr lang="ru-RU" dirty="0">
                <a:latin typeface="Calibri" pitchFamily="34" charset="0"/>
              </a:rPr>
              <a:t> в </a:t>
            </a:r>
            <a:r>
              <a:rPr lang="ru-RU" dirty="0" err="1">
                <a:latin typeface="Calibri" pitchFamily="34" charset="0"/>
              </a:rPr>
              <a:t>розмірі</a:t>
            </a:r>
            <a:r>
              <a:rPr lang="ru-RU" dirty="0">
                <a:latin typeface="Calibri" pitchFamily="34" charset="0"/>
              </a:rPr>
              <a:t> 80% </a:t>
            </a:r>
            <a:r>
              <a:rPr lang="ru-RU" dirty="0" err="1">
                <a:latin typeface="Calibri" pitchFamily="34" charset="0"/>
              </a:rPr>
              <a:t>від</a:t>
            </a:r>
            <a:r>
              <a:rPr lang="ru-RU" dirty="0">
                <a:latin typeface="Calibri" pitchFamily="34" charset="0"/>
              </a:rPr>
              <a:t> </a:t>
            </a:r>
            <a:r>
              <a:rPr lang="ru-RU" dirty="0" err="1">
                <a:latin typeface="Calibri" pitchFamily="34" charset="0"/>
              </a:rPr>
              <a:t>заробітної</a:t>
            </a:r>
            <a:r>
              <a:rPr lang="ru-RU" dirty="0">
                <a:latin typeface="Calibri" pitchFamily="34" charset="0"/>
              </a:rPr>
              <a:t> плати </a:t>
            </a:r>
            <a:r>
              <a:rPr lang="ru-RU" dirty="0" err="1">
                <a:latin typeface="Calibri" pitchFamily="34" charset="0"/>
              </a:rPr>
              <a:t>або</a:t>
            </a:r>
            <a:r>
              <a:rPr lang="ru-RU" dirty="0">
                <a:latin typeface="Calibri" pitchFamily="34" charset="0"/>
              </a:rPr>
              <a:t> 34 </a:t>
            </a:r>
            <a:r>
              <a:rPr lang="ru-RU" dirty="0" err="1">
                <a:latin typeface="Calibri" pitchFamily="34" charset="0"/>
              </a:rPr>
              <a:t>тижні</a:t>
            </a:r>
            <a:r>
              <a:rPr lang="ru-RU" dirty="0">
                <a:latin typeface="Calibri" pitchFamily="34" charset="0"/>
              </a:rPr>
              <a:t> і 100% </a:t>
            </a:r>
            <a:r>
              <a:rPr lang="ru-RU" dirty="0" err="1">
                <a:latin typeface="Calibri" pitchFamily="34" charset="0"/>
              </a:rPr>
              <a:t>від</a:t>
            </a:r>
            <a:r>
              <a:rPr lang="ru-RU" dirty="0">
                <a:latin typeface="Calibri" pitchFamily="34" charset="0"/>
              </a:rPr>
              <a:t> </a:t>
            </a:r>
            <a:r>
              <a:rPr lang="ru-RU" dirty="0" err="1">
                <a:latin typeface="Calibri" pitchFamily="34" charset="0"/>
              </a:rPr>
              <a:t>заробітної</a:t>
            </a:r>
            <a:r>
              <a:rPr lang="ru-RU" dirty="0">
                <a:latin typeface="Calibri" pitchFamily="34" charset="0"/>
              </a:rPr>
              <a:t> плати. </a:t>
            </a:r>
            <a:r>
              <a:rPr lang="ru-RU" dirty="0" err="1">
                <a:latin typeface="Calibri" pitchFamily="34" charset="0"/>
              </a:rPr>
              <a:t>Додаткову</a:t>
            </a:r>
            <a:r>
              <a:rPr lang="ru-RU" dirty="0">
                <a:latin typeface="Calibri" pitchFamily="34" charset="0"/>
              </a:rPr>
              <a:t> </a:t>
            </a:r>
            <a:r>
              <a:rPr lang="ru-RU" dirty="0" err="1">
                <a:latin typeface="Calibri" pitchFamily="34" charset="0"/>
              </a:rPr>
              <a:t>декретну</a:t>
            </a:r>
            <a:r>
              <a:rPr lang="ru-RU" dirty="0">
                <a:latin typeface="Calibri" pitchFamily="34" charset="0"/>
              </a:rPr>
              <a:t> </a:t>
            </a:r>
            <a:r>
              <a:rPr lang="ru-RU" dirty="0" err="1">
                <a:latin typeface="Calibri" pitchFamily="34" charset="0"/>
              </a:rPr>
              <a:t>відпустку</a:t>
            </a:r>
            <a:r>
              <a:rPr lang="ru-RU" dirty="0">
                <a:latin typeface="Calibri" pitchFamily="34" charset="0"/>
              </a:rPr>
              <a:t> </a:t>
            </a:r>
            <a:r>
              <a:rPr lang="ru-RU" dirty="0" err="1">
                <a:latin typeface="Calibri" pitchFamily="34" charset="0"/>
              </a:rPr>
              <a:t>отримують</a:t>
            </a:r>
            <a:r>
              <a:rPr lang="ru-RU" dirty="0">
                <a:latin typeface="Calibri" pitchFamily="34" charset="0"/>
              </a:rPr>
              <a:t> і </a:t>
            </a:r>
            <a:r>
              <a:rPr lang="ru-RU" dirty="0" err="1">
                <a:latin typeface="Calibri" pitchFamily="34" charset="0"/>
              </a:rPr>
              <a:t>молоді</a:t>
            </a:r>
            <a:r>
              <a:rPr lang="ru-RU" dirty="0">
                <a:latin typeface="Calibri" pitchFamily="34" charset="0"/>
              </a:rPr>
              <a:t> батьки - 12 </a:t>
            </a:r>
            <a:r>
              <a:rPr lang="ru-RU" dirty="0" err="1">
                <a:latin typeface="Calibri" pitchFamily="34" charset="0"/>
              </a:rPr>
              <a:t>тижнів</a:t>
            </a:r>
            <a:r>
              <a:rPr lang="ru-RU" dirty="0">
                <a:latin typeface="Calibri" pitchFamily="34" charset="0"/>
              </a:rPr>
              <a:t> </a:t>
            </a:r>
            <a:r>
              <a:rPr lang="ru-RU" dirty="0" err="1">
                <a:latin typeface="Calibri" pitchFamily="34" charset="0"/>
              </a:rPr>
              <a:t>оплачуваної</a:t>
            </a:r>
            <a:r>
              <a:rPr lang="ru-RU" dirty="0">
                <a:latin typeface="Calibri" pitchFamily="34" charset="0"/>
              </a:rPr>
              <a:t> </a:t>
            </a:r>
            <a:r>
              <a:rPr lang="ru-RU" dirty="0" err="1">
                <a:latin typeface="Calibri" pitchFamily="34" charset="0"/>
              </a:rPr>
              <a:t>відпустки</a:t>
            </a:r>
            <a:r>
              <a:rPr lang="ru-RU" dirty="0">
                <a:latin typeface="Calibri" pitchFamily="34" charset="0"/>
              </a:rPr>
              <a:t>.</a:t>
            </a:r>
          </a:p>
          <a:p>
            <a:r>
              <a:rPr lang="ru-RU" dirty="0">
                <a:latin typeface="Calibri" pitchFamily="34" charset="0"/>
              </a:rPr>
              <a:t>♣ </a:t>
            </a:r>
            <a:r>
              <a:rPr lang="ru-RU" dirty="0" err="1">
                <a:latin typeface="Calibri" pitchFamily="34" charset="0"/>
              </a:rPr>
              <a:t>Останні</a:t>
            </a:r>
            <a:r>
              <a:rPr lang="ru-RU" dirty="0">
                <a:latin typeface="Calibri" pitchFamily="34" charset="0"/>
              </a:rPr>
              <a:t> </a:t>
            </a:r>
            <a:r>
              <a:rPr lang="ru-RU" dirty="0" err="1">
                <a:latin typeface="Calibri" pitchFamily="34" charset="0"/>
              </a:rPr>
              <a:t>дослідження</a:t>
            </a:r>
            <a:r>
              <a:rPr lang="ru-RU" dirty="0">
                <a:latin typeface="Calibri" pitchFamily="34" charset="0"/>
              </a:rPr>
              <a:t> </a:t>
            </a:r>
            <a:r>
              <a:rPr lang="ru-RU" dirty="0" err="1">
                <a:latin typeface="Calibri" pitchFamily="34" charset="0"/>
              </a:rPr>
              <a:t>Світового</a:t>
            </a:r>
            <a:r>
              <a:rPr lang="ru-RU" dirty="0">
                <a:latin typeface="Calibri" pitchFamily="34" charset="0"/>
              </a:rPr>
              <a:t> Аудиту 2012 року </a:t>
            </a:r>
            <a:r>
              <a:rPr lang="ru-RU" dirty="0" err="1">
                <a:latin typeface="Calibri" pitchFamily="34" charset="0"/>
              </a:rPr>
              <a:t>Показати</a:t>
            </a:r>
            <a:r>
              <a:rPr lang="ru-RU" dirty="0">
                <a:latin typeface="Calibri" pitchFamily="34" charset="0"/>
              </a:rPr>
              <a:t>, </a:t>
            </a:r>
            <a:r>
              <a:rPr lang="ru-RU" dirty="0" err="1">
                <a:latin typeface="Calibri" pitchFamily="34" charset="0"/>
              </a:rPr>
              <a:t>що</a:t>
            </a:r>
            <a:r>
              <a:rPr lang="ru-RU" dirty="0">
                <a:latin typeface="Calibri" pitchFamily="34" charset="0"/>
              </a:rPr>
              <a:t> Норвегія </a:t>
            </a:r>
            <a:r>
              <a:rPr lang="ru-RU" dirty="0" err="1">
                <a:latin typeface="Calibri" pitchFamily="34" charset="0"/>
              </a:rPr>
              <a:t>займає</a:t>
            </a:r>
            <a:r>
              <a:rPr lang="ru-RU" dirty="0">
                <a:latin typeface="Calibri" pitchFamily="34" charset="0"/>
              </a:rPr>
              <a:t> перше місце в </a:t>
            </a:r>
            <a:r>
              <a:rPr lang="ru-RU" dirty="0" err="1">
                <a:latin typeface="Calibri" pitchFamily="34" charset="0"/>
              </a:rPr>
              <a:t>світі</a:t>
            </a:r>
            <a:r>
              <a:rPr lang="ru-RU" dirty="0">
                <a:latin typeface="Calibri" pitchFamily="34" charset="0"/>
              </a:rPr>
              <a:t> за </a:t>
            </a:r>
            <a:r>
              <a:rPr lang="ru-RU" dirty="0" err="1">
                <a:latin typeface="Calibri" pitchFamily="34" charset="0"/>
              </a:rPr>
              <a:t>рівнем</a:t>
            </a:r>
            <a:r>
              <a:rPr lang="ru-RU" dirty="0">
                <a:latin typeface="Calibri" pitchFamily="34" charset="0"/>
              </a:rPr>
              <a:t> </a:t>
            </a:r>
            <a:r>
              <a:rPr lang="ru-RU" dirty="0" err="1">
                <a:latin typeface="Calibri" pitchFamily="34" charset="0"/>
              </a:rPr>
              <a:t>свободи</a:t>
            </a:r>
            <a:r>
              <a:rPr lang="ru-RU" dirty="0">
                <a:latin typeface="Calibri" pitchFamily="34" charset="0"/>
              </a:rPr>
              <a:t> </a:t>
            </a:r>
            <a:r>
              <a:rPr lang="ru-RU" dirty="0" err="1">
                <a:latin typeface="Calibri" pitchFamily="34" charset="0"/>
              </a:rPr>
              <a:t>преси</a:t>
            </a:r>
            <a:r>
              <a:rPr lang="ru-RU" dirty="0">
                <a:latin typeface="Calibri" pitchFamily="34" charset="0"/>
              </a:rPr>
              <a:t>; 4 місце за </a:t>
            </a:r>
            <a:r>
              <a:rPr lang="ru-RU" dirty="0" err="1">
                <a:latin typeface="Calibri" pitchFamily="34" charset="0"/>
              </a:rPr>
              <a:t>рівнем</a:t>
            </a:r>
            <a:r>
              <a:rPr lang="ru-RU" dirty="0">
                <a:latin typeface="Calibri" pitchFamily="34" charset="0"/>
              </a:rPr>
              <a:t> демократії (</a:t>
            </a:r>
            <a:r>
              <a:rPr lang="ru-RU" dirty="0" err="1">
                <a:latin typeface="Calibri" pitchFamily="34" charset="0"/>
              </a:rPr>
              <a:t>після</a:t>
            </a:r>
            <a:r>
              <a:rPr lang="ru-RU" dirty="0">
                <a:latin typeface="Calibri" pitchFamily="34" charset="0"/>
              </a:rPr>
              <a:t> </a:t>
            </a:r>
            <a:r>
              <a:rPr lang="ru-RU" dirty="0" err="1">
                <a:latin typeface="Calibri" pitchFamily="34" charset="0"/>
              </a:rPr>
              <a:t>Фінляндії</a:t>
            </a:r>
            <a:r>
              <a:rPr lang="ru-RU" dirty="0">
                <a:latin typeface="Calibri" pitchFamily="34" charset="0"/>
              </a:rPr>
              <a:t>, </a:t>
            </a:r>
            <a:r>
              <a:rPr lang="ru-RU" dirty="0" err="1">
                <a:latin typeface="Calibri" pitchFamily="34" charset="0"/>
              </a:rPr>
              <a:t>Швеції</a:t>
            </a:r>
            <a:r>
              <a:rPr lang="ru-RU" dirty="0">
                <a:latin typeface="Calibri" pitchFamily="34" charset="0"/>
              </a:rPr>
              <a:t> та </a:t>
            </a:r>
            <a:r>
              <a:rPr lang="ru-RU" dirty="0" err="1">
                <a:latin typeface="Calibri" pitchFamily="34" charset="0"/>
              </a:rPr>
              <a:t>Данії</a:t>
            </a:r>
            <a:r>
              <a:rPr lang="ru-RU" dirty="0">
                <a:latin typeface="Calibri" pitchFamily="34" charset="0"/>
              </a:rPr>
              <a:t>)</a:t>
            </a:r>
          </a:p>
          <a:p>
            <a:r>
              <a:rPr lang="ru-RU" dirty="0">
                <a:latin typeface="Calibri" pitchFamily="34" charset="0"/>
              </a:rPr>
              <a:t>♣ </a:t>
            </a:r>
            <a:r>
              <a:rPr lang="ru-RU" dirty="0" err="1">
                <a:latin typeface="Calibri" pitchFamily="34" charset="0"/>
              </a:rPr>
              <a:t>Норвежці</a:t>
            </a:r>
            <a:r>
              <a:rPr lang="ru-RU" dirty="0">
                <a:latin typeface="Calibri" pitchFamily="34" charset="0"/>
              </a:rPr>
              <a:t> </a:t>
            </a:r>
            <a:r>
              <a:rPr lang="ru-RU" dirty="0" err="1">
                <a:latin typeface="Calibri" pitchFamily="34" charset="0"/>
              </a:rPr>
              <a:t>вважають</a:t>
            </a:r>
            <a:r>
              <a:rPr lang="ru-RU" dirty="0">
                <a:latin typeface="Calibri" pitchFamily="34" charset="0"/>
              </a:rPr>
              <a:t> себе </a:t>
            </a:r>
            <a:r>
              <a:rPr lang="ru-RU" dirty="0" err="1">
                <a:latin typeface="Calibri" pitchFamily="34" charset="0"/>
              </a:rPr>
              <a:t>винахідниками</a:t>
            </a:r>
            <a:r>
              <a:rPr lang="ru-RU" dirty="0">
                <a:latin typeface="Calibri" pitchFamily="34" charset="0"/>
              </a:rPr>
              <a:t> </a:t>
            </a:r>
            <a:r>
              <a:rPr lang="ru-RU" dirty="0" err="1">
                <a:latin typeface="Calibri" pitchFamily="34" charset="0"/>
              </a:rPr>
              <a:t>сучасного</a:t>
            </a:r>
            <a:r>
              <a:rPr lang="ru-RU" dirty="0">
                <a:latin typeface="Calibri" pitchFamily="34" charset="0"/>
              </a:rPr>
              <a:t> </a:t>
            </a:r>
            <a:r>
              <a:rPr lang="ru-RU" dirty="0" err="1">
                <a:latin typeface="Calibri" pitchFamily="34" charset="0"/>
              </a:rPr>
              <a:t>гірськолижного</a:t>
            </a:r>
            <a:r>
              <a:rPr lang="ru-RU" dirty="0">
                <a:latin typeface="Calibri" pitchFamily="34" charset="0"/>
              </a:rPr>
              <a:t> спорту. </a:t>
            </a:r>
            <a:r>
              <a:rPr lang="ru-RU" dirty="0" err="1">
                <a:latin typeface="Calibri" pitchFamily="34" charset="0"/>
              </a:rPr>
              <a:t>Перші</a:t>
            </a:r>
            <a:r>
              <a:rPr lang="ru-RU" dirty="0">
                <a:latin typeface="Calibri" pitchFamily="34" charset="0"/>
              </a:rPr>
              <a:t> </a:t>
            </a:r>
            <a:r>
              <a:rPr lang="ru-RU" dirty="0" err="1">
                <a:latin typeface="Calibri" pitchFamily="34" charset="0"/>
              </a:rPr>
              <a:t>вигнуті</a:t>
            </a:r>
            <a:r>
              <a:rPr lang="ru-RU" dirty="0">
                <a:latin typeface="Calibri" pitchFamily="34" charset="0"/>
              </a:rPr>
              <a:t> </a:t>
            </a:r>
            <a:r>
              <a:rPr lang="ru-RU" dirty="0" err="1">
                <a:latin typeface="Calibri" pitchFamily="34" charset="0"/>
              </a:rPr>
              <a:t>лижі</a:t>
            </a:r>
            <a:r>
              <a:rPr lang="ru-RU" dirty="0">
                <a:latin typeface="Calibri" pitchFamily="34" charset="0"/>
              </a:rPr>
              <a:t> </a:t>
            </a:r>
            <a:r>
              <a:rPr lang="ru-RU" dirty="0" err="1">
                <a:latin typeface="Calibri" pitchFamily="34" charset="0"/>
              </a:rPr>
              <a:t>були</a:t>
            </a:r>
            <a:r>
              <a:rPr lang="ru-RU" dirty="0">
                <a:latin typeface="Calibri" pitchFamily="34" charset="0"/>
              </a:rPr>
              <a:t> </a:t>
            </a:r>
            <a:r>
              <a:rPr lang="ru-RU" dirty="0" err="1">
                <a:latin typeface="Calibri" pitchFamily="34" charset="0"/>
              </a:rPr>
              <a:t>розроблені</a:t>
            </a:r>
            <a:r>
              <a:rPr lang="ru-RU" dirty="0">
                <a:latin typeface="Calibri" pitchFamily="34" charset="0"/>
              </a:rPr>
              <a:t> в </a:t>
            </a:r>
            <a:r>
              <a:rPr lang="ru-RU" dirty="0" err="1">
                <a:latin typeface="Calibri" pitchFamily="34" charset="0"/>
              </a:rPr>
              <a:t>районі</a:t>
            </a:r>
            <a:r>
              <a:rPr lang="ru-RU" dirty="0">
                <a:latin typeface="Calibri" pitchFamily="34" charset="0"/>
              </a:rPr>
              <a:t> </a:t>
            </a:r>
            <a:r>
              <a:rPr lang="ru-RU" dirty="0" err="1">
                <a:latin typeface="Calibri" pitchFamily="34" charset="0"/>
              </a:rPr>
              <a:t>Телемарк</a:t>
            </a:r>
            <a:r>
              <a:rPr lang="ru-RU" dirty="0">
                <a:latin typeface="Calibri" pitchFamily="34" charset="0"/>
              </a:rPr>
              <a:t>, у </a:t>
            </a:r>
            <a:r>
              <a:rPr lang="ru-RU" dirty="0" err="1">
                <a:latin typeface="Calibri" pitchFamily="34" charset="0"/>
              </a:rPr>
              <a:t>південній</a:t>
            </a:r>
            <a:r>
              <a:rPr lang="ru-RU" dirty="0">
                <a:latin typeface="Calibri" pitchFamily="34" charset="0"/>
              </a:rPr>
              <a:t> </a:t>
            </a:r>
            <a:r>
              <a:rPr lang="ru-RU" dirty="0" err="1">
                <a:latin typeface="Calibri" pitchFamily="34" charset="0"/>
              </a:rPr>
              <a:t>частині</a:t>
            </a:r>
            <a:r>
              <a:rPr lang="ru-RU" dirty="0">
                <a:latin typeface="Calibri" pitchFamily="34" charset="0"/>
              </a:rPr>
              <a:t> Норвегії, в 1850 році, а </a:t>
            </a:r>
            <a:r>
              <a:rPr lang="ru-RU" dirty="0" err="1">
                <a:latin typeface="Calibri" pitchFamily="34" charset="0"/>
              </a:rPr>
              <a:t>лижні</a:t>
            </a:r>
            <a:r>
              <a:rPr lang="ru-RU" dirty="0">
                <a:latin typeface="Calibri" pitchFamily="34" charset="0"/>
              </a:rPr>
              <a:t> </a:t>
            </a:r>
            <a:r>
              <a:rPr lang="ru-RU" dirty="0" err="1">
                <a:latin typeface="Calibri" pitchFamily="34" charset="0"/>
              </a:rPr>
              <a:t>кріплення</a:t>
            </a:r>
            <a:r>
              <a:rPr lang="ru-RU" dirty="0">
                <a:latin typeface="Calibri" pitchFamily="34" charset="0"/>
              </a:rPr>
              <a:t>, які в </a:t>
            </a:r>
            <a:r>
              <a:rPr lang="ru-RU" dirty="0" err="1">
                <a:latin typeface="Calibri" pitchFamily="34" charset="0"/>
              </a:rPr>
              <a:t>сучасних</a:t>
            </a:r>
            <a:r>
              <a:rPr lang="ru-RU" dirty="0">
                <a:latin typeface="Calibri" pitchFamily="34" charset="0"/>
              </a:rPr>
              <a:t> </a:t>
            </a:r>
            <a:r>
              <a:rPr lang="ru-RU" dirty="0" err="1">
                <a:latin typeface="Calibri" pitchFamily="34" charset="0"/>
              </a:rPr>
              <a:t>доробках</a:t>
            </a:r>
            <a:r>
              <a:rPr lang="ru-RU" dirty="0">
                <a:latin typeface="Calibri" pitchFamily="34" charset="0"/>
              </a:rPr>
              <a:t> </a:t>
            </a:r>
            <a:r>
              <a:rPr lang="ru-RU" dirty="0" err="1">
                <a:latin typeface="Calibri" pitchFamily="34" charset="0"/>
              </a:rPr>
              <a:t>відомі</a:t>
            </a:r>
            <a:r>
              <a:rPr lang="ru-RU" dirty="0">
                <a:latin typeface="Calibri" pitchFamily="34" charset="0"/>
              </a:rPr>
              <a:t>, як </a:t>
            </a:r>
            <a:r>
              <a:rPr lang="pl-PL" dirty="0">
                <a:latin typeface="Calibri" pitchFamily="34" charset="0"/>
              </a:rPr>
              <a:t>Rottefella, </a:t>
            </a:r>
            <a:r>
              <a:rPr lang="ru-RU" dirty="0" err="1">
                <a:latin typeface="Calibri" pitchFamily="34" charset="0"/>
              </a:rPr>
              <a:t>були</a:t>
            </a:r>
            <a:r>
              <a:rPr lang="ru-RU" dirty="0">
                <a:latin typeface="Calibri" pitchFamily="34" charset="0"/>
              </a:rPr>
              <a:t> </a:t>
            </a:r>
            <a:r>
              <a:rPr lang="ru-RU" dirty="0" err="1">
                <a:latin typeface="Calibri" pitchFamily="34" charset="0"/>
              </a:rPr>
              <a:t>винайдені</a:t>
            </a:r>
            <a:r>
              <a:rPr lang="ru-RU" dirty="0">
                <a:latin typeface="Calibri" pitchFamily="34" charset="0"/>
              </a:rPr>
              <a:t> </a:t>
            </a:r>
            <a:r>
              <a:rPr lang="ru-RU" dirty="0" err="1">
                <a:latin typeface="Calibri" pitchFamily="34" charset="0"/>
              </a:rPr>
              <a:t>інженером</a:t>
            </a:r>
            <a:r>
              <a:rPr lang="ru-RU" dirty="0">
                <a:latin typeface="Calibri" pitchFamily="34" charset="0"/>
              </a:rPr>
              <a:t> на </a:t>
            </a:r>
            <a:r>
              <a:rPr lang="ru-RU" dirty="0" err="1">
                <a:latin typeface="Calibri" pitchFamily="34" charset="0"/>
              </a:rPr>
              <a:t>ім'я</a:t>
            </a:r>
            <a:r>
              <a:rPr lang="ru-RU" dirty="0">
                <a:latin typeface="Calibri" pitchFamily="34" charset="0"/>
              </a:rPr>
              <a:t> </a:t>
            </a:r>
            <a:r>
              <a:rPr lang="pl-PL" dirty="0">
                <a:latin typeface="Calibri" pitchFamily="34" charset="0"/>
              </a:rPr>
              <a:t>Bror With </a:t>
            </a:r>
            <a:r>
              <a:rPr lang="ru-RU" dirty="0">
                <a:latin typeface="Calibri" pitchFamily="34" charset="0"/>
              </a:rPr>
              <a:t>в 1927 році.</a:t>
            </a:r>
          </a:p>
          <a:p>
            <a:r>
              <a:rPr lang="ru-RU" dirty="0">
                <a:latin typeface="Calibri" pitchFamily="34" charset="0"/>
              </a:rPr>
              <a:t>♣ </a:t>
            </a:r>
            <a:r>
              <a:rPr lang="ru-RU" dirty="0" err="1">
                <a:latin typeface="Calibri" pitchFamily="34" charset="0"/>
              </a:rPr>
              <a:t>Вчені</a:t>
            </a:r>
            <a:r>
              <a:rPr lang="ru-RU" dirty="0">
                <a:latin typeface="Calibri" pitchFamily="34" charset="0"/>
              </a:rPr>
              <a:t> </a:t>
            </a:r>
            <a:r>
              <a:rPr lang="ru-RU" dirty="0" err="1">
                <a:latin typeface="Calibri" pitchFamily="34" charset="0"/>
              </a:rPr>
              <a:t>підрахували</a:t>
            </a:r>
            <a:r>
              <a:rPr lang="ru-RU" dirty="0">
                <a:latin typeface="Calibri" pitchFamily="34" charset="0"/>
              </a:rPr>
              <a:t>, </a:t>
            </a:r>
            <a:r>
              <a:rPr lang="ru-RU" dirty="0" err="1">
                <a:latin typeface="Calibri" pitchFamily="34" charset="0"/>
              </a:rPr>
              <a:t>що</a:t>
            </a:r>
            <a:r>
              <a:rPr lang="ru-RU" dirty="0">
                <a:latin typeface="Calibri" pitchFamily="34" charset="0"/>
              </a:rPr>
              <a:t> до 2012 року </a:t>
            </a:r>
            <a:r>
              <a:rPr lang="ru-RU" dirty="0" err="1">
                <a:latin typeface="Calibri" pitchFamily="34" charset="0"/>
              </a:rPr>
              <a:t>жителі</a:t>
            </a:r>
            <a:r>
              <a:rPr lang="ru-RU" dirty="0">
                <a:latin typeface="Calibri" pitchFamily="34" charset="0"/>
              </a:rPr>
              <a:t> Норвегії 12 </a:t>
            </a:r>
            <a:r>
              <a:rPr lang="ru-RU" dirty="0" err="1">
                <a:latin typeface="Calibri" pitchFamily="34" charset="0"/>
              </a:rPr>
              <a:t>разів</a:t>
            </a:r>
            <a:r>
              <a:rPr lang="ru-RU" dirty="0">
                <a:latin typeface="Calibri" pitchFamily="34" charset="0"/>
              </a:rPr>
              <a:t> ставали лауреатами </a:t>
            </a:r>
            <a:r>
              <a:rPr lang="ru-RU" dirty="0" err="1">
                <a:latin typeface="Calibri" pitchFamily="34" charset="0"/>
              </a:rPr>
              <a:t>Нобелівської</a:t>
            </a:r>
            <a:r>
              <a:rPr lang="ru-RU" dirty="0">
                <a:latin typeface="Calibri" pitchFamily="34" charset="0"/>
              </a:rPr>
              <a:t> </a:t>
            </a:r>
            <a:r>
              <a:rPr lang="ru-RU" dirty="0" err="1">
                <a:latin typeface="Calibri" pitchFamily="34" charset="0"/>
              </a:rPr>
              <a:t>премії</a:t>
            </a:r>
            <a:r>
              <a:rPr lang="ru-RU" dirty="0">
                <a:latin typeface="Calibri" pitchFamily="34" charset="0"/>
              </a:rPr>
              <a:t> і </a:t>
            </a:r>
            <a:r>
              <a:rPr lang="ru-RU" dirty="0" err="1">
                <a:latin typeface="Calibri" pitchFamily="34" charset="0"/>
              </a:rPr>
              <a:t>отримали</a:t>
            </a:r>
            <a:r>
              <a:rPr lang="ru-RU" dirty="0">
                <a:latin typeface="Calibri" pitchFamily="34" charset="0"/>
              </a:rPr>
              <a:t> 3 </a:t>
            </a:r>
            <a:r>
              <a:rPr lang="ru-RU" dirty="0" err="1">
                <a:latin typeface="Calibri" pitchFamily="34" charset="0"/>
              </a:rPr>
              <a:t>премії</a:t>
            </a:r>
            <a:r>
              <a:rPr lang="ru-RU" dirty="0">
                <a:latin typeface="Calibri" pitchFamily="34" charset="0"/>
              </a:rPr>
              <a:t> у </a:t>
            </a:r>
            <a:r>
              <a:rPr lang="ru-RU" dirty="0" err="1">
                <a:latin typeface="Calibri" pitchFamily="34" charset="0"/>
              </a:rPr>
              <a:t>сфері</a:t>
            </a:r>
            <a:r>
              <a:rPr lang="ru-RU" dirty="0">
                <a:latin typeface="Calibri" pitchFamily="34" charset="0"/>
              </a:rPr>
              <a:t> </a:t>
            </a:r>
            <a:r>
              <a:rPr lang="ru-RU" dirty="0" err="1">
                <a:latin typeface="Calibri" pitchFamily="34" charset="0"/>
              </a:rPr>
              <a:t>економіки</a:t>
            </a:r>
            <a:r>
              <a:rPr lang="ru-RU" dirty="0">
                <a:latin typeface="Calibri" pitchFamily="34" charset="0"/>
              </a:rPr>
              <a:t>, 3 у </a:t>
            </a:r>
            <a:r>
              <a:rPr lang="ru-RU" dirty="0" err="1">
                <a:latin typeface="Calibri" pitchFamily="34" charset="0"/>
              </a:rPr>
              <a:t>сфері</a:t>
            </a:r>
            <a:r>
              <a:rPr lang="ru-RU" dirty="0">
                <a:latin typeface="Calibri" pitchFamily="34" charset="0"/>
              </a:rPr>
              <a:t> </a:t>
            </a:r>
            <a:r>
              <a:rPr lang="ru-RU" dirty="0" err="1">
                <a:latin typeface="Calibri" pitchFamily="34" charset="0"/>
              </a:rPr>
              <a:t>хімії</a:t>
            </a:r>
            <a:r>
              <a:rPr lang="ru-RU" dirty="0">
                <a:latin typeface="Calibri" pitchFamily="34" charset="0"/>
              </a:rPr>
              <a:t> та 2 </a:t>
            </a:r>
            <a:r>
              <a:rPr lang="ru-RU" dirty="0" err="1">
                <a:latin typeface="Calibri" pitchFamily="34" charset="0"/>
              </a:rPr>
              <a:t>премії</a:t>
            </a:r>
            <a:r>
              <a:rPr lang="ru-RU" dirty="0">
                <a:latin typeface="Calibri" pitchFamily="34" charset="0"/>
              </a:rPr>
              <a:t> миру.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395288" y="476250"/>
            <a:ext cx="8569325" cy="5910263"/>
          </a:xfrm>
          <a:prstGeom prst="rect">
            <a:avLst/>
          </a:prstGeom>
          <a:noFill/>
          <a:ln w="9525">
            <a:noFill/>
            <a:miter lim="800000"/>
            <a:headEnd/>
            <a:tailEnd/>
          </a:ln>
        </p:spPr>
        <p:txBody>
          <a:bodyPr>
            <a:spAutoFit/>
          </a:bodyPr>
          <a:lstStyle/>
          <a:p>
            <a:r>
              <a:rPr lang="ru-RU" dirty="0" err="1">
                <a:latin typeface="Calibri" pitchFamily="34" charset="0"/>
              </a:rPr>
              <a:t>Нобелівська</a:t>
            </a:r>
            <a:r>
              <a:rPr lang="ru-RU" dirty="0">
                <a:latin typeface="Calibri" pitchFamily="34" charset="0"/>
              </a:rPr>
              <a:t> </a:t>
            </a:r>
            <a:r>
              <a:rPr lang="ru-RU" dirty="0" err="1">
                <a:latin typeface="Calibri" pitchFamily="34" charset="0"/>
              </a:rPr>
              <a:t>премія</a:t>
            </a:r>
            <a:r>
              <a:rPr lang="ru-RU" dirty="0">
                <a:latin typeface="Calibri" pitchFamily="34" charset="0"/>
              </a:rPr>
              <a:t> миру </a:t>
            </a:r>
            <a:r>
              <a:rPr lang="ru-RU" dirty="0" err="1">
                <a:latin typeface="Calibri" pitchFamily="34" charset="0"/>
              </a:rPr>
              <a:t>щорічно</a:t>
            </a:r>
            <a:r>
              <a:rPr lang="ru-RU" dirty="0">
                <a:latin typeface="Calibri" pitchFamily="34" charset="0"/>
              </a:rPr>
              <a:t> </a:t>
            </a:r>
            <a:r>
              <a:rPr lang="ru-RU" dirty="0" err="1">
                <a:latin typeface="Calibri" pitchFamily="34" charset="0"/>
              </a:rPr>
              <a:t>вручається</a:t>
            </a:r>
            <a:r>
              <a:rPr lang="ru-RU" dirty="0">
                <a:latin typeface="Calibri" pitchFamily="34" charset="0"/>
              </a:rPr>
              <a:t> в Осло.</a:t>
            </a:r>
          </a:p>
          <a:p>
            <a:r>
              <a:rPr lang="ru-RU" dirty="0">
                <a:latin typeface="Calibri" pitchFamily="34" charset="0"/>
              </a:rPr>
              <a:t>♣ </a:t>
            </a:r>
            <a:r>
              <a:rPr lang="ru-RU" dirty="0" err="1">
                <a:latin typeface="Calibri" pitchFamily="34" charset="0"/>
              </a:rPr>
              <a:t>Прибуток</a:t>
            </a:r>
            <a:r>
              <a:rPr lang="ru-RU" dirty="0">
                <a:latin typeface="Calibri" pitchFamily="34" charset="0"/>
              </a:rPr>
              <a:t> </a:t>
            </a:r>
            <a:r>
              <a:rPr lang="ru-RU" dirty="0" err="1">
                <a:latin typeface="Calibri" pitchFamily="34" charset="0"/>
              </a:rPr>
              <a:t>від</a:t>
            </a:r>
            <a:r>
              <a:rPr lang="ru-RU" dirty="0">
                <a:latin typeface="Calibri" pitchFamily="34" charset="0"/>
              </a:rPr>
              <a:t> </a:t>
            </a:r>
            <a:r>
              <a:rPr lang="ru-RU" dirty="0" err="1">
                <a:latin typeface="Calibri" pitchFamily="34" charset="0"/>
              </a:rPr>
              <a:t>нафтової</a:t>
            </a:r>
            <a:r>
              <a:rPr lang="ru-RU" dirty="0">
                <a:latin typeface="Calibri" pitchFamily="34" charset="0"/>
              </a:rPr>
              <a:t> </a:t>
            </a:r>
            <a:r>
              <a:rPr lang="ru-RU" dirty="0" err="1">
                <a:latin typeface="Calibri" pitchFamily="34" charset="0"/>
              </a:rPr>
              <a:t>промисловості</a:t>
            </a:r>
            <a:r>
              <a:rPr lang="ru-RU" dirty="0">
                <a:latin typeface="Calibri" pitchFamily="34" charset="0"/>
              </a:rPr>
              <a:t> і продажу природного газу </a:t>
            </a:r>
            <a:r>
              <a:rPr lang="ru-RU" dirty="0" err="1">
                <a:latin typeface="Calibri" pitchFamily="34" charset="0"/>
              </a:rPr>
              <a:t>складає</a:t>
            </a:r>
            <a:r>
              <a:rPr lang="ru-RU" dirty="0">
                <a:latin typeface="Calibri" pitchFamily="34" charset="0"/>
              </a:rPr>
              <a:t> 57% норвезької </a:t>
            </a:r>
            <a:r>
              <a:rPr lang="ru-RU" dirty="0" err="1">
                <a:latin typeface="Calibri" pitchFamily="34" charset="0"/>
              </a:rPr>
              <a:t>економіки</a:t>
            </a:r>
            <a:r>
              <a:rPr lang="ru-RU" dirty="0">
                <a:latin typeface="Calibri" pitchFamily="34" charset="0"/>
              </a:rPr>
              <a:t>, і </a:t>
            </a:r>
            <a:r>
              <a:rPr lang="ru-RU" dirty="0" err="1">
                <a:latin typeface="Calibri" pitchFamily="34" charset="0"/>
              </a:rPr>
              <a:t>ці</a:t>
            </a:r>
            <a:r>
              <a:rPr lang="ru-RU" dirty="0">
                <a:latin typeface="Calibri" pitchFamily="34" charset="0"/>
              </a:rPr>
              <a:t> </a:t>
            </a:r>
            <a:r>
              <a:rPr lang="ru-RU" dirty="0" err="1">
                <a:latin typeface="Calibri" pitchFamily="34" charset="0"/>
              </a:rPr>
              <a:t>сфери</a:t>
            </a:r>
            <a:r>
              <a:rPr lang="ru-RU" dirty="0">
                <a:latin typeface="Calibri" pitchFamily="34" charset="0"/>
              </a:rPr>
              <a:t> </a:t>
            </a:r>
            <a:r>
              <a:rPr lang="ru-RU" dirty="0" err="1">
                <a:latin typeface="Calibri" pitchFamily="34" charset="0"/>
              </a:rPr>
              <a:t>приносять</a:t>
            </a:r>
            <a:r>
              <a:rPr lang="ru-RU" dirty="0">
                <a:latin typeface="Calibri" pitchFamily="34" charset="0"/>
              </a:rPr>
              <a:t> </a:t>
            </a:r>
            <a:r>
              <a:rPr lang="ru-RU" dirty="0" err="1">
                <a:latin typeface="Calibri" pitchFamily="34" charset="0"/>
              </a:rPr>
              <a:t>третину</a:t>
            </a:r>
            <a:r>
              <a:rPr lang="ru-RU" dirty="0">
                <a:latin typeface="Calibri" pitchFamily="34" charset="0"/>
              </a:rPr>
              <a:t> </a:t>
            </a:r>
            <a:r>
              <a:rPr lang="ru-RU" dirty="0" err="1">
                <a:latin typeface="Calibri" pitchFamily="34" charset="0"/>
              </a:rPr>
              <a:t>податкових</a:t>
            </a:r>
            <a:r>
              <a:rPr lang="ru-RU" dirty="0">
                <a:latin typeface="Calibri" pitchFamily="34" charset="0"/>
              </a:rPr>
              <a:t> </a:t>
            </a:r>
            <a:r>
              <a:rPr lang="ru-RU" dirty="0" err="1">
                <a:latin typeface="Calibri" pitchFamily="34" charset="0"/>
              </a:rPr>
              <a:t>надходжень</a:t>
            </a:r>
            <a:r>
              <a:rPr lang="ru-RU" dirty="0">
                <a:latin typeface="Calibri" pitchFamily="34" charset="0"/>
              </a:rPr>
              <a:t>.</a:t>
            </a:r>
          </a:p>
          <a:p>
            <a:r>
              <a:rPr lang="ru-RU" dirty="0">
                <a:latin typeface="Calibri" pitchFamily="34" charset="0"/>
              </a:rPr>
              <a:t>♣ Осло </a:t>
            </a:r>
            <a:r>
              <a:rPr lang="ru-RU" dirty="0" err="1">
                <a:latin typeface="Calibri" pitchFamily="34" charset="0"/>
              </a:rPr>
              <a:t>це</a:t>
            </a:r>
            <a:r>
              <a:rPr lang="ru-RU" dirty="0">
                <a:latin typeface="Calibri" pitchFamily="34" charset="0"/>
              </a:rPr>
              <a:t> </a:t>
            </a:r>
            <a:r>
              <a:rPr lang="ru-RU" dirty="0" err="1">
                <a:latin typeface="Calibri" pitchFamily="34" charset="0"/>
              </a:rPr>
              <a:t>одне</a:t>
            </a:r>
            <a:r>
              <a:rPr lang="ru-RU" dirty="0">
                <a:latin typeface="Calibri" pitchFamily="34" charset="0"/>
              </a:rPr>
              <a:t> з </a:t>
            </a:r>
            <a:r>
              <a:rPr lang="ru-RU" dirty="0" err="1">
                <a:latin typeface="Calibri" pitchFamily="34" charset="0"/>
              </a:rPr>
              <a:t>найдорожчих</a:t>
            </a:r>
            <a:r>
              <a:rPr lang="ru-RU" dirty="0">
                <a:latin typeface="Calibri" pitchFamily="34" charset="0"/>
              </a:rPr>
              <a:t> </a:t>
            </a:r>
            <a:r>
              <a:rPr lang="ru-RU" dirty="0" err="1">
                <a:latin typeface="Calibri" pitchFamily="34" charset="0"/>
              </a:rPr>
              <a:t>міст</a:t>
            </a:r>
            <a:r>
              <a:rPr lang="ru-RU" dirty="0">
                <a:latin typeface="Calibri" pitchFamily="34" charset="0"/>
              </a:rPr>
              <a:t> для життя в </a:t>
            </a:r>
            <a:r>
              <a:rPr lang="ru-RU" dirty="0" err="1">
                <a:latin typeface="Calibri" pitchFamily="34" charset="0"/>
              </a:rPr>
              <a:t>світі</a:t>
            </a:r>
            <a:r>
              <a:rPr lang="ru-RU" dirty="0">
                <a:latin typeface="Calibri" pitchFamily="34" charset="0"/>
              </a:rPr>
              <a:t> (за </a:t>
            </a:r>
            <a:r>
              <a:rPr lang="ru-RU" dirty="0" err="1">
                <a:latin typeface="Calibri" pitchFamily="34" charset="0"/>
              </a:rPr>
              <a:t>даними</a:t>
            </a:r>
            <a:r>
              <a:rPr lang="ru-RU" dirty="0">
                <a:latin typeface="Calibri" pitchFamily="34" charset="0"/>
              </a:rPr>
              <a:t> </a:t>
            </a:r>
            <a:r>
              <a:rPr lang="ru-RU" dirty="0" err="1">
                <a:latin typeface="Calibri" pitchFamily="34" charset="0"/>
              </a:rPr>
              <a:t>дослідницьких</a:t>
            </a:r>
            <a:r>
              <a:rPr lang="ru-RU" dirty="0">
                <a:latin typeface="Calibri" pitchFamily="34" charset="0"/>
              </a:rPr>
              <a:t> </a:t>
            </a:r>
            <a:r>
              <a:rPr lang="ru-RU" dirty="0" err="1">
                <a:latin typeface="Calibri" pitchFamily="34" charset="0"/>
              </a:rPr>
              <a:t>груп</a:t>
            </a:r>
            <a:r>
              <a:rPr lang="ru-RU" dirty="0">
                <a:latin typeface="Calibri" pitchFamily="34" charset="0"/>
              </a:rPr>
              <a:t> з </a:t>
            </a:r>
            <a:r>
              <a:rPr lang="pl-PL" dirty="0">
                <a:latin typeface="Calibri" pitchFamily="34" charset="0"/>
              </a:rPr>
              <a:t>Economist Intelligence Unit </a:t>
            </a:r>
            <a:r>
              <a:rPr lang="ru-RU" dirty="0">
                <a:latin typeface="Calibri" pitchFamily="34" charset="0"/>
              </a:rPr>
              <a:t>і </a:t>
            </a:r>
            <a:r>
              <a:rPr lang="pl-PL" dirty="0">
                <a:latin typeface="Calibri" pitchFamily="34" charset="0"/>
              </a:rPr>
              <a:t>ECA International </a:t>
            </a:r>
            <a:r>
              <a:rPr lang="ru-RU" dirty="0">
                <a:latin typeface="Calibri" pitchFamily="34" charset="0"/>
              </a:rPr>
              <a:t>Осло </a:t>
            </a:r>
            <a:r>
              <a:rPr lang="ru-RU" dirty="0" err="1">
                <a:latin typeface="Calibri" pitchFamily="34" charset="0"/>
              </a:rPr>
              <a:t>це</a:t>
            </a:r>
            <a:r>
              <a:rPr lang="ru-RU" dirty="0">
                <a:latin typeface="Calibri" pitchFamily="34" charset="0"/>
              </a:rPr>
              <a:t> </a:t>
            </a:r>
            <a:r>
              <a:rPr lang="ru-RU" dirty="0" err="1">
                <a:latin typeface="Calibri" pitchFamily="34" charset="0"/>
              </a:rPr>
              <a:t>найдорожче</a:t>
            </a:r>
            <a:r>
              <a:rPr lang="ru-RU" dirty="0">
                <a:latin typeface="Calibri" pitchFamily="34" charset="0"/>
              </a:rPr>
              <a:t> місто для життя в </a:t>
            </a:r>
            <a:r>
              <a:rPr lang="ru-RU" dirty="0" err="1">
                <a:latin typeface="Calibri" pitchFamily="34" charset="0"/>
              </a:rPr>
              <a:t>Європі</a:t>
            </a:r>
            <a:r>
              <a:rPr lang="ru-RU" dirty="0">
                <a:latin typeface="Calibri" pitchFamily="34" charset="0"/>
              </a:rPr>
              <a:t>). </a:t>
            </a:r>
            <a:r>
              <a:rPr lang="ru-RU" dirty="0" err="1">
                <a:latin typeface="Calibri" pitchFamily="34" charset="0"/>
              </a:rPr>
              <a:t>Нагадаємо</a:t>
            </a:r>
            <a:r>
              <a:rPr lang="ru-RU" dirty="0">
                <a:latin typeface="Calibri" pitchFamily="34" charset="0"/>
              </a:rPr>
              <a:t>, </a:t>
            </a:r>
            <a:r>
              <a:rPr lang="ru-RU" dirty="0" err="1">
                <a:latin typeface="Calibri" pitchFamily="34" charset="0"/>
              </a:rPr>
              <a:t>що</a:t>
            </a:r>
            <a:r>
              <a:rPr lang="ru-RU" dirty="0">
                <a:latin typeface="Calibri" pitchFamily="34" charset="0"/>
              </a:rPr>
              <a:t> одним з </a:t>
            </a:r>
            <a:r>
              <a:rPr lang="ru-RU" dirty="0" err="1">
                <a:latin typeface="Calibri" pitchFamily="34" charset="0"/>
              </a:rPr>
              <a:t>найдоступніших</a:t>
            </a:r>
            <a:r>
              <a:rPr lang="ru-RU" dirty="0">
                <a:latin typeface="Calibri" pitchFamily="34" charset="0"/>
              </a:rPr>
              <a:t> </a:t>
            </a:r>
            <a:r>
              <a:rPr lang="ru-RU" dirty="0" err="1">
                <a:latin typeface="Calibri" pitchFamily="34" charset="0"/>
              </a:rPr>
              <a:t>міст</a:t>
            </a:r>
            <a:r>
              <a:rPr lang="ru-RU" dirty="0">
                <a:latin typeface="Calibri" pitchFamily="34" charset="0"/>
              </a:rPr>
              <a:t> для життя є </a:t>
            </a:r>
            <a:r>
              <a:rPr lang="ru-RU" dirty="0" err="1">
                <a:latin typeface="Calibri" pitchFamily="34" charset="0"/>
              </a:rPr>
              <a:t>новозеландський</a:t>
            </a:r>
            <a:r>
              <a:rPr lang="ru-RU" dirty="0">
                <a:latin typeface="Calibri" pitchFamily="34" charset="0"/>
              </a:rPr>
              <a:t> Окленд.</a:t>
            </a:r>
          </a:p>
          <a:p>
            <a:r>
              <a:rPr lang="ru-RU" dirty="0">
                <a:latin typeface="Calibri" pitchFamily="34" charset="0"/>
              </a:rPr>
              <a:t>♣ У Норвегії </a:t>
            </a:r>
            <a:r>
              <a:rPr lang="ru-RU" dirty="0" err="1">
                <a:latin typeface="Calibri" pitchFamily="34" charset="0"/>
              </a:rPr>
              <a:t>знаходиться</a:t>
            </a:r>
            <a:r>
              <a:rPr lang="ru-RU" dirty="0">
                <a:latin typeface="Calibri" pitchFamily="34" charset="0"/>
              </a:rPr>
              <a:t> </a:t>
            </a:r>
            <a:r>
              <a:rPr lang="ru-RU" dirty="0" err="1">
                <a:latin typeface="Calibri" pitchFamily="34" charset="0"/>
              </a:rPr>
              <a:t>найбільший</a:t>
            </a:r>
            <a:r>
              <a:rPr lang="ru-RU" dirty="0">
                <a:latin typeface="Calibri" pitchFamily="34" charset="0"/>
              </a:rPr>
              <a:t> </a:t>
            </a:r>
            <a:r>
              <a:rPr lang="ru-RU" dirty="0" err="1">
                <a:latin typeface="Calibri" pitchFamily="34" charset="0"/>
              </a:rPr>
              <a:t>льодовик</a:t>
            </a:r>
            <a:r>
              <a:rPr lang="ru-RU" dirty="0">
                <a:latin typeface="Calibri" pitchFamily="34" charset="0"/>
              </a:rPr>
              <a:t> в </a:t>
            </a:r>
            <a:r>
              <a:rPr lang="ru-RU" dirty="0" err="1">
                <a:latin typeface="Calibri" pitchFamily="34" charset="0"/>
              </a:rPr>
              <a:t>Північній</a:t>
            </a:r>
            <a:r>
              <a:rPr lang="ru-RU" dirty="0">
                <a:latin typeface="Calibri" pitchFamily="34" charset="0"/>
              </a:rPr>
              <a:t> </a:t>
            </a:r>
            <a:r>
              <a:rPr lang="ru-RU" dirty="0" err="1">
                <a:latin typeface="Calibri" pitchFamily="34" charset="0"/>
              </a:rPr>
              <a:t>Європі</a:t>
            </a:r>
            <a:r>
              <a:rPr lang="ru-RU" dirty="0">
                <a:latin typeface="Calibri" pitchFamily="34" charset="0"/>
              </a:rPr>
              <a:t> - </a:t>
            </a:r>
            <a:r>
              <a:rPr lang="pl-PL" dirty="0">
                <a:latin typeface="Calibri" pitchFamily="34" charset="0"/>
              </a:rPr>
              <a:t>Jostedalsbreen.</a:t>
            </a:r>
          </a:p>
          <a:p>
            <a:r>
              <a:rPr lang="ru-RU" dirty="0" err="1">
                <a:latin typeface="Calibri" pitchFamily="34" charset="0"/>
              </a:rPr>
              <a:t>Автодорожній</a:t>
            </a:r>
            <a:r>
              <a:rPr lang="ru-RU" dirty="0">
                <a:latin typeface="Calibri" pitchFamily="34" charset="0"/>
              </a:rPr>
              <a:t> </a:t>
            </a:r>
            <a:r>
              <a:rPr lang="ru-RU" dirty="0" err="1">
                <a:latin typeface="Calibri" pitchFamily="34" charset="0"/>
              </a:rPr>
              <a:t>тунель</a:t>
            </a:r>
            <a:r>
              <a:rPr lang="ru-RU" dirty="0">
                <a:latin typeface="Calibri" pitchFamily="34" charset="0"/>
              </a:rPr>
              <a:t> </a:t>
            </a:r>
            <a:r>
              <a:rPr lang="pl-PL" dirty="0">
                <a:latin typeface="Calibri" pitchFamily="34" charset="0"/>
              </a:rPr>
              <a:t>Laerdal - </a:t>
            </a:r>
            <a:r>
              <a:rPr lang="ru-RU" dirty="0" err="1">
                <a:latin typeface="Calibri" pitchFamily="34" charset="0"/>
              </a:rPr>
              <a:t>найдовший</a:t>
            </a:r>
            <a:r>
              <a:rPr lang="ru-RU" dirty="0">
                <a:latin typeface="Calibri" pitchFamily="34" charset="0"/>
              </a:rPr>
              <a:t> у </a:t>
            </a:r>
            <a:r>
              <a:rPr lang="ru-RU" dirty="0" err="1">
                <a:latin typeface="Calibri" pitchFamily="34" charset="0"/>
              </a:rPr>
              <a:t>світі</a:t>
            </a:r>
            <a:r>
              <a:rPr lang="ru-RU" dirty="0">
                <a:latin typeface="Calibri" pitchFamily="34" charset="0"/>
              </a:rPr>
              <a:t> </a:t>
            </a:r>
            <a:r>
              <a:rPr lang="ru-RU" dirty="0" err="1">
                <a:latin typeface="Calibri" pitchFamily="34" charset="0"/>
              </a:rPr>
              <a:t>дорожній</a:t>
            </a:r>
            <a:r>
              <a:rPr lang="ru-RU" dirty="0">
                <a:latin typeface="Calibri" pitchFamily="34" charset="0"/>
              </a:rPr>
              <a:t> </a:t>
            </a:r>
            <a:r>
              <a:rPr lang="ru-RU" dirty="0" err="1">
                <a:latin typeface="Calibri" pitchFamily="34" charset="0"/>
              </a:rPr>
              <a:t>тунель</a:t>
            </a:r>
            <a:r>
              <a:rPr lang="ru-RU" dirty="0">
                <a:latin typeface="Calibri" pitchFamily="34" charset="0"/>
              </a:rPr>
              <a:t>. </a:t>
            </a:r>
            <a:r>
              <a:rPr lang="ru-RU" dirty="0" err="1">
                <a:latin typeface="Calibri" pitchFamily="34" charset="0"/>
              </a:rPr>
              <a:t>Його</a:t>
            </a:r>
            <a:r>
              <a:rPr lang="ru-RU" dirty="0">
                <a:latin typeface="Calibri" pitchFamily="34" charset="0"/>
              </a:rPr>
              <a:t> </a:t>
            </a:r>
            <a:r>
              <a:rPr lang="ru-RU" dirty="0" err="1">
                <a:latin typeface="Calibri" pitchFamily="34" charset="0"/>
              </a:rPr>
              <a:t>довжина</a:t>
            </a:r>
            <a:r>
              <a:rPr lang="ru-RU" dirty="0">
                <a:latin typeface="Calibri" pitchFamily="34" charset="0"/>
              </a:rPr>
              <a:t> становить 24,5 км.</a:t>
            </a:r>
          </a:p>
          <a:p>
            <a:r>
              <a:rPr lang="ru-RU" dirty="0">
                <a:latin typeface="Calibri" pitchFamily="34" charset="0"/>
              </a:rPr>
              <a:t>♣ До </a:t>
            </a:r>
            <a:r>
              <a:rPr lang="ru-RU" dirty="0" err="1">
                <a:latin typeface="Calibri" pitchFamily="34" charset="0"/>
              </a:rPr>
              <a:t>автолюбителів</a:t>
            </a:r>
            <a:r>
              <a:rPr lang="ru-RU" dirty="0">
                <a:latin typeface="Calibri" pitchFamily="34" charset="0"/>
              </a:rPr>
              <a:t> в цій країні </a:t>
            </a:r>
            <a:r>
              <a:rPr lang="ru-RU" dirty="0" err="1">
                <a:latin typeface="Calibri" pitchFamily="34" charset="0"/>
              </a:rPr>
              <a:t>дуже</a:t>
            </a:r>
            <a:r>
              <a:rPr lang="ru-RU" dirty="0">
                <a:latin typeface="Calibri" pitchFamily="34" charset="0"/>
              </a:rPr>
              <a:t> </a:t>
            </a:r>
            <a:r>
              <a:rPr lang="ru-RU" dirty="0" err="1">
                <a:latin typeface="Calibri" pitchFamily="34" charset="0"/>
              </a:rPr>
              <a:t>високі</a:t>
            </a:r>
            <a:r>
              <a:rPr lang="ru-RU" dirty="0">
                <a:latin typeface="Calibri" pitchFamily="34" charset="0"/>
              </a:rPr>
              <a:t> </a:t>
            </a:r>
            <a:r>
              <a:rPr lang="ru-RU" dirty="0" err="1">
                <a:latin typeface="Calibri" pitchFamily="34" charset="0"/>
              </a:rPr>
              <a:t>вимоги</a:t>
            </a:r>
            <a:r>
              <a:rPr lang="ru-RU" dirty="0">
                <a:latin typeface="Calibri" pitchFamily="34" charset="0"/>
              </a:rPr>
              <a:t>: за </a:t>
            </a:r>
            <a:r>
              <a:rPr lang="ru-RU" dirty="0" err="1">
                <a:latin typeface="Calibri" pitchFamily="34" charset="0"/>
              </a:rPr>
              <a:t>водіння</a:t>
            </a:r>
            <a:r>
              <a:rPr lang="ru-RU" dirty="0">
                <a:latin typeface="Calibri" pitchFamily="34" charset="0"/>
              </a:rPr>
              <a:t> в </a:t>
            </a:r>
            <a:r>
              <a:rPr lang="ru-RU" dirty="0" err="1">
                <a:latin typeface="Calibri" pitchFamily="34" charset="0"/>
              </a:rPr>
              <a:t>нетверезому</a:t>
            </a:r>
            <a:r>
              <a:rPr lang="ru-RU" dirty="0">
                <a:latin typeface="Calibri" pitchFamily="34" charset="0"/>
              </a:rPr>
              <a:t> </a:t>
            </a:r>
            <a:r>
              <a:rPr lang="ru-RU" dirty="0" err="1">
                <a:latin typeface="Calibri" pitchFamily="34" charset="0"/>
              </a:rPr>
              <a:t>стані</a:t>
            </a:r>
            <a:r>
              <a:rPr lang="ru-RU" dirty="0">
                <a:latin typeface="Calibri" pitchFamily="34" charset="0"/>
              </a:rPr>
              <a:t> </a:t>
            </a:r>
            <a:r>
              <a:rPr lang="ru-RU" dirty="0" err="1">
                <a:latin typeface="Calibri" pitchFamily="34" charset="0"/>
              </a:rPr>
              <a:t>порушник</a:t>
            </a:r>
            <a:r>
              <a:rPr lang="ru-RU" dirty="0">
                <a:latin typeface="Calibri" pitchFamily="34" charset="0"/>
              </a:rPr>
              <a:t> </a:t>
            </a:r>
            <a:r>
              <a:rPr lang="ru-RU" dirty="0" err="1">
                <a:latin typeface="Calibri" pitchFamily="34" charset="0"/>
              </a:rPr>
              <a:t>отримує</a:t>
            </a:r>
            <a:r>
              <a:rPr lang="ru-RU" dirty="0">
                <a:latin typeface="Calibri" pitchFamily="34" charset="0"/>
              </a:rPr>
              <a:t> 30 </a:t>
            </a:r>
            <a:r>
              <a:rPr lang="ru-RU" dirty="0" err="1">
                <a:latin typeface="Calibri" pitchFamily="34" charset="0"/>
              </a:rPr>
              <a:t>днів</a:t>
            </a:r>
            <a:r>
              <a:rPr lang="ru-RU" dirty="0">
                <a:latin typeface="Calibri" pitchFamily="34" charset="0"/>
              </a:rPr>
              <a:t> </a:t>
            </a:r>
            <a:r>
              <a:rPr lang="ru-RU" dirty="0" err="1">
                <a:latin typeface="Calibri" pitchFamily="34" charset="0"/>
              </a:rPr>
              <a:t>ув'язнення</a:t>
            </a:r>
            <a:r>
              <a:rPr lang="ru-RU" dirty="0">
                <a:latin typeface="Calibri" pitchFamily="34" charset="0"/>
              </a:rPr>
              <a:t>, </a:t>
            </a:r>
            <a:r>
              <a:rPr lang="ru-RU" dirty="0" err="1">
                <a:latin typeface="Calibri" pitchFamily="34" charset="0"/>
              </a:rPr>
              <a:t>можливість</a:t>
            </a:r>
            <a:r>
              <a:rPr lang="ru-RU" dirty="0">
                <a:latin typeface="Calibri" pitchFamily="34" charset="0"/>
              </a:rPr>
              <a:t> </a:t>
            </a:r>
            <a:r>
              <a:rPr lang="ru-RU" dirty="0" err="1">
                <a:latin typeface="Calibri" pitchFamily="34" charset="0"/>
              </a:rPr>
              <a:t>втратити</a:t>
            </a:r>
            <a:r>
              <a:rPr lang="ru-RU" dirty="0">
                <a:latin typeface="Calibri" pitchFamily="34" charset="0"/>
              </a:rPr>
              <a:t> права </a:t>
            </a:r>
            <a:r>
              <a:rPr lang="ru-RU" dirty="0" err="1">
                <a:latin typeface="Calibri" pitchFamily="34" charset="0"/>
              </a:rPr>
              <a:t>водіння</a:t>
            </a:r>
            <a:r>
              <a:rPr lang="ru-RU" dirty="0">
                <a:latin typeface="Calibri" pitchFamily="34" charset="0"/>
              </a:rPr>
              <a:t> на </a:t>
            </a:r>
            <a:r>
              <a:rPr lang="ru-RU" dirty="0" err="1">
                <a:latin typeface="Calibri" pitchFamily="34" charset="0"/>
              </a:rPr>
              <a:t>рік</a:t>
            </a:r>
            <a:r>
              <a:rPr lang="ru-RU" dirty="0">
                <a:latin typeface="Calibri" pitchFamily="34" charset="0"/>
              </a:rPr>
              <a:t> </a:t>
            </a:r>
            <a:r>
              <a:rPr lang="ru-RU" dirty="0" err="1">
                <a:latin typeface="Calibri" pitchFamily="34" charset="0"/>
              </a:rPr>
              <a:t>або</a:t>
            </a:r>
            <a:r>
              <a:rPr lang="ru-RU" dirty="0">
                <a:latin typeface="Calibri" pitchFamily="34" charset="0"/>
              </a:rPr>
              <a:t> </a:t>
            </a:r>
            <a:r>
              <a:rPr lang="ru-RU" dirty="0" err="1">
                <a:latin typeface="Calibri" pitchFamily="34" charset="0"/>
              </a:rPr>
              <a:t>заплатити</a:t>
            </a:r>
            <a:r>
              <a:rPr lang="ru-RU" dirty="0">
                <a:latin typeface="Calibri" pitchFamily="34" charset="0"/>
              </a:rPr>
              <a:t> штраф в </a:t>
            </a:r>
            <a:r>
              <a:rPr lang="ru-RU" dirty="0" err="1">
                <a:latin typeface="Calibri" pitchFamily="34" charset="0"/>
              </a:rPr>
              <a:t>розмірі</a:t>
            </a:r>
            <a:r>
              <a:rPr lang="ru-RU" dirty="0">
                <a:latin typeface="Calibri" pitchFamily="34" charset="0"/>
              </a:rPr>
              <a:t> до 10% </a:t>
            </a:r>
            <a:r>
              <a:rPr lang="ru-RU" dirty="0" err="1">
                <a:latin typeface="Calibri" pitchFamily="34" charset="0"/>
              </a:rPr>
              <a:t>від</a:t>
            </a:r>
            <a:r>
              <a:rPr lang="ru-RU" dirty="0">
                <a:latin typeface="Calibri" pitchFamily="34" charset="0"/>
              </a:rPr>
              <a:t> </a:t>
            </a:r>
            <a:r>
              <a:rPr lang="ru-RU" dirty="0" err="1">
                <a:latin typeface="Calibri" pitchFamily="34" charset="0"/>
              </a:rPr>
              <a:t>річного</a:t>
            </a:r>
            <a:r>
              <a:rPr lang="ru-RU" dirty="0">
                <a:latin typeface="Calibri" pitchFamily="34" charset="0"/>
              </a:rPr>
              <a:t> доходу.</a:t>
            </a:r>
          </a:p>
          <a:p>
            <a:r>
              <a:rPr lang="ru-RU" dirty="0">
                <a:latin typeface="Calibri" pitchFamily="34" charset="0"/>
              </a:rPr>
              <a:t>♣ </a:t>
            </a:r>
            <a:r>
              <a:rPr lang="ru-RU" dirty="0" err="1">
                <a:latin typeface="Calibri" pitchFamily="34" charset="0"/>
              </a:rPr>
              <a:t>Ціни</a:t>
            </a:r>
            <a:r>
              <a:rPr lang="ru-RU" dirty="0">
                <a:latin typeface="Calibri" pitchFamily="34" charset="0"/>
              </a:rPr>
              <a:t> на </a:t>
            </a:r>
            <a:r>
              <a:rPr lang="ru-RU" dirty="0" err="1">
                <a:latin typeface="Calibri" pitchFamily="34" charset="0"/>
              </a:rPr>
              <a:t>продовольчі</a:t>
            </a:r>
            <a:r>
              <a:rPr lang="ru-RU" dirty="0">
                <a:latin typeface="Calibri" pitchFamily="34" charset="0"/>
              </a:rPr>
              <a:t> </a:t>
            </a:r>
            <a:r>
              <a:rPr lang="ru-RU" dirty="0" err="1">
                <a:latin typeface="Calibri" pitchFamily="34" charset="0"/>
              </a:rPr>
              <a:t>товари</a:t>
            </a:r>
            <a:r>
              <a:rPr lang="ru-RU" dirty="0">
                <a:latin typeface="Calibri" pitchFamily="34" charset="0"/>
              </a:rPr>
              <a:t> в країні </a:t>
            </a:r>
            <a:r>
              <a:rPr lang="ru-RU" dirty="0" err="1">
                <a:latin typeface="Calibri" pitchFamily="34" charset="0"/>
              </a:rPr>
              <a:t>настільки</a:t>
            </a:r>
            <a:r>
              <a:rPr lang="ru-RU" dirty="0">
                <a:latin typeface="Calibri" pitchFamily="34" charset="0"/>
              </a:rPr>
              <a:t> </a:t>
            </a:r>
            <a:r>
              <a:rPr lang="ru-RU" dirty="0" err="1">
                <a:latin typeface="Calibri" pitchFamily="34" charset="0"/>
              </a:rPr>
              <a:t>високі</a:t>
            </a:r>
            <a:r>
              <a:rPr lang="ru-RU" dirty="0">
                <a:latin typeface="Calibri" pitchFamily="34" charset="0"/>
              </a:rPr>
              <a:t>, </a:t>
            </a:r>
            <a:r>
              <a:rPr lang="ru-RU" dirty="0" err="1">
                <a:latin typeface="Calibri" pitchFamily="34" charset="0"/>
              </a:rPr>
              <a:t>що</a:t>
            </a:r>
            <a:r>
              <a:rPr lang="ru-RU" dirty="0">
                <a:latin typeface="Calibri" pitchFamily="34" charset="0"/>
              </a:rPr>
              <a:t> </a:t>
            </a:r>
            <a:r>
              <a:rPr lang="ru-RU" dirty="0" err="1">
                <a:latin typeface="Calibri" pitchFamily="34" charset="0"/>
              </a:rPr>
              <a:t>багато</a:t>
            </a:r>
            <a:r>
              <a:rPr lang="ru-RU" dirty="0">
                <a:latin typeface="Calibri" pitchFamily="34" charset="0"/>
              </a:rPr>
              <a:t> </a:t>
            </a:r>
            <a:r>
              <a:rPr lang="ru-RU" dirty="0" err="1">
                <a:latin typeface="Calibri" pitchFamily="34" charset="0"/>
              </a:rPr>
              <a:t>норвежців</a:t>
            </a:r>
            <a:r>
              <a:rPr lang="ru-RU" dirty="0">
                <a:latin typeface="Calibri" pitchFamily="34" charset="0"/>
              </a:rPr>
              <a:t> </a:t>
            </a:r>
            <a:r>
              <a:rPr lang="ru-RU" dirty="0" err="1">
                <a:latin typeface="Calibri" pitchFamily="34" charset="0"/>
              </a:rPr>
              <a:t>подорожують</a:t>
            </a:r>
            <a:r>
              <a:rPr lang="ru-RU" dirty="0">
                <a:latin typeface="Calibri" pitchFamily="34" charset="0"/>
              </a:rPr>
              <a:t> до </a:t>
            </a:r>
            <a:r>
              <a:rPr lang="ru-RU" dirty="0" err="1">
                <a:latin typeface="Calibri" pitchFamily="34" charset="0"/>
              </a:rPr>
              <a:t>Швеції</a:t>
            </a:r>
            <a:r>
              <a:rPr lang="ru-RU" dirty="0">
                <a:latin typeface="Calibri" pitchFamily="34" charset="0"/>
              </a:rPr>
              <a:t> за покупками.</a:t>
            </a:r>
          </a:p>
          <a:p>
            <a:r>
              <a:rPr lang="ru-RU" dirty="0">
                <a:latin typeface="Calibri" pitchFamily="34" charset="0"/>
              </a:rPr>
              <a:t>♣ Заморожена </a:t>
            </a:r>
            <a:r>
              <a:rPr lang="ru-RU" dirty="0" err="1">
                <a:latin typeface="Calibri" pitchFamily="34" charset="0"/>
              </a:rPr>
              <a:t>піца</a:t>
            </a:r>
            <a:r>
              <a:rPr lang="ru-RU" dirty="0">
                <a:latin typeface="Calibri" pitchFamily="34" charset="0"/>
              </a:rPr>
              <a:t> </a:t>
            </a:r>
            <a:r>
              <a:rPr lang="pl-PL" dirty="0">
                <a:latin typeface="Calibri" pitchFamily="34" charset="0"/>
              </a:rPr>
              <a:t>Grandiosa </a:t>
            </a:r>
            <a:r>
              <a:rPr lang="ru-RU" dirty="0" err="1">
                <a:latin typeface="Calibri" pitchFamily="34" charset="0"/>
              </a:rPr>
              <a:t>користується</a:t>
            </a:r>
            <a:r>
              <a:rPr lang="ru-RU" dirty="0">
                <a:latin typeface="Calibri" pitchFamily="34" charset="0"/>
              </a:rPr>
              <a:t> великим попитом </a:t>
            </a:r>
            <a:r>
              <a:rPr lang="ru-RU" dirty="0" err="1">
                <a:latin typeface="Calibri" pitchFamily="34" charset="0"/>
              </a:rPr>
              <a:t>серед</a:t>
            </a:r>
            <a:r>
              <a:rPr lang="ru-RU" dirty="0">
                <a:latin typeface="Calibri" pitchFamily="34" charset="0"/>
              </a:rPr>
              <a:t> </a:t>
            </a:r>
            <a:r>
              <a:rPr lang="ru-RU" dirty="0" err="1">
                <a:latin typeface="Calibri" pitchFamily="34" charset="0"/>
              </a:rPr>
              <a:t>норвежців</a:t>
            </a:r>
            <a:r>
              <a:rPr lang="ru-RU" dirty="0">
                <a:latin typeface="Calibri" pitchFamily="34" charset="0"/>
              </a:rPr>
              <a:t> і часто її </a:t>
            </a:r>
            <a:r>
              <a:rPr lang="ru-RU" dirty="0" err="1">
                <a:latin typeface="Calibri" pitchFamily="34" charset="0"/>
              </a:rPr>
              <a:t>навіть</a:t>
            </a:r>
            <a:r>
              <a:rPr lang="ru-RU" dirty="0">
                <a:latin typeface="Calibri" pitchFamily="34" charset="0"/>
              </a:rPr>
              <a:t> </a:t>
            </a:r>
            <a:r>
              <a:rPr lang="ru-RU" dirty="0" err="1">
                <a:latin typeface="Calibri" pitchFamily="34" charset="0"/>
              </a:rPr>
              <a:t>називають</a:t>
            </a:r>
            <a:r>
              <a:rPr lang="ru-RU" dirty="0">
                <a:latin typeface="Calibri" pitchFamily="34" charset="0"/>
              </a:rPr>
              <a:t> </a:t>
            </a:r>
            <a:r>
              <a:rPr lang="ru-RU" dirty="0" err="1">
                <a:latin typeface="Calibri" pitchFamily="34" charset="0"/>
              </a:rPr>
              <a:t>неофіційним</a:t>
            </a:r>
            <a:r>
              <a:rPr lang="ru-RU" dirty="0">
                <a:latin typeface="Calibri" pitchFamily="34" charset="0"/>
              </a:rPr>
              <a:t> </a:t>
            </a:r>
            <a:r>
              <a:rPr lang="ru-RU" dirty="0" err="1">
                <a:latin typeface="Calibri" pitchFamily="34" charset="0"/>
              </a:rPr>
              <a:t>національним</a:t>
            </a:r>
            <a:r>
              <a:rPr lang="ru-RU" dirty="0">
                <a:latin typeface="Calibri" pitchFamily="34" charset="0"/>
              </a:rPr>
              <a:t> блюдом. </a:t>
            </a:r>
            <a:r>
              <a:rPr lang="ru-RU" dirty="0" err="1">
                <a:latin typeface="Calibri" pitchFamily="34" charset="0"/>
              </a:rPr>
              <a:t>Компанія</a:t>
            </a:r>
            <a:r>
              <a:rPr lang="ru-RU" dirty="0">
                <a:latin typeface="Calibri" pitchFamily="34" charset="0"/>
              </a:rPr>
              <a:t> </a:t>
            </a:r>
            <a:r>
              <a:rPr lang="ru-RU" dirty="0" err="1">
                <a:latin typeface="Calibri" pitchFamily="34" charset="0"/>
              </a:rPr>
              <a:t>опублікувала</a:t>
            </a:r>
            <a:r>
              <a:rPr lang="ru-RU" dirty="0">
                <a:latin typeface="Calibri" pitchFamily="34" charset="0"/>
              </a:rPr>
              <a:t> </a:t>
            </a:r>
            <a:r>
              <a:rPr lang="ru-RU" dirty="0" err="1">
                <a:latin typeface="Calibri" pitchFamily="34" charset="0"/>
              </a:rPr>
              <a:t>таку</a:t>
            </a:r>
            <a:r>
              <a:rPr lang="ru-RU" dirty="0">
                <a:latin typeface="Calibri" pitchFamily="34" charset="0"/>
              </a:rPr>
              <a:t> статистику: </a:t>
            </a:r>
            <a:r>
              <a:rPr lang="ru-RU" dirty="0" err="1">
                <a:latin typeface="Calibri" pitchFamily="34" charset="0"/>
              </a:rPr>
              <a:t>щороку</a:t>
            </a:r>
            <a:r>
              <a:rPr lang="ru-RU" dirty="0">
                <a:latin typeface="Calibri" pitchFamily="34" charset="0"/>
              </a:rPr>
              <a:t> вони </a:t>
            </a:r>
            <a:r>
              <a:rPr lang="ru-RU" dirty="0" err="1">
                <a:latin typeface="Calibri" pitchFamily="34" charset="0"/>
              </a:rPr>
              <a:t>виробляють</a:t>
            </a:r>
            <a:r>
              <a:rPr lang="ru-RU" dirty="0">
                <a:latin typeface="Calibri" pitchFamily="34" charset="0"/>
              </a:rPr>
              <a:t> 24 млн </a:t>
            </a:r>
            <a:r>
              <a:rPr lang="ru-RU" dirty="0" err="1">
                <a:latin typeface="Calibri" pitchFamily="34" charset="0"/>
              </a:rPr>
              <a:t>одиниць</a:t>
            </a:r>
            <a:r>
              <a:rPr lang="ru-RU" dirty="0">
                <a:latin typeface="Calibri" pitchFamily="34" charset="0"/>
              </a:rPr>
              <a:t> </a:t>
            </a:r>
            <a:r>
              <a:rPr lang="ru-RU" dirty="0" err="1">
                <a:latin typeface="Calibri" pitchFamily="34" charset="0"/>
              </a:rPr>
              <a:t>піци</a:t>
            </a:r>
            <a:r>
              <a:rPr lang="ru-RU" dirty="0">
                <a:latin typeface="Calibri" pitchFamily="34" charset="0"/>
              </a:rPr>
              <a:t> </a:t>
            </a:r>
            <a:r>
              <a:rPr lang="pl-PL" dirty="0">
                <a:latin typeface="Calibri" pitchFamily="34" charset="0"/>
              </a:rPr>
              <a:t>Grandiosa </a:t>
            </a:r>
            <a:r>
              <a:rPr lang="ru-RU" dirty="0">
                <a:latin typeface="Calibri" pitchFamily="34" charset="0"/>
              </a:rPr>
              <a:t>і </a:t>
            </a:r>
            <a:r>
              <a:rPr lang="ru-RU" dirty="0" err="1">
                <a:latin typeface="Calibri" pitchFamily="34" charset="0"/>
              </a:rPr>
              <a:t>це</a:t>
            </a:r>
            <a:r>
              <a:rPr lang="ru-RU" dirty="0">
                <a:latin typeface="Calibri" pitchFamily="34" charset="0"/>
              </a:rPr>
              <a:t> </a:t>
            </a:r>
            <a:r>
              <a:rPr lang="ru-RU" dirty="0" err="1">
                <a:latin typeface="Calibri" pitchFamily="34" charset="0"/>
              </a:rPr>
              <a:t>розраховано</a:t>
            </a:r>
            <a:r>
              <a:rPr lang="ru-RU" dirty="0">
                <a:latin typeface="Calibri" pitchFamily="34" charset="0"/>
              </a:rPr>
              <a:t> </a:t>
            </a:r>
            <a:r>
              <a:rPr lang="ru-RU" dirty="0" err="1">
                <a:latin typeface="Calibri" pitchFamily="34" charset="0"/>
              </a:rPr>
              <a:t>всього</a:t>
            </a:r>
            <a:r>
              <a:rPr lang="ru-RU" dirty="0">
                <a:latin typeface="Calibri" pitchFamily="34" charset="0"/>
              </a:rPr>
              <a:t> на 4,67 млн. </a:t>
            </a:r>
            <a:r>
              <a:rPr lang="ru-RU" dirty="0" err="1">
                <a:latin typeface="Calibri" pitchFamily="34" charset="0"/>
              </a:rPr>
              <a:t>Жителів</a:t>
            </a:r>
            <a:r>
              <a:rPr lang="ru-RU" dirty="0">
                <a:latin typeface="Calibri" pitchFamily="34" charset="0"/>
              </a:rPr>
              <a:t> країни.</a:t>
            </a:r>
          </a:p>
          <a:p>
            <a:endParaRPr lang="ru-RU" dirty="0">
              <a:latin typeface="Calibri" pitchFamily="34" charset="0"/>
            </a:endParaRPr>
          </a:p>
          <a:p>
            <a:endParaRPr lang="ru-RU"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346075" y="404813"/>
            <a:ext cx="8642350" cy="5632450"/>
          </a:xfrm>
          <a:prstGeom prst="rect">
            <a:avLst/>
          </a:prstGeom>
          <a:noFill/>
          <a:ln w="9525">
            <a:noFill/>
            <a:miter lim="800000"/>
            <a:headEnd/>
            <a:tailEnd/>
          </a:ln>
        </p:spPr>
        <p:txBody>
          <a:bodyPr>
            <a:spAutoFit/>
          </a:bodyPr>
          <a:lstStyle/>
          <a:p>
            <a:r>
              <a:rPr lang="ru-RU" dirty="0">
                <a:latin typeface="Calibri" pitchFamily="34" charset="0"/>
              </a:rPr>
              <a:t>♣ </a:t>
            </a:r>
            <a:r>
              <a:rPr lang="ru-RU" dirty="0" err="1">
                <a:latin typeface="Calibri" pitchFamily="34" charset="0"/>
              </a:rPr>
              <a:t>Щоб</a:t>
            </a:r>
            <a:r>
              <a:rPr lang="ru-RU" dirty="0">
                <a:latin typeface="Calibri" pitchFamily="34" charset="0"/>
              </a:rPr>
              <a:t> </a:t>
            </a:r>
            <a:r>
              <a:rPr lang="ru-RU" dirty="0" err="1">
                <a:latin typeface="Calibri" pitchFamily="34" charset="0"/>
              </a:rPr>
              <a:t>заохотити</a:t>
            </a:r>
            <a:r>
              <a:rPr lang="ru-RU" dirty="0">
                <a:latin typeface="Calibri" pitchFamily="34" charset="0"/>
              </a:rPr>
              <a:t> </a:t>
            </a:r>
            <a:r>
              <a:rPr lang="ru-RU" dirty="0" err="1">
                <a:latin typeface="Calibri" pitchFamily="34" charset="0"/>
              </a:rPr>
              <a:t>чоловіків</a:t>
            </a:r>
            <a:r>
              <a:rPr lang="ru-RU" dirty="0">
                <a:latin typeface="Calibri" pitchFamily="34" charset="0"/>
              </a:rPr>
              <a:t> </a:t>
            </a:r>
            <a:r>
              <a:rPr lang="ru-RU" dirty="0" err="1">
                <a:latin typeface="Calibri" pitchFamily="34" charset="0"/>
              </a:rPr>
              <a:t>взяти</a:t>
            </a:r>
            <a:r>
              <a:rPr lang="ru-RU" dirty="0">
                <a:latin typeface="Calibri" pitchFamily="34" charset="0"/>
              </a:rPr>
              <a:t> на себе </a:t>
            </a:r>
            <a:r>
              <a:rPr lang="ru-RU" dirty="0" err="1">
                <a:latin typeface="Calibri" pitchFamily="34" charset="0"/>
              </a:rPr>
              <a:t>велику</a:t>
            </a:r>
            <a:r>
              <a:rPr lang="ru-RU" dirty="0">
                <a:latin typeface="Calibri" pitchFamily="34" charset="0"/>
              </a:rPr>
              <a:t> </a:t>
            </a:r>
            <a:r>
              <a:rPr lang="ru-RU" dirty="0" err="1">
                <a:latin typeface="Calibri" pitchFamily="34" charset="0"/>
              </a:rPr>
              <a:t>частку</a:t>
            </a:r>
            <a:r>
              <a:rPr lang="ru-RU" dirty="0">
                <a:latin typeface="Calibri" pitchFamily="34" charset="0"/>
              </a:rPr>
              <a:t> </a:t>
            </a:r>
            <a:r>
              <a:rPr lang="ru-RU" dirty="0" err="1">
                <a:latin typeface="Calibri" pitchFamily="34" charset="0"/>
              </a:rPr>
              <a:t>відповідальності</a:t>
            </a:r>
            <a:r>
              <a:rPr lang="ru-RU" dirty="0">
                <a:latin typeface="Calibri" pitchFamily="34" charset="0"/>
              </a:rPr>
              <a:t> по догляду за </a:t>
            </a:r>
            <a:r>
              <a:rPr lang="ru-RU" dirty="0" err="1">
                <a:latin typeface="Calibri" pitchFamily="34" charset="0"/>
              </a:rPr>
              <a:t>новонародженим</a:t>
            </a:r>
            <a:r>
              <a:rPr lang="ru-RU" dirty="0">
                <a:latin typeface="Calibri" pitchFamily="34" charset="0"/>
              </a:rPr>
              <a:t>, </a:t>
            </a:r>
            <a:r>
              <a:rPr lang="ru-RU" dirty="0" err="1">
                <a:latin typeface="Calibri" pitchFamily="34" charset="0"/>
              </a:rPr>
              <a:t>норвезьке</a:t>
            </a:r>
            <a:r>
              <a:rPr lang="ru-RU" dirty="0">
                <a:latin typeface="Calibri" pitchFamily="34" charset="0"/>
              </a:rPr>
              <a:t> </a:t>
            </a:r>
            <a:r>
              <a:rPr lang="ru-RU" dirty="0" err="1">
                <a:latin typeface="Calibri" pitchFamily="34" charset="0"/>
              </a:rPr>
              <a:t>законодавство</a:t>
            </a:r>
            <a:r>
              <a:rPr lang="ru-RU" dirty="0">
                <a:latin typeface="Calibri" pitchFamily="34" charset="0"/>
              </a:rPr>
              <a:t> </a:t>
            </a:r>
            <a:r>
              <a:rPr lang="ru-RU" dirty="0" err="1">
                <a:latin typeface="Calibri" pitchFamily="34" charset="0"/>
              </a:rPr>
              <a:t>надає</a:t>
            </a:r>
            <a:r>
              <a:rPr lang="ru-RU" dirty="0">
                <a:latin typeface="Calibri" pitchFamily="34" charset="0"/>
              </a:rPr>
              <a:t> 14-тижневу </a:t>
            </a:r>
            <a:r>
              <a:rPr lang="ru-RU" dirty="0" err="1">
                <a:latin typeface="Calibri" pitchFamily="34" charset="0"/>
              </a:rPr>
              <a:t>декретну</a:t>
            </a:r>
            <a:r>
              <a:rPr lang="ru-RU" dirty="0">
                <a:latin typeface="Calibri" pitchFamily="34" charset="0"/>
              </a:rPr>
              <a:t> </a:t>
            </a:r>
            <a:r>
              <a:rPr lang="ru-RU" dirty="0" err="1">
                <a:latin typeface="Calibri" pitchFamily="34" charset="0"/>
              </a:rPr>
              <a:t>відпустку</a:t>
            </a:r>
            <a:r>
              <a:rPr lang="ru-RU" dirty="0">
                <a:latin typeface="Calibri" pitchFamily="34" charset="0"/>
              </a:rPr>
              <a:t>  для </a:t>
            </a:r>
            <a:r>
              <a:rPr lang="ru-RU" dirty="0" err="1">
                <a:latin typeface="Calibri" pitchFamily="34" charset="0"/>
              </a:rPr>
              <a:t>батьків</a:t>
            </a:r>
            <a:r>
              <a:rPr lang="ru-RU" dirty="0">
                <a:latin typeface="Calibri" pitchFamily="34" charset="0"/>
              </a:rPr>
              <a:t>. Норвегія </a:t>
            </a:r>
            <a:r>
              <a:rPr lang="ru-RU" dirty="0" err="1">
                <a:latin typeface="Calibri" pitchFamily="34" charset="0"/>
              </a:rPr>
              <a:t>це</a:t>
            </a:r>
            <a:r>
              <a:rPr lang="ru-RU" dirty="0">
                <a:latin typeface="Calibri" pitchFamily="34" charset="0"/>
              </a:rPr>
              <a:t> перша країна, яка ввела </a:t>
            </a:r>
            <a:r>
              <a:rPr lang="ru-RU" dirty="0" err="1">
                <a:latin typeface="Calibri" pitchFamily="34" charset="0"/>
              </a:rPr>
              <a:t>обов'язкові</a:t>
            </a:r>
            <a:r>
              <a:rPr lang="ru-RU" dirty="0">
                <a:latin typeface="Calibri" pitchFamily="34" charset="0"/>
              </a:rPr>
              <a:t> </a:t>
            </a:r>
            <a:r>
              <a:rPr lang="ru-RU" dirty="0" err="1">
                <a:latin typeface="Calibri" pitchFamily="34" charset="0"/>
              </a:rPr>
              <a:t>декретні</a:t>
            </a:r>
            <a:r>
              <a:rPr lang="ru-RU" dirty="0">
                <a:latin typeface="Calibri" pitchFamily="34" charset="0"/>
              </a:rPr>
              <a:t> </a:t>
            </a:r>
            <a:r>
              <a:rPr lang="ru-RU" dirty="0" err="1">
                <a:latin typeface="Calibri" pitchFamily="34" charset="0"/>
              </a:rPr>
              <a:t>відпустки</a:t>
            </a:r>
            <a:r>
              <a:rPr lang="ru-RU" dirty="0">
                <a:latin typeface="Calibri" pitchFamily="34" charset="0"/>
              </a:rPr>
              <a:t> для </a:t>
            </a:r>
            <a:r>
              <a:rPr lang="ru-RU" dirty="0" err="1">
                <a:latin typeface="Calibri" pitchFamily="34" charset="0"/>
              </a:rPr>
              <a:t>чоловіків</a:t>
            </a:r>
            <a:r>
              <a:rPr lang="ru-RU" dirty="0">
                <a:latin typeface="Calibri" pitchFamily="34" charset="0"/>
              </a:rPr>
              <a:t>.</a:t>
            </a:r>
          </a:p>
          <a:p>
            <a:r>
              <a:rPr lang="ru-RU" dirty="0">
                <a:latin typeface="Calibri" pitchFamily="34" charset="0"/>
              </a:rPr>
              <a:t>♣ Норвегія є </a:t>
            </a:r>
            <a:r>
              <a:rPr lang="ru-RU" dirty="0" err="1">
                <a:latin typeface="Calibri" pitchFamily="34" charset="0"/>
              </a:rPr>
              <a:t>абсолютним</a:t>
            </a:r>
            <a:r>
              <a:rPr lang="ru-RU" dirty="0">
                <a:latin typeface="Calibri" pitchFamily="34" charset="0"/>
              </a:rPr>
              <a:t> </a:t>
            </a:r>
            <a:r>
              <a:rPr lang="ru-RU" dirty="0" err="1">
                <a:latin typeface="Calibri" pitchFamily="34" charset="0"/>
              </a:rPr>
              <a:t>чемпіоном</a:t>
            </a:r>
            <a:r>
              <a:rPr lang="ru-RU" dirty="0">
                <a:latin typeface="Calibri" pitchFamily="34" charset="0"/>
              </a:rPr>
              <a:t> </a:t>
            </a:r>
            <a:r>
              <a:rPr lang="ru-RU" dirty="0" err="1">
                <a:latin typeface="Calibri" pitchFamily="34" charset="0"/>
              </a:rPr>
              <a:t>зимових</a:t>
            </a:r>
            <a:r>
              <a:rPr lang="ru-RU" dirty="0">
                <a:latin typeface="Calibri" pitchFamily="34" charset="0"/>
              </a:rPr>
              <a:t> </a:t>
            </a:r>
            <a:r>
              <a:rPr lang="ru-RU" dirty="0" err="1">
                <a:latin typeface="Calibri" pitchFamily="34" charset="0"/>
              </a:rPr>
              <a:t>Олімпійських</a:t>
            </a:r>
            <a:r>
              <a:rPr lang="ru-RU" dirty="0">
                <a:latin typeface="Calibri" pitchFamily="34" charset="0"/>
              </a:rPr>
              <a:t> </a:t>
            </a:r>
            <a:r>
              <a:rPr lang="ru-RU" dirty="0" err="1">
                <a:latin typeface="Calibri" pitchFamily="34" charset="0"/>
              </a:rPr>
              <a:t>ігор</a:t>
            </a:r>
            <a:r>
              <a:rPr lang="ru-RU" dirty="0">
                <a:latin typeface="Calibri" pitchFamily="34" charset="0"/>
              </a:rPr>
              <a:t>: </a:t>
            </a:r>
            <a:r>
              <a:rPr lang="ru-RU" dirty="0" err="1">
                <a:latin typeface="Calibri" pitchFamily="34" charset="0"/>
              </a:rPr>
              <a:t>представники</a:t>
            </a:r>
            <a:r>
              <a:rPr lang="ru-RU" dirty="0">
                <a:latin typeface="Calibri" pitchFamily="34" charset="0"/>
              </a:rPr>
              <a:t> </a:t>
            </a:r>
            <a:r>
              <a:rPr lang="ru-RU" dirty="0" err="1">
                <a:latin typeface="Calibri" pitchFamily="34" charset="0"/>
              </a:rPr>
              <a:t>цієї</a:t>
            </a:r>
            <a:r>
              <a:rPr lang="ru-RU" dirty="0">
                <a:latin typeface="Calibri" pitchFamily="34" charset="0"/>
              </a:rPr>
              <a:t> країни </a:t>
            </a:r>
            <a:r>
              <a:rPr lang="ru-RU" dirty="0" err="1">
                <a:latin typeface="Calibri" pitchFamily="34" charset="0"/>
              </a:rPr>
              <a:t>змогли</a:t>
            </a:r>
            <a:r>
              <a:rPr lang="ru-RU" dirty="0">
                <a:latin typeface="Calibri" pitchFamily="34" charset="0"/>
              </a:rPr>
              <a:t> </a:t>
            </a:r>
            <a:r>
              <a:rPr lang="ru-RU" dirty="0" err="1">
                <a:latin typeface="Calibri" pitchFamily="34" charset="0"/>
              </a:rPr>
              <a:t>завоювати</a:t>
            </a:r>
            <a:r>
              <a:rPr lang="ru-RU" dirty="0">
                <a:latin typeface="Calibri" pitchFamily="34" charset="0"/>
              </a:rPr>
              <a:t> </a:t>
            </a:r>
            <a:r>
              <a:rPr lang="ru-RU" dirty="0" err="1">
                <a:latin typeface="Calibri" pitchFamily="34" charset="0"/>
              </a:rPr>
              <a:t>найбільшу</a:t>
            </a:r>
            <a:r>
              <a:rPr lang="ru-RU" dirty="0">
                <a:latin typeface="Calibri" pitchFamily="34" charset="0"/>
              </a:rPr>
              <a:t> </a:t>
            </a:r>
            <a:r>
              <a:rPr lang="ru-RU" dirty="0" err="1">
                <a:latin typeface="Calibri" pitchFamily="34" charset="0"/>
              </a:rPr>
              <a:t>кількість</a:t>
            </a:r>
            <a:r>
              <a:rPr lang="ru-RU" dirty="0">
                <a:latin typeface="Calibri" pitchFamily="34" charset="0"/>
              </a:rPr>
              <a:t> </a:t>
            </a:r>
            <a:r>
              <a:rPr lang="ru-RU" dirty="0" err="1">
                <a:latin typeface="Calibri" pitchFamily="34" charset="0"/>
              </a:rPr>
              <a:t>золотих</a:t>
            </a:r>
            <a:r>
              <a:rPr lang="ru-RU" dirty="0">
                <a:latin typeface="Calibri" pitchFamily="34" charset="0"/>
              </a:rPr>
              <a:t>, </a:t>
            </a:r>
            <a:r>
              <a:rPr lang="ru-RU" dirty="0" err="1">
                <a:latin typeface="Calibri" pitchFamily="34" charset="0"/>
              </a:rPr>
              <a:t>срібних</a:t>
            </a:r>
            <a:r>
              <a:rPr lang="ru-RU" dirty="0">
                <a:latin typeface="Calibri" pitchFamily="34" charset="0"/>
              </a:rPr>
              <a:t> і </a:t>
            </a:r>
            <a:r>
              <a:rPr lang="ru-RU" dirty="0" err="1">
                <a:latin typeface="Calibri" pitchFamily="34" charset="0"/>
              </a:rPr>
              <a:t>бронзових</a:t>
            </a:r>
            <a:r>
              <a:rPr lang="ru-RU" dirty="0">
                <a:latin typeface="Calibri" pitchFamily="34" charset="0"/>
              </a:rPr>
              <a:t> медалей.</a:t>
            </a:r>
          </a:p>
          <a:p>
            <a:r>
              <a:rPr lang="ru-RU" dirty="0">
                <a:latin typeface="Calibri" pitchFamily="34" charset="0"/>
              </a:rPr>
              <a:t>♣ Норвегія </a:t>
            </a:r>
            <a:r>
              <a:rPr lang="ru-RU" dirty="0" err="1">
                <a:latin typeface="Calibri" pitchFamily="34" charset="0"/>
              </a:rPr>
              <a:t>відрізняється</a:t>
            </a:r>
            <a:r>
              <a:rPr lang="ru-RU" dirty="0">
                <a:latin typeface="Calibri" pitchFamily="34" charset="0"/>
              </a:rPr>
              <a:t> великою </a:t>
            </a:r>
            <a:r>
              <a:rPr lang="ru-RU" dirty="0" err="1">
                <a:latin typeface="Calibri" pitchFamily="34" charset="0"/>
              </a:rPr>
              <a:t>любов'ю</a:t>
            </a:r>
            <a:r>
              <a:rPr lang="ru-RU" dirty="0">
                <a:latin typeface="Calibri" pitchFamily="34" charset="0"/>
              </a:rPr>
              <a:t> до </a:t>
            </a:r>
            <a:r>
              <a:rPr lang="ru-RU" dirty="0" err="1">
                <a:latin typeface="Calibri" pitchFamily="34" charset="0"/>
              </a:rPr>
              <a:t>вікінгів</a:t>
            </a:r>
            <a:r>
              <a:rPr lang="ru-RU" dirty="0">
                <a:latin typeface="Calibri" pitchFamily="34" charset="0"/>
              </a:rPr>
              <a:t> - тут є </a:t>
            </a:r>
            <a:r>
              <a:rPr lang="ru-RU" dirty="0" err="1">
                <a:latin typeface="Calibri" pitchFamily="34" charset="0"/>
              </a:rPr>
              <a:t>різноманітні</a:t>
            </a:r>
            <a:r>
              <a:rPr lang="ru-RU" dirty="0">
                <a:latin typeface="Calibri" pitchFamily="34" charset="0"/>
              </a:rPr>
              <a:t> </a:t>
            </a:r>
            <a:r>
              <a:rPr lang="ru-RU" dirty="0" err="1">
                <a:latin typeface="Calibri" pitchFamily="34" charset="0"/>
              </a:rPr>
              <a:t>музеї</a:t>
            </a:r>
            <a:r>
              <a:rPr lang="ru-RU" dirty="0">
                <a:latin typeface="Calibri" pitchFamily="34" charset="0"/>
              </a:rPr>
              <a:t>, </a:t>
            </a:r>
            <a:r>
              <a:rPr lang="ru-RU" dirty="0" err="1">
                <a:latin typeface="Calibri" pitchFamily="34" charset="0"/>
              </a:rPr>
              <a:t>присвячені</a:t>
            </a:r>
            <a:r>
              <a:rPr lang="ru-RU" dirty="0">
                <a:latin typeface="Calibri" pitchFamily="34" charset="0"/>
              </a:rPr>
              <a:t> </a:t>
            </a:r>
            <a:r>
              <a:rPr lang="ru-RU" dirty="0" err="1">
                <a:latin typeface="Calibri" pitchFamily="34" charset="0"/>
              </a:rPr>
              <a:t>їх</a:t>
            </a:r>
            <a:r>
              <a:rPr lang="ru-RU" dirty="0">
                <a:latin typeface="Calibri" pitchFamily="34" charset="0"/>
              </a:rPr>
              <a:t> </a:t>
            </a:r>
            <a:r>
              <a:rPr lang="ru-RU" dirty="0" err="1">
                <a:latin typeface="Calibri" pitchFamily="34" charset="0"/>
              </a:rPr>
              <a:t>історії</a:t>
            </a:r>
            <a:r>
              <a:rPr lang="ru-RU" dirty="0">
                <a:latin typeface="Calibri" pitchFamily="34" charset="0"/>
              </a:rPr>
              <a:t>, </a:t>
            </a:r>
            <a:r>
              <a:rPr lang="ru-RU" dirty="0" err="1">
                <a:latin typeface="Calibri" pitchFamily="34" charset="0"/>
              </a:rPr>
              <a:t>реалістичні</a:t>
            </a:r>
            <a:r>
              <a:rPr lang="ru-RU" dirty="0">
                <a:latin typeface="Calibri" pitchFamily="34" charset="0"/>
              </a:rPr>
              <a:t> </a:t>
            </a:r>
            <a:r>
              <a:rPr lang="ru-RU" dirty="0" err="1">
                <a:latin typeface="Calibri" pitchFamily="34" charset="0"/>
              </a:rPr>
              <a:t>фестивалі</a:t>
            </a:r>
            <a:r>
              <a:rPr lang="ru-RU" dirty="0">
                <a:latin typeface="Calibri" pitchFamily="34" charset="0"/>
              </a:rPr>
              <a:t> з </a:t>
            </a:r>
            <a:r>
              <a:rPr lang="ru-RU" dirty="0" err="1">
                <a:latin typeface="Calibri" pitchFamily="34" charset="0"/>
              </a:rPr>
              <a:t>майстер-класами</a:t>
            </a:r>
            <a:r>
              <a:rPr lang="ru-RU" dirty="0">
                <a:latin typeface="Calibri" pitchFamily="34" charset="0"/>
              </a:rPr>
              <a:t> і </a:t>
            </a:r>
            <a:r>
              <a:rPr lang="ru-RU" dirty="0" err="1">
                <a:latin typeface="Calibri" pitchFamily="34" charset="0"/>
              </a:rPr>
              <a:t>реконструкціями</a:t>
            </a:r>
            <a:r>
              <a:rPr lang="ru-RU" dirty="0">
                <a:latin typeface="Calibri" pitchFamily="34" charset="0"/>
              </a:rPr>
              <a:t> </a:t>
            </a:r>
            <a:r>
              <a:rPr lang="ru-RU" dirty="0" err="1">
                <a:latin typeface="Calibri" pitchFamily="34" charset="0"/>
              </a:rPr>
              <a:t>історичних</a:t>
            </a:r>
            <a:r>
              <a:rPr lang="ru-RU" dirty="0">
                <a:latin typeface="Calibri" pitchFamily="34" charset="0"/>
              </a:rPr>
              <a:t> </a:t>
            </a:r>
            <a:r>
              <a:rPr lang="ru-RU" dirty="0" err="1">
                <a:latin typeface="Calibri" pitchFamily="34" charset="0"/>
              </a:rPr>
              <a:t>подій</a:t>
            </a:r>
            <a:r>
              <a:rPr lang="ru-RU" dirty="0">
                <a:latin typeface="Calibri" pitchFamily="34" charset="0"/>
              </a:rPr>
              <a:t> за </a:t>
            </a:r>
            <a:r>
              <a:rPr lang="ru-RU" dirty="0" err="1">
                <a:latin typeface="Calibri" pitchFamily="34" charset="0"/>
              </a:rPr>
              <a:t>участю</a:t>
            </a:r>
            <a:r>
              <a:rPr lang="ru-RU" dirty="0">
                <a:latin typeface="Calibri" pitchFamily="34" charset="0"/>
              </a:rPr>
              <a:t> </a:t>
            </a:r>
            <a:r>
              <a:rPr lang="ru-RU" dirty="0" err="1">
                <a:latin typeface="Calibri" pitchFamily="34" charset="0"/>
              </a:rPr>
              <a:t>вікінгів</a:t>
            </a:r>
            <a:r>
              <a:rPr lang="ru-RU" dirty="0">
                <a:latin typeface="Calibri" pitchFamily="34" charset="0"/>
              </a:rPr>
              <a:t>. </a:t>
            </a:r>
            <a:r>
              <a:rPr lang="ru-RU" dirty="0" err="1">
                <a:latin typeface="Calibri" pitchFamily="34" charset="0"/>
              </a:rPr>
              <a:t>Відвідувачі</a:t>
            </a:r>
            <a:r>
              <a:rPr lang="ru-RU" dirty="0">
                <a:latin typeface="Calibri" pitchFamily="34" charset="0"/>
              </a:rPr>
              <a:t> таких </a:t>
            </a:r>
            <a:r>
              <a:rPr lang="ru-RU" dirty="0" err="1">
                <a:latin typeface="Calibri" pitchFamily="34" charset="0"/>
              </a:rPr>
              <a:t>фестивалів</a:t>
            </a:r>
            <a:r>
              <a:rPr lang="ru-RU" dirty="0">
                <a:latin typeface="Calibri" pitchFamily="34" charset="0"/>
              </a:rPr>
              <a:t> </a:t>
            </a:r>
            <a:r>
              <a:rPr lang="ru-RU" dirty="0" err="1">
                <a:latin typeface="Calibri" pitchFamily="34" charset="0"/>
              </a:rPr>
              <a:t>можуть</a:t>
            </a:r>
            <a:r>
              <a:rPr lang="ru-RU" dirty="0">
                <a:latin typeface="Calibri" pitchFamily="34" charset="0"/>
              </a:rPr>
              <a:t> </a:t>
            </a:r>
            <a:r>
              <a:rPr lang="ru-RU" dirty="0" err="1">
                <a:latin typeface="Calibri" pitchFamily="34" charset="0"/>
              </a:rPr>
              <a:t>подивитися</a:t>
            </a:r>
            <a:r>
              <a:rPr lang="ru-RU" dirty="0">
                <a:latin typeface="Calibri" pitchFamily="34" charset="0"/>
              </a:rPr>
              <a:t> на </a:t>
            </a:r>
            <a:r>
              <a:rPr lang="ru-RU" dirty="0" err="1">
                <a:latin typeface="Calibri" pitchFamily="34" charset="0"/>
              </a:rPr>
              <a:t>реконструйовані</a:t>
            </a:r>
            <a:r>
              <a:rPr lang="ru-RU" dirty="0">
                <a:latin typeface="Calibri" pitchFamily="34" charset="0"/>
              </a:rPr>
              <a:t> </a:t>
            </a:r>
            <a:r>
              <a:rPr lang="ru-RU" dirty="0" err="1">
                <a:latin typeface="Calibri" pitchFamily="34" charset="0"/>
              </a:rPr>
              <a:t>будівлі</a:t>
            </a:r>
            <a:r>
              <a:rPr lang="ru-RU" dirty="0">
                <a:latin typeface="Calibri" pitchFamily="34" charset="0"/>
              </a:rPr>
              <a:t> </a:t>
            </a:r>
            <a:r>
              <a:rPr lang="ru-RU" dirty="0" err="1">
                <a:latin typeface="Calibri" pitchFamily="34" charset="0"/>
              </a:rPr>
              <a:t>епохи</a:t>
            </a:r>
            <a:r>
              <a:rPr lang="ru-RU" dirty="0">
                <a:latin typeface="Calibri" pitchFamily="34" charset="0"/>
              </a:rPr>
              <a:t> </a:t>
            </a:r>
            <a:r>
              <a:rPr lang="ru-RU" dirty="0" err="1">
                <a:latin typeface="Calibri" pitchFamily="34" charset="0"/>
              </a:rPr>
              <a:t>вікінгів</a:t>
            </a:r>
            <a:r>
              <a:rPr lang="ru-RU" dirty="0">
                <a:latin typeface="Calibri" pitchFamily="34" charset="0"/>
              </a:rPr>
              <a:t>, які </a:t>
            </a:r>
            <a:r>
              <a:rPr lang="ru-RU" dirty="0" err="1">
                <a:latin typeface="Calibri" pitchFamily="34" charset="0"/>
              </a:rPr>
              <a:t>створюють</a:t>
            </a:r>
            <a:r>
              <a:rPr lang="ru-RU" dirty="0">
                <a:latin typeface="Calibri" pitchFamily="34" charset="0"/>
              </a:rPr>
              <a:t> </a:t>
            </a:r>
            <a:r>
              <a:rPr lang="ru-RU" dirty="0" err="1">
                <a:latin typeface="Calibri" pitchFamily="34" charset="0"/>
              </a:rPr>
              <a:t>неповторну</a:t>
            </a:r>
            <a:r>
              <a:rPr lang="ru-RU" dirty="0">
                <a:latin typeface="Calibri" pitchFamily="34" charset="0"/>
              </a:rPr>
              <a:t> атмосферу свята, </a:t>
            </a:r>
            <a:r>
              <a:rPr lang="ru-RU" dirty="0" err="1">
                <a:latin typeface="Calibri" pitchFamily="34" charset="0"/>
              </a:rPr>
              <a:t>поспілкуватися</a:t>
            </a:r>
            <a:r>
              <a:rPr lang="ru-RU" dirty="0">
                <a:latin typeface="Calibri" pitchFamily="34" charset="0"/>
              </a:rPr>
              <a:t> з любителями </a:t>
            </a:r>
            <a:r>
              <a:rPr lang="ru-RU" dirty="0" err="1">
                <a:latin typeface="Calibri" pitchFamily="34" charset="0"/>
              </a:rPr>
              <a:t>цієї</a:t>
            </a:r>
            <a:r>
              <a:rPr lang="ru-RU" dirty="0">
                <a:latin typeface="Calibri" pitchFamily="34" charset="0"/>
              </a:rPr>
              <a:t> </a:t>
            </a:r>
            <a:r>
              <a:rPr lang="ru-RU" dirty="0" err="1">
                <a:latin typeface="Calibri" pitchFamily="34" charset="0"/>
              </a:rPr>
              <a:t>епохи</a:t>
            </a:r>
            <a:r>
              <a:rPr lang="ru-RU" dirty="0">
                <a:latin typeface="Calibri" pitchFamily="34" charset="0"/>
              </a:rPr>
              <a:t>, </a:t>
            </a:r>
            <a:r>
              <a:rPr lang="ru-RU" dirty="0" err="1">
                <a:latin typeface="Calibri" pitchFamily="34" charset="0"/>
              </a:rPr>
              <a:t>відвідати</a:t>
            </a:r>
            <a:r>
              <a:rPr lang="ru-RU" dirty="0">
                <a:latin typeface="Calibri" pitchFamily="34" charset="0"/>
              </a:rPr>
              <a:t> </a:t>
            </a:r>
            <a:r>
              <a:rPr lang="ru-RU" dirty="0" err="1">
                <a:latin typeface="Calibri" pitchFamily="34" charset="0"/>
              </a:rPr>
              <a:t>середньовічний</a:t>
            </a:r>
            <a:r>
              <a:rPr lang="ru-RU" dirty="0">
                <a:latin typeface="Calibri" pitchFamily="34" charset="0"/>
              </a:rPr>
              <a:t> </a:t>
            </a:r>
            <a:r>
              <a:rPr lang="ru-RU" dirty="0" err="1">
                <a:latin typeface="Calibri" pitchFamily="34" charset="0"/>
              </a:rPr>
              <a:t>ринок</a:t>
            </a:r>
            <a:r>
              <a:rPr lang="ru-RU" dirty="0">
                <a:latin typeface="Calibri" pitchFamily="34" charset="0"/>
              </a:rPr>
              <a:t>, </a:t>
            </a:r>
            <a:r>
              <a:rPr lang="ru-RU" dirty="0" err="1">
                <a:latin typeface="Calibri" pitchFamily="34" charset="0"/>
              </a:rPr>
              <a:t>художні</a:t>
            </a:r>
            <a:r>
              <a:rPr lang="ru-RU" dirty="0">
                <a:latin typeface="Calibri" pitchFamily="34" charset="0"/>
              </a:rPr>
              <a:t> </a:t>
            </a:r>
            <a:r>
              <a:rPr lang="ru-RU" dirty="0" err="1">
                <a:latin typeface="Calibri" pitchFamily="34" charset="0"/>
              </a:rPr>
              <a:t>виставки</a:t>
            </a:r>
            <a:r>
              <a:rPr lang="ru-RU" dirty="0">
                <a:latin typeface="Calibri" pitchFamily="34" charset="0"/>
              </a:rPr>
              <a:t>, </a:t>
            </a:r>
            <a:r>
              <a:rPr lang="ru-RU" dirty="0" err="1">
                <a:latin typeface="Calibri" pitchFamily="34" charset="0"/>
              </a:rPr>
              <a:t>концерти</a:t>
            </a:r>
            <a:r>
              <a:rPr lang="ru-RU" dirty="0">
                <a:latin typeface="Calibri" pitchFamily="34" charset="0"/>
              </a:rPr>
              <a:t> та </a:t>
            </a:r>
            <a:r>
              <a:rPr lang="ru-RU" dirty="0" err="1">
                <a:latin typeface="Calibri" pitchFamily="34" charset="0"/>
              </a:rPr>
              <a:t>інші</a:t>
            </a:r>
            <a:r>
              <a:rPr lang="ru-RU" dirty="0">
                <a:latin typeface="Calibri" pitchFamily="34" charset="0"/>
              </a:rPr>
              <a:t> </a:t>
            </a:r>
            <a:r>
              <a:rPr lang="ru-RU" dirty="0" err="1">
                <a:latin typeface="Calibri" pitchFamily="34" charset="0"/>
              </a:rPr>
              <a:t>освітньо-розважальні</a:t>
            </a:r>
            <a:r>
              <a:rPr lang="ru-RU" dirty="0">
                <a:latin typeface="Calibri" pitchFamily="34" charset="0"/>
              </a:rPr>
              <a:t> </a:t>
            </a:r>
            <a:r>
              <a:rPr lang="ru-RU" dirty="0" err="1">
                <a:latin typeface="Calibri" pitchFamily="34" charset="0"/>
              </a:rPr>
              <a:t>дії</a:t>
            </a:r>
            <a:r>
              <a:rPr lang="ru-RU" dirty="0">
                <a:latin typeface="Calibri" pitchFamily="34" charset="0"/>
              </a:rPr>
              <a:t>. </a:t>
            </a:r>
            <a:r>
              <a:rPr lang="ru-RU" dirty="0" err="1">
                <a:latin typeface="Calibri" pitchFamily="34" charset="0"/>
              </a:rPr>
              <a:t>Найбільш</a:t>
            </a:r>
            <a:r>
              <a:rPr lang="ru-RU" dirty="0">
                <a:latin typeface="Calibri" pitchFamily="34" charset="0"/>
              </a:rPr>
              <a:t> </a:t>
            </a:r>
            <a:r>
              <a:rPr lang="ru-RU" dirty="0" err="1">
                <a:latin typeface="Calibri" pitchFamily="34" charset="0"/>
              </a:rPr>
              <a:t>популярним</a:t>
            </a:r>
            <a:r>
              <a:rPr lang="ru-RU" dirty="0">
                <a:latin typeface="Calibri" pitchFamily="34" charset="0"/>
              </a:rPr>
              <a:t> є фестиваль Святого </a:t>
            </a:r>
            <a:r>
              <a:rPr lang="ru-RU" dirty="0" err="1">
                <a:latin typeface="Calibri" pitchFamily="34" charset="0"/>
              </a:rPr>
              <a:t>Олава</a:t>
            </a:r>
            <a:r>
              <a:rPr lang="ru-RU" dirty="0">
                <a:latin typeface="Calibri" pitchFamily="34" charset="0"/>
              </a:rPr>
              <a:t> і фестиваль </a:t>
            </a:r>
            <a:r>
              <a:rPr lang="ru-RU" dirty="0" err="1">
                <a:latin typeface="Calibri" pitchFamily="34" charset="0"/>
              </a:rPr>
              <a:t>вікінгів</a:t>
            </a:r>
            <a:r>
              <a:rPr lang="ru-RU" dirty="0">
                <a:latin typeface="Calibri" pitchFamily="34" charset="0"/>
              </a:rPr>
              <a:t> </a:t>
            </a:r>
            <a:r>
              <a:rPr lang="ru-RU" dirty="0" err="1">
                <a:latin typeface="Calibri" pitchFamily="34" charset="0"/>
              </a:rPr>
              <a:t>Лофотр</a:t>
            </a:r>
            <a:r>
              <a:rPr lang="ru-RU" dirty="0">
                <a:latin typeface="Calibri" pitchFamily="34" charset="0"/>
              </a:rPr>
              <a:t>.</a:t>
            </a:r>
          </a:p>
          <a:p>
            <a:r>
              <a:rPr lang="ru-RU" dirty="0">
                <a:latin typeface="Calibri" pitchFamily="34" charset="0"/>
              </a:rPr>
              <a:t>♣ У Норвегії </a:t>
            </a:r>
            <a:r>
              <a:rPr lang="ru-RU" dirty="0" err="1">
                <a:latin typeface="Calibri" pitchFamily="34" charset="0"/>
              </a:rPr>
              <a:t>працює</a:t>
            </a:r>
            <a:r>
              <a:rPr lang="ru-RU" dirty="0">
                <a:latin typeface="Calibri" pitchFamily="34" charset="0"/>
              </a:rPr>
              <a:t> ряд </a:t>
            </a:r>
            <a:r>
              <a:rPr lang="ru-RU" dirty="0" err="1">
                <a:latin typeface="Calibri" pitchFamily="34" charset="0"/>
              </a:rPr>
              <a:t>сучасних</a:t>
            </a:r>
            <a:r>
              <a:rPr lang="ru-RU" dirty="0">
                <a:latin typeface="Calibri" pitchFamily="34" charset="0"/>
              </a:rPr>
              <a:t> </a:t>
            </a:r>
            <a:r>
              <a:rPr lang="ru-RU" dirty="0" err="1">
                <a:latin typeface="Calibri" pitchFamily="34" charset="0"/>
              </a:rPr>
              <a:t>високотехнологічних</a:t>
            </a:r>
            <a:r>
              <a:rPr lang="ru-RU" dirty="0">
                <a:latin typeface="Calibri" pitchFamily="34" charset="0"/>
              </a:rPr>
              <a:t> "</a:t>
            </a:r>
            <a:r>
              <a:rPr lang="ru-RU" dirty="0" err="1">
                <a:latin typeface="Calibri" pitchFamily="34" charset="0"/>
              </a:rPr>
              <a:t>гуманних</a:t>
            </a:r>
            <a:r>
              <a:rPr lang="ru-RU" dirty="0">
                <a:latin typeface="Calibri" pitchFamily="34" charset="0"/>
              </a:rPr>
              <a:t> </a:t>
            </a:r>
            <a:r>
              <a:rPr lang="ru-RU" dirty="0" err="1">
                <a:latin typeface="Calibri" pitchFamily="34" charset="0"/>
              </a:rPr>
              <a:t>в'язниць</a:t>
            </a:r>
            <a:r>
              <a:rPr lang="ru-RU" dirty="0">
                <a:latin typeface="Calibri" pitchFamily="34" charset="0"/>
              </a:rPr>
              <a:t>", які </a:t>
            </a:r>
            <a:r>
              <a:rPr lang="ru-RU" dirty="0" err="1">
                <a:latin typeface="Calibri" pitchFamily="34" charset="0"/>
              </a:rPr>
              <a:t>працюють</a:t>
            </a:r>
            <a:r>
              <a:rPr lang="ru-RU" dirty="0">
                <a:latin typeface="Calibri" pitchFamily="34" charset="0"/>
              </a:rPr>
              <a:t> з метою </a:t>
            </a:r>
            <a:r>
              <a:rPr lang="ru-RU" dirty="0" err="1">
                <a:latin typeface="Calibri" pitchFamily="34" charset="0"/>
              </a:rPr>
              <a:t>реабілітації</a:t>
            </a:r>
            <a:r>
              <a:rPr lang="ru-RU" dirty="0">
                <a:latin typeface="Calibri" pitchFamily="34" charset="0"/>
              </a:rPr>
              <a:t> </a:t>
            </a:r>
            <a:r>
              <a:rPr lang="ru-RU" dirty="0" err="1">
                <a:latin typeface="Calibri" pitchFamily="34" charset="0"/>
              </a:rPr>
              <a:t>злочинців</a:t>
            </a:r>
            <a:r>
              <a:rPr lang="ru-RU" dirty="0">
                <a:latin typeface="Calibri" pitchFamily="34" charset="0"/>
              </a:rPr>
              <a:t> в </a:t>
            </a:r>
            <a:r>
              <a:rPr lang="ru-RU" dirty="0" err="1">
                <a:latin typeface="Calibri" pitchFamily="34" charset="0"/>
              </a:rPr>
              <a:t>зручній</a:t>
            </a:r>
            <a:r>
              <a:rPr lang="ru-RU" dirty="0">
                <a:latin typeface="Calibri" pitchFamily="34" charset="0"/>
              </a:rPr>
              <a:t> і </a:t>
            </a:r>
            <a:r>
              <a:rPr lang="ru-RU" dirty="0" err="1">
                <a:latin typeface="Calibri" pitchFamily="34" charset="0"/>
              </a:rPr>
              <a:t>гуманній</a:t>
            </a:r>
            <a:r>
              <a:rPr lang="ru-RU" dirty="0">
                <a:latin typeface="Calibri" pitchFamily="34" charset="0"/>
              </a:rPr>
              <a:t> для </a:t>
            </a:r>
            <a:r>
              <a:rPr lang="ru-RU" dirty="0" err="1">
                <a:latin typeface="Calibri" pitchFamily="34" charset="0"/>
              </a:rPr>
              <a:t>людини</a:t>
            </a:r>
            <a:r>
              <a:rPr lang="ru-RU" dirty="0">
                <a:latin typeface="Calibri" pitchFamily="34" charset="0"/>
              </a:rPr>
              <a:t> </a:t>
            </a:r>
            <a:r>
              <a:rPr lang="ru-RU" dirty="0" err="1">
                <a:latin typeface="Calibri" pitchFamily="34" charset="0"/>
              </a:rPr>
              <a:t>обстановці</a:t>
            </a:r>
            <a:r>
              <a:rPr lang="ru-RU" dirty="0">
                <a:latin typeface="Calibri" pitchFamily="34" charset="0"/>
              </a:rPr>
              <a:t>. У </a:t>
            </a:r>
            <a:r>
              <a:rPr lang="ru-RU" dirty="0" err="1">
                <a:latin typeface="Calibri" pitchFamily="34" charset="0"/>
              </a:rPr>
              <a:t>кожній</a:t>
            </a:r>
            <a:r>
              <a:rPr lang="ru-RU" dirty="0">
                <a:latin typeface="Calibri" pitchFamily="34" charset="0"/>
              </a:rPr>
              <a:t> </a:t>
            </a:r>
            <a:r>
              <a:rPr lang="ru-RU" dirty="0" err="1">
                <a:latin typeface="Calibri" pitchFamily="34" charset="0"/>
              </a:rPr>
              <a:t>камері</a:t>
            </a:r>
            <a:r>
              <a:rPr lang="ru-RU" dirty="0">
                <a:latin typeface="Calibri" pitchFamily="34" charset="0"/>
              </a:rPr>
              <a:t> є </a:t>
            </a:r>
            <a:r>
              <a:rPr lang="ru-RU" dirty="0" err="1">
                <a:latin typeface="Calibri" pitchFamily="34" charset="0"/>
              </a:rPr>
              <a:t>всі</a:t>
            </a:r>
            <a:r>
              <a:rPr lang="ru-RU" dirty="0">
                <a:latin typeface="Calibri" pitchFamily="34" charset="0"/>
              </a:rPr>
              <a:t> </a:t>
            </a:r>
            <a:r>
              <a:rPr lang="ru-RU" dirty="0" err="1">
                <a:latin typeface="Calibri" pitchFamily="34" charset="0"/>
              </a:rPr>
              <a:t>зручності</a:t>
            </a:r>
            <a:r>
              <a:rPr lang="ru-RU" dirty="0">
                <a:latin typeface="Calibri" pitchFamily="34" charset="0"/>
              </a:rPr>
              <a:t>, </a:t>
            </a:r>
            <a:r>
              <a:rPr lang="ru-RU" dirty="0" err="1">
                <a:latin typeface="Calibri" pitchFamily="34" charset="0"/>
              </a:rPr>
              <a:t>починаючи</a:t>
            </a:r>
            <a:r>
              <a:rPr lang="ru-RU" dirty="0">
                <a:latin typeface="Calibri" pitchFamily="34" charset="0"/>
              </a:rPr>
              <a:t> з </a:t>
            </a:r>
            <a:r>
              <a:rPr lang="ru-RU" dirty="0" err="1">
                <a:latin typeface="Calibri" pitchFamily="34" charset="0"/>
              </a:rPr>
              <a:t>хорошого</a:t>
            </a:r>
            <a:r>
              <a:rPr lang="ru-RU" dirty="0">
                <a:latin typeface="Calibri" pitchFamily="34" charset="0"/>
              </a:rPr>
              <a:t> </a:t>
            </a:r>
            <a:r>
              <a:rPr lang="ru-RU" dirty="0" err="1">
                <a:latin typeface="Calibri" pitchFamily="34" charset="0"/>
              </a:rPr>
              <a:t>ліжка</a:t>
            </a:r>
            <a:r>
              <a:rPr lang="ru-RU" dirty="0">
                <a:latin typeface="Calibri" pitchFamily="34" charset="0"/>
              </a:rPr>
              <a:t> і </a:t>
            </a:r>
            <a:r>
              <a:rPr lang="ru-RU" dirty="0" err="1">
                <a:latin typeface="Calibri" pitchFamily="34" charset="0"/>
              </a:rPr>
              <a:t>закінчуючи</a:t>
            </a:r>
            <a:r>
              <a:rPr lang="ru-RU" dirty="0">
                <a:latin typeface="Calibri" pitchFamily="34" charset="0"/>
              </a:rPr>
              <a:t> </a:t>
            </a:r>
            <a:r>
              <a:rPr lang="ru-RU" dirty="0" err="1">
                <a:latin typeface="Calibri" pitchFamily="34" charset="0"/>
              </a:rPr>
              <a:t>телевізором</a:t>
            </a:r>
            <a:r>
              <a:rPr lang="ru-RU" dirty="0">
                <a:latin typeface="Calibri" pitchFamily="34" charset="0"/>
              </a:rPr>
              <a:t>. Для </a:t>
            </a:r>
            <a:r>
              <a:rPr lang="ru-RU" dirty="0" err="1">
                <a:latin typeface="Calibri" pitchFamily="34" charset="0"/>
              </a:rPr>
              <a:t>ув'язнених</a:t>
            </a:r>
            <a:r>
              <a:rPr lang="ru-RU" dirty="0">
                <a:latin typeface="Calibri" pitchFamily="34" charset="0"/>
              </a:rPr>
              <a:t> з </a:t>
            </a:r>
            <a:r>
              <a:rPr lang="ru-RU" dirty="0" err="1">
                <a:latin typeface="Calibri" pitchFamily="34" charset="0"/>
              </a:rPr>
              <a:t>кожних</a:t>
            </a:r>
            <a:r>
              <a:rPr lang="ru-RU" dirty="0">
                <a:latin typeface="Calibri" pitchFamily="34" charset="0"/>
              </a:rPr>
              <a:t> 10-12 камер є </a:t>
            </a:r>
            <a:r>
              <a:rPr lang="ru-RU" dirty="0" err="1">
                <a:latin typeface="Calibri" pitchFamily="34" charset="0"/>
              </a:rPr>
              <a:t>окрема</a:t>
            </a:r>
            <a:r>
              <a:rPr lang="ru-RU" dirty="0">
                <a:latin typeface="Calibri" pitchFamily="34" charset="0"/>
              </a:rPr>
              <a:t> </a:t>
            </a:r>
            <a:r>
              <a:rPr lang="ru-RU" dirty="0" err="1">
                <a:latin typeface="Calibri" pitchFamily="34" charset="0"/>
              </a:rPr>
              <a:t>кімната</a:t>
            </a:r>
            <a:r>
              <a:rPr lang="ru-RU" dirty="0">
                <a:latin typeface="Calibri" pitchFamily="34" charset="0"/>
              </a:rPr>
              <a:t> </a:t>
            </a:r>
            <a:r>
              <a:rPr lang="ru-RU" dirty="0" err="1">
                <a:latin typeface="Calibri" pitchFamily="34" charset="0"/>
              </a:rPr>
              <a:t>відпочинку</a:t>
            </a:r>
            <a:r>
              <a:rPr lang="ru-RU" dirty="0">
                <a:latin typeface="Calibri" pitchFamily="34" charset="0"/>
              </a:rPr>
              <a:t> і кухня. На </a:t>
            </a:r>
            <a:r>
              <a:rPr lang="ru-RU" dirty="0" err="1">
                <a:latin typeface="Calibri" pitchFamily="34" charset="0"/>
              </a:rPr>
              <a:t>вікнах</a:t>
            </a:r>
            <a:r>
              <a:rPr lang="ru-RU" dirty="0">
                <a:latin typeface="Calibri" pitchFamily="34" charset="0"/>
              </a:rPr>
              <a:t> тюрем </a:t>
            </a:r>
            <a:r>
              <a:rPr lang="ru-RU" dirty="0" err="1">
                <a:latin typeface="Calibri" pitchFamily="34" charset="0"/>
              </a:rPr>
              <a:t>відсутні</a:t>
            </a:r>
            <a:r>
              <a:rPr lang="ru-RU" dirty="0">
                <a:latin typeface="Calibri" pitchFamily="34" charset="0"/>
              </a:rPr>
              <a:t> </a:t>
            </a:r>
            <a:r>
              <a:rPr lang="ru-RU" dirty="0" err="1">
                <a:latin typeface="Calibri" pitchFamily="34" charset="0"/>
              </a:rPr>
              <a:t>решітки</a:t>
            </a:r>
            <a:r>
              <a:rPr lang="ru-RU" dirty="0">
                <a:latin typeface="Calibri" pitchFamily="34" charset="0"/>
              </a:rPr>
              <a:t>. У </a:t>
            </a:r>
            <a:r>
              <a:rPr lang="ru-RU" dirty="0" err="1">
                <a:latin typeface="Calibri" pitchFamily="34" charset="0"/>
              </a:rPr>
              <a:t>всіх</a:t>
            </a:r>
            <a:r>
              <a:rPr lang="ru-RU" dirty="0">
                <a:latin typeface="Calibri" pitchFamily="34" charset="0"/>
              </a:rPr>
              <a:t> </a:t>
            </a:r>
            <a:r>
              <a:rPr lang="ru-RU" dirty="0" err="1">
                <a:latin typeface="Calibri" pitchFamily="34" charset="0"/>
              </a:rPr>
              <a:t>ув'язнених</a:t>
            </a:r>
            <a:r>
              <a:rPr lang="ru-RU" dirty="0">
                <a:latin typeface="Calibri" pitchFamily="34" charset="0"/>
              </a:rPr>
              <a:t> в Норвегії є </a:t>
            </a:r>
            <a:r>
              <a:rPr lang="ru-RU" dirty="0" err="1">
                <a:latin typeface="Calibri" pitchFamily="34" charset="0"/>
              </a:rPr>
              <a:t>вільний</a:t>
            </a:r>
            <a:r>
              <a:rPr lang="ru-RU" dirty="0">
                <a:latin typeface="Calibri" pitchFamily="34" charset="0"/>
              </a:rPr>
              <a:t> доступ до </a:t>
            </a:r>
            <a:r>
              <a:rPr lang="ru-RU" dirty="0" err="1">
                <a:latin typeface="Calibri" pitchFamily="34" charset="0"/>
              </a:rPr>
              <a:t>мережі</a:t>
            </a:r>
            <a:r>
              <a:rPr lang="ru-RU" dirty="0">
                <a:latin typeface="Calibri" pitchFamily="34" charset="0"/>
              </a:rPr>
              <a:t> </a:t>
            </a:r>
            <a:r>
              <a:rPr lang="ru-RU" dirty="0" err="1">
                <a:latin typeface="Calibri" pitchFamily="34" charset="0"/>
              </a:rPr>
              <a:t>Інтернет</a:t>
            </a:r>
            <a:r>
              <a:rPr lang="ru-RU" dirty="0">
                <a:latin typeface="Calibri" pitchFamily="34" charset="0"/>
              </a:rPr>
              <a:t> в камерах.</a:t>
            </a:r>
          </a:p>
          <a:p>
            <a:endParaRPr lang="ru-RU"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578344" y="2967335"/>
            <a:ext cx="798731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 побачення,</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Norge!!!</a:t>
            </a:r>
            <a:endPar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blip>
          <a:stretch>
            <a:fillRect/>
          </a:stretch>
        </p:blipFill>
        <p:spPr>
          <a:xfrm>
            <a:off x="3995937" y="188640"/>
            <a:ext cx="5148064" cy="6480720"/>
          </a:xfrm>
          <a:prstGeom prst="rect">
            <a:avLst/>
          </a:prstGeom>
          <a:effectLst>
            <a:glow rad="1905000">
              <a:schemeClr val="accent1">
                <a:alpha val="0"/>
              </a:schemeClr>
            </a:glow>
            <a:softEdge rad="927100"/>
          </a:effectLst>
        </p:spPr>
      </p:pic>
      <p:sp>
        <p:nvSpPr>
          <p:cNvPr id="15362" name="TextBox 1"/>
          <p:cNvSpPr txBox="1">
            <a:spLocks noChangeArrowheads="1"/>
          </p:cNvSpPr>
          <p:nvPr/>
        </p:nvSpPr>
        <p:spPr bwMode="auto">
          <a:xfrm>
            <a:off x="0" y="333374"/>
            <a:ext cx="9144000" cy="6155531"/>
          </a:xfrm>
          <a:prstGeom prst="rect">
            <a:avLst/>
          </a:prstGeom>
          <a:noFill/>
          <a:ln w="9525">
            <a:noFill/>
            <a:miter lim="800000"/>
            <a:headEnd/>
            <a:tailEnd/>
          </a:ln>
        </p:spPr>
        <p:txBody>
          <a:bodyPr wrap="square">
            <a:spAutoFit/>
          </a:bodyPr>
          <a:lstStyle/>
          <a:p>
            <a:r>
              <a:rPr lang="ru-RU" b="1" dirty="0">
                <a:latin typeface="Calibri" pitchFamily="34" charset="0"/>
              </a:rPr>
              <a:t>Назва держави:</a:t>
            </a:r>
            <a:r>
              <a:rPr lang="ru-RU" dirty="0">
                <a:latin typeface="Calibri" pitchFamily="34" charset="0"/>
              </a:rPr>
              <a:t> </a:t>
            </a:r>
            <a:r>
              <a:rPr lang="ru-RU" sz="2000" dirty="0">
                <a:latin typeface="Calibri" pitchFamily="34" charset="0"/>
              </a:rPr>
              <a:t>Норвегія, Королівство Норвегія</a:t>
            </a:r>
            <a:br>
              <a:rPr lang="ru-RU" sz="2000" dirty="0">
                <a:latin typeface="Calibri" pitchFamily="34" charset="0"/>
              </a:rPr>
            </a:br>
            <a:r>
              <a:rPr lang="ru-RU" dirty="0">
                <a:latin typeface="Calibri" pitchFamily="34" charset="0"/>
              </a:rPr>
              <a:t/>
            </a:r>
            <a:br>
              <a:rPr lang="ru-RU" dirty="0">
                <a:latin typeface="Calibri" pitchFamily="34" charset="0"/>
              </a:rPr>
            </a:br>
            <a:r>
              <a:rPr lang="ru-RU" b="1" dirty="0">
                <a:latin typeface="Calibri" pitchFamily="34" charset="0"/>
              </a:rPr>
              <a:t>Державний лад:</a:t>
            </a:r>
            <a:r>
              <a:rPr lang="ru-RU" dirty="0">
                <a:latin typeface="Calibri" pitchFamily="34" charset="0"/>
              </a:rPr>
              <a:t> </a:t>
            </a:r>
            <a:r>
              <a:rPr lang="ru-RU" sz="2000" dirty="0">
                <a:latin typeface="Calibri" pitchFamily="34" charset="0"/>
              </a:rPr>
              <a:t>Норвегія - унітарна держава, заснована на принципах конституційної монархії і парламентської демократії. У країні діє Конституція 1814 року з кількома пізніми поправками та доповненнями. Король є главою держави і виконавчої влади. У 1991 році королем Норвегії став Гаральд </a:t>
            </a:r>
            <a:r>
              <a:rPr lang="pl-PL" sz="2000" dirty="0">
                <a:latin typeface="Calibri" pitchFamily="34" charset="0"/>
              </a:rPr>
              <a:t>V. </a:t>
            </a:r>
            <a:r>
              <a:rPr lang="ru-RU" sz="2000" dirty="0">
                <a:latin typeface="Calibri" pitchFamily="34" charset="0"/>
              </a:rPr>
              <a:t>Вищий законодавчий орган країни - двопалатний парламент - Стортинг.</a:t>
            </a:r>
          </a:p>
          <a:p>
            <a:r>
              <a:rPr lang="ru-RU" dirty="0">
                <a:latin typeface="Calibri" pitchFamily="34" charset="0"/>
              </a:rPr>
              <a:t/>
            </a:r>
            <a:br>
              <a:rPr lang="ru-RU" dirty="0">
                <a:latin typeface="Calibri" pitchFamily="34" charset="0"/>
              </a:rPr>
            </a:br>
            <a:r>
              <a:rPr lang="ru-RU" dirty="0">
                <a:latin typeface="Calibri" pitchFamily="34" charset="0"/>
              </a:rPr>
              <a:t/>
            </a:r>
            <a:br>
              <a:rPr lang="ru-RU" dirty="0">
                <a:latin typeface="Calibri" pitchFamily="34" charset="0"/>
              </a:rPr>
            </a:br>
            <a:r>
              <a:rPr lang="ru-RU" sz="2000" b="1" dirty="0">
                <a:latin typeface="Calibri" pitchFamily="34" charset="0"/>
              </a:rPr>
              <a:t>Адміністративний поділ:</a:t>
            </a:r>
            <a:r>
              <a:rPr lang="ru-RU" sz="2000" dirty="0">
                <a:latin typeface="Calibri" pitchFamily="34" charset="0"/>
              </a:rPr>
              <a:t> Норвегія ділиться на 19 фюльке (</a:t>
            </a:r>
            <a:r>
              <a:rPr lang="pl-PL" sz="2000" dirty="0">
                <a:latin typeface="Calibri" pitchFamily="34" charset="0"/>
              </a:rPr>
              <a:t>fylke - </a:t>
            </a:r>
            <a:r>
              <a:rPr lang="ru-RU" sz="2000" dirty="0">
                <a:latin typeface="Calibri" pitchFamily="34" charset="0"/>
              </a:rPr>
              <a:t>область), в тому числі місто Осло, прирівняне до фюльке, які об'єднуються в 5 основних неофіційних регіонів:</a:t>
            </a:r>
            <a:br>
              <a:rPr lang="ru-RU" sz="2000" dirty="0">
                <a:latin typeface="Calibri" pitchFamily="34" charset="0"/>
              </a:rPr>
            </a:br>
            <a:r>
              <a:rPr lang="ru-RU" sz="2000" dirty="0">
                <a:latin typeface="Calibri" pitchFamily="34" charset="0"/>
              </a:rPr>
              <a:t>Зовнішні території у Північному Льодовитому океані - адміністративний округ Свальбард (</a:t>
            </a:r>
            <a:r>
              <a:rPr lang="pl-PL" sz="2000" dirty="0">
                <a:latin typeface="Calibri" pitchFamily="34" charset="0"/>
              </a:rPr>
              <a:t>Svalbard - </a:t>
            </a:r>
            <a:r>
              <a:rPr lang="ru-RU" sz="2000" dirty="0">
                <a:latin typeface="Calibri" pitchFamily="34" charset="0"/>
              </a:rPr>
              <a:t>група островів у Північному Льодовитому океані). Територія - 62,4 тис. кв. км. Населення - 3,2 тис. осіб (січень 1997 р.). Адміністративний центр - Лонгйїр. Основна частина Шпіцберген - архіпелаг Шпіцберген (</a:t>
            </a:r>
            <a:r>
              <a:rPr lang="pl-PL" sz="2000" dirty="0">
                <a:latin typeface="Calibri" pitchFamily="34" charset="0"/>
              </a:rPr>
              <a:t>Spetsbergen). </a:t>
            </a:r>
            <a:r>
              <a:rPr lang="ru-RU" sz="2000" dirty="0">
                <a:latin typeface="Calibri" pitchFamily="34" charset="0"/>
              </a:rPr>
              <a:t>Норвезький суверенітет над Шпіцбергеном встановлено Паризьким договором 9 лютого 1920 року. Офіційно Шпіцберген оголошено частиною норвезької території з 14 серпня 1925 року. Губернатор призначається Державною радою Норвегії терміном на 3 роки з можливим продовженням на два роки.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0" y="0"/>
            <a:ext cx="9036050" cy="7294305"/>
          </a:xfrm>
          <a:prstGeom prst="rect">
            <a:avLst/>
          </a:prstGeom>
          <a:noFill/>
          <a:ln w="9525">
            <a:noFill/>
            <a:miter lim="800000"/>
            <a:headEnd/>
            <a:tailEnd/>
          </a:ln>
        </p:spPr>
        <p:txBody>
          <a:bodyPr>
            <a:spAutoFit/>
          </a:bodyPr>
          <a:lstStyle/>
          <a:p>
            <a:r>
              <a:rPr lang="ru-RU" b="1" dirty="0" err="1">
                <a:latin typeface="Calibri" pitchFamily="34" charset="0"/>
              </a:rPr>
              <a:t>Столиця</a:t>
            </a:r>
            <a:r>
              <a:rPr lang="ru-RU" b="1" dirty="0">
                <a:latin typeface="Calibri" pitchFamily="34" charset="0"/>
              </a:rPr>
              <a:t>:</a:t>
            </a:r>
            <a:r>
              <a:rPr lang="ru-RU" dirty="0">
                <a:latin typeface="Calibri" pitchFamily="34" charset="0"/>
              </a:rPr>
              <a:t> Осло                                                             </a:t>
            </a:r>
            <a:br>
              <a:rPr lang="ru-RU" dirty="0">
                <a:latin typeface="Calibri" pitchFamily="34" charset="0"/>
              </a:rPr>
            </a:br>
            <a:r>
              <a:rPr lang="ru-RU" b="1" dirty="0" err="1">
                <a:latin typeface="Calibri" pitchFamily="34" charset="0"/>
              </a:rPr>
              <a:t>Площа</a:t>
            </a:r>
            <a:r>
              <a:rPr lang="ru-RU" b="1" dirty="0">
                <a:latin typeface="Calibri" pitchFamily="34" charset="0"/>
              </a:rPr>
              <a:t>:</a:t>
            </a:r>
            <a:r>
              <a:rPr lang="ru-RU" dirty="0">
                <a:latin typeface="Calibri" pitchFamily="34" charset="0"/>
              </a:rPr>
              <a:t> 385 155 км ²</a:t>
            </a:r>
            <a:br>
              <a:rPr lang="ru-RU" dirty="0">
                <a:latin typeface="Calibri" pitchFamily="34" charset="0"/>
              </a:rPr>
            </a:br>
            <a:r>
              <a:rPr lang="ru-RU" b="1" dirty="0">
                <a:latin typeface="Calibri" pitchFamily="34" charset="0"/>
              </a:rPr>
              <a:t>Населення:</a:t>
            </a:r>
            <a:r>
              <a:rPr lang="ru-RU" dirty="0">
                <a:latin typeface="Calibri" pitchFamily="34" charset="0"/>
              </a:rPr>
              <a:t> 4721600 </a:t>
            </a:r>
            <a:r>
              <a:rPr lang="ru-RU" dirty="0" err="1">
                <a:latin typeface="Calibri" pitchFamily="34" charset="0"/>
              </a:rPr>
              <a:t>чоловік</a:t>
            </a:r>
            <a:r>
              <a:rPr lang="ru-RU" sz="1600" dirty="0">
                <a:latin typeface="Calibri" pitchFamily="34" charset="0"/>
              </a:rPr>
              <a:t/>
            </a:r>
            <a:br>
              <a:rPr lang="ru-RU" sz="1600" dirty="0">
                <a:latin typeface="Calibri" pitchFamily="34" charset="0"/>
              </a:rPr>
            </a:br>
            <a:r>
              <a:rPr lang="ru-RU" sz="1600" dirty="0">
                <a:latin typeface="Calibri" pitchFamily="34" charset="0"/>
              </a:rPr>
              <a:t/>
            </a:r>
            <a:br>
              <a:rPr lang="ru-RU" sz="1600" dirty="0">
                <a:latin typeface="Calibri" pitchFamily="34" charset="0"/>
              </a:rPr>
            </a:br>
            <a:r>
              <a:rPr lang="ru-RU" sz="2000" b="1" dirty="0" err="1">
                <a:latin typeface="Calibri" pitchFamily="34" charset="0"/>
              </a:rPr>
              <a:t>Мова</a:t>
            </a:r>
            <a:r>
              <a:rPr lang="ru-RU" sz="2000" b="1" dirty="0">
                <a:latin typeface="Calibri" pitchFamily="34" charset="0"/>
              </a:rPr>
              <a:t>: </a:t>
            </a:r>
            <a:r>
              <a:rPr lang="ru-RU" sz="2000" dirty="0" err="1">
                <a:latin typeface="Calibri" pitchFamily="34" charset="0"/>
              </a:rPr>
              <a:t>Офіційна</a:t>
            </a:r>
            <a:r>
              <a:rPr lang="ru-RU" sz="2000" dirty="0">
                <a:latin typeface="Calibri" pitchFamily="34" charset="0"/>
              </a:rPr>
              <a:t> </a:t>
            </a:r>
            <a:r>
              <a:rPr lang="ru-RU" sz="2000" dirty="0" err="1">
                <a:latin typeface="Calibri" pitchFamily="34" charset="0"/>
              </a:rPr>
              <a:t>мова</a:t>
            </a:r>
            <a:r>
              <a:rPr lang="ru-RU" sz="2000" dirty="0">
                <a:latin typeface="Calibri" pitchFamily="34" charset="0"/>
              </a:rPr>
              <a:t> - </a:t>
            </a:r>
            <a:r>
              <a:rPr lang="ru-RU" sz="2000" dirty="0" err="1">
                <a:latin typeface="Calibri" pitchFamily="34" charset="0"/>
              </a:rPr>
              <a:t>норвезька</a:t>
            </a:r>
            <a:r>
              <a:rPr lang="ru-RU" sz="2000" dirty="0">
                <a:latin typeface="Calibri" pitchFamily="34" charset="0"/>
              </a:rPr>
              <a:t>. </a:t>
            </a:r>
            <a:r>
              <a:rPr lang="ru-RU" sz="2000" dirty="0" err="1">
                <a:latin typeface="Calibri" pitchFamily="34" charset="0"/>
              </a:rPr>
              <a:t>Існує</a:t>
            </a:r>
            <a:r>
              <a:rPr lang="ru-RU" sz="2000" dirty="0">
                <a:latin typeface="Calibri" pitchFamily="34" charset="0"/>
              </a:rPr>
              <a:t> </a:t>
            </a:r>
            <a:r>
              <a:rPr lang="ru-RU" sz="2000" dirty="0" err="1">
                <a:latin typeface="Calibri" pitchFamily="34" charset="0"/>
              </a:rPr>
              <a:t>дві</a:t>
            </a:r>
            <a:r>
              <a:rPr lang="ru-RU" sz="2000" dirty="0">
                <a:latin typeface="Calibri" pitchFamily="34" charset="0"/>
              </a:rPr>
              <a:t> </a:t>
            </a:r>
            <a:r>
              <a:rPr lang="ru-RU" sz="2000" dirty="0" err="1">
                <a:latin typeface="Calibri" pitchFamily="34" charset="0"/>
              </a:rPr>
              <a:t>форми</a:t>
            </a:r>
            <a:r>
              <a:rPr lang="ru-RU" sz="2000" dirty="0">
                <a:latin typeface="Calibri" pitchFamily="34" charset="0"/>
              </a:rPr>
              <a:t> норвезької </a:t>
            </a:r>
            <a:r>
              <a:rPr lang="ru-RU" sz="2000" dirty="0" err="1">
                <a:latin typeface="Calibri" pitchFamily="34" charset="0"/>
              </a:rPr>
              <a:t>мови</a:t>
            </a:r>
            <a:r>
              <a:rPr lang="ru-RU" sz="2000" dirty="0">
                <a:latin typeface="Calibri" pitchFamily="34" charset="0"/>
              </a:rPr>
              <a:t>. </a:t>
            </a:r>
            <a:r>
              <a:rPr lang="ru-RU" sz="2000" dirty="0" err="1">
                <a:latin typeface="Calibri" pitchFamily="34" charset="0"/>
              </a:rPr>
              <a:t>Старонорвезька</a:t>
            </a:r>
            <a:r>
              <a:rPr lang="ru-RU" sz="2000" dirty="0">
                <a:latin typeface="Calibri" pitchFamily="34" charset="0"/>
              </a:rPr>
              <a:t> </a:t>
            </a:r>
            <a:r>
              <a:rPr lang="ru-RU" sz="2000" dirty="0" err="1">
                <a:latin typeface="Calibri" pitchFamily="34" charset="0"/>
              </a:rPr>
              <a:t>мову</a:t>
            </a:r>
            <a:r>
              <a:rPr lang="ru-RU" sz="2000" dirty="0">
                <a:latin typeface="Calibri" pitchFamily="34" charset="0"/>
              </a:rPr>
              <a:t> «букмол» </a:t>
            </a:r>
            <a:r>
              <a:rPr lang="ru-RU" sz="2000" dirty="0" err="1">
                <a:latin typeface="Calibri" pitchFamily="34" charset="0"/>
              </a:rPr>
              <a:t>або</a:t>
            </a:r>
            <a:r>
              <a:rPr lang="ru-RU" sz="2000" dirty="0">
                <a:latin typeface="Calibri" pitchFamily="34" charset="0"/>
              </a:rPr>
              <a:t> </a:t>
            </a:r>
            <a:r>
              <a:rPr lang="ru-RU" sz="2000" dirty="0" err="1">
                <a:latin typeface="Calibri" pitchFamily="34" charset="0"/>
              </a:rPr>
              <a:t>книжна</a:t>
            </a:r>
            <a:r>
              <a:rPr lang="ru-RU" sz="2000" dirty="0">
                <a:latin typeface="Calibri" pitchFamily="34" charset="0"/>
              </a:rPr>
              <a:t> </a:t>
            </a:r>
            <a:r>
              <a:rPr lang="ru-RU" sz="2000" dirty="0" err="1">
                <a:latin typeface="Calibri" pitchFamily="34" charset="0"/>
              </a:rPr>
              <a:t>мова</a:t>
            </a:r>
            <a:r>
              <a:rPr lang="ru-RU" sz="2000" dirty="0">
                <a:latin typeface="Calibri" pitchFamily="34" charset="0"/>
              </a:rPr>
              <a:t>, (друга </a:t>
            </a:r>
            <a:r>
              <a:rPr lang="ru-RU" sz="2000" dirty="0" err="1">
                <a:latin typeface="Calibri" pitchFamily="34" charset="0"/>
              </a:rPr>
              <a:t>назва</a:t>
            </a:r>
            <a:r>
              <a:rPr lang="ru-RU" sz="2000" dirty="0">
                <a:latin typeface="Calibri" pitchFamily="34" charset="0"/>
              </a:rPr>
              <a:t> - «</a:t>
            </a:r>
            <a:r>
              <a:rPr lang="ru-RU" sz="2000" dirty="0" err="1">
                <a:latin typeface="Calibri" pitchFamily="34" charset="0"/>
              </a:rPr>
              <a:t>ріксмол</a:t>
            </a:r>
            <a:r>
              <a:rPr lang="ru-RU" sz="2000" dirty="0">
                <a:latin typeface="Calibri" pitchFamily="34" charset="0"/>
              </a:rPr>
              <a:t>» - </a:t>
            </a:r>
            <a:r>
              <a:rPr lang="ru-RU" sz="2000" dirty="0" err="1">
                <a:latin typeface="Calibri" pitchFamily="34" charset="0"/>
              </a:rPr>
              <a:t>державна</a:t>
            </a:r>
            <a:r>
              <a:rPr lang="ru-RU" sz="2000" dirty="0">
                <a:latin typeface="Calibri" pitchFamily="34" charset="0"/>
              </a:rPr>
              <a:t> </a:t>
            </a:r>
            <a:r>
              <a:rPr lang="ru-RU" sz="2000" dirty="0" err="1">
                <a:latin typeface="Calibri" pitchFamily="34" charset="0"/>
              </a:rPr>
              <a:t>мова</a:t>
            </a:r>
            <a:r>
              <a:rPr lang="ru-RU" sz="2000" dirty="0">
                <a:latin typeface="Calibri" pitchFamily="34" charset="0"/>
              </a:rPr>
              <a:t>), її </a:t>
            </a:r>
            <a:r>
              <a:rPr lang="ru-RU" sz="2000" dirty="0" err="1">
                <a:latin typeface="Calibri" pitchFamily="34" charset="0"/>
              </a:rPr>
              <a:t>використовують</a:t>
            </a:r>
            <a:r>
              <a:rPr lang="ru-RU" sz="2000" dirty="0">
                <a:latin typeface="Calibri" pitchFamily="34" charset="0"/>
              </a:rPr>
              <a:t> 80% населення. Близько 20% </a:t>
            </a:r>
            <a:r>
              <a:rPr lang="ru-RU" sz="2000" dirty="0" err="1">
                <a:latin typeface="Calibri" pitchFamily="34" charset="0"/>
              </a:rPr>
              <a:t>користуються</a:t>
            </a:r>
            <a:r>
              <a:rPr lang="ru-RU" sz="2000" dirty="0">
                <a:latin typeface="Calibri" pitchFamily="34" charset="0"/>
              </a:rPr>
              <a:t> </a:t>
            </a:r>
            <a:r>
              <a:rPr lang="ru-RU" sz="2000" dirty="0" err="1">
                <a:latin typeface="Calibri" pitchFamily="34" charset="0"/>
              </a:rPr>
              <a:t>новонорвезькою</a:t>
            </a:r>
            <a:r>
              <a:rPr lang="ru-RU" sz="2000" dirty="0">
                <a:latin typeface="Calibri" pitchFamily="34" charset="0"/>
              </a:rPr>
              <a:t> </a:t>
            </a:r>
            <a:r>
              <a:rPr lang="ru-RU" sz="2000" dirty="0" err="1">
                <a:latin typeface="Calibri" pitchFamily="34" charset="0"/>
              </a:rPr>
              <a:t>мовою</a:t>
            </a:r>
            <a:r>
              <a:rPr lang="ru-RU" sz="2000" dirty="0">
                <a:latin typeface="Calibri" pitchFamily="34" charset="0"/>
              </a:rPr>
              <a:t> «</a:t>
            </a:r>
            <a:r>
              <a:rPr lang="ru-RU" sz="2000" dirty="0" err="1">
                <a:latin typeface="Calibri" pitchFamily="34" charset="0"/>
              </a:rPr>
              <a:t>нюношк</a:t>
            </a:r>
            <a:r>
              <a:rPr lang="ru-RU" sz="2000" dirty="0">
                <a:latin typeface="Calibri" pitchFamily="34" charset="0"/>
              </a:rPr>
              <a:t>» (друга </a:t>
            </a:r>
            <a:r>
              <a:rPr lang="ru-RU" sz="2000" dirty="0" err="1">
                <a:latin typeface="Calibri" pitchFamily="34" charset="0"/>
              </a:rPr>
              <a:t>назва</a:t>
            </a:r>
            <a:r>
              <a:rPr lang="ru-RU" sz="2000" dirty="0">
                <a:latin typeface="Calibri" pitchFamily="34" charset="0"/>
              </a:rPr>
              <a:t> - </a:t>
            </a:r>
            <a:r>
              <a:rPr lang="ru-RU" sz="2000" dirty="0" err="1">
                <a:latin typeface="Calibri" pitchFamily="34" charset="0"/>
              </a:rPr>
              <a:t>лансмола</a:t>
            </a:r>
            <a:r>
              <a:rPr lang="ru-RU" sz="2000" dirty="0">
                <a:latin typeface="Calibri" pitchFamily="34" charset="0"/>
              </a:rPr>
              <a:t> - </a:t>
            </a:r>
            <a:r>
              <a:rPr lang="ru-RU" sz="2000" dirty="0" err="1">
                <a:latin typeface="Calibri" pitchFamily="34" charset="0"/>
              </a:rPr>
              <a:t>сільська</a:t>
            </a:r>
            <a:r>
              <a:rPr lang="ru-RU" sz="2000" dirty="0">
                <a:latin typeface="Calibri" pitchFamily="34" charset="0"/>
              </a:rPr>
              <a:t> </a:t>
            </a:r>
            <a:r>
              <a:rPr lang="ru-RU" sz="2000" dirty="0" err="1">
                <a:latin typeface="Calibri" pitchFamily="34" charset="0"/>
              </a:rPr>
              <a:t>мова</a:t>
            </a:r>
            <a:r>
              <a:rPr lang="ru-RU" sz="2000" dirty="0">
                <a:latin typeface="Calibri" pitchFamily="34" charset="0"/>
              </a:rPr>
              <a:t>), яка є </a:t>
            </a:r>
            <a:r>
              <a:rPr lang="ru-RU" sz="2000" dirty="0" err="1">
                <a:latin typeface="Calibri" pitchFamily="34" charset="0"/>
              </a:rPr>
              <a:t>сумішшю</a:t>
            </a:r>
            <a:r>
              <a:rPr lang="ru-RU" sz="2000" dirty="0">
                <a:latin typeface="Calibri" pitchFamily="34" charset="0"/>
              </a:rPr>
              <a:t> </a:t>
            </a:r>
            <a:r>
              <a:rPr lang="ru-RU" sz="2000" dirty="0" err="1">
                <a:latin typeface="Calibri" pitchFamily="34" charset="0"/>
              </a:rPr>
              <a:t>окремих</a:t>
            </a:r>
            <a:r>
              <a:rPr lang="ru-RU" sz="2000" dirty="0">
                <a:latin typeface="Calibri" pitchFamily="34" charset="0"/>
              </a:rPr>
              <a:t> </a:t>
            </a:r>
            <a:r>
              <a:rPr lang="ru-RU" sz="2000" dirty="0" err="1">
                <a:latin typeface="Calibri" pitchFamily="34" charset="0"/>
              </a:rPr>
              <a:t>діалектів</a:t>
            </a:r>
            <a:r>
              <a:rPr lang="ru-RU" sz="2000" dirty="0">
                <a:latin typeface="Calibri" pitchFamily="34" charset="0"/>
              </a:rPr>
              <a:t> норвезької </a:t>
            </a:r>
            <a:r>
              <a:rPr lang="ru-RU" sz="2000" dirty="0" err="1">
                <a:latin typeface="Calibri" pitchFamily="34" charset="0"/>
              </a:rPr>
              <a:t>мови</a:t>
            </a:r>
            <a:r>
              <a:rPr lang="ru-RU" sz="2000" dirty="0">
                <a:latin typeface="Calibri" pitchFamily="34" charset="0"/>
              </a:rPr>
              <a:t>. </a:t>
            </a:r>
            <a:r>
              <a:rPr lang="ru-RU" sz="2000" dirty="0" err="1">
                <a:latin typeface="Calibri" pitchFamily="34" charset="0"/>
              </a:rPr>
              <a:t>Всі</a:t>
            </a:r>
            <a:r>
              <a:rPr lang="ru-RU" sz="2000" dirty="0">
                <a:latin typeface="Calibri" pitchFamily="34" charset="0"/>
              </a:rPr>
              <a:t> </a:t>
            </a:r>
            <a:r>
              <a:rPr lang="ru-RU" sz="2000" dirty="0" err="1">
                <a:latin typeface="Calibri" pitchFamily="34" charset="0"/>
              </a:rPr>
              <a:t>норвежці</a:t>
            </a:r>
            <a:r>
              <a:rPr lang="ru-RU" sz="2000" dirty="0">
                <a:latin typeface="Calibri" pitchFamily="34" charset="0"/>
              </a:rPr>
              <a:t> </a:t>
            </a:r>
            <a:r>
              <a:rPr lang="ru-RU" sz="2000" dirty="0" err="1">
                <a:latin typeface="Calibri" pitchFamily="34" charset="0"/>
              </a:rPr>
              <a:t>вивчають</a:t>
            </a:r>
            <a:r>
              <a:rPr lang="ru-RU" sz="2000" dirty="0">
                <a:latin typeface="Calibri" pitchFamily="34" charset="0"/>
              </a:rPr>
              <a:t> </a:t>
            </a:r>
            <a:r>
              <a:rPr lang="ru-RU" sz="2000" dirty="0" err="1">
                <a:latin typeface="Calibri" pitchFamily="34" charset="0"/>
              </a:rPr>
              <a:t>обидві</a:t>
            </a:r>
            <a:r>
              <a:rPr lang="ru-RU" sz="2000" dirty="0">
                <a:latin typeface="Calibri" pitchFamily="34" charset="0"/>
              </a:rPr>
              <a:t> </a:t>
            </a:r>
            <a:r>
              <a:rPr lang="ru-RU" sz="2000" dirty="0" err="1">
                <a:latin typeface="Calibri" pitchFamily="34" charset="0"/>
              </a:rPr>
              <a:t>форми</a:t>
            </a:r>
            <a:r>
              <a:rPr lang="ru-RU" sz="2000" dirty="0">
                <a:latin typeface="Calibri" pitchFamily="34" charset="0"/>
              </a:rPr>
              <a:t> </a:t>
            </a:r>
            <a:r>
              <a:rPr lang="ru-RU" sz="2000" dirty="0" err="1">
                <a:latin typeface="Calibri" pitchFamily="34" charset="0"/>
              </a:rPr>
              <a:t>мови</a:t>
            </a:r>
            <a:r>
              <a:rPr lang="ru-RU" sz="2000" dirty="0">
                <a:latin typeface="Calibri" pitchFamily="34" charset="0"/>
              </a:rPr>
              <a:t>. У Норвегії </a:t>
            </a:r>
            <a:r>
              <a:rPr lang="ru-RU" sz="2000" dirty="0" err="1">
                <a:latin typeface="Calibri" pitchFamily="34" charset="0"/>
              </a:rPr>
              <a:t>проживають</a:t>
            </a:r>
            <a:r>
              <a:rPr lang="ru-RU" sz="2000" dirty="0">
                <a:latin typeface="Calibri" pitchFamily="34" charset="0"/>
              </a:rPr>
              <a:t> також </a:t>
            </a:r>
            <a:r>
              <a:rPr lang="ru-RU" sz="2000" dirty="0" err="1">
                <a:latin typeface="Calibri" pitchFamily="34" charset="0"/>
              </a:rPr>
              <a:t>представники</a:t>
            </a:r>
            <a:r>
              <a:rPr lang="ru-RU" sz="2000" dirty="0">
                <a:latin typeface="Calibri" pitchFamily="34" charset="0"/>
              </a:rPr>
              <a:t> </a:t>
            </a:r>
            <a:r>
              <a:rPr lang="ru-RU" sz="2000" dirty="0" err="1">
                <a:latin typeface="Calibri" pitchFamily="34" charset="0"/>
              </a:rPr>
              <a:t>національної</a:t>
            </a:r>
            <a:r>
              <a:rPr lang="ru-RU" sz="2000" dirty="0">
                <a:latin typeface="Calibri" pitchFamily="34" charset="0"/>
              </a:rPr>
              <a:t> </a:t>
            </a:r>
            <a:r>
              <a:rPr lang="ru-RU" sz="2000" dirty="0" err="1">
                <a:latin typeface="Calibri" pitchFamily="34" charset="0"/>
              </a:rPr>
              <a:t>меншини</a:t>
            </a:r>
            <a:r>
              <a:rPr lang="ru-RU" sz="2000" dirty="0">
                <a:latin typeface="Calibri" pitchFamily="34" charset="0"/>
              </a:rPr>
              <a:t> - </a:t>
            </a:r>
            <a:r>
              <a:rPr lang="ru-RU" sz="2000" dirty="0" err="1">
                <a:latin typeface="Calibri" pitchFamily="34" charset="0"/>
              </a:rPr>
              <a:t>саамі</a:t>
            </a:r>
            <a:r>
              <a:rPr lang="ru-RU" sz="2000" dirty="0">
                <a:latin typeface="Calibri" pitchFamily="34" charset="0"/>
              </a:rPr>
              <a:t>, які </a:t>
            </a:r>
            <a:r>
              <a:rPr lang="ru-RU" sz="2000" dirty="0" err="1">
                <a:latin typeface="Calibri" pitchFamily="34" charset="0"/>
              </a:rPr>
              <a:t>використовують</a:t>
            </a:r>
            <a:r>
              <a:rPr lang="ru-RU" sz="2000" dirty="0">
                <a:latin typeface="Calibri" pitchFamily="34" charset="0"/>
              </a:rPr>
              <a:t> свою </a:t>
            </a:r>
            <a:r>
              <a:rPr lang="ru-RU" sz="2000" dirty="0" err="1">
                <a:latin typeface="Calibri" pitchFamily="34" charset="0"/>
              </a:rPr>
              <a:t>рідну</a:t>
            </a:r>
            <a:r>
              <a:rPr lang="ru-RU" sz="2000" dirty="0">
                <a:latin typeface="Calibri" pitchFamily="34" charset="0"/>
              </a:rPr>
              <a:t> </a:t>
            </a:r>
            <a:r>
              <a:rPr lang="ru-RU" sz="2000" dirty="0" err="1">
                <a:latin typeface="Calibri" pitchFamily="34" charset="0"/>
              </a:rPr>
              <a:t>мову</a:t>
            </a:r>
            <a:r>
              <a:rPr lang="ru-RU" sz="2000" dirty="0">
                <a:latin typeface="Calibri" pitchFamily="34" charset="0"/>
              </a:rPr>
              <a:t>.</a:t>
            </a:r>
            <a:br>
              <a:rPr lang="ru-RU" sz="2000" dirty="0">
                <a:latin typeface="Calibri" pitchFamily="34" charset="0"/>
              </a:rPr>
            </a:br>
            <a:r>
              <a:rPr lang="ru-RU" sz="2000" b="1" dirty="0">
                <a:latin typeface="Calibri" pitchFamily="34" charset="0"/>
              </a:rPr>
              <a:t>Свята:</a:t>
            </a:r>
            <a:r>
              <a:rPr lang="ru-RU" sz="2000" dirty="0">
                <a:latin typeface="Calibri" pitchFamily="34" charset="0"/>
              </a:rPr>
              <a:t/>
            </a:r>
            <a:br>
              <a:rPr lang="ru-RU" sz="2000" dirty="0">
                <a:latin typeface="Calibri" pitchFamily="34" charset="0"/>
              </a:rPr>
            </a:br>
            <a:r>
              <a:rPr lang="ru-RU" sz="2000" dirty="0">
                <a:latin typeface="Calibri" pitchFamily="34" charset="0"/>
              </a:rPr>
              <a:t>1 </a:t>
            </a:r>
            <a:r>
              <a:rPr lang="ru-RU" sz="2000" dirty="0" err="1">
                <a:latin typeface="Calibri" pitchFamily="34" charset="0"/>
              </a:rPr>
              <a:t>січня</a:t>
            </a:r>
            <a:r>
              <a:rPr lang="ru-RU" sz="2000" dirty="0">
                <a:latin typeface="Calibri" pitchFamily="34" charset="0"/>
              </a:rPr>
              <a:t> - </a:t>
            </a:r>
            <a:r>
              <a:rPr lang="ru-RU" sz="2000" dirty="0" err="1">
                <a:latin typeface="Calibri" pitchFamily="34" charset="0"/>
              </a:rPr>
              <a:t>Новий</a:t>
            </a:r>
            <a:r>
              <a:rPr lang="ru-RU" sz="2000" dirty="0">
                <a:latin typeface="Calibri" pitchFamily="34" charset="0"/>
              </a:rPr>
              <a:t> </a:t>
            </a:r>
            <a:r>
              <a:rPr lang="ru-RU" sz="2000" dirty="0" err="1">
                <a:latin typeface="Calibri" pitchFamily="34" charset="0"/>
              </a:rPr>
              <a:t>рік</a:t>
            </a:r>
            <a:r>
              <a:rPr lang="ru-RU" sz="2000" dirty="0">
                <a:latin typeface="Calibri" pitchFamily="34" charset="0"/>
              </a:rPr>
              <a:t/>
            </a:r>
            <a:br>
              <a:rPr lang="ru-RU" sz="2000" dirty="0">
                <a:latin typeface="Calibri" pitchFamily="34" charset="0"/>
              </a:rPr>
            </a:br>
            <a:r>
              <a:rPr lang="ru-RU" sz="2000" dirty="0">
                <a:latin typeface="Calibri" pitchFamily="34" charset="0"/>
              </a:rPr>
              <a:t>8 </a:t>
            </a:r>
            <a:r>
              <a:rPr lang="ru-RU" sz="2000" dirty="0" err="1">
                <a:latin typeface="Calibri" pitchFamily="34" charset="0"/>
              </a:rPr>
              <a:t>березня</a:t>
            </a:r>
            <a:r>
              <a:rPr lang="ru-RU" sz="2000" dirty="0">
                <a:latin typeface="Calibri" pitchFamily="34" charset="0"/>
              </a:rPr>
              <a:t> - </a:t>
            </a:r>
            <a:r>
              <a:rPr lang="ru-RU" sz="2000" dirty="0" err="1">
                <a:latin typeface="Calibri" pitchFamily="34" charset="0"/>
              </a:rPr>
              <a:t>Міжнародний</a:t>
            </a:r>
            <a:r>
              <a:rPr lang="ru-RU" sz="2000" dirty="0">
                <a:latin typeface="Calibri" pitchFamily="34" charset="0"/>
              </a:rPr>
              <a:t> </a:t>
            </a:r>
            <a:r>
              <a:rPr lang="ru-RU" sz="2000" dirty="0" err="1">
                <a:latin typeface="Calibri" pitchFamily="34" charset="0"/>
              </a:rPr>
              <a:t>жіночий</a:t>
            </a:r>
            <a:r>
              <a:rPr lang="ru-RU" sz="2000" dirty="0">
                <a:latin typeface="Calibri" pitchFamily="34" charset="0"/>
              </a:rPr>
              <a:t> день</a:t>
            </a:r>
            <a:br>
              <a:rPr lang="ru-RU" sz="2000" dirty="0">
                <a:latin typeface="Calibri" pitchFamily="34" charset="0"/>
              </a:rPr>
            </a:br>
            <a:r>
              <a:rPr lang="ru-RU" sz="2000" dirty="0">
                <a:latin typeface="Calibri" pitchFamily="34" charset="0"/>
              </a:rPr>
              <a:t>5 </a:t>
            </a:r>
            <a:r>
              <a:rPr lang="ru-RU" sz="2000" dirty="0" err="1">
                <a:latin typeface="Calibri" pitchFamily="34" charset="0"/>
              </a:rPr>
              <a:t>квітня</a:t>
            </a:r>
            <a:r>
              <a:rPr lang="ru-RU" sz="2000" dirty="0">
                <a:latin typeface="Calibri" pitchFamily="34" charset="0"/>
              </a:rPr>
              <a:t> - </a:t>
            </a:r>
            <a:r>
              <a:rPr lang="ru-RU" sz="2000" dirty="0" err="1">
                <a:latin typeface="Calibri" pitchFamily="34" charset="0"/>
              </a:rPr>
              <a:t>Чистий</a:t>
            </a:r>
            <a:r>
              <a:rPr lang="ru-RU" sz="2000" dirty="0">
                <a:latin typeface="Calibri" pitchFamily="34" charset="0"/>
              </a:rPr>
              <a:t> </a:t>
            </a:r>
            <a:r>
              <a:rPr lang="ru-RU" sz="2000" dirty="0" err="1">
                <a:latin typeface="Calibri" pitchFamily="34" charset="0"/>
              </a:rPr>
              <a:t>четвер</a:t>
            </a:r>
            <a:r>
              <a:rPr lang="ru-RU" sz="2000" dirty="0">
                <a:latin typeface="Calibri" pitchFamily="34" charset="0"/>
              </a:rPr>
              <a:t/>
            </a:r>
            <a:br>
              <a:rPr lang="ru-RU" sz="2000" dirty="0">
                <a:latin typeface="Calibri" pitchFamily="34" charset="0"/>
              </a:rPr>
            </a:br>
            <a:r>
              <a:rPr lang="ru-RU" sz="2000" dirty="0">
                <a:latin typeface="Calibri" pitchFamily="34" charset="0"/>
              </a:rPr>
              <a:t>6 </a:t>
            </a:r>
            <a:r>
              <a:rPr lang="ru-RU" sz="2000" dirty="0" err="1">
                <a:latin typeface="Calibri" pitchFamily="34" charset="0"/>
              </a:rPr>
              <a:t>квітня</a:t>
            </a:r>
            <a:r>
              <a:rPr lang="ru-RU" sz="2000" dirty="0">
                <a:latin typeface="Calibri" pitchFamily="34" charset="0"/>
              </a:rPr>
              <a:t> - </a:t>
            </a:r>
            <a:r>
              <a:rPr lang="ru-RU" sz="2000" dirty="0" err="1">
                <a:latin typeface="Calibri" pitchFamily="34" charset="0"/>
              </a:rPr>
              <a:t>Страсна</a:t>
            </a:r>
            <a:r>
              <a:rPr lang="ru-RU" sz="2000" dirty="0">
                <a:latin typeface="Calibri" pitchFamily="34" charset="0"/>
              </a:rPr>
              <a:t> </a:t>
            </a:r>
            <a:r>
              <a:rPr lang="ru-RU" sz="2000" dirty="0" err="1">
                <a:latin typeface="Calibri" pitchFamily="34" charset="0"/>
              </a:rPr>
              <a:t>П'ятниця</a:t>
            </a:r>
            <a:r>
              <a:rPr lang="ru-RU" sz="2000" dirty="0">
                <a:latin typeface="Calibri" pitchFamily="34" charset="0"/>
              </a:rPr>
              <a:t/>
            </a:r>
            <a:br>
              <a:rPr lang="ru-RU" sz="2000" dirty="0">
                <a:latin typeface="Calibri" pitchFamily="34" charset="0"/>
              </a:rPr>
            </a:br>
            <a:r>
              <a:rPr lang="ru-RU" sz="2000" dirty="0">
                <a:latin typeface="Calibri" pitchFamily="34" charset="0"/>
              </a:rPr>
              <a:t>9 </a:t>
            </a:r>
            <a:r>
              <a:rPr lang="ru-RU" sz="2000" dirty="0" err="1">
                <a:latin typeface="Calibri" pitchFamily="34" charset="0"/>
              </a:rPr>
              <a:t>квітня</a:t>
            </a:r>
            <a:r>
              <a:rPr lang="ru-RU" sz="2000" dirty="0">
                <a:latin typeface="Calibri" pitchFamily="34" charset="0"/>
              </a:rPr>
              <a:t> - </a:t>
            </a:r>
            <a:r>
              <a:rPr lang="ru-RU" sz="2000" dirty="0" err="1">
                <a:latin typeface="Calibri" pitchFamily="34" charset="0"/>
              </a:rPr>
              <a:t>Великдень</a:t>
            </a:r>
            <a:r>
              <a:rPr lang="ru-RU" sz="2000" dirty="0">
                <a:latin typeface="Calibri" pitchFamily="34" charset="0"/>
              </a:rPr>
              <a:t>, </a:t>
            </a:r>
            <a:r>
              <a:rPr lang="ru-RU" sz="2000" dirty="0" err="1">
                <a:latin typeface="Calibri" pitchFamily="34" charset="0"/>
              </a:rPr>
              <a:t>другий</a:t>
            </a:r>
            <a:r>
              <a:rPr lang="ru-RU" sz="2000" dirty="0">
                <a:latin typeface="Calibri" pitchFamily="34" charset="0"/>
              </a:rPr>
              <a:t> день</a:t>
            </a:r>
            <a:br>
              <a:rPr lang="ru-RU" sz="2000" dirty="0">
                <a:latin typeface="Calibri" pitchFamily="34" charset="0"/>
              </a:rPr>
            </a:br>
            <a:r>
              <a:rPr lang="ru-RU" sz="2000" dirty="0">
                <a:latin typeface="Calibri" pitchFamily="34" charset="0"/>
              </a:rPr>
              <a:t>16 </a:t>
            </a:r>
            <a:r>
              <a:rPr lang="ru-RU" sz="2000" dirty="0" err="1">
                <a:latin typeface="Calibri" pitchFamily="34" charset="0"/>
              </a:rPr>
              <a:t>квітня</a:t>
            </a:r>
            <a:r>
              <a:rPr lang="ru-RU" sz="2000" dirty="0">
                <a:latin typeface="Calibri" pitchFamily="34" charset="0"/>
              </a:rPr>
              <a:t> - </a:t>
            </a:r>
            <a:r>
              <a:rPr lang="ru-RU" sz="2000" dirty="0" err="1">
                <a:latin typeface="Calibri" pitchFamily="34" charset="0"/>
              </a:rPr>
              <a:t>Великдень</a:t>
            </a:r>
            <a:r>
              <a:rPr lang="ru-RU" sz="2000" dirty="0">
                <a:latin typeface="Calibri" pitchFamily="34" charset="0"/>
              </a:rPr>
              <a:t>, </a:t>
            </a:r>
            <a:r>
              <a:rPr lang="ru-RU" sz="2000" dirty="0" err="1">
                <a:latin typeface="Calibri" pitchFamily="34" charset="0"/>
              </a:rPr>
              <a:t>другий</a:t>
            </a:r>
            <a:r>
              <a:rPr lang="ru-RU" sz="2000" dirty="0">
                <a:latin typeface="Calibri" pitchFamily="34" charset="0"/>
              </a:rPr>
              <a:t> день </a:t>
            </a:r>
            <a:br>
              <a:rPr lang="ru-RU" sz="2000" dirty="0">
                <a:latin typeface="Calibri" pitchFamily="34" charset="0"/>
              </a:rPr>
            </a:br>
            <a:r>
              <a:rPr lang="ru-RU" sz="2000" dirty="0">
                <a:latin typeface="Calibri" pitchFamily="34" charset="0"/>
              </a:rPr>
              <a:t>1 </a:t>
            </a:r>
            <a:r>
              <a:rPr lang="ru-RU" sz="2000" dirty="0" err="1">
                <a:latin typeface="Calibri" pitchFamily="34" charset="0"/>
              </a:rPr>
              <a:t>травня</a:t>
            </a:r>
            <a:r>
              <a:rPr lang="ru-RU" sz="2000" dirty="0">
                <a:latin typeface="Calibri" pitchFamily="34" charset="0"/>
              </a:rPr>
              <a:t> - День </a:t>
            </a:r>
            <a:r>
              <a:rPr lang="ru-RU" sz="2000" dirty="0" err="1">
                <a:latin typeface="Calibri" pitchFamily="34" charset="0"/>
              </a:rPr>
              <a:t>праці</a:t>
            </a:r>
            <a:r>
              <a:rPr lang="ru-RU" sz="2000" dirty="0">
                <a:latin typeface="Calibri" pitchFamily="34" charset="0"/>
              </a:rPr>
              <a:t/>
            </a:r>
            <a:br>
              <a:rPr lang="ru-RU" sz="2000" dirty="0">
                <a:latin typeface="Calibri" pitchFamily="34" charset="0"/>
              </a:rPr>
            </a:br>
            <a:r>
              <a:rPr lang="ru-RU" sz="2000" dirty="0">
                <a:latin typeface="Calibri" pitchFamily="34" charset="0"/>
              </a:rPr>
              <a:t>17 </a:t>
            </a:r>
            <a:r>
              <a:rPr lang="ru-RU" sz="2000" dirty="0" err="1">
                <a:latin typeface="Calibri" pitchFamily="34" charset="0"/>
              </a:rPr>
              <a:t>травня</a:t>
            </a:r>
            <a:r>
              <a:rPr lang="ru-RU" sz="2000" dirty="0">
                <a:latin typeface="Calibri" pitchFamily="34" charset="0"/>
              </a:rPr>
              <a:t> - День </a:t>
            </a:r>
            <a:r>
              <a:rPr lang="ru-RU" sz="2000" dirty="0" err="1">
                <a:latin typeface="Calibri" pitchFamily="34" charset="0"/>
              </a:rPr>
              <a:t>Конституції</a:t>
            </a:r>
            <a:r>
              <a:rPr lang="ru-RU" sz="2000" dirty="0">
                <a:latin typeface="Calibri" pitchFamily="34" charset="0"/>
              </a:rPr>
              <a:t> Норвегії</a:t>
            </a:r>
            <a:br>
              <a:rPr lang="ru-RU" sz="2000" dirty="0">
                <a:latin typeface="Calibri" pitchFamily="34" charset="0"/>
              </a:rPr>
            </a:br>
            <a:r>
              <a:rPr lang="ru-RU" sz="2000" dirty="0">
                <a:latin typeface="Calibri" pitchFamily="34" charset="0"/>
              </a:rPr>
              <a:t>28 </a:t>
            </a:r>
            <a:r>
              <a:rPr lang="ru-RU" sz="2000" dirty="0" err="1">
                <a:latin typeface="Calibri" pitchFamily="34" charset="0"/>
              </a:rPr>
              <a:t>травня</a:t>
            </a:r>
            <a:r>
              <a:rPr lang="ru-RU" sz="2000" dirty="0">
                <a:latin typeface="Calibri" pitchFamily="34" charset="0"/>
              </a:rPr>
              <a:t> - </a:t>
            </a:r>
            <a:r>
              <a:rPr lang="ru-RU" sz="2000" dirty="0" err="1">
                <a:latin typeface="Calibri" pitchFamily="34" charset="0"/>
              </a:rPr>
              <a:t>Духів</a:t>
            </a:r>
            <a:r>
              <a:rPr lang="ru-RU" sz="2000" dirty="0">
                <a:latin typeface="Calibri" pitchFamily="34" charset="0"/>
              </a:rPr>
              <a:t> день</a:t>
            </a:r>
            <a:br>
              <a:rPr lang="ru-RU" sz="2000" dirty="0">
                <a:latin typeface="Calibri" pitchFamily="34" charset="0"/>
              </a:rPr>
            </a:br>
            <a:r>
              <a:rPr lang="ru-RU" sz="2000" dirty="0">
                <a:latin typeface="Calibri" pitchFamily="34" charset="0"/>
              </a:rPr>
              <a:t>25 </a:t>
            </a:r>
            <a:r>
              <a:rPr lang="ru-RU" sz="2000" dirty="0" err="1">
                <a:latin typeface="Calibri" pitchFamily="34" charset="0"/>
              </a:rPr>
              <a:t>грудня</a:t>
            </a:r>
            <a:r>
              <a:rPr lang="ru-RU" sz="2000" dirty="0">
                <a:latin typeface="Calibri" pitchFamily="34" charset="0"/>
              </a:rPr>
              <a:t> - </a:t>
            </a:r>
            <a:r>
              <a:rPr lang="ru-RU" sz="2000" dirty="0" err="1">
                <a:latin typeface="Calibri" pitchFamily="34" charset="0"/>
              </a:rPr>
              <a:t>Різдво</a:t>
            </a:r>
            <a:r>
              <a:rPr lang="ru-RU" sz="2000" dirty="0">
                <a:latin typeface="Calibri" pitchFamily="34" charset="0"/>
              </a:rPr>
              <a:t/>
            </a:r>
            <a:br>
              <a:rPr lang="ru-RU" sz="2000" dirty="0">
                <a:latin typeface="Calibri" pitchFamily="34" charset="0"/>
              </a:rPr>
            </a:br>
            <a:r>
              <a:rPr lang="ru-RU" sz="2000" dirty="0">
                <a:latin typeface="Calibri" pitchFamily="34" charset="0"/>
              </a:rPr>
              <a:t>26 </a:t>
            </a:r>
            <a:r>
              <a:rPr lang="ru-RU" sz="2000" dirty="0" err="1">
                <a:latin typeface="Calibri" pitchFamily="34" charset="0"/>
              </a:rPr>
              <a:t>грудня</a:t>
            </a:r>
            <a:r>
              <a:rPr lang="ru-RU" sz="2000" dirty="0">
                <a:latin typeface="Calibri" pitchFamily="34" charset="0"/>
              </a:rPr>
              <a:t> - </a:t>
            </a:r>
            <a:r>
              <a:rPr lang="ru-RU" sz="2000" dirty="0" err="1">
                <a:latin typeface="Calibri" pitchFamily="34" charset="0"/>
              </a:rPr>
              <a:t>другий</a:t>
            </a:r>
            <a:r>
              <a:rPr lang="ru-RU" sz="2000" dirty="0">
                <a:latin typeface="Calibri" pitchFamily="34" charset="0"/>
              </a:rPr>
              <a:t> день </a:t>
            </a:r>
            <a:r>
              <a:rPr lang="ru-RU" sz="2000" dirty="0" err="1">
                <a:latin typeface="Calibri" pitchFamily="34" charset="0"/>
              </a:rPr>
              <a:t>Різдва</a:t>
            </a:r>
            <a:r>
              <a:rPr lang="ru-RU" dirty="0">
                <a:latin typeface="Calibri" pitchFamily="34" charset="0"/>
              </a:rPr>
              <a:t/>
            </a:r>
            <a:br>
              <a:rPr lang="ru-RU" dirty="0">
                <a:latin typeface="Calibri" pitchFamily="34" charset="0"/>
              </a:rPr>
            </a:br>
            <a:endParaRPr lang="ru-RU" dirty="0">
              <a:latin typeface="Calibri" pitchFamily="34" charset="0"/>
            </a:endParaRPr>
          </a:p>
        </p:txBody>
      </p:sp>
      <p:pic>
        <p:nvPicPr>
          <p:cNvPr id="3" name="Рисунок 2"/>
          <p:cNvPicPr>
            <a:picLocks noChangeAspect="1"/>
          </p:cNvPicPr>
          <p:nvPr/>
        </p:nvPicPr>
        <p:blipFill>
          <a:blip r:embed="rId2">
            <a:extLst/>
          </a:blip>
          <a:stretch>
            <a:fillRect/>
          </a:stretch>
        </p:blipFill>
        <p:spPr>
          <a:xfrm>
            <a:off x="4286248" y="3500438"/>
            <a:ext cx="4702452" cy="3199209"/>
          </a:xfrm>
          <a:prstGeom prst="rect">
            <a:avLst/>
          </a:prstGeom>
          <a:effectLst>
            <a:glow>
              <a:schemeClr val="accent1">
                <a:alpha val="97000"/>
              </a:schemeClr>
            </a:glow>
            <a:softEdge rad="2667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428596" y="214290"/>
            <a:ext cx="8353425" cy="2492990"/>
          </a:xfrm>
          <a:prstGeom prst="rect">
            <a:avLst/>
          </a:prstGeom>
          <a:noFill/>
          <a:ln w="9525">
            <a:noFill/>
            <a:miter lim="800000"/>
            <a:headEnd/>
            <a:tailEnd/>
          </a:ln>
        </p:spPr>
        <p:txBody>
          <a:bodyPr>
            <a:spAutoFit/>
          </a:bodyPr>
          <a:lstStyle/>
          <a:p>
            <a:r>
              <a:rPr lang="ru-RU" sz="2400" b="1" dirty="0" err="1">
                <a:latin typeface="Calibri" pitchFamily="34" charset="0"/>
              </a:rPr>
              <a:t>Географія</a:t>
            </a:r>
            <a:r>
              <a:rPr lang="ru-RU" sz="2400" b="1" dirty="0">
                <a:latin typeface="Calibri" pitchFamily="34" charset="0"/>
              </a:rPr>
              <a:t>: </a:t>
            </a:r>
            <a:r>
              <a:rPr lang="ru-RU" sz="2400" dirty="0">
                <a:latin typeface="Calibri" pitchFamily="34" charset="0"/>
              </a:rPr>
              <a:t>Норвегія - країна на </a:t>
            </a:r>
            <a:r>
              <a:rPr lang="ru-RU" sz="2400" dirty="0" err="1">
                <a:latin typeface="Calibri" pitchFamily="34" charset="0"/>
              </a:rPr>
              <a:t>північному-заході</a:t>
            </a:r>
            <a:r>
              <a:rPr lang="ru-RU" sz="2400" dirty="0">
                <a:latin typeface="Calibri" pitchFamily="34" charset="0"/>
              </a:rPr>
              <a:t> Європи на </a:t>
            </a:r>
            <a:r>
              <a:rPr lang="ru-RU" sz="2400" dirty="0" err="1">
                <a:latin typeface="Calibri" pitchFamily="34" charset="0"/>
              </a:rPr>
              <a:t>Скандинавському</a:t>
            </a:r>
            <a:r>
              <a:rPr lang="ru-RU" sz="2400" dirty="0">
                <a:latin typeface="Calibri" pitchFamily="34" charset="0"/>
              </a:rPr>
              <a:t> </a:t>
            </a:r>
            <a:r>
              <a:rPr lang="ru-RU" sz="2400" dirty="0" err="1">
                <a:latin typeface="Calibri" pitchFamily="34" charset="0"/>
              </a:rPr>
              <a:t>півострові</a:t>
            </a:r>
            <a:r>
              <a:rPr lang="ru-RU" sz="2400" dirty="0">
                <a:latin typeface="Calibri" pitchFamily="34" charset="0"/>
              </a:rPr>
              <a:t>, </a:t>
            </a:r>
            <a:r>
              <a:rPr lang="ru-RU" sz="2400" dirty="0" err="1">
                <a:latin typeface="Calibri" pitchFamily="34" charset="0"/>
              </a:rPr>
              <a:t>найпівнічніша</a:t>
            </a:r>
            <a:r>
              <a:rPr lang="ru-RU" sz="2400" dirty="0">
                <a:latin typeface="Calibri" pitchFamily="34" charset="0"/>
              </a:rPr>
              <a:t> країна Європи. </a:t>
            </a:r>
            <a:r>
              <a:rPr lang="ru-RU" sz="2400" dirty="0" err="1">
                <a:latin typeface="Calibri" pitchFamily="34" charset="0"/>
              </a:rPr>
              <a:t>Межує</a:t>
            </a:r>
            <a:r>
              <a:rPr lang="ru-RU" sz="2400" dirty="0">
                <a:latin typeface="Calibri" pitchFamily="34" charset="0"/>
              </a:rPr>
              <a:t> на </a:t>
            </a:r>
            <a:r>
              <a:rPr lang="ru-RU" sz="2400" dirty="0" err="1">
                <a:latin typeface="Calibri" pitchFamily="34" charset="0"/>
              </a:rPr>
              <a:t>сході</a:t>
            </a:r>
            <a:r>
              <a:rPr lang="ru-RU" sz="2400" dirty="0">
                <a:latin typeface="Calibri" pitchFamily="34" charset="0"/>
              </a:rPr>
              <a:t> </a:t>
            </a:r>
            <a:r>
              <a:rPr lang="ru-RU" sz="2400" dirty="0" err="1">
                <a:latin typeface="Calibri" pitchFamily="34" charset="0"/>
              </a:rPr>
              <a:t>зі</a:t>
            </a:r>
            <a:r>
              <a:rPr lang="ru-RU" sz="2400" dirty="0">
                <a:latin typeface="Calibri" pitchFamily="34" charset="0"/>
              </a:rPr>
              <a:t> </a:t>
            </a:r>
            <a:r>
              <a:rPr lang="ru-RU" sz="2400" dirty="0" err="1">
                <a:latin typeface="Calibri" pitchFamily="34" charset="0"/>
              </a:rPr>
              <a:t>Швецією</a:t>
            </a:r>
            <a:r>
              <a:rPr lang="ru-RU" sz="2400" dirty="0">
                <a:latin typeface="Calibri" pitchFamily="34" charset="0"/>
              </a:rPr>
              <a:t>, </a:t>
            </a:r>
            <a:r>
              <a:rPr lang="ru-RU" sz="2400" dirty="0" err="1">
                <a:latin typeface="Calibri" pitchFamily="34" charset="0"/>
              </a:rPr>
              <a:t>північному</a:t>
            </a:r>
            <a:r>
              <a:rPr lang="ru-RU" sz="2400" dirty="0">
                <a:latin typeface="Calibri" pitchFamily="34" charset="0"/>
              </a:rPr>
              <a:t> </a:t>
            </a:r>
            <a:r>
              <a:rPr lang="ru-RU" sz="2400" dirty="0" err="1">
                <a:latin typeface="Calibri" pitchFamily="34" charset="0"/>
              </a:rPr>
              <a:t>сході</a:t>
            </a:r>
            <a:r>
              <a:rPr lang="ru-RU" sz="2400" dirty="0">
                <a:latin typeface="Calibri" pitchFamily="34" charset="0"/>
              </a:rPr>
              <a:t> з </a:t>
            </a:r>
            <a:r>
              <a:rPr lang="ru-RU" sz="2400" dirty="0" err="1">
                <a:latin typeface="Calibri" pitchFamily="34" charset="0"/>
              </a:rPr>
              <a:t>Фінляндією</a:t>
            </a:r>
            <a:r>
              <a:rPr lang="ru-RU" sz="2400" dirty="0">
                <a:latin typeface="Calibri" pitchFamily="34" charset="0"/>
              </a:rPr>
              <a:t> і </a:t>
            </a:r>
            <a:r>
              <a:rPr lang="ru-RU" sz="2400" dirty="0" err="1">
                <a:latin typeface="Calibri" pitchFamily="34" charset="0"/>
              </a:rPr>
              <a:t>Росією</a:t>
            </a:r>
            <a:r>
              <a:rPr lang="ru-RU" sz="2400" dirty="0">
                <a:latin typeface="Calibri" pitchFamily="34" charset="0"/>
              </a:rPr>
              <a:t>. Слово «Норвегія» в </a:t>
            </a:r>
            <a:r>
              <a:rPr lang="ru-RU" sz="2400" dirty="0" err="1">
                <a:latin typeface="Calibri" pitchFamily="34" charset="0"/>
              </a:rPr>
              <a:t>перекладі</a:t>
            </a:r>
            <a:r>
              <a:rPr lang="ru-RU" sz="2400" dirty="0">
                <a:latin typeface="Calibri" pitchFamily="34" charset="0"/>
              </a:rPr>
              <a:t> </a:t>
            </a:r>
            <a:r>
              <a:rPr lang="ru-RU" sz="2400" dirty="0" err="1">
                <a:latin typeface="Calibri" pitchFamily="34" charset="0"/>
              </a:rPr>
              <a:t>означає</a:t>
            </a:r>
            <a:r>
              <a:rPr lang="ru-RU" sz="2400" dirty="0">
                <a:latin typeface="Calibri" pitchFamily="34" charset="0"/>
              </a:rPr>
              <a:t> «шлях на </a:t>
            </a:r>
            <a:r>
              <a:rPr lang="ru-RU" sz="2400" dirty="0" err="1">
                <a:latin typeface="Calibri" pitchFamily="34" charset="0"/>
              </a:rPr>
              <a:t>північ</a:t>
            </a:r>
            <a:r>
              <a:rPr lang="ru-RU" sz="2400" dirty="0">
                <a:latin typeface="Calibri" pitchFamily="34" charset="0"/>
              </a:rPr>
              <a:t>».</a:t>
            </a:r>
            <a:r>
              <a:rPr lang="ru-RU" dirty="0">
                <a:latin typeface="Calibri" pitchFamily="34" charset="0"/>
              </a:rPr>
              <a:t/>
            </a:r>
            <a:br>
              <a:rPr lang="ru-RU" dirty="0">
                <a:latin typeface="Calibri" pitchFamily="34" charset="0"/>
              </a:rPr>
            </a:br>
            <a:r>
              <a:rPr lang="ru-RU" dirty="0">
                <a:latin typeface="Calibri" pitchFamily="34" charset="0"/>
              </a:rPr>
              <a:t/>
            </a:r>
            <a:br>
              <a:rPr lang="ru-RU" dirty="0">
                <a:latin typeface="Calibri" pitchFamily="34" charset="0"/>
              </a:rPr>
            </a:br>
            <a:endParaRPr lang="ru-RU" dirty="0">
              <a:latin typeface="Calibri" pitchFamily="34" charset="0"/>
            </a:endParaRPr>
          </a:p>
        </p:txBody>
      </p:sp>
      <p:pic>
        <p:nvPicPr>
          <p:cNvPr id="17410" name="Picture 2"/>
          <p:cNvPicPr>
            <a:picLocks noChangeAspect="1" noChangeArrowheads="1"/>
          </p:cNvPicPr>
          <p:nvPr/>
        </p:nvPicPr>
        <p:blipFill>
          <a:blip r:embed="rId2"/>
          <a:srcRect/>
          <a:stretch>
            <a:fillRect/>
          </a:stretch>
        </p:blipFill>
        <p:spPr bwMode="auto">
          <a:xfrm>
            <a:off x="3944938" y="2781300"/>
            <a:ext cx="4803775" cy="3743325"/>
          </a:xfrm>
          <a:prstGeom prst="rect">
            <a:avLst/>
          </a:prstGeom>
          <a:noFill/>
          <a:ln w="9525">
            <a:noFill/>
            <a:miter lim="800000"/>
            <a:headEnd/>
            <a:tailEnd/>
          </a:ln>
        </p:spPr>
      </p:pic>
      <p:pic>
        <p:nvPicPr>
          <p:cNvPr id="17411" name="Picture 3"/>
          <p:cNvPicPr>
            <a:picLocks noChangeAspect="1" noChangeArrowheads="1"/>
          </p:cNvPicPr>
          <p:nvPr/>
        </p:nvPicPr>
        <p:blipFill>
          <a:blip r:embed="rId3"/>
          <a:srcRect/>
          <a:stretch>
            <a:fillRect/>
          </a:stretch>
        </p:blipFill>
        <p:spPr bwMode="auto">
          <a:xfrm>
            <a:off x="539750" y="2781300"/>
            <a:ext cx="302577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222250" y="333375"/>
            <a:ext cx="8713788" cy="3692525"/>
          </a:xfrm>
          <a:prstGeom prst="rect">
            <a:avLst/>
          </a:prstGeom>
          <a:noFill/>
          <a:ln w="9525">
            <a:noFill/>
            <a:miter lim="800000"/>
            <a:headEnd/>
            <a:tailEnd/>
          </a:ln>
        </p:spPr>
        <p:txBody>
          <a:bodyPr>
            <a:spAutoFit/>
          </a:bodyPr>
          <a:lstStyle/>
          <a:p>
            <a:r>
              <a:rPr lang="ru-RU" b="1" dirty="0" err="1">
                <a:latin typeface="Calibri" pitchFamily="34" charset="0"/>
              </a:rPr>
              <a:t>Рельєф</a:t>
            </a:r>
            <a:r>
              <a:rPr lang="ru-RU" b="1" dirty="0">
                <a:latin typeface="Calibri" pitchFamily="34" charset="0"/>
              </a:rPr>
              <a:t>: </a:t>
            </a:r>
            <a:r>
              <a:rPr lang="ru-RU" dirty="0">
                <a:latin typeface="Calibri" pitchFamily="34" charset="0"/>
              </a:rPr>
              <a:t>На </a:t>
            </a:r>
            <a:r>
              <a:rPr lang="ru-RU" dirty="0" err="1">
                <a:latin typeface="Calibri" pitchFamily="34" charset="0"/>
              </a:rPr>
              <a:t>півдні</a:t>
            </a:r>
            <a:r>
              <a:rPr lang="ru-RU" dirty="0">
                <a:latin typeface="Calibri" pitchFamily="34" charset="0"/>
              </a:rPr>
              <a:t> в межах Норвегії </a:t>
            </a:r>
            <a:r>
              <a:rPr lang="ru-RU" dirty="0" err="1">
                <a:latin typeface="Calibri" pitchFamily="34" charset="0"/>
              </a:rPr>
              <a:t>представлені</a:t>
            </a:r>
            <a:r>
              <a:rPr lang="ru-RU" dirty="0">
                <a:latin typeface="Calibri" pitchFamily="34" charset="0"/>
              </a:rPr>
              <a:t> </a:t>
            </a:r>
            <a:r>
              <a:rPr lang="ru-RU" dirty="0" err="1">
                <a:latin typeface="Calibri" pitchFamily="34" charset="0"/>
              </a:rPr>
              <a:t>схили</a:t>
            </a:r>
            <a:r>
              <a:rPr lang="ru-RU" dirty="0">
                <a:latin typeface="Calibri" pitchFamily="34" charset="0"/>
              </a:rPr>
              <a:t>, а </a:t>
            </a:r>
            <a:r>
              <a:rPr lang="ru-RU" dirty="0" err="1">
                <a:latin typeface="Calibri" pitchFamily="34" charset="0"/>
              </a:rPr>
              <a:t>між</a:t>
            </a:r>
            <a:r>
              <a:rPr lang="ru-RU" dirty="0">
                <a:latin typeface="Calibri" pitchFamily="34" charset="0"/>
              </a:rPr>
              <a:t> ними </a:t>
            </a:r>
            <a:r>
              <a:rPr lang="ru-RU" dirty="0" err="1">
                <a:latin typeface="Calibri" pitchFamily="34" charset="0"/>
              </a:rPr>
              <a:t>розташована</a:t>
            </a:r>
            <a:r>
              <a:rPr lang="ru-RU" dirty="0">
                <a:latin typeface="Calibri" pitchFamily="34" charset="0"/>
              </a:rPr>
              <a:t> </a:t>
            </a:r>
            <a:r>
              <a:rPr lang="ru-RU" dirty="0" err="1">
                <a:latin typeface="Calibri" pitchFamily="34" charset="0"/>
              </a:rPr>
              <a:t>велике</a:t>
            </a:r>
            <a:r>
              <a:rPr lang="ru-RU" dirty="0">
                <a:latin typeface="Calibri" pitchFamily="34" charset="0"/>
              </a:rPr>
              <a:t> </a:t>
            </a:r>
            <a:r>
              <a:rPr lang="ru-RU" dirty="0" err="1">
                <a:latin typeface="Calibri" pitchFamily="34" charset="0"/>
              </a:rPr>
              <a:t>нагір'я</a:t>
            </a:r>
            <a:r>
              <a:rPr lang="ru-RU" dirty="0">
                <a:latin typeface="Calibri" pitchFamily="34" charset="0"/>
              </a:rPr>
              <a:t>. Норвегія - </a:t>
            </a:r>
            <a:r>
              <a:rPr lang="ru-RU" dirty="0" err="1">
                <a:latin typeface="Calibri" pitchFamily="34" charset="0"/>
              </a:rPr>
              <a:t>це</a:t>
            </a:r>
            <a:r>
              <a:rPr lang="ru-RU" dirty="0">
                <a:latin typeface="Calibri" pitchFamily="34" charset="0"/>
              </a:rPr>
              <a:t> країна живописного ландшафту, з </a:t>
            </a:r>
            <a:r>
              <a:rPr lang="ru-RU" dirty="0" err="1">
                <a:latin typeface="Calibri" pitchFamily="34" charset="0"/>
              </a:rPr>
              <a:t>зубчастими</a:t>
            </a:r>
            <a:r>
              <a:rPr lang="ru-RU" dirty="0">
                <a:latin typeface="Calibri" pitchFamily="34" charset="0"/>
              </a:rPr>
              <a:t> </a:t>
            </a:r>
            <a:r>
              <a:rPr lang="ru-RU" dirty="0" err="1">
                <a:latin typeface="Calibri" pitchFamily="34" charset="0"/>
              </a:rPr>
              <a:t>гірськими</a:t>
            </a:r>
            <a:r>
              <a:rPr lang="ru-RU" dirty="0">
                <a:latin typeface="Calibri" pitchFamily="34" charset="0"/>
              </a:rPr>
              <a:t> хребтами, долинами, </a:t>
            </a:r>
            <a:r>
              <a:rPr lang="ru-RU" dirty="0" err="1">
                <a:latin typeface="Calibri" pitchFamily="34" charset="0"/>
              </a:rPr>
              <a:t>обробленими</a:t>
            </a:r>
            <a:r>
              <a:rPr lang="ru-RU" dirty="0">
                <a:latin typeface="Calibri" pitchFamily="34" charset="0"/>
              </a:rPr>
              <a:t> </a:t>
            </a:r>
            <a:r>
              <a:rPr lang="ru-RU" dirty="0" err="1">
                <a:latin typeface="Calibri" pitchFamily="34" charset="0"/>
              </a:rPr>
              <a:t>льодовиками</a:t>
            </a:r>
            <a:r>
              <a:rPr lang="ru-RU" dirty="0">
                <a:latin typeface="Calibri" pitchFamily="34" charset="0"/>
              </a:rPr>
              <a:t>, і </a:t>
            </a:r>
            <a:r>
              <a:rPr lang="ru-RU" dirty="0" err="1">
                <a:latin typeface="Calibri" pitchFamily="34" charset="0"/>
              </a:rPr>
              <a:t>вузькими</a:t>
            </a:r>
            <a:r>
              <a:rPr lang="ru-RU" dirty="0">
                <a:latin typeface="Calibri" pitchFamily="34" charset="0"/>
              </a:rPr>
              <a:t> </a:t>
            </a:r>
            <a:r>
              <a:rPr lang="ru-RU" dirty="0" err="1">
                <a:latin typeface="Calibri" pitchFamily="34" charset="0"/>
              </a:rPr>
              <a:t>фіордами</a:t>
            </a:r>
            <a:r>
              <a:rPr lang="ru-RU" dirty="0">
                <a:latin typeface="Calibri" pitchFamily="34" charset="0"/>
              </a:rPr>
              <a:t> з </a:t>
            </a:r>
            <a:r>
              <a:rPr lang="ru-RU" dirty="0" err="1">
                <a:latin typeface="Calibri" pitchFamily="34" charset="0"/>
              </a:rPr>
              <a:t>крутими</a:t>
            </a:r>
            <a:r>
              <a:rPr lang="ru-RU" dirty="0">
                <a:latin typeface="Calibri" pitchFamily="34" charset="0"/>
              </a:rPr>
              <a:t> берегами. </a:t>
            </a:r>
            <a:r>
              <a:rPr lang="ru-RU" dirty="0" err="1">
                <a:latin typeface="Calibri" pitchFamily="34" charset="0"/>
              </a:rPr>
              <a:t>Понад</a:t>
            </a:r>
            <a:r>
              <a:rPr lang="ru-RU" dirty="0">
                <a:latin typeface="Calibri" pitchFamily="34" charset="0"/>
              </a:rPr>
              <a:t> 70% її території </a:t>
            </a:r>
            <a:r>
              <a:rPr lang="ru-RU" dirty="0" err="1">
                <a:latin typeface="Calibri" pitchFamily="34" charset="0"/>
              </a:rPr>
              <a:t>займають</a:t>
            </a:r>
            <a:r>
              <a:rPr lang="ru-RU" dirty="0">
                <a:latin typeface="Calibri" pitchFamily="34" charset="0"/>
              </a:rPr>
              <a:t> </a:t>
            </a:r>
            <a:r>
              <a:rPr lang="ru-RU" dirty="0" err="1">
                <a:latin typeface="Calibri" pitchFamily="34" charset="0"/>
              </a:rPr>
              <a:t>Скандинавські</a:t>
            </a:r>
            <a:r>
              <a:rPr lang="ru-RU" dirty="0">
                <a:latin typeface="Calibri" pitchFamily="34" charset="0"/>
              </a:rPr>
              <a:t> гори, які </a:t>
            </a:r>
            <a:r>
              <a:rPr lang="ru-RU" dirty="0" err="1">
                <a:latin typeface="Calibri" pitchFamily="34" charset="0"/>
              </a:rPr>
              <a:t>простягаються</a:t>
            </a:r>
            <a:r>
              <a:rPr lang="ru-RU" dirty="0">
                <a:latin typeface="Calibri" pitchFamily="34" charset="0"/>
              </a:rPr>
              <a:t> з </a:t>
            </a:r>
            <a:r>
              <a:rPr lang="ru-RU" dirty="0" err="1">
                <a:latin typeface="Calibri" pitchFamily="34" charset="0"/>
              </a:rPr>
              <a:t>південного</a:t>
            </a:r>
            <a:r>
              <a:rPr lang="ru-RU" dirty="0">
                <a:latin typeface="Calibri" pitchFamily="34" charset="0"/>
              </a:rPr>
              <a:t> </a:t>
            </a:r>
            <a:r>
              <a:rPr lang="ru-RU" dirty="0" err="1">
                <a:latin typeface="Calibri" pitchFamily="34" charset="0"/>
              </a:rPr>
              <a:t>заході</a:t>
            </a:r>
            <a:r>
              <a:rPr lang="ru-RU" dirty="0">
                <a:latin typeface="Calibri" pitchFamily="34" charset="0"/>
              </a:rPr>
              <a:t> на </a:t>
            </a:r>
            <a:r>
              <a:rPr lang="ru-RU" dirty="0" err="1">
                <a:latin typeface="Calibri" pitchFamily="34" charset="0"/>
              </a:rPr>
              <a:t>північно-схід</a:t>
            </a:r>
            <a:r>
              <a:rPr lang="ru-RU" dirty="0">
                <a:latin typeface="Calibri" pitchFamily="34" charset="0"/>
              </a:rPr>
              <a:t> на 1700 км. Сер. вис. 1600-1900 м (</a:t>
            </a:r>
            <a:r>
              <a:rPr lang="ru-RU" dirty="0" err="1">
                <a:latin typeface="Calibri" pitchFamily="34" charset="0"/>
              </a:rPr>
              <a:t>більше</a:t>
            </a:r>
            <a:r>
              <a:rPr lang="ru-RU" dirty="0">
                <a:latin typeface="Calibri" pitchFamily="34" charset="0"/>
              </a:rPr>
              <a:t> 2469 м, </a:t>
            </a:r>
            <a:r>
              <a:rPr lang="ru-RU" dirty="0" err="1">
                <a:latin typeface="Calibri" pitchFamily="34" charset="0"/>
              </a:rPr>
              <a:t>г.Гальхьопігген</a:t>
            </a:r>
            <a:r>
              <a:rPr lang="ru-RU" dirty="0">
                <a:latin typeface="Calibri" pitchFamily="34" charset="0"/>
              </a:rPr>
              <a:t>). </a:t>
            </a:r>
            <a:r>
              <a:rPr lang="ru-RU" dirty="0" err="1">
                <a:latin typeface="Calibri" pitchFamily="34" charset="0"/>
              </a:rPr>
              <a:t>Низини</a:t>
            </a:r>
            <a:r>
              <a:rPr lang="ru-RU" dirty="0">
                <a:latin typeface="Calibri" pitchFamily="34" charset="0"/>
              </a:rPr>
              <a:t> </a:t>
            </a:r>
            <a:r>
              <a:rPr lang="ru-RU" dirty="0" err="1">
                <a:latin typeface="Calibri" pitchFamily="34" charset="0"/>
              </a:rPr>
              <a:t>займають</a:t>
            </a:r>
            <a:r>
              <a:rPr lang="ru-RU" dirty="0">
                <a:latin typeface="Calibri" pitchFamily="34" charset="0"/>
              </a:rPr>
              <a:t> </a:t>
            </a:r>
            <a:r>
              <a:rPr lang="ru-RU" dirty="0" err="1">
                <a:latin typeface="Calibri" pitchFamily="34" charset="0"/>
              </a:rPr>
              <a:t>вузьку</a:t>
            </a:r>
            <a:r>
              <a:rPr lang="ru-RU" dirty="0">
                <a:latin typeface="Calibri" pitchFamily="34" charset="0"/>
              </a:rPr>
              <a:t> (40-50 км) </a:t>
            </a:r>
            <a:r>
              <a:rPr lang="ru-RU" dirty="0" err="1">
                <a:latin typeface="Calibri" pitchFamily="34" charset="0"/>
              </a:rPr>
              <a:t>приморську</a:t>
            </a:r>
            <a:r>
              <a:rPr lang="ru-RU" dirty="0">
                <a:latin typeface="Calibri" pitchFamily="34" charset="0"/>
              </a:rPr>
              <a:t> </a:t>
            </a:r>
            <a:r>
              <a:rPr lang="ru-RU" dirty="0" err="1">
                <a:latin typeface="Calibri" pitchFamily="34" charset="0"/>
              </a:rPr>
              <a:t>смугу</a:t>
            </a:r>
            <a:r>
              <a:rPr lang="ru-RU" dirty="0">
                <a:latin typeface="Calibri" pitchFamily="34" charset="0"/>
              </a:rPr>
              <a:t> (</a:t>
            </a:r>
            <a:r>
              <a:rPr lang="ru-RU" dirty="0" err="1">
                <a:latin typeface="Calibri" pitchFamily="34" charset="0"/>
              </a:rPr>
              <a:t>т.зв</a:t>
            </a:r>
            <a:r>
              <a:rPr lang="ru-RU" dirty="0">
                <a:latin typeface="Calibri" pitchFamily="34" charset="0"/>
              </a:rPr>
              <a:t>. </a:t>
            </a:r>
            <a:r>
              <a:rPr lang="ru-RU" dirty="0" err="1">
                <a:latin typeface="Calibri" pitchFamily="34" charset="0"/>
              </a:rPr>
              <a:t>странфлат</a:t>
            </a:r>
            <a:r>
              <a:rPr lang="ru-RU" dirty="0">
                <a:latin typeface="Calibri" pitchFamily="34" charset="0"/>
              </a:rPr>
              <a:t>). Гори </a:t>
            </a:r>
            <a:r>
              <a:rPr lang="ru-RU" dirty="0" err="1">
                <a:latin typeface="Calibri" pitchFamily="34" charset="0"/>
              </a:rPr>
              <a:t>порізані</a:t>
            </a:r>
            <a:r>
              <a:rPr lang="ru-RU" dirty="0">
                <a:latin typeface="Calibri" pitchFamily="34" charset="0"/>
              </a:rPr>
              <a:t> долинами (</a:t>
            </a:r>
            <a:r>
              <a:rPr lang="ru-RU" dirty="0" err="1">
                <a:latin typeface="Calibri" pitchFamily="34" charset="0"/>
              </a:rPr>
              <a:t>фіордами</a:t>
            </a:r>
            <a:r>
              <a:rPr lang="ru-RU" dirty="0">
                <a:latin typeface="Calibri" pitchFamily="34" charset="0"/>
              </a:rPr>
              <a:t>), на </a:t>
            </a:r>
            <a:r>
              <a:rPr lang="ru-RU" dirty="0" err="1">
                <a:latin typeface="Calibri" pitchFamily="34" charset="0"/>
              </a:rPr>
              <a:t>плоскогір'ї</a:t>
            </a:r>
            <a:r>
              <a:rPr lang="ru-RU" dirty="0">
                <a:latin typeface="Calibri" pitchFamily="34" charset="0"/>
              </a:rPr>
              <a:t>-пенеплена (</a:t>
            </a:r>
            <a:r>
              <a:rPr lang="ru-RU" dirty="0" err="1">
                <a:latin typeface="Calibri" pitchFamily="34" charset="0"/>
              </a:rPr>
              <a:t>фьельди</a:t>
            </a:r>
            <a:r>
              <a:rPr lang="ru-RU" dirty="0">
                <a:latin typeface="Calibri" pitchFamily="34" charset="0"/>
              </a:rPr>
              <a:t>). З </a:t>
            </a:r>
            <a:r>
              <a:rPr lang="ru-RU" dirty="0" err="1">
                <a:latin typeface="Calibri" pitchFamily="34" charset="0"/>
              </a:rPr>
              <a:t>останніми</a:t>
            </a:r>
            <a:r>
              <a:rPr lang="ru-RU" dirty="0">
                <a:latin typeface="Calibri" pitchFamily="34" charset="0"/>
              </a:rPr>
              <a:t> </a:t>
            </a:r>
            <a:r>
              <a:rPr lang="ru-RU" dirty="0" err="1">
                <a:latin typeface="Calibri" pitchFamily="34" charset="0"/>
              </a:rPr>
              <a:t>різко</a:t>
            </a:r>
            <a:r>
              <a:rPr lang="ru-RU" dirty="0">
                <a:latin typeface="Calibri" pitchFamily="34" charset="0"/>
              </a:rPr>
              <a:t> </a:t>
            </a:r>
            <a:r>
              <a:rPr lang="ru-RU" dirty="0" err="1">
                <a:latin typeface="Calibri" pitchFamily="34" charset="0"/>
              </a:rPr>
              <a:t>контрастують</a:t>
            </a:r>
            <a:r>
              <a:rPr lang="ru-RU" dirty="0">
                <a:latin typeface="Calibri" pitchFamily="34" charset="0"/>
              </a:rPr>
              <a:t> </a:t>
            </a:r>
            <a:r>
              <a:rPr lang="ru-RU" dirty="0" err="1">
                <a:latin typeface="Calibri" pitchFamily="34" charset="0"/>
              </a:rPr>
              <a:t>круті</a:t>
            </a:r>
            <a:r>
              <a:rPr lang="ru-RU" dirty="0">
                <a:latin typeface="Calibri" pitchFamily="34" charset="0"/>
              </a:rPr>
              <a:t> </a:t>
            </a:r>
            <a:r>
              <a:rPr lang="ru-RU" dirty="0" err="1">
                <a:latin typeface="Calibri" pitchFamily="34" charset="0"/>
              </a:rPr>
              <a:t>схили</a:t>
            </a:r>
            <a:r>
              <a:rPr lang="ru-RU" dirty="0">
                <a:latin typeface="Calibri" pitchFamily="34" charset="0"/>
              </a:rPr>
              <a:t> </a:t>
            </a:r>
            <a:r>
              <a:rPr lang="ru-RU" dirty="0" err="1">
                <a:latin typeface="Calibri" pitchFamily="34" charset="0"/>
              </a:rPr>
              <a:t>Скандинавських</a:t>
            </a:r>
            <a:r>
              <a:rPr lang="ru-RU" dirty="0">
                <a:latin typeface="Calibri" pitchFamily="34" charset="0"/>
              </a:rPr>
              <a:t> </a:t>
            </a:r>
            <a:r>
              <a:rPr lang="ru-RU" dirty="0" err="1">
                <a:latin typeface="Calibri" pitchFamily="34" charset="0"/>
              </a:rPr>
              <a:t>гір</a:t>
            </a:r>
            <a:r>
              <a:rPr lang="ru-RU" dirty="0">
                <a:latin typeface="Calibri" pitchFamily="34" charset="0"/>
              </a:rPr>
              <a:t>. </a:t>
            </a:r>
            <a:r>
              <a:rPr lang="ru-RU" dirty="0" err="1">
                <a:latin typeface="Calibri" pitchFamily="34" charset="0"/>
              </a:rPr>
              <a:t>Узбережжя</a:t>
            </a:r>
            <a:r>
              <a:rPr lang="ru-RU" dirty="0">
                <a:latin typeface="Calibri" pitchFamily="34" charset="0"/>
              </a:rPr>
              <a:t> </a:t>
            </a:r>
            <a:r>
              <a:rPr lang="ru-RU" dirty="0" err="1">
                <a:latin typeface="Calibri" pitchFamily="34" charset="0"/>
              </a:rPr>
              <a:t>порізане</a:t>
            </a:r>
            <a:r>
              <a:rPr lang="ru-RU" dirty="0">
                <a:latin typeface="Calibri" pitchFamily="34" charset="0"/>
              </a:rPr>
              <a:t> </a:t>
            </a:r>
            <a:r>
              <a:rPr lang="ru-RU" dirty="0" err="1">
                <a:latin typeface="Calibri" pitchFamily="34" charset="0"/>
              </a:rPr>
              <a:t>фіордами</a:t>
            </a:r>
            <a:r>
              <a:rPr lang="ru-RU" dirty="0">
                <a:latin typeface="Calibri" pitchFamily="34" charset="0"/>
              </a:rPr>
              <a:t>, </a:t>
            </a:r>
            <a:r>
              <a:rPr lang="ru-RU" dirty="0" err="1">
                <a:latin typeface="Calibri" pitchFamily="34" charset="0"/>
              </a:rPr>
              <a:t>багато</a:t>
            </a:r>
            <a:r>
              <a:rPr lang="ru-RU" dirty="0">
                <a:latin typeface="Calibri" pitchFamily="34" charset="0"/>
              </a:rPr>
              <a:t> островів. </a:t>
            </a:r>
            <a:r>
              <a:rPr lang="ru-RU" dirty="0" err="1">
                <a:latin typeface="Calibri" pitchFamily="34" charset="0"/>
              </a:rPr>
              <a:t>Річки</a:t>
            </a:r>
            <a:r>
              <a:rPr lang="ru-RU" dirty="0">
                <a:latin typeface="Calibri" pitchFamily="34" charset="0"/>
              </a:rPr>
              <a:t> </a:t>
            </a:r>
            <a:r>
              <a:rPr lang="ru-RU" dirty="0" err="1">
                <a:latin typeface="Calibri" pitchFamily="34" charset="0"/>
              </a:rPr>
              <a:t>повноводні</a:t>
            </a:r>
            <a:r>
              <a:rPr lang="ru-RU" dirty="0">
                <a:latin typeface="Calibri" pitchFamily="34" charset="0"/>
              </a:rPr>
              <a:t>, з порогами. Близько 4% тер. </a:t>
            </a:r>
            <a:r>
              <a:rPr lang="ru-RU" dirty="0" err="1">
                <a:latin typeface="Calibri" pitchFamily="34" charset="0"/>
              </a:rPr>
              <a:t>займають</a:t>
            </a:r>
            <a:r>
              <a:rPr lang="ru-RU" dirty="0">
                <a:latin typeface="Calibri" pitchFamily="34" charset="0"/>
              </a:rPr>
              <a:t> озера, </a:t>
            </a:r>
            <a:r>
              <a:rPr lang="ru-RU" dirty="0" err="1">
                <a:latin typeface="Calibri" pitchFamily="34" charset="0"/>
              </a:rPr>
              <a:t>г.ч</a:t>
            </a:r>
            <a:r>
              <a:rPr lang="ru-RU" dirty="0">
                <a:latin typeface="Calibri" pitchFamily="34" charset="0"/>
              </a:rPr>
              <a:t>. </a:t>
            </a:r>
            <a:r>
              <a:rPr lang="ru-RU" dirty="0" err="1">
                <a:latin typeface="Calibri" pitchFamily="34" charset="0"/>
              </a:rPr>
              <a:t>льодовикові</a:t>
            </a:r>
            <a:r>
              <a:rPr lang="ru-RU" dirty="0">
                <a:latin typeface="Calibri" pitchFamily="34" charset="0"/>
              </a:rPr>
              <a:t>. Архіпелаг Шпіцберген </a:t>
            </a:r>
            <a:r>
              <a:rPr lang="ru-RU" dirty="0" err="1">
                <a:latin typeface="Calibri" pitchFamily="34" charset="0"/>
              </a:rPr>
              <a:t>характеризується</a:t>
            </a:r>
            <a:r>
              <a:rPr lang="ru-RU" dirty="0">
                <a:latin typeface="Calibri" pitchFamily="34" charset="0"/>
              </a:rPr>
              <a:t> </a:t>
            </a:r>
            <a:r>
              <a:rPr lang="ru-RU" dirty="0" err="1">
                <a:latin typeface="Calibri" pitchFamily="34" charset="0"/>
              </a:rPr>
              <a:t>чергуванням</a:t>
            </a:r>
            <a:r>
              <a:rPr lang="ru-RU" dirty="0">
                <a:latin typeface="Calibri" pitchFamily="34" charset="0"/>
              </a:rPr>
              <a:t> </a:t>
            </a:r>
            <a:r>
              <a:rPr lang="ru-RU" dirty="0" err="1">
                <a:latin typeface="Calibri" pitchFamily="34" charset="0"/>
              </a:rPr>
              <a:t>гірських</a:t>
            </a:r>
            <a:r>
              <a:rPr lang="ru-RU" dirty="0">
                <a:latin typeface="Calibri" pitchFamily="34" charset="0"/>
              </a:rPr>
              <a:t> </a:t>
            </a:r>
            <a:r>
              <a:rPr lang="ru-RU" dirty="0" err="1">
                <a:latin typeface="Calibri" pitchFamily="34" charset="0"/>
              </a:rPr>
              <a:t>хребтів</a:t>
            </a:r>
            <a:r>
              <a:rPr lang="ru-RU" dirty="0">
                <a:latin typeface="Calibri" pitchFamily="34" charset="0"/>
              </a:rPr>
              <a:t>, </a:t>
            </a:r>
            <a:r>
              <a:rPr lang="ru-RU" dirty="0" err="1">
                <a:latin typeface="Calibri" pitchFamily="34" charset="0"/>
              </a:rPr>
              <a:t>плоскогір'їв</a:t>
            </a:r>
            <a:r>
              <a:rPr lang="ru-RU" dirty="0">
                <a:latin typeface="Calibri" pitchFamily="34" charset="0"/>
              </a:rPr>
              <a:t> і широких долин. </a:t>
            </a:r>
            <a:r>
              <a:rPr lang="ru-RU" dirty="0" err="1">
                <a:latin typeface="Calibri" pitchFamily="34" charset="0"/>
              </a:rPr>
              <a:t>Узбережжя</a:t>
            </a:r>
            <a:r>
              <a:rPr lang="ru-RU" dirty="0">
                <a:latin typeface="Calibri" pitchFamily="34" charset="0"/>
              </a:rPr>
              <a:t> </a:t>
            </a:r>
            <a:r>
              <a:rPr lang="ru-RU" dirty="0" err="1">
                <a:latin typeface="Calibri" pitchFamily="34" charset="0"/>
              </a:rPr>
              <a:t>порізане</a:t>
            </a:r>
            <a:r>
              <a:rPr lang="ru-RU" dirty="0">
                <a:latin typeface="Calibri" pitchFamily="34" charset="0"/>
              </a:rPr>
              <a:t> </a:t>
            </a:r>
            <a:r>
              <a:rPr lang="ru-RU" dirty="0" err="1">
                <a:latin typeface="Calibri" pitchFamily="34" charset="0"/>
              </a:rPr>
              <a:t>фіордами</a:t>
            </a:r>
            <a:r>
              <a:rPr lang="ru-RU" dirty="0">
                <a:latin typeface="Calibri" pitchFamily="34" charset="0"/>
              </a:rPr>
              <a:t>. Сама </a:t>
            </a:r>
            <a:r>
              <a:rPr lang="ru-RU" dirty="0" err="1">
                <a:latin typeface="Calibri" pitchFamily="34" charset="0"/>
              </a:rPr>
              <a:t>найвища</a:t>
            </a:r>
            <a:r>
              <a:rPr lang="ru-RU" dirty="0">
                <a:latin typeface="Calibri" pitchFamily="34" charset="0"/>
              </a:rPr>
              <a:t> вершина - Ньютон (1712 м). </a:t>
            </a:r>
            <a:r>
              <a:rPr lang="ru-RU" dirty="0" err="1">
                <a:latin typeface="Calibri" pitchFamily="34" charset="0"/>
              </a:rPr>
              <a:t>Більше</a:t>
            </a:r>
            <a:r>
              <a:rPr lang="ru-RU" dirty="0">
                <a:latin typeface="Calibri" pitchFamily="34" charset="0"/>
              </a:rPr>
              <a:t> </a:t>
            </a:r>
            <a:r>
              <a:rPr lang="ru-RU" dirty="0" err="1">
                <a:latin typeface="Calibri" pitchFamily="34" charset="0"/>
              </a:rPr>
              <a:t>половини</a:t>
            </a:r>
            <a:r>
              <a:rPr lang="ru-RU" dirty="0">
                <a:latin typeface="Calibri" pitchFamily="34" charset="0"/>
              </a:rPr>
              <a:t> </a:t>
            </a:r>
            <a:r>
              <a:rPr lang="ru-RU" dirty="0" err="1">
                <a:latin typeface="Calibri" pitchFamily="34" charset="0"/>
              </a:rPr>
              <a:t>архіпелагу</a:t>
            </a:r>
            <a:r>
              <a:rPr lang="ru-RU" dirty="0">
                <a:latin typeface="Calibri" pitchFamily="34" charset="0"/>
              </a:rPr>
              <a:t> </a:t>
            </a:r>
            <a:r>
              <a:rPr lang="ru-RU" dirty="0" err="1">
                <a:latin typeface="Calibri" pitchFamily="34" charset="0"/>
              </a:rPr>
              <a:t>покриті</a:t>
            </a:r>
            <a:r>
              <a:rPr lang="ru-RU" dirty="0">
                <a:latin typeface="Calibri" pitchFamily="34" charset="0"/>
              </a:rPr>
              <a:t> </a:t>
            </a:r>
            <a:r>
              <a:rPr lang="ru-RU" dirty="0" err="1">
                <a:latin typeface="Calibri" pitchFamily="34" charset="0"/>
              </a:rPr>
              <a:t>льодовиковими</a:t>
            </a:r>
            <a:r>
              <a:rPr lang="ru-RU" dirty="0">
                <a:latin typeface="Calibri" pitchFamily="34" charset="0"/>
              </a:rPr>
              <a:t> щитами, </a:t>
            </a:r>
            <a:r>
              <a:rPr lang="ru-RU" dirty="0" err="1">
                <a:latin typeface="Calibri" pitchFamily="34" charset="0"/>
              </a:rPr>
              <a:t>повсюдно</a:t>
            </a:r>
            <a:r>
              <a:rPr lang="ru-RU" dirty="0">
                <a:latin typeface="Calibri" pitchFamily="34" charset="0"/>
              </a:rPr>
              <a:t> </a:t>
            </a:r>
            <a:r>
              <a:rPr lang="ru-RU" dirty="0" err="1">
                <a:latin typeface="Calibri" pitchFamily="34" charset="0"/>
              </a:rPr>
              <a:t>розвинена</a:t>
            </a:r>
            <a:r>
              <a:rPr lang="ru-RU" dirty="0">
                <a:latin typeface="Calibri" pitchFamily="34" charset="0"/>
              </a:rPr>
              <a:t> </a:t>
            </a:r>
            <a:r>
              <a:rPr lang="ru-RU" dirty="0" err="1">
                <a:latin typeface="Calibri" pitchFamily="34" charset="0"/>
              </a:rPr>
              <a:t>багаторічна</a:t>
            </a:r>
            <a:r>
              <a:rPr lang="ru-RU" dirty="0">
                <a:latin typeface="Calibri" pitchFamily="34" charset="0"/>
              </a:rPr>
              <a:t> мерзлота.</a:t>
            </a:r>
          </a:p>
        </p:txBody>
      </p:sp>
      <p:pic>
        <p:nvPicPr>
          <p:cNvPr id="18434" name="Picture 2"/>
          <p:cNvPicPr>
            <a:picLocks noChangeAspect="1" noChangeArrowheads="1"/>
          </p:cNvPicPr>
          <p:nvPr/>
        </p:nvPicPr>
        <p:blipFill>
          <a:blip r:embed="rId2"/>
          <a:srcRect/>
          <a:stretch>
            <a:fillRect/>
          </a:stretch>
        </p:blipFill>
        <p:spPr bwMode="auto">
          <a:xfrm>
            <a:off x="5767388" y="3933825"/>
            <a:ext cx="2613025" cy="2768600"/>
          </a:xfrm>
          <a:prstGeom prst="rect">
            <a:avLst/>
          </a:prstGeom>
          <a:noFill/>
          <a:ln w="9525">
            <a:noFill/>
            <a:miter lim="800000"/>
            <a:headEnd/>
            <a:tailEnd/>
          </a:ln>
        </p:spPr>
      </p:pic>
      <p:pic>
        <p:nvPicPr>
          <p:cNvPr id="18435" name="Picture 3"/>
          <p:cNvPicPr>
            <a:picLocks noChangeAspect="1" noChangeArrowheads="1"/>
          </p:cNvPicPr>
          <p:nvPr/>
        </p:nvPicPr>
        <p:blipFill>
          <a:blip r:embed="rId3"/>
          <a:srcRect/>
          <a:stretch>
            <a:fillRect/>
          </a:stretch>
        </p:blipFill>
        <p:spPr bwMode="auto">
          <a:xfrm>
            <a:off x="676275" y="4014788"/>
            <a:ext cx="4040188" cy="2687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2"/>
          <p:cNvSpPr txBox="1">
            <a:spLocks noChangeArrowheads="1"/>
          </p:cNvSpPr>
          <p:nvPr/>
        </p:nvSpPr>
        <p:spPr bwMode="auto">
          <a:xfrm>
            <a:off x="0" y="0"/>
            <a:ext cx="9144000" cy="7017306"/>
          </a:xfrm>
          <a:prstGeom prst="rect">
            <a:avLst/>
          </a:prstGeom>
          <a:noFill/>
          <a:ln w="9525">
            <a:noFill/>
            <a:miter lim="800000"/>
            <a:headEnd/>
            <a:tailEnd/>
          </a:ln>
        </p:spPr>
        <p:txBody>
          <a:bodyPr wrap="square">
            <a:spAutoFit/>
          </a:bodyPr>
          <a:lstStyle/>
          <a:p>
            <a:r>
              <a:rPr lang="ru-RU" sz="2400" b="1" dirty="0" err="1">
                <a:latin typeface="Calibri" pitchFamily="34" charset="0"/>
              </a:rPr>
              <a:t>Клімат</a:t>
            </a:r>
            <a:r>
              <a:rPr lang="ru-RU" sz="2400" b="1" dirty="0">
                <a:latin typeface="Calibri" pitchFamily="34" charset="0"/>
              </a:rPr>
              <a:t>:</a:t>
            </a:r>
            <a:r>
              <a:rPr lang="ru-RU" sz="2400" dirty="0">
                <a:latin typeface="Calibri" pitchFamily="34" charset="0"/>
              </a:rPr>
              <a:t> </a:t>
            </a:r>
            <a:r>
              <a:rPr lang="ru-RU" sz="2400" dirty="0" err="1">
                <a:latin typeface="Calibri" pitchFamily="34" charset="0"/>
              </a:rPr>
              <a:t>М'який</a:t>
            </a:r>
            <a:r>
              <a:rPr lang="ru-RU" sz="2400" dirty="0">
                <a:latin typeface="Calibri" pitchFamily="34" charset="0"/>
              </a:rPr>
              <a:t> </a:t>
            </a:r>
            <a:r>
              <a:rPr lang="ru-RU" sz="2400" dirty="0" err="1">
                <a:latin typeface="Calibri" pitchFamily="34" charset="0"/>
              </a:rPr>
              <a:t>помірний</a:t>
            </a:r>
            <a:r>
              <a:rPr lang="ru-RU" sz="2400" dirty="0">
                <a:latin typeface="Calibri" pitchFamily="34" charset="0"/>
              </a:rPr>
              <a:t> </a:t>
            </a:r>
            <a:r>
              <a:rPr lang="ru-RU" sz="2400" dirty="0" err="1">
                <a:latin typeface="Calibri" pitchFamily="34" charset="0"/>
              </a:rPr>
              <a:t>морський</a:t>
            </a:r>
            <a:r>
              <a:rPr lang="ru-RU" sz="2400" dirty="0">
                <a:latin typeface="Calibri" pitchFamily="34" charset="0"/>
              </a:rPr>
              <a:t> </a:t>
            </a:r>
            <a:r>
              <a:rPr lang="ru-RU" sz="2400" dirty="0" err="1">
                <a:latin typeface="Calibri" pitchFamily="34" charset="0"/>
              </a:rPr>
              <a:t>клімат</a:t>
            </a:r>
            <a:r>
              <a:rPr lang="ru-RU" sz="2400" dirty="0">
                <a:latin typeface="Calibri" pitchFamily="34" charset="0"/>
              </a:rPr>
              <a:t> на </a:t>
            </a:r>
            <a:r>
              <a:rPr lang="ru-RU" sz="2400" dirty="0" err="1">
                <a:latin typeface="Calibri" pitchFamily="34" charset="0"/>
              </a:rPr>
              <a:t>заході</a:t>
            </a:r>
            <a:r>
              <a:rPr lang="ru-RU" sz="2400" dirty="0">
                <a:latin typeface="Calibri" pitchFamily="34" charset="0"/>
              </a:rPr>
              <a:t> країни </a:t>
            </a:r>
            <a:r>
              <a:rPr lang="ru-RU" sz="2400" dirty="0" err="1">
                <a:latin typeface="Calibri" pitchFamily="34" charset="0"/>
              </a:rPr>
              <a:t>пояснюється</a:t>
            </a:r>
            <a:r>
              <a:rPr lang="ru-RU" sz="2400" dirty="0">
                <a:latin typeface="Calibri" pitchFamily="34" charset="0"/>
              </a:rPr>
              <a:t> </a:t>
            </a:r>
            <a:r>
              <a:rPr lang="ru-RU" sz="2400" dirty="0" err="1">
                <a:latin typeface="Calibri" pitchFamily="34" charset="0"/>
              </a:rPr>
              <a:t>впливом</a:t>
            </a:r>
            <a:r>
              <a:rPr lang="ru-RU" sz="2400" dirty="0">
                <a:latin typeface="Calibri" pitchFamily="34" charset="0"/>
              </a:rPr>
              <a:t> теплого </a:t>
            </a:r>
            <a:r>
              <a:rPr lang="ru-RU" sz="2400" dirty="0" err="1">
                <a:latin typeface="Calibri" pitchFamily="34" charset="0"/>
              </a:rPr>
              <a:t>Північно-Атлантичного</a:t>
            </a:r>
            <a:r>
              <a:rPr lang="ru-RU" sz="2400" dirty="0">
                <a:latin typeface="Calibri" pitchFamily="34" charset="0"/>
              </a:rPr>
              <a:t> </a:t>
            </a:r>
            <a:r>
              <a:rPr lang="ru-RU" sz="2400" dirty="0" err="1">
                <a:latin typeface="Calibri" pitchFamily="34" charset="0"/>
              </a:rPr>
              <a:t>течії</a:t>
            </a:r>
            <a:r>
              <a:rPr lang="ru-RU" sz="2400" dirty="0">
                <a:latin typeface="Calibri" pitchFamily="34" charset="0"/>
              </a:rPr>
              <a:t>. Зимовий </a:t>
            </a:r>
            <a:r>
              <a:rPr lang="ru-RU" sz="2400" dirty="0" err="1">
                <a:latin typeface="Calibri" pitchFamily="34" charset="0"/>
              </a:rPr>
              <a:t>період</a:t>
            </a:r>
            <a:r>
              <a:rPr lang="ru-RU" sz="2400" dirty="0">
                <a:latin typeface="Calibri" pitchFamily="34" charset="0"/>
              </a:rPr>
              <a:t>, коли </a:t>
            </a:r>
            <a:r>
              <a:rPr lang="ru-RU" sz="2400" dirty="0" err="1">
                <a:latin typeface="Calibri" pitchFamily="34" charset="0"/>
              </a:rPr>
              <a:t>середньомісячна</a:t>
            </a:r>
            <a:r>
              <a:rPr lang="ru-RU" sz="2400" dirty="0">
                <a:latin typeface="Calibri" pitchFamily="34" charset="0"/>
              </a:rPr>
              <a:t> температура </a:t>
            </a:r>
            <a:r>
              <a:rPr lang="ru-RU" sz="2400" dirty="0" err="1">
                <a:latin typeface="Calibri" pitchFamily="34" charset="0"/>
              </a:rPr>
              <a:t>повітря</a:t>
            </a:r>
            <a:r>
              <a:rPr lang="ru-RU" sz="2400" dirty="0">
                <a:latin typeface="Calibri" pitchFamily="34" charset="0"/>
              </a:rPr>
              <a:t> </a:t>
            </a:r>
            <a:r>
              <a:rPr lang="ru-RU" sz="2400" dirty="0" err="1">
                <a:latin typeface="Calibri" pitchFamily="34" charset="0"/>
              </a:rPr>
              <a:t>має</a:t>
            </a:r>
            <a:r>
              <a:rPr lang="ru-RU" sz="2400" dirty="0">
                <a:latin typeface="Calibri" pitchFamily="34" charset="0"/>
              </a:rPr>
              <a:t> слабо </a:t>
            </a:r>
            <a:r>
              <a:rPr lang="ru-RU" sz="2400" dirty="0" err="1">
                <a:latin typeface="Calibri" pitchFamily="34" charset="0"/>
              </a:rPr>
              <a:t>негативні</a:t>
            </a:r>
            <a:r>
              <a:rPr lang="ru-RU" sz="2400" dirty="0">
                <a:latin typeface="Calibri" pitchFamily="34" charset="0"/>
              </a:rPr>
              <a:t> </a:t>
            </a:r>
            <a:r>
              <a:rPr lang="ru-RU" sz="2400" dirty="0" err="1">
                <a:latin typeface="Calibri" pitchFamily="34" charset="0"/>
              </a:rPr>
              <a:t>значення</a:t>
            </a:r>
            <a:r>
              <a:rPr lang="ru-RU" sz="2400" dirty="0">
                <a:latin typeface="Calibri" pitchFamily="34" charset="0"/>
              </a:rPr>
              <a:t>, </a:t>
            </a:r>
            <a:r>
              <a:rPr lang="ru-RU" sz="2400" dirty="0" err="1">
                <a:latin typeface="Calibri" pitchFamily="34" charset="0"/>
              </a:rPr>
              <a:t>це</a:t>
            </a:r>
            <a:r>
              <a:rPr lang="ru-RU" sz="2400" dirty="0">
                <a:latin typeface="Calibri" pitchFamily="34" charset="0"/>
              </a:rPr>
              <a:t> січень і </a:t>
            </a:r>
            <a:r>
              <a:rPr lang="ru-RU" sz="2400" dirty="0" err="1">
                <a:latin typeface="Calibri" pitchFamily="34" charset="0"/>
              </a:rPr>
              <a:t>лютий</a:t>
            </a:r>
            <a:r>
              <a:rPr lang="ru-RU" sz="2400" dirty="0">
                <a:latin typeface="Calibri" pitchFamily="34" charset="0"/>
              </a:rPr>
              <a:t>. Середня </a:t>
            </a:r>
            <a:r>
              <a:rPr lang="ru-RU" sz="2400" dirty="0" err="1">
                <a:latin typeface="Calibri" pitchFamily="34" charset="0"/>
              </a:rPr>
              <a:t>мінімальна</a:t>
            </a:r>
            <a:r>
              <a:rPr lang="ru-RU" sz="2400" dirty="0">
                <a:latin typeface="Calibri" pitchFamily="34" charset="0"/>
              </a:rPr>
              <a:t> температура в </a:t>
            </a:r>
            <a:r>
              <a:rPr lang="ru-RU" sz="2400" dirty="0" err="1">
                <a:latin typeface="Calibri" pitchFamily="34" charset="0"/>
              </a:rPr>
              <a:t>цей</a:t>
            </a:r>
            <a:r>
              <a:rPr lang="ru-RU" sz="2400" dirty="0">
                <a:latin typeface="Calibri" pitchFamily="34" charset="0"/>
              </a:rPr>
              <a:t> час </a:t>
            </a:r>
            <a:r>
              <a:rPr lang="ru-RU" sz="2400" dirty="0" err="1">
                <a:latin typeface="Calibri" pitchFamily="34" charset="0"/>
              </a:rPr>
              <a:t>від</a:t>
            </a:r>
            <a:r>
              <a:rPr lang="ru-RU" sz="2400" dirty="0">
                <a:latin typeface="Calibri" pitchFamily="34" charset="0"/>
              </a:rPr>
              <a:t> 0 до -4 </a:t>
            </a:r>
            <a:r>
              <a:rPr lang="ru-RU" sz="2400" dirty="0" err="1">
                <a:latin typeface="Calibri" pitchFamily="34" charset="0"/>
              </a:rPr>
              <a:t>градусів</a:t>
            </a:r>
            <a:r>
              <a:rPr lang="ru-RU" sz="2400" dirty="0">
                <a:latin typeface="Calibri" pitchFamily="34" charset="0"/>
              </a:rPr>
              <a:t>, середня максимальна - </a:t>
            </a:r>
            <a:r>
              <a:rPr lang="ru-RU" sz="2400" dirty="0" err="1">
                <a:latin typeface="Calibri" pitchFamily="34" charset="0"/>
              </a:rPr>
              <a:t>від</a:t>
            </a:r>
            <a:r>
              <a:rPr lang="ru-RU" sz="2400" dirty="0">
                <a:latin typeface="Calibri" pitchFamily="34" charset="0"/>
              </a:rPr>
              <a:t> 0 до +2. Самое теплу пору року - </a:t>
            </a:r>
            <a:r>
              <a:rPr lang="ru-RU" sz="2400" dirty="0" err="1">
                <a:latin typeface="Calibri" pitchFamily="34" charset="0"/>
              </a:rPr>
              <a:t>липень</a:t>
            </a:r>
            <a:r>
              <a:rPr lang="ru-RU" sz="2400" dirty="0">
                <a:latin typeface="Calibri" pitchFamily="34" charset="0"/>
              </a:rPr>
              <a:t> і </a:t>
            </a:r>
            <a:r>
              <a:rPr lang="ru-RU" sz="2400" dirty="0" err="1">
                <a:latin typeface="Calibri" pitchFamily="34" charset="0"/>
              </a:rPr>
              <a:t>серпень</a:t>
            </a:r>
            <a:r>
              <a:rPr lang="ru-RU" sz="2400" dirty="0">
                <a:latin typeface="Calibri" pitchFamily="34" charset="0"/>
              </a:rPr>
              <a:t>. В </a:t>
            </a:r>
            <a:r>
              <a:rPr lang="ru-RU" sz="2400" dirty="0" err="1">
                <a:latin typeface="Calibri" pitchFamily="34" charset="0"/>
              </a:rPr>
              <a:t>цей</a:t>
            </a:r>
            <a:r>
              <a:rPr lang="ru-RU" sz="2400" dirty="0">
                <a:latin typeface="Calibri" pitchFamily="34" charset="0"/>
              </a:rPr>
              <a:t> час </a:t>
            </a:r>
            <a:r>
              <a:rPr lang="ru-RU" sz="2400" dirty="0" err="1">
                <a:latin typeface="Calibri" pitchFamily="34" charset="0"/>
              </a:rPr>
              <a:t>нічна</a:t>
            </a:r>
            <a:r>
              <a:rPr lang="ru-RU" sz="2400" dirty="0">
                <a:latin typeface="Calibri" pitchFamily="34" charset="0"/>
              </a:rPr>
              <a:t> температура становить 10 ... 12 </a:t>
            </a:r>
            <a:r>
              <a:rPr lang="ru-RU" sz="2400" dirty="0" err="1">
                <a:latin typeface="Calibri" pitchFamily="34" charset="0"/>
              </a:rPr>
              <a:t>градусів</a:t>
            </a:r>
            <a:r>
              <a:rPr lang="ru-RU" sz="2400" dirty="0">
                <a:latin typeface="Calibri" pitchFamily="34" charset="0"/>
              </a:rPr>
              <a:t>, </a:t>
            </a:r>
            <a:r>
              <a:rPr lang="ru-RU" sz="2400" dirty="0" err="1">
                <a:latin typeface="Calibri" pitchFamily="34" charset="0"/>
              </a:rPr>
              <a:t>денна</a:t>
            </a:r>
            <a:r>
              <a:rPr lang="ru-RU" sz="2400" dirty="0">
                <a:latin typeface="Calibri" pitchFamily="34" charset="0"/>
              </a:rPr>
              <a:t> 16 ... 18 </a:t>
            </a:r>
            <a:r>
              <a:rPr lang="ru-RU" sz="2400" dirty="0" err="1">
                <a:latin typeface="Calibri" pitchFamily="34" charset="0"/>
              </a:rPr>
              <a:t>градусів</a:t>
            </a:r>
            <a:r>
              <a:rPr lang="ru-RU" sz="2400" dirty="0">
                <a:latin typeface="Calibri" pitchFamily="34" charset="0"/>
              </a:rPr>
              <a:t>. </a:t>
            </a:r>
            <a:r>
              <a:rPr lang="ru-RU" sz="2400" dirty="0" err="1">
                <a:latin typeface="Calibri" pitchFamily="34" charset="0"/>
              </a:rPr>
              <a:t>Найменше</a:t>
            </a:r>
            <a:r>
              <a:rPr lang="ru-RU" sz="2400" dirty="0">
                <a:latin typeface="Calibri" pitchFamily="34" charset="0"/>
              </a:rPr>
              <a:t> </a:t>
            </a:r>
            <a:r>
              <a:rPr lang="ru-RU" sz="2400" dirty="0" err="1">
                <a:latin typeface="Calibri" pitchFamily="34" charset="0"/>
              </a:rPr>
              <a:t>опадів</a:t>
            </a:r>
            <a:r>
              <a:rPr lang="ru-RU" sz="2400" dirty="0">
                <a:latin typeface="Calibri" pitchFamily="34" charset="0"/>
              </a:rPr>
              <a:t> </a:t>
            </a:r>
            <a:r>
              <a:rPr lang="ru-RU" sz="2400" dirty="0" err="1">
                <a:latin typeface="Calibri" pitchFamily="34" charset="0"/>
              </a:rPr>
              <a:t>випадає</a:t>
            </a:r>
            <a:r>
              <a:rPr lang="ru-RU" sz="2400" dirty="0">
                <a:latin typeface="Calibri" pitchFamily="34" charset="0"/>
              </a:rPr>
              <a:t> в </a:t>
            </a:r>
            <a:r>
              <a:rPr lang="ru-RU" sz="2400" dirty="0" err="1">
                <a:latin typeface="Calibri" pitchFamily="34" charset="0"/>
              </a:rPr>
              <a:t>травні</a:t>
            </a:r>
            <a:r>
              <a:rPr lang="ru-RU" sz="2400" dirty="0">
                <a:latin typeface="Calibri" pitchFamily="34" charset="0"/>
              </a:rPr>
              <a:t>, </a:t>
            </a:r>
            <a:r>
              <a:rPr lang="ru-RU" sz="2400" dirty="0" err="1">
                <a:latin typeface="Calibri" pitchFamily="34" charset="0"/>
              </a:rPr>
              <a:t>від</a:t>
            </a:r>
            <a:r>
              <a:rPr lang="ru-RU" sz="2400" dirty="0">
                <a:latin typeface="Calibri" pitchFamily="34" charset="0"/>
              </a:rPr>
              <a:t> 50 до 80 мм, а число </a:t>
            </a:r>
            <a:r>
              <a:rPr lang="ru-RU" sz="2400" dirty="0" err="1">
                <a:latin typeface="Calibri" pitchFamily="34" charset="0"/>
              </a:rPr>
              <a:t>днів</a:t>
            </a:r>
            <a:r>
              <a:rPr lang="ru-RU" sz="2400" dirty="0">
                <a:latin typeface="Calibri" pitchFamily="34" charset="0"/>
              </a:rPr>
              <a:t> з </a:t>
            </a:r>
            <a:r>
              <a:rPr lang="ru-RU" sz="2400" dirty="0" err="1">
                <a:latin typeface="Calibri" pitchFamily="34" charset="0"/>
              </a:rPr>
              <a:t>опадами</a:t>
            </a:r>
            <a:r>
              <a:rPr lang="ru-RU" sz="2400" dirty="0">
                <a:latin typeface="Calibri" pitchFamily="34" charset="0"/>
              </a:rPr>
              <a:t> - 16. Самое </a:t>
            </a:r>
            <a:r>
              <a:rPr lang="ru-RU" sz="2400" dirty="0" err="1">
                <a:latin typeface="Calibri" pitchFamily="34" charset="0"/>
              </a:rPr>
              <a:t>дощову</a:t>
            </a:r>
            <a:r>
              <a:rPr lang="ru-RU" sz="2400" dirty="0">
                <a:latin typeface="Calibri" pitchFamily="34" charset="0"/>
              </a:rPr>
              <a:t> пору року - </a:t>
            </a:r>
            <a:r>
              <a:rPr lang="ru-RU" sz="2400" dirty="0" err="1">
                <a:latin typeface="Calibri" pitchFamily="34" charset="0"/>
              </a:rPr>
              <a:t>вересень</a:t>
            </a:r>
            <a:r>
              <a:rPr lang="ru-RU" sz="2400" dirty="0">
                <a:latin typeface="Calibri" pitchFamily="34" charset="0"/>
              </a:rPr>
              <a:t>, </a:t>
            </a:r>
            <a:r>
              <a:rPr lang="ru-RU" sz="2400" dirty="0" err="1">
                <a:latin typeface="Calibri" pitchFamily="34" charset="0"/>
              </a:rPr>
              <a:t>жовтень</a:t>
            </a:r>
            <a:r>
              <a:rPr lang="ru-RU" sz="2400" dirty="0">
                <a:latin typeface="Calibri" pitchFamily="34" charset="0"/>
              </a:rPr>
              <a:t>, в них </a:t>
            </a:r>
            <a:r>
              <a:rPr lang="ru-RU" sz="2400" dirty="0" err="1">
                <a:latin typeface="Calibri" pitchFamily="34" charset="0"/>
              </a:rPr>
              <a:t>місячна</a:t>
            </a:r>
            <a:r>
              <a:rPr lang="ru-RU" sz="2400" dirty="0">
                <a:latin typeface="Calibri" pitchFamily="34" charset="0"/>
              </a:rPr>
              <a:t> </a:t>
            </a:r>
            <a:r>
              <a:rPr lang="ru-RU" sz="2400" dirty="0" err="1">
                <a:latin typeface="Calibri" pitchFamily="34" charset="0"/>
              </a:rPr>
              <a:t>кількість</a:t>
            </a:r>
            <a:r>
              <a:rPr lang="ru-RU" sz="2400" dirty="0">
                <a:latin typeface="Calibri" pitchFamily="34" charset="0"/>
              </a:rPr>
              <a:t> </a:t>
            </a:r>
            <a:r>
              <a:rPr lang="ru-RU" sz="2400" dirty="0" err="1">
                <a:latin typeface="Calibri" pitchFamily="34" charset="0"/>
              </a:rPr>
              <a:t>опадів</a:t>
            </a:r>
            <a:r>
              <a:rPr lang="ru-RU" sz="2400" dirty="0">
                <a:latin typeface="Calibri" pitchFamily="34" charset="0"/>
              </a:rPr>
              <a:t> одно </a:t>
            </a:r>
            <a:r>
              <a:rPr lang="ru-RU" sz="2400" dirty="0" err="1">
                <a:latin typeface="Calibri" pitchFamily="34" charset="0"/>
              </a:rPr>
              <a:t>від</a:t>
            </a:r>
            <a:r>
              <a:rPr lang="ru-RU" sz="2400" dirty="0">
                <a:latin typeface="Calibri" pitchFamily="34" charset="0"/>
              </a:rPr>
              <a:t> 170 до 240 мм, а число </a:t>
            </a:r>
            <a:r>
              <a:rPr lang="ru-RU" sz="2400" dirty="0" err="1">
                <a:latin typeface="Calibri" pitchFamily="34" charset="0"/>
              </a:rPr>
              <a:t>днів</a:t>
            </a:r>
            <a:r>
              <a:rPr lang="ru-RU" sz="2400" dirty="0">
                <a:latin typeface="Calibri" pitchFamily="34" charset="0"/>
              </a:rPr>
              <a:t> з </a:t>
            </a:r>
            <a:r>
              <a:rPr lang="ru-RU" sz="2400" dirty="0" err="1">
                <a:latin typeface="Calibri" pitchFamily="34" charset="0"/>
              </a:rPr>
              <a:t>опадами</a:t>
            </a:r>
            <a:r>
              <a:rPr lang="ru-RU" sz="2400" dirty="0">
                <a:latin typeface="Calibri" pitchFamily="34" charset="0"/>
              </a:rPr>
              <a:t> 21-22. </a:t>
            </a:r>
            <a:r>
              <a:rPr lang="ru-RU" sz="2400" dirty="0" err="1">
                <a:latin typeface="Calibri" pitchFamily="34" charset="0"/>
              </a:rPr>
              <a:t>Самий</a:t>
            </a:r>
            <a:r>
              <a:rPr lang="ru-RU" sz="2400" dirty="0">
                <a:latin typeface="Calibri" pitchFamily="34" charset="0"/>
              </a:rPr>
              <a:t> </a:t>
            </a:r>
            <a:r>
              <a:rPr lang="ru-RU" sz="2400" dirty="0" err="1">
                <a:latin typeface="Calibri" pitchFamily="34" charset="0"/>
              </a:rPr>
              <a:t>холодний</a:t>
            </a:r>
            <a:r>
              <a:rPr lang="ru-RU" sz="2400" dirty="0">
                <a:latin typeface="Calibri" pitchFamily="34" charset="0"/>
              </a:rPr>
              <a:t> </a:t>
            </a:r>
            <a:r>
              <a:rPr lang="ru-RU" sz="2400" dirty="0" err="1">
                <a:latin typeface="Calibri" pitchFamily="34" charset="0"/>
              </a:rPr>
              <a:t>місяць</a:t>
            </a:r>
            <a:r>
              <a:rPr lang="ru-RU" sz="2400" dirty="0">
                <a:latin typeface="Calibri" pitchFamily="34" charset="0"/>
              </a:rPr>
              <a:t> - січень, в </a:t>
            </a:r>
            <a:r>
              <a:rPr lang="ru-RU" sz="2400" dirty="0" err="1">
                <a:latin typeface="Calibri" pitchFamily="34" charset="0"/>
              </a:rPr>
              <a:t>якому</a:t>
            </a:r>
            <a:r>
              <a:rPr lang="ru-RU" sz="2400" dirty="0">
                <a:latin typeface="Calibri" pitchFamily="34" charset="0"/>
              </a:rPr>
              <a:t> </a:t>
            </a:r>
            <a:r>
              <a:rPr lang="ru-RU" sz="2400" dirty="0" err="1">
                <a:latin typeface="Calibri" pitchFamily="34" charset="0"/>
              </a:rPr>
              <a:t>нічні</a:t>
            </a:r>
            <a:r>
              <a:rPr lang="ru-RU" sz="2400" dirty="0">
                <a:latin typeface="Calibri" pitchFamily="34" charset="0"/>
              </a:rPr>
              <a:t> </a:t>
            </a:r>
            <a:r>
              <a:rPr lang="ru-RU" sz="2400" dirty="0" err="1">
                <a:latin typeface="Calibri" pitchFamily="34" charset="0"/>
              </a:rPr>
              <a:t>температури</a:t>
            </a:r>
            <a:r>
              <a:rPr lang="ru-RU" sz="2400" dirty="0">
                <a:latin typeface="Calibri" pitchFamily="34" charset="0"/>
              </a:rPr>
              <a:t> </a:t>
            </a:r>
            <a:r>
              <a:rPr lang="ru-RU" sz="2400" dirty="0" err="1">
                <a:latin typeface="Calibri" pitchFamily="34" charset="0"/>
              </a:rPr>
              <a:t>становлять</a:t>
            </a:r>
            <a:r>
              <a:rPr lang="ru-RU" sz="2400" dirty="0">
                <a:latin typeface="Calibri" pitchFamily="34" charset="0"/>
              </a:rPr>
              <a:t> -15 ... -17 </a:t>
            </a:r>
            <a:r>
              <a:rPr lang="ru-RU" sz="2400" dirty="0" err="1">
                <a:latin typeface="Calibri" pitchFamily="34" charset="0"/>
              </a:rPr>
              <a:t>градусів</a:t>
            </a:r>
            <a:r>
              <a:rPr lang="ru-RU" sz="2400" dirty="0">
                <a:latin typeface="Calibri" pitchFamily="34" charset="0"/>
              </a:rPr>
              <a:t>, </a:t>
            </a:r>
            <a:r>
              <a:rPr lang="ru-RU" sz="2400" dirty="0" err="1">
                <a:latin typeface="Calibri" pitchFamily="34" charset="0"/>
              </a:rPr>
              <a:t>денні</a:t>
            </a:r>
            <a:r>
              <a:rPr lang="ru-RU" sz="2400" dirty="0">
                <a:latin typeface="Calibri" pitchFamily="34" charset="0"/>
              </a:rPr>
              <a:t> -6 ... -7 </a:t>
            </a:r>
            <a:r>
              <a:rPr lang="ru-RU" sz="2400" dirty="0" err="1">
                <a:latin typeface="Calibri" pitchFamily="34" charset="0"/>
              </a:rPr>
              <a:t>градусів</a:t>
            </a:r>
            <a:r>
              <a:rPr lang="ru-RU" sz="2400" dirty="0">
                <a:latin typeface="Calibri" pitchFamily="34" charset="0"/>
              </a:rPr>
              <a:t>. </a:t>
            </a:r>
            <a:r>
              <a:rPr lang="ru-RU" sz="2400" dirty="0" err="1">
                <a:latin typeface="Calibri" pitchFamily="34" charset="0"/>
              </a:rPr>
              <a:t>Найтепліший</a:t>
            </a:r>
            <a:r>
              <a:rPr lang="ru-RU" sz="2400" dirty="0">
                <a:latin typeface="Calibri" pitchFamily="34" charset="0"/>
              </a:rPr>
              <a:t> </a:t>
            </a:r>
            <a:r>
              <a:rPr lang="ru-RU" sz="2400" dirty="0" err="1">
                <a:latin typeface="Calibri" pitchFamily="34" charset="0"/>
              </a:rPr>
              <a:t>місяць</a:t>
            </a:r>
            <a:r>
              <a:rPr lang="ru-RU" sz="2400" dirty="0">
                <a:latin typeface="Calibri" pitchFamily="34" charset="0"/>
              </a:rPr>
              <a:t> - </a:t>
            </a:r>
            <a:r>
              <a:rPr lang="ru-RU" sz="2400" dirty="0" err="1">
                <a:latin typeface="Calibri" pitchFamily="34" charset="0"/>
              </a:rPr>
              <a:t>липень</a:t>
            </a:r>
            <a:r>
              <a:rPr lang="ru-RU" sz="2400" dirty="0">
                <a:latin typeface="Calibri" pitchFamily="34" charset="0"/>
              </a:rPr>
              <a:t>. У </a:t>
            </a:r>
            <a:r>
              <a:rPr lang="ru-RU" sz="2400" dirty="0" err="1">
                <a:latin typeface="Calibri" pitchFamily="34" charset="0"/>
              </a:rPr>
              <a:t>ньому</a:t>
            </a:r>
            <a:r>
              <a:rPr lang="ru-RU" sz="2400" dirty="0">
                <a:latin typeface="Calibri" pitchFamily="34" charset="0"/>
              </a:rPr>
              <a:t> в </a:t>
            </a:r>
            <a:r>
              <a:rPr lang="ru-RU" sz="2400" dirty="0" err="1">
                <a:latin typeface="Calibri" pitchFamily="34" charset="0"/>
              </a:rPr>
              <a:t>нічні</a:t>
            </a:r>
            <a:r>
              <a:rPr lang="ru-RU" sz="2400" dirty="0">
                <a:latin typeface="Calibri" pitchFamily="34" charset="0"/>
              </a:rPr>
              <a:t> </a:t>
            </a:r>
            <a:r>
              <a:rPr lang="ru-RU" sz="2400" dirty="0" err="1">
                <a:latin typeface="Calibri" pitchFamily="34" charset="0"/>
              </a:rPr>
              <a:t>години</a:t>
            </a:r>
            <a:r>
              <a:rPr lang="ru-RU" sz="2400" dirty="0">
                <a:latin typeface="Calibri" pitchFamily="34" charset="0"/>
              </a:rPr>
              <a:t> </a:t>
            </a:r>
            <a:r>
              <a:rPr lang="ru-RU" sz="2400" dirty="0" err="1">
                <a:latin typeface="Calibri" pitchFamily="34" charset="0"/>
              </a:rPr>
              <a:t>зазвичай</a:t>
            </a:r>
            <a:r>
              <a:rPr lang="ru-RU" sz="2400" dirty="0">
                <a:latin typeface="Calibri" pitchFamily="34" charset="0"/>
              </a:rPr>
              <a:t> +7 ... +10, в </a:t>
            </a:r>
            <a:r>
              <a:rPr lang="ru-RU" sz="2400" dirty="0" err="1">
                <a:latin typeface="Calibri" pitchFamily="34" charset="0"/>
              </a:rPr>
              <a:t>денні</a:t>
            </a:r>
            <a:r>
              <a:rPr lang="ru-RU" sz="2400" dirty="0">
                <a:latin typeface="Calibri" pitchFamily="34" charset="0"/>
              </a:rPr>
              <a:t> 17 ... 18 </a:t>
            </a:r>
            <a:r>
              <a:rPr lang="ru-RU" sz="2400" dirty="0" err="1">
                <a:latin typeface="Calibri" pitchFamily="34" charset="0"/>
              </a:rPr>
              <a:t>градусів</a:t>
            </a:r>
            <a:r>
              <a:rPr lang="ru-RU" sz="2400" dirty="0">
                <a:latin typeface="Calibri" pitchFamily="34" charset="0"/>
              </a:rPr>
              <a:t>. Самими </a:t>
            </a:r>
            <a:r>
              <a:rPr lang="ru-RU" sz="2400" dirty="0" err="1">
                <a:latin typeface="Calibri" pitchFamily="34" charset="0"/>
              </a:rPr>
              <a:t>Сушімі</a:t>
            </a:r>
            <a:r>
              <a:rPr lang="ru-RU" sz="2400" dirty="0">
                <a:latin typeface="Calibri" pitchFamily="34" charset="0"/>
              </a:rPr>
              <a:t> </a:t>
            </a:r>
            <a:r>
              <a:rPr lang="ru-RU" sz="2400" dirty="0" err="1">
                <a:latin typeface="Calibri" pitchFamily="34" charset="0"/>
              </a:rPr>
              <a:t>місяцями</a:t>
            </a:r>
            <a:r>
              <a:rPr lang="ru-RU" sz="2400" dirty="0">
                <a:latin typeface="Calibri" pitchFamily="34" charset="0"/>
              </a:rPr>
              <a:t> є </a:t>
            </a:r>
            <a:r>
              <a:rPr lang="ru-RU" sz="2400" dirty="0" err="1">
                <a:latin typeface="Calibri" pitchFamily="34" charset="0"/>
              </a:rPr>
              <a:t>березень</a:t>
            </a:r>
            <a:r>
              <a:rPr lang="ru-RU" sz="2400" dirty="0">
                <a:latin typeface="Calibri" pitchFamily="34" charset="0"/>
              </a:rPr>
              <a:t>, </a:t>
            </a:r>
            <a:r>
              <a:rPr lang="ru-RU" sz="2400" dirty="0" err="1">
                <a:latin typeface="Calibri" pitchFamily="34" charset="0"/>
              </a:rPr>
              <a:t>квітень</a:t>
            </a:r>
            <a:r>
              <a:rPr lang="ru-RU" sz="2400" dirty="0">
                <a:latin typeface="Calibri" pitchFamily="34" charset="0"/>
              </a:rPr>
              <a:t>, </a:t>
            </a:r>
            <a:r>
              <a:rPr lang="ru-RU" sz="2400" dirty="0" err="1">
                <a:latin typeface="Calibri" pitchFamily="34" charset="0"/>
              </a:rPr>
              <a:t>травень</a:t>
            </a:r>
            <a:r>
              <a:rPr lang="ru-RU" sz="2400" dirty="0">
                <a:latin typeface="Calibri" pitchFamily="34" charset="0"/>
              </a:rPr>
              <a:t>, середня </a:t>
            </a:r>
            <a:r>
              <a:rPr lang="ru-RU" sz="2400" dirty="0" err="1">
                <a:latin typeface="Calibri" pitchFamily="34" charset="0"/>
              </a:rPr>
              <a:t>місячна</a:t>
            </a:r>
            <a:r>
              <a:rPr lang="ru-RU" sz="2400" dirty="0">
                <a:latin typeface="Calibri" pitchFamily="34" charset="0"/>
              </a:rPr>
              <a:t> </a:t>
            </a:r>
            <a:r>
              <a:rPr lang="ru-RU" sz="2400" dirty="0" err="1">
                <a:latin typeface="Calibri" pitchFamily="34" charset="0"/>
              </a:rPr>
              <a:t>кількість</a:t>
            </a:r>
            <a:r>
              <a:rPr lang="ru-RU" sz="2400" dirty="0">
                <a:latin typeface="Calibri" pitchFamily="34" charset="0"/>
              </a:rPr>
              <a:t> </a:t>
            </a:r>
            <a:r>
              <a:rPr lang="ru-RU" sz="2400" dirty="0" err="1">
                <a:latin typeface="Calibri" pitchFamily="34" charset="0"/>
              </a:rPr>
              <a:t>опадів</a:t>
            </a:r>
            <a:r>
              <a:rPr lang="ru-RU" sz="2400" dirty="0">
                <a:latin typeface="Calibri" pitchFamily="34" charset="0"/>
              </a:rPr>
              <a:t> у них становить 30-50 мм, а число </a:t>
            </a:r>
            <a:r>
              <a:rPr lang="ru-RU" sz="2400" dirty="0" err="1">
                <a:latin typeface="Calibri" pitchFamily="34" charset="0"/>
              </a:rPr>
              <a:t>днів</a:t>
            </a:r>
            <a:r>
              <a:rPr lang="ru-RU" sz="2400" dirty="0">
                <a:latin typeface="Calibri" pitchFamily="34" charset="0"/>
              </a:rPr>
              <a:t> з </a:t>
            </a:r>
            <a:r>
              <a:rPr lang="ru-RU" sz="2400" dirty="0" err="1">
                <a:latin typeface="Calibri" pitchFamily="34" charset="0"/>
              </a:rPr>
              <a:t>опадами</a:t>
            </a:r>
            <a:r>
              <a:rPr lang="ru-RU" sz="2400" dirty="0">
                <a:latin typeface="Calibri" pitchFamily="34" charset="0"/>
              </a:rPr>
              <a:t> </a:t>
            </a:r>
            <a:r>
              <a:rPr lang="ru-RU" sz="2400" dirty="0" err="1">
                <a:latin typeface="Calibri" pitchFamily="34" charset="0"/>
              </a:rPr>
              <a:t>від</a:t>
            </a:r>
            <a:r>
              <a:rPr lang="ru-RU" sz="2400" dirty="0">
                <a:latin typeface="Calibri" pitchFamily="34" charset="0"/>
              </a:rPr>
              <a:t> 11 до 15. В </a:t>
            </a:r>
            <a:r>
              <a:rPr lang="ru-RU" sz="2400" dirty="0" err="1">
                <a:latin typeface="Calibri" pitchFamily="34" charset="0"/>
              </a:rPr>
              <a:t>інші</a:t>
            </a:r>
            <a:r>
              <a:rPr lang="ru-RU" sz="2400" dirty="0">
                <a:latin typeface="Calibri" pitchFamily="34" charset="0"/>
              </a:rPr>
              <a:t> </a:t>
            </a:r>
            <a:r>
              <a:rPr lang="ru-RU" sz="2400" dirty="0" err="1">
                <a:latin typeface="Calibri" pitchFamily="34" charset="0"/>
              </a:rPr>
              <a:t>місяці</a:t>
            </a:r>
            <a:r>
              <a:rPr lang="ru-RU" sz="2400" dirty="0">
                <a:latin typeface="Calibri" pitchFamily="34" charset="0"/>
              </a:rPr>
              <a:t> року </a:t>
            </a:r>
            <a:r>
              <a:rPr lang="ru-RU" sz="2400" dirty="0" err="1">
                <a:latin typeface="Calibri" pitchFamily="34" charset="0"/>
              </a:rPr>
              <a:t>місячна</a:t>
            </a:r>
            <a:r>
              <a:rPr lang="ru-RU" sz="2400" dirty="0">
                <a:latin typeface="Calibri" pitchFamily="34" charset="0"/>
              </a:rPr>
              <a:t> </a:t>
            </a:r>
            <a:r>
              <a:rPr lang="ru-RU" sz="2400" dirty="0" err="1">
                <a:latin typeface="Calibri" pitchFamily="34" charset="0"/>
              </a:rPr>
              <a:t>кількість</a:t>
            </a:r>
            <a:r>
              <a:rPr lang="ru-RU" sz="2400" dirty="0">
                <a:latin typeface="Calibri" pitchFamily="34" charset="0"/>
              </a:rPr>
              <a:t> </a:t>
            </a:r>
            <a:r>
              <a:rPr lang="ru-RU" sz="2400" dirty="0" err="1">
                <a:latin typeface="Calibri" pitchFamily="34" charset="0"/>
              </a:rPr>
              <a:t>опадів</a:t>
            </a:r>
            <a:r>
              <a:rPr lang="ru-RU" sz="2400" dirty="0">
                <a:latin typeface="Calibri" pitchFamily="34" charset="0"/>
              </a:rPr>
              <a:t> </a:t>
            </a:r>
            <a:r>
              <a:rPr lang="ru-RU" sz="2400" dirty="0" err="1">
                <a:latin typeface="Calibri" pitchFamily="34" charset="0"/>
              </a:rPr>
              <a:t>складає</a:t>
            </a:r>
            <a:r>
              <a:rPr lang="ru-RU" sz="2400" dirty="0">
                <a:latin typeface="Calibri" pitchFamily="34" charset="0"/>
              </a:rPr>
              <a:t> 80-100 мм, а число </a:t>
            </a:r>
            <a:r>
              <a:rPr lang="ru-RU" sz="2400" dirty="0" err="1">
                <a:latin typeface="Calibri" pitchFamily="34" charset="0"/>
              </a:rPr>
              <a:t>днів</a:t>
            </a:r>
            <a:r>
              <a:rPr lang="ru-RU" sz="2400" dirty="0">
                <a:latin typeface="Calibri" pitchFamily="34" charset="0"/>
              </a:rPr>
              <a:t> з </a:t>
            </a:r>
            <a:r>
              <a:rPr lang="ru-RU" sz="2400" dirty="0" err="1">
                <a:latin typeface="Calibri" pitchFamily="34" charset="0"/>
              </a:rPr>
              <a:t>опадами</a:t>
            </a:r>
            <a:r>
              <a:rPr lang="ru-RU" sz="2400" dirty="0">
                <a:latin typeface="Calibri" pitchFamily="34" charset="0"/>
              </a:rPr>
              <a:t> 16-17.</a:t>
            </a:r>
            <a:r>
              <a:rPr lang="ru-RU" dirty="0">
                <a:latin typeface="Calibri" pitchFamily="34" charset="0"/>
              </a:rPr>
              <a:t/>
            </a:r>
            <a:br>
              <a:rPr lang="ru-RU" dirty="0">
                <a:latin typeface="Calibri" pitchFamily="34" charset="0"/>
              </a:rPr>
            </a:br>
            <a:endParaRPr lang="ru-RU"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250825" y="404813"/>
            <a:ext cx="8642350" cy="6462712"/>
          </a:xfrm>
          <a:prstGeom prst="rect">
            <a:avLst/>
          </a:prstGeom>
          <a:noFill/>
          <a:ln w="9525">
            <a:noFill/>
            <a:miter lim="800000"/>
            <a:headEnd/>
            <a:tailEnd/>
          </a:ln>
        </p:spPr>
        <p:txBody>
          <a:bodyPr>
            <a:spAutoFit/>
          </a:bodyPr>
          <a:lstStyle/>
          <a:p>
            <a:r>
              <a:rPr lang="uk-UA" b="1">
                <a:latin typeface="Calibri" pitchFamily="34" charset="0"/>
              </a:rPr>
              <a:t>Транспорт:</a:t>
            </a:r>
            <a:r>
              <a:rPr lang="uk-UA">
                <a:latin typeface="Calibri" pitchFamily="34" charset="0"/>
              </a:rPr>
              <a:t>Країна має досить розгалужену мережу автомобільних, залізничних та авіаційних маршрутів. Більша частина пасажиропотоку перевозиться автомобільним і морським транспортом. Від Осло віялом по всій країні розходиться мережа сучасних шосе, що охоплюють навіть самі північні райони. Більшість міжміських автобусів відходить від Центрального терміналу автовокзалу на Швейгаардштрассе. Квитки на далекі відстані необхідно резервувати заздалегідь. В Осло розвинена система громадського транспорту. В межах міста існує мережа трамваїв, Т-лазні, автобусів, електричок, а також катерів-паромів до найближчих островів у фіорді і в музейного півострова Бігдей. Це обумовлено як розмірами Норвегії (2500 км з півночі на південь), так і складним гірським рельєфом країни, порізаним безліччю фіордів і заток. В зимовий період авіасполучення часом є єдиною можливістю дістатися до населених пунктів, розташованих на островах або гірськими перевалами. </a:t>
            </a:r>
          </a:p>
          <a:p>
            <a:endParaRPr lang="uk-UA">
              <a:latin typeface="Calibri" pitchFamily="34" charset="0"/>
            </a:endParaRPr>
          </a:p>
          <a:p>
            <a:endParaRPr lang="uk-UA">
              <a:latin typeface="Calibri" pitchFamily="34" charset="0"/>
            </a:endParaRPr>
          </a:p>
          <a:p>
            <a:endParaRPr lang="uk-UA">
              <a:latin typeface="Calibri" pitchFamily="34" charset="0"/>
            </a:endParaRPr>
          </a:p>
          <a:p>
            <a:endParaRPr lang="uk-UA">
              <a:latin typeface="Calibri" pitchFamily="34" charset="0"/>
            </a:endParaRPr>
          </a:p>
          <a:p>
            <a:endParaRPr lang="uk-UA">
              <a:latin typeface="Calibri" pitchFamily="34" charset="0"/>
            </a:endParaRPr>
          </a:p>
          <a:p>
            <a:endParaRPr lang="uk-UA">
              <a:latin typeface="Calibri" pitchFamily="34" charset="0"/>
            </a:endParaRPr>
          </a:p>
          <a:p>
            <a:endParaRPr lang="uk-UA">
              <a:latin typeface="Calibri" pitchFamily="34" charset="0"/>
            </a:endParaRPr>
          </a:p>
          <a:p>
            <a:endParaRPr lang="uk-UA">
              <a:latin typeface="Calibri" pitchFamily="34" charset="0"/>
            </a:endParaRPr>
          </a:p>
          <a:p>
            <a:endParaRPr lang="uk-UA">
              <a:latin typeface="Calibri" pitchFamily="34" charset="0"/>
            </a:endParaRPr>
          </a:p>
          <a:p>
            <a:r>
              <a:rPr lang="uk-UA">
                <a:latin typeface="Calibri" pitchFamily="34" charset="0"/>
              </a:rPr>
              <a:t/>
            </a:r>
            <a:br>
              <a:rPr lang="uk-UA">
                <a:latin typeface="Calibri" pitchFamily="34" charset="0"/>
              </a:rPr>
            </a:br>
            <a:endParaRPr lang="ru-RU">
              <a:latin typeface="Calibri" pitchFamily="34" charset="0"/>
            </a:endParaRPr>
          </a:p>
        </p:txBody>
      </p:sp>
      <p:pic>
        <p:nvPicPr>
          <p:cNvPr id="4" name="Рисунок 3"/>
          <p:cNvPicPr>
            <a:picLocks noChangeAspect="1"/>
          </p:cNvPicPr>
          <p:nvPr/>
        </p:nvPicPr>
        <p:blipFill>
          <a:blip r:embed="rId2">
            <a:extLst/>
          </a:blip>
          <a:stretch>
            <a:fillRect/>
          </a:stretch>
        </p:blipFill>
        <p:spPr>
          <a:xfrm>
            <a:off x="953598" y="3429000"/>
            <a:ext cx="7236804" cy="3153290"/>
          </a:xfrm>
          <a:prstGeom prst="rect">
            <a:avLst/>
          </a:prstGeom>
          <a:effectLst>
            <a:softEdge rad="317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214282" y="214290"/>
            <a:ext cx="8713787" cy="6370975"/>
          </a:xfrm>
          <a:prstGeom prst="rect">
            <a:avLst/>
          </a:prstGeom>
          <a:noFill/>
          <a:ln w="9525">
            <a:noFill/>
            <a:miter lim="800000"/>
            <a:headEnd/>
            <a:tailEnd/>
          </a:ln>
        </p:spPr>
        <p:txBody>
          <a:bodyPr>
            <a:spAutoFit/>
          </a:bodyPr>
          <a:lstStyle/>
          <a:p>
            <a:r>
              <a:rPr lang="ru-RU" sz="2400" b="1" dirty="0" err="1">
                <a:latin typeface="Calibri" pitchFamily="34" charset="0"/>
              </a:rPr>
              <a:t>Магазини</a:t>
            </a:r>
            <a:r>
              <a:rPr lang="ru-RU" sz="2400" b="1" dirty="0">
                <a:latin typeface="Calibri" pitchFamily="34" charset="0"/>
              </a:rPr>
              <a:t>: </a:t>
            </a:r>
            <a:r>
              <a:rPr lang="ru-RU" sz="2400" dirty="0" err="1">
                <a:latin typeface="Calibri" pitchFamily="34" charset="0"/>
              </a:rPr>
              <a:t>найбільш</a:t>
            </a:r>
            <a:r>
              <a:rPr lang="ru-RU" sz="2400" dirty="0">
                <a:latin typeface="Calibri" pitchFamily="34" charset="0"/>
              </a:rPr>
              <a:t> </a:t>
            </a:r>
            <a:r>
              <a:rPr lang="ru-RU" sz="2400" dirty="0" err="1">
                <a:latin typeface="Calibri" pitchFamily="34" charset="0"/>
              </a:rPr>
              <a:t>поширені</a:t>
            </a:r>
            <a:r>
              <a:rPr lang="ru-RU" sz="2400" dirty="0">
                <a:latin typeface="Calibri" pitchFamily="34" charset="0"/>
              </a:rPr>
              <a:t> </a:t>
            </a:r>
            <a:r>
              <a:rPr lang="ru-RU" sz="2400" dirty="0" err="1">
                <a:latin typeface="Calibri" pitchFamily="34" charset="0"/>
              </a:rPr>
              <a:t>сувенірами</a:t>
            </a:r>
            <a:r>
              <a:rPr lang="ru-RU" sz="2400" dirty="0">
                <a:latin typeface="Calibri" pitchFamily="34" charset="0"/>
              </a:rPr>
              <a:t> з Норвегії є </a:t>
            </a:r>
            <a:r>
              <a:rPr lang="ru-RU" sz="2400" dirty="0" err="1">
                <a:latin typeface="Calibri" pitchFamily="34" charset="0"/>
              </a:rPr>
              <a:t>різні</a:t>
            </a:r>
            <a:r>
              <a:rPr lang="ru-RU" sz="2400" dirty="0">
                <a:latin typeface="Calibri" pitchFamily="34" charset="0"/>
              </a:rPr>
              <a:t> </a:t>
            </a:r>
            <a:r>
              <a:rPr lang="ru-RU" sz="2400" dirty="0" err="1">
                <a:latin typeface="Calibri" pitchFamily="34" charset="0"/>
              </a:rPr>
              <a:t>фігурки</a:t>
            </a:r>
            <a:r>
              <a:rPr lang="ru-RU" sz="2400" dirty="0">
                <a:latin typeface="Calibri" pitchFamily="34" charset="0"/>
              </a:rPr>
              <a:t> </a:t>
            </a:r>
            <a:r>
              <a:rPr lang="ru-RU" sz="2400" dirty="0" err="1">
                <a:latin typeface="Calibri" pitchFamily="34" charset="0"/>
              </a:rPr>
              <a:t>тролів</a:t>
            </a:r>
            <a:r>
              <a:rPr lang="ru-RU" sz="2400" dirty="0">
                <a:latin typeface="Calibri" pitchFamily="34" charset="0"/>
              </a:rPr>
              <a:t> і </a:t>
            </a:r>
            <a:r>
              <a:rPr lang="ru-RU" sz="2400" dirty="0" err="1">
                <a:latin typeface="Calibri" pitchFamily="34" charset="0"/>
              </a:rPr>
              <a:t>вікінгів</a:t>
            </a:r>
            <a:r>
              <a:rPr lang="ru-RU" sz="2400" dirty="0">
                <a:latin typeface="Calibri" pitchFamily="34" charset="0"/>
              </a:rPr>
              <a:t>, </a:t>
            </a:r>
            <a:r>
              <a:rPr lang="ru-RU" sz="2400" dirty="0" err="1">
                <a:latin typeface="Calibri" pitchFamily="34" charset="0"/>
              </a:rPr>
              <a:t>вироби</a:t>
            </a:r>
            <a:r>
              <a:rPr lang="ru-RU" sz="2400" dirty="0">
                <a:latin typeface="Calibri" pitchFamily="34" charset="0"/>
              </a:rPr>
              <a:t> з </a:t>
            </a:r>
            <a:r>
              <a:rPr lang="ru-RU" sz="2400" dirty="0" err="1">
                <a:latin typeface="Calibri" pitchFamily="34" charset="0"/>
              </a:rPr>
              <a:t>оленячої</a:t>
            </a:r>
            <a:r>
              <a:rPr lang="ru-RU" sz="2400" dirty="0">
                <a:latin typeface="Calibri" pitchFamily="34" charset="0"/>
              </a:rPr>
              <a:t> </a:t>
            </a:r>
            <a:r>
              <a:rPr lang="ru-RU" sz="2400" dirty="0" err="1">
                <a:latin typeface="Calibri" pitchFamily="34" charset="0"/>
              </a:rPr>
              <a:t>шкіри</a:t>
            </a:r>
            <a:r>
              <a:rPr lang="ru-RU" sz="2400" dirty="0">
                <a:latin typeface="Calibri" pitchFamily="34" charset="0"/>
              </a:rPr>
              <a:t> та </a:t>
            </a:r>
            <a:r>
              <a:rPr lang="ru-RU" sz="2400" dirty="0" err="1">
                <a:latin typeface="Calibri" pitchFamily="34" charset="0"/>
              </a:rPr>
              <a:t>іншої</a:t>
            </a:r>
            <a:r>
              <a:rPr lang="ru-RU" sz="2400" dirty="0">
                <a:latin typeface="Calibri" pitchFamily="34" charset="0"/>
              </a:rPr>
              <a:t> </a:t>
            </a:r>
            <a:r>
              <a:rPr lang="ru-RU" sz="2400" dirty="0" err="1">
                <a:latin typeface="Calibri" pitchFamily="34" charset="0"/>
              </a:rPr>
              <a:t>шкіри</a:t>
            </a:r>
            <a:r>
              <a:rPr lang="ru-RU" sz="2400" dirty="0">
                <a:latin typeface="Calibri" pitchFamily="34" charset="0"/>
              </a:rPr>
              <a:t>, </a:t>
            </a:r>
            <a:r>
              <a:rPr lang="ru-RU" sz="2400" dirty="0" err="1">
                <a:latin typeface="Calibri" pitchFamily="34" charset="0"/>
              </a:rPr>
              <a:t>речі</a:t>
            </a:r>
            <a:r>
              <a:rPr lang="ru-RU" sz="2400" dirty="0">
                <a:latin typeface="Calibri" pitchFamily="34" charset="0"/>
              </a:rPr>
              <a:t> з </a:t>
            </a:r>
            <a:r>
              <a:rPr lang="ru-RU" sz="2400" dirty="0" err="1">
                <a:latin typeface="Calibri" pitchFamily="34" charset="0"/>
              </a:rPr>
              <a:t>норвезького</a:t>
            </a:r>
            <a:r>
              <a:rPr lang="ru-RU" sz="2400" dirty="0">
                <a:latin typeface="Calibri" pitchFamily="34" charset="0"/>
              </a:rPr>
              <a:t> трикотажу, </a:t>
            </a:r>
            <a:r>
              <a:rPr lang="ru-RU" sz="2400" dirty="0" err="1">
                <a:latin typeface="Calibri" pitchFamily="34" charset="0"/>
              </a:rPr>
              <a:t>теплі</a:t>
            </a:r>
            <a:r>
              <a:rPr lang="ru-RU" sz="2400" dirty="0">
                <a:latin typeface="Calibri" pitchFamily="34" charset="0"/>
              </a:rPr>
              <a:t> </a:t>
            </a:r>
            <a:r>
              <a:rPr lang="ru-RU" sz="2400" dirty="0" err="1">
                <a:latin typeface="Calibri" pitchFamily="34" charset="0"/>
              </a:rPr>
              <a:t>шкарпетки</a:t>
            </a:r>
            <a:r>
              <a:rPr lang="ru-RU" sz="2400" dirty="0">
                <a:latin typeface="Calibri" pitchFamily="34" charset="0"/>
              </a:rPr>
              <a:t> та рукавички, </a:t>
            </a:r>
            <a:r>
              <a:rPr lang="ru-RU" sz="2400" dirty="0" err="1">
                <a:latin typeface="Calibri" pitchFamily="34" charset="0"/>
              </a:rPr>
              <a:t>вироби</a:t>
            </a:r>
            <a:r>
              <a:rPr lang="ru-RU" sz="2400" dirty="0">
                <a:latin typeface="Calibri" pitchFamily="34" charset="0"/>
              </a:rPr>
              <a:t> </a:t>
            </a:r>
            <a:r>
              <a:rPr lang="ru-RU" sz="2400" dirty="0" err="1">
                <a:latin typeface="Calibri" pitchFamily="34" charset="0"/>
              </a:rPr>
              <a:t>зі</a:t>
            </a:r>
            <a:r>
              <a:rPr lang="ru-RU" sz="2400" dirty="0">
                <a:latin typeface="Calibri" pitchFamily="34" charset="0"/>
              </a:rPr>
              <a:t> </a:t>
            </a:r>
            <a:r>
              <a:rPr lang="ru-RU" sz="2400" dirty="0" err="1">
                <a:latin typeface="Calibri" pitchFamily="34" charset="0"/>
              </a:rPr>
              <a:t>срібла</a:t>
            </a:r>
            <a:r>
              <a:rPr lang="ru-RU" sz="2400" dirty="0">
                <a:latin typeface="Calibri" pitchFamily="34" charset="0"/>
              </a:rPr>
              <a:t>, </a:t>
            </a:r>
            <a:r>
              <a:rPr lang="ru-RU" sz="2400" dirty="0" err="1">
                <a:latin typeface="Calibri" pitchFamily="34" charset="0"/>
              </a:rPr>
              <a:t>столове</a:t>
            </a:r>
            <a:r>
              <a:rPr lang="ru-RU" sz="2400" dirty="0">
                <a:latin typeface="Calibri" pitchFamily="34" charset="0"/>
              </a:rPr>
              <a:t> </a:t>
            </a:r>
            <a:r>
              <a:rPr lang="ru-RU" sz="2400" dirty="0" err="1">
                <a:latin typeface="Calibri" pitchFamily="34" charset="0"/>
              </a:rPr>
              <a:t>приладдя</a:t>
            </a:r>
            <a:r>
              <a:rPr lang="ru-RU" sz="2400" dirty="0">
                <a:latin typeface="Calibri" pitchFamily="34" charset="0"/>
              </a:rPr>
              <a:t> та </a:t>
            </a:r>
            <a:r>
              <a:rPr lang="ru-RU" sz="2400" dirty="0" err="1">
                <a:latin typeface="Calibri" pitchFamily="34" charset="0"/>
              </a:rPr>
              <a:t>прикраси</a:t>
            </a:r>
            <a:r>
              <a:rPr lang="ru-RU" sz="2400" dirty="0">
                <a:latin typeface="Calibri" pitchFamily="34" charset="0"/>
              </a:rPr>
              <a:t>, </a:t>
            </a:r>
            <a:r>
              <a:rPr lang="ru-RU" sz="2400" dirty="0" err="1">
                <a:latin typeface="Calibri" pitchFamily="34" charset="0"/>
              </a:rPr>
              <a:t>форфор</a:t>
            </a:r>
            <a:r>
              <a:rPr lang="ru-RU" sz="2400" dirty="0">
                <a:latin typeface="Calibri" pitchFamily="34" charset="0"/>
              </a:rPr>
              <a:t> та </a:t>
            </a:r>
            <a:r>
              <a:rPr lang="ru-RU" sz="2400" dirty="0" err="1">
                <a:latin typeface="Calibri" pitchFamily="34" charset="0"/>
              </a:rPr>
              <a:t>вироби</a:t>
            </a:r>
            <a:r>
              <a:rPr lang="ru-RU" sz="2400" dirty="0">
                <a:latin typeface="Calibri" pitchFamily="34" charset="0"/>
              </a:rPr>
              <a:t> з дерева. </a:t>
            </a:r>
            <a:r>
              <a:rPr lang="ru-RU" sz="2400" dirty="0" err="1">
                <a:latin typeface="Calibri" pitchFamily="34" charset="0"/>
              </a:rPr>
              <a:t>Всі</a:t>
            </a:r>
            <a:r>
              <a:rPr lang="ru-RU" sz="2400" dirty="0">
                <a:latin typeface="Calibri" pitchFamily="34" charset="0"/>
              </a:rPr>
              <a:t> </a:t>
            </a:r>
            <a:r>
              <a:rPr lang="ru-RU" sz="2400" dirty="0" err="1">
                <a:latin typeface="Calibri" pitchFamily="34" charset="0"/>
              </a:rPr>
              <a:t>сувеніри</a:t>
            </a:r>
            <a:r>
              <a:rPr lang="ru-RU" sz="2400" dirty="0">
                <a:latin typeface="Calibri" pitchFamily="34" charset="0"/>
              </a:rPr>
              <a:t> </a:t>
            </a:r>
            <a:r>
              <a:rPr lang="ru-RU" sz="2400" dirty="0" err="1">
                <a:latin typeface="Calibri" pitchFamily="34" charset="0"/>
              </a:rPr>
              <a:t>можна</a:t>
            </a:r>
            <a:r>
              <a:rPr lang="ru-RU" sz="2400" dirty="0">
                <a:latin typeface="Calibri" pitchFamily="34" charset="0"/>
              </a:rPr>
              <a:t> </a:t>
            </a:r>
            <a:r>
              <a:rPr lang="ru-RU" sz="2400" dirty="0" err="1">
                <a:latin typeface="Calibri" pitchFamily="34" charset="0"/>
              </a:rPr>
              <a:t>придбати</a:t>
            </a:r>
            <a:r>
              <a:rPr lang="ru-RU" sz="2400" dirty="0">
                <a:latin typeface="Calibri" pitchFamily="34" charset="0"/>
              </a:rPr>
              <a:t> оптом </a:t>
            </a:r>
            <a:r>
              <a:rPr lang="ru-RU" sz="2400" dirty="0" err="1">
                <a:latin typeface="Calibri" pitchFamily="34" charset="0"/>
              </a:rPr>
              <a:t>чи</a:t>
            </a:r>
            <a:r>
              <a:rPr lang="ru-RU" sz="2400" dirty="0">
                <a:latin typeface="Calibri" pitchFamily="34" charset="0"/>
              </a:rPr>
              <a:t> </a:t>
            </a:r>
            <a:r>
              <a:rPr lang="ru-RU" sz="2400" dirty="0" err="1">
                <a:latin typeface="Calibri" pitchFamily="34" charset="0"/>
              </a:rPr>
              <a:t>вроздріб</a:t>
            </a:r>
            <a:r>
              <a:rPr lang="ru-RU" sz="2400" dirty="0">
                <a:latin typeface="Calibri" pitchFamily="34" charset="0"/>
              </a:rPr>
              <a:t>. </a:t>
            </a:r>
            <a:r>
              <a:rPr lang="ru-RU" sz="2400" dirty="0" err="1">
                <a:latin typeface="Calibri" pitchFamily="34" charset="0"/>
              </a:rPr>
              <a:t>Крім</a:t>
            </a:r>
            <a:r>
              <a:rPr lang="ru-RU" sz="2400" dirty="0">
                <a:latin typeface="Calibri" pitchFamily="34" charset="0"/>
              </a:rPr>
              <a:t> </a:t>
            </a:r>
            <a:r>
              <a:rPr lang="ru-RU" sz="2400" dirty="0" err="1">
                <a:latin typeface="Calibri" pitchFamily="34" charset="0"/>
              </a:rPr>
              <a:t>цього</a:t>
            </a:r>
            <a:r>
              <a:rPr lang="ru-RU" sz="2400" dirty="0">
                <a:latin typeface="Calibri" pitchFamily="34" charset="0"/>
              </a:rPr>
              <a:t> </a:t>
            </a:r>
            <a:r>
              <a:rPr lang="ru-RU" sz="2400" dirty="0" err="1">
                <a:latin typeface="Calibri" pitchFamily="34" charset="0"/>
              </a:rPr>
              <a:t>можна</a:t>
            </a:r>
            <a:r>
              <a:rPr lang="ru-RU" sz="2400" dirty="0">
                <a:latin typeface="Calibri" pitchFamily="34" charset="0"/>
              </a:rPr>
              <a:t> </a:t>
            </a:r>
            <a:r>
              <a:rPr lang="ru-RU" sz="2400" dirty="0" err="1">
                <a:latin typeface="Calibri" pitchFamily="34" charset="0"/>
              </a:rPr>
              <a:t>придбати</a:t>
            </a:r>
            <a:r>
              <a:rPr lang="ru-RU" sz="2400" dirty="0">
                <a:latin typeface="Calibri" pitchFamily="34" charset="0"/>
              </a:rPr>
              <a:t> </a:t>
            </a:r>
            <a:r>
              <a:rPr lang="ru-RU" sz="2400" dirty="0" err="1">
                <a:latin typeface="Calibri" pitchFamily="34" charset="0"/>
              </a:rPr>
              <a:t>оригінальні</a:t>
            </a:r>
            <a:r>
              <a:rPr lang="ru-RU" sz="2400" dirty="0">
                <a:latin typeface="Calibri" pitchFamily="34" charset="0"/>
              </a:rPr>
              <a:t> </a:t>
            </a:r>
            <a:r>
              <a:rPr lang="ru-RU" sz="2400" dirty="0" err="1">
                <a:latin typeface="Calibri" pitchFamily="34" charset="0"/>
              </a:rPr>
              <a:t>норвезькі</a:t>
            </a:r>
            <a:r>
              <a:rPr lang="ru-RU" sz="2400" dirty="0">
                <a:latin typeface="Calibri" pitchFamily="34" charset="0"/>
              </a:rPr>
              <a:t> </a:t>
            </a:r>
            <a:r>
              <a:rPr lang="ru-RU" sz="2400" dirty="0" err="1">
                <a:latin typeface="Calibri" pitchFamily="34" charset="0"/>
              </a:rPr>
              <a:t>вовняні</a:t>
            </a:r>
            <a:r>
              <a:rPr lang="ru-RU" sz="2400" dirty="0">
                <a:latin typeface="Calibri" pitchFamily="34" charset="0"/>
              </a:rPr>
              <a:t> </a:t>
            </a:r>
            <a:r>
              <a:rPr lang="ru-RU" sz="2400" dirty="0" err="1">
                <a:latin typeface="Calibri" pitchFamily="34" charset="0"/>
              </a:rPr>
              <a:t>светри</a:t>
            </a:r>
            <a:r>
              <a:rPr lang="ru-RU" sz="2400" dirty="0">
                <a:latin typeface="Calibri" pitchFamily="34" charset="0"/>
              </a:rPr>
              <a:t> і </a:t>
            </a:r>
            <a:r>
              <a:rPr lang="ru-RU" sz="2400" dirty="0" err="1">
                <a:latin typeface="Calibri" pitchFamily="34" charset="0"/>
              </a:rPr>
              <a:t>певні</a:t>
            </a:r>
            <a:r>
              <a:rPr lang="ru-RU" sz="2400" dirty="0">
                <a:latin typeface="Calibri" pitchFamily="34" charset="0"/>
              </a:rPr>
              <a:t> марки дорогих </a:t>
            </a:r>
            <a:r>
              <a:rPr lang="ru-RU" sz="2400" dirty="0" err="1">
                <a:latin typeface="Calibri" pitchFamily="34" charset="0"/>
              </a:rPr>
              <a:t>швейцарських</a:t>
            </a:r>
            <a:r>
              <a:rPr lang="ru-RU" sz="2400" dirty="0">
                <a:latin typeface="Calibri" pitchFamily="34" charset="0"/>
              </a:rPr>
              <a:t> </a:t>
            </a:r>
            <a:r>
              <a:rPr lang="ru-RU" sz="2400" dirty="0" err="1">
                <a:latin typeface="Calibri" pitchFamily="34" charset="0"/>
              </a:rPr>
              <a:t>годинників</a:t>
            </a:r>
            <a:r>
              <a:rPr lang="ru-RU" sz="2400" dirty="0">
                <a:latin typeface="Calibri" pitchFamily="34" charset="0"/>
              </a:rPr>
              <a:t> за доступною </a:t>
            </a:r>
            <a:r>
              <a:rPr lang="ru-RU" sz="2400" dirty="0" err="1">
                <a:latin typeface="Calibri" pitchFamily="34" charset="0"/>
              </a:rPr>
              <a:t>ціною</a:t>
            </a:r>
            <a:r>
              <a:rPr lang="ru-RU" sz="2400" dirty="0">
                <a:latin typeface="Calibri" pitchFamily="34" charset="0"/>
              </a:rPr>
              <a:t>.</a:t>
            </a:r>
          </a:p>
          <a:p>
            <a:endParaRPr lang="uk-UA" dirty="0">
              <a:latin typeface="Calibri" pitchFamily="34" charset="0"/>
            </a:endParaRPr>
          </a:p>
          <a:p>
            <a:endParaRPr lang="uk-UA" dirty="0">
              <a:latin typeface="Calibri" pitchFamily="34" charset="0"/>
            </a:endParaRPr>
          </a:p>
          <a:p>
            <a:endParaRPr lang="uk-UA" dirty="0">
              <a:latin typeface="Calibri" pitchFamily="34" charset="0"/>
            </a:endParaRPr>
          </a:p>
          <a:p>
            <a:endParaRPr lang="uk-UA" dirty="0">
              <a:latin typeface="Calibri" pitchFamily="34" charset="0"/>
            </a:endParaRPr>
          </a:p>
          <a:p>
            <a:endParaRPr lang="uk-UA" dirty="0">
              <a:latin typeface="Calibri" pitchFamily="34" charset="0"/>
            </a:endParaRPr>
          </a:p>
          <a:p>
            <a:endParaRPr lang="uk-UA" dirty="0">
              <a:latin typeface="Calibri" pitchFamily="34" charset="0"/>
            </a:endParaRPr>
          </a:p>
          <a:p>
            <a:endParaRPr lang="uk-UA" dirty="0">
              <a:latin typeface="Calibri" pitchFamily="34" charset="0"/>
            </a:endParaRPr>
          </a:p>
          <a:p>
            <a:endParaRPr lang="uk-UA" dirty="0">
              <a:latin typeface="Calibri" pitchFamily="34" charset="0"/>
            </a:endParaRPr>
          </a:p>
          <a:p>
            <a:endParaRPr lang="uk-UA" dirty="0">
              <a:latin typeface="Calibri" pitchFamily="34" charset="0"/>
            </a:endParaRPr>
          </a:p>
          <a:p>
            <a:endParaRPr lang="uk-UA" dirty="0">
              <a:latin typeface="Calibri" pitchFamily="34" charset="0"/>
            </a:endParaRPr>
          </a:p>
          <a:p>
            <a:endParaRPr lang="uk-UA" dirty="0">
              <a:latin typeface="Calibri" pitchFamily="34" charset="0"/>
            </a:endParaRPr>
          </a:p>
          <a:p>
            <a:endParaRPr lang="ru-RU" dirty="0">
              <a:latin typeface="Calibri" pitchFamily="34" charset="0"/>
            </a:endParaRPr>
          </a:p>
        </p:txBody>
      </p:sp>
      <p:pic>
        <p:nvPicPr>
          <p:cNvPr id="5" name="Рисунок 4"/>
          <p:cNvPicPr>
            <a:picLocks noChangeAspect="1"/>
          </p:cNvPicPr>
          <p:nvPr/>
        </p:nvPicPr>
        <p:blipFill>
          <a:blip r:embed="rId2">
            <a:extLst/>
          </a:blip>
          <a:stretch>
            <a:fillRect/>
          </a:stretch>
        </p:blipFill>
        <p:spPr>
          <a:xfrm>
            <a:off x="1857356" y="3857628"/>
            <a:ext cx="4889765" cy="2808311"/>
          </a:xfrm>
          <a:prstGeom prst="rect">
            <a:avLst/>
          </a:prstGeom>
          <a:effectLst>
            <a:glow>
              <a:schemeClr val="accent1">
                <a:alpha val="42000"/>
              </a:schemeClr>
            </a:glow>
            <a:softEdge rad="4191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594</Words>
  <Application>Microsoft Office PowerPoint</Application>
  <PresentationFormat>Экран (4:3)</PresentationFormat>
  <Paragraphs>117</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Міністерство освіти і науки України Вільногірська загальноосвітня школа I-III ступенів №4. Вільногірської міської ради Дніпропетровської області</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освіти і науки України Вільногірська загальноосвітня школа I-III ступенів №4. Вільногірської міської ради Дніпропетровської області</dc:title>
  <dc:creator>USER</dc:creator>
  <cp:lastModifiedBy>lg</cp:lastModifiedBy>
  <cp:revision>17</cp:revision>
  <dcterms:created xsi:type="dcterms:W3CDTF">2017-03-27T18:27:46Z</dcterms:created>
  <dcterms:modified xsi:type="dcterms:W3CDTF">2018-03-13T17:04:36Z</dcterms:modified>
</cp:coreProperties>
</file>