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63" r:id="rId3"/>
    <p:sldId id="257" r:id="rId4"/>
    <p:sldId id="264" r:id="rId5"/>
    <p:sldId id="258" r:id="rId6"/>
    <p:sldId id="259" r:id="rId7"/>
    <p:sldId id="262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F3ADA0-C6E9-4055-AC86-D9E749FCB94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B86DFF-2664-42C9-8F60-E7C491BC94BB}" type="pres">
      <dgm:prSet presAssocID="{F3F3ADA0-C6E9-4055-AC86-D9E749FCB94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94359E4-C77D-4EB7-81AD-A8EB93E4FE63}" type="presOf" srcId="{F3F3ADA0-C6E9-4055-AC86-D9E749FCB94D}" destId="{0CB86DFF-2664-42C9-8F60-E7C491BC94BB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71F360-0274-4EB2-983E-50039165FF6B}" type="doc">
      <dgm:prSet loTypeId="urn:microsoft.com/office/officeart/2005/8/layout/list1" loCatId="list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0B8F7B-F57C-4F4C-86BE-8427D1CBE61E}" type="pres">
      <dgm:prSet presAssocID="{9771F360-0274-4EB2-983E-50039165FF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6D7A7C4-5196-4338-B1E1-F450ECFD58B6}" type="presOf" srcId="{9771F360-0274-4EB2-983E-50039165FF6B}" destId="{120B8F7B-F57C-4F4C-86BE-8427D1CBE61E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BF446-C6C3-4D3E-917B-1457D4142A66}" type="datetimeFigureOut">
              <a:rPr lang="ru-RU" smtClean="0"/>
              <a:pPr/>
              <a:t>12.03.2018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F2D74-A484-4477-9E5D-184CF6A78DA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66F46-52A1-4A48-8EE8-636D2F209A15}" type="datetimeFigureOut">
              <a:rPr lang="ru-RU" smtClean="0"/>
              <a:pPr/>
              <a:t>12.03.2018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6C8C4-A9D5-407F-81DA-19BBDFFF5C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66F46-52A1-4A48-8EE8-636D2F209A15}" type="datetimeFigureOut">
              <a:rPr lang="ru-RU" smtClean="0"/>
              <a:pPr/>
              <a:t>12.03.2018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6C8C4-A9D5-407F-81DA-19BBDFFF5C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66F46-52A1-4A48-8EE8-636D2F209A15}" type="datetimeFigureOut">
              <a:rPr lang="ru-RU" smtClean="0"/>
              <a:pPr/>
              <a:t>12.03.2018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6C8C4-A9D5-407F-81DA-19BBDFFF5C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66F46-52A1-4A48-8EE8-636D2F209A15}" type="datetimeFigureOut">
              <a:rPr lang="ru-RU" smtClean="0"/>
              <a:pPr/>
              <a:t>12.03.2018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6C8C4-A9D5-407F-81DA-19BBDFFF5C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66F46-52A1-4A48-8EE8-636D2F209A15}" type="datetimeFigureOut">
              <a:rPr lang="ru-RU" smtClean="0"/>
              <a:pPr/>
              <a:t>12.03.2018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6C8C4-A9D5-407F-81DA-19BBDFFF5C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66F46-52A1-4A48-8EE8-636D2F209A15}" type="datetimeFigureOut">
              <a:rPr lang="ru-RU" smtClean="0"/>
              <a:pPr/>
              <a:t>12.03.2018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6C8C4-A9D5-407F-81DA-19BBDFFF5C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66F46-52A1-4A48-8EE8-636D2F209A15}" type="datetimeFigureOut">
              <a:rPr lang="ru-RU" smtClean="0"/>
              <a:pPr/>
              <a:t>12.03.2018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6C8C4-A9D5-407F-81DA-19BBDFFF5C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66F46-52A1-4A48-8EE8-636D2F209A15}" type="datetimeFigureOut">
              <a:rPr lang="ru-RU" smtClean="0"/>
              <a:pPr/>
              <a:t>12.03.2018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6C8C4-A9D5-407F-81DA-19BBDFFF5C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66F46-52A1-4A48-8EE8-636D2F209A15}" type="datetimeFigureOut">
              <a:rPr lang="ru-RU" smtClean="0"/>
              <a:pPr/>
              <a:t>12.03.2018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6C8C4-A9D5-407F-81DA-19BBDFFF5C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66F46-52A1-4A48-8EE8-636D2F209A15}" type="datetimeFigureOut">
              <a:rPr lang="ru-RU" smtClean="0"/>
              <a:pPr/>
              <a:t>12.03.2018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6C8C4-A9D5-407F-81DA-19BBDFFF5C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66F46-52A1-4A48-8EE8-636D2F209A15}" type="datetimeFigureOut">
              <a:rPr lang="ru-RU" smtClean="0"/>
              <a:pPr/>
              <a:t>12.03.2018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6C8C4-A9D5-407F-81DA-19BBDFFF5CF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9866F46-52A1-4A48-8EE8-636D2F209A15}" type="datetimeFigureOut">
              <a:rPr lang="ru-RU" smtClean="0"/>
              <a:pPr/>
              <a:t>12.03.2018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D36C8C4-A9D5-407F-81DA-19BBDFFF5C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18.jpe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17.jpeg"/><Relationship Id="rId4" Type="http://schemas.openxmlformats.org/officeDocument/2006/relationships/diagramLayout" Target="../diagrams/layout2.xml"/><Relationship Id="rId9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967335"/>
            <a:ext cx="72007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Цікаві задачі для розумної малечі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5" name="Picture 3" descr="D:\Sample Pictures\школа\49270586_cifry_rs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313" y="1"/>
            <a:ext cx="4248150" cy="314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D:\Sample Pictures\школа\23.png"/>
          <p:cNvPicPr>
            <a:picLocks noChangeAspect="1" noChangeArrowheads="1"/>
          </p:cNvPicPr>
          <p:nvPr/>
        </p:nvPicPr>
        <p:blipFill>
          <a:blip r:embed="rId4" cstate="print"/>
          <a:srcRect l="32771" t="49831" r="34457"/>
          <a:stretch>
            <a:fillRect/>
          </a:stretch>
        </p:blipFill>
        <p:spPr bwMode="auto">
          <a:xfrm>
            <a:off x="250825" y="4509120"/>
            <a:ext cx="2088927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D:\Sample Pictures\школа\23.png"/>
          <p:cNvPicPr>
            <a:picLocks noChangeAspect="1" noChangeArrowheads="1"/>
          </p:cNvPicPr>
          <p:nvPr/>
        </p:nvPicPr>
        <p:blipFill>
          <a:blip r:embed="rId5" cstate="print"/>
          <a:srcRect l="32610" r="32608" b="52676"/>
          <a:stretch>
            <a:fillRect/>
          </a:stretch>
        </p:blipFill>
        <p:spPr bwMode="auto">
          <a:xfrm>
            <a:off x="6588125" y="4365104"/>
            <a:ext cx="212407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acer\Pictures\images (6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6978980" cy="2354840"/>
          </a:xfrm>
        </p:spPr>
        <p:txBody>
          <a:bodyPr/>
          <a:lstStyle/>
          <a:p>
            <a:r>
              <a:rPr lang="uk-UA" b="1" dirty="0" smtClean="0"/>
              <a:t>Прийшли до крамниці 4 жуки,       Купили на ніжки собі чобітки.  Ніжок по 6, як </a:t>
            </a:r>
            <a:r>
              <a:rPr lang="uk-UA" b="1" dirty="0" smtClean="0"/>
              <a:t>відомо, </a:t>
            </a:r>
            <a:r>
              <a:rPr lang="uk-UA" b="1" dirty="0" smtClean="0"/>
              <a:t>в жуків.  Скільки потрібно усіх чобітків</a:t>
            </a:r>
            <a:r>
              <a:rPr lang="en-US" b="1" dirty="0" smtClean="0"/>
              <a:t>?</a:t>
            </a:r>
            <a:endParaRPr lang="ru-RU" b="1" dirty="0"/>
          </a:p>
        </p:txBody>
      </p:sp>
      <p:pic>
        <p:nvPicPr>
          <p:cNvPr id="1027" name="Picture 3" descr="C:\Users\acer\Pictures\images (7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19" y="4149080"/>
            <a:ext cx="1656185" cy="1728192"/>
          </a:xfrm>
          <a:prstGeom prst="rect">
            <a:avLst/>
          </a:prstGeom>
          <a:noFill/>
        </p:spPr>
      </p:pic>
      <p:pic>
        <p:nvPicPr>
          <p:cNvPr id="1028" name="Picture 4" descr="C:\Users\acer\Pictures\images (7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7" y="5301208"/>
            <a:ext cx="1872208" cy="1556792"/>
          </a:xfrm>
          <a:prstGeom prst="rect">
            <a:avLst/>
          </a:prstGeom>
          <a:noFill/>
        </p:spPr>
      </p:pic>
      <p:pic>
        <p:nvPicPr>
          <p:cNvPr id="1029" name="Picture 5" descr="C:\Users\acer\Pictures\images (6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149080"/>
            <a:ext cx="2016223" cy="1728192"/>
          </a:xfrm>
          <a:prstGeom prst="rect">
            <a:avLst/>
          </a:prstGeom>
          <a:noFill/>
        </p:spPr>
      </p:pic>
      <p:pic>
        <p:nvPicPr>
          <p:cNvPr id="1030" name="Picture 6" descr="C:\Users\acer\Pictures\images (6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5229200"/>
            <a:ext cx="1786880" cy="1628800"/>
          </a:xfrm>
          <a:prstGeom prst="rect">
            <a:avLst/>
          </a:prstGeom>
          <a:noFill/>
        </p:spPr>
      </p:pic>
      <p:pic>
        <p:nvPicPr>
          <p:cNvPr id="1032" name="Picture 8" descr="C:\Users\acer\Pictures\Без названия (2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476672"/>
            <a:ext cx="1403648" cy="1944216"/>
          </a:xfrm>
          <a:prstGeom prst="rect">
            <a:avLst/>
          </a:prstGeom>
          <a:noFill/>
        </p:spPr>
      </p:pic>
      <p:sp>
        <p:nvSpPr>
          <p:cNvPr id="11" name="Текст 10"/>
          <p:cNvSpPr>
            <a:spLocks noGrp="1"/>
          </p:cNvSpPr>
          <p:nvPr>
            <p:ph type="body" idx="2"/>
          </p:nvPr>
        </p:nvSpPr>
        <p:spPr>
          <a:xfrm>
            <a:off x="7164288" y="2586574"/>
            <a:ext cx="1346300" cy="10618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atin typeface="Georgia" panose="02040502050405020303" pitchFamily="18" charset="0"/>
              </a:rPr>
              <a:t>24</a:t>
            </a:r>
            <a:endParaRPr lang="uk-UA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cer\Pictures\cvety-rasteniya-390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784976" cy="65973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2924944"/>
            <a:ext cx="4040188" cy="28803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Кролики жують </a:t>
            </a:r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траву.</a:t>
            </a:r>
            <a:endParaRPr lang="uk-UA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Їжте,я вам ще нарву.</a:t>
            </a:r>
          </a:p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 чотирьох клітках їх по п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ять.</a:t>
            </a:r>
          </a:p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Скільки всіх, прошу </a:t>
            </a:r>
            <a:r>
              <a:rPr lang="uk-UA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сказать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uk-UA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4860032" y="5936502"/>
          <a:ext cx="3930650" cy="45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5" descr="фаі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4008" y="260648"/>
            <a:ext cx="432048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cer\Pictures\images (11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4008" y="2996952"/>
            <a:ext cx="4104456" cy="2952327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547664" y="836712"/>
            <a:ext cx="158417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atin typeface="Georgia" panose="02040502050405020303" pitchFamily="18" charset="0"/>
              </a:rPr>
              <a:t>20</a:t>
            </a:r>
            <a:endParaRPr lang="uk-UA" sz="6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476672"/>
            <a:ext cx="5328592" cy="32403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i="1" dirty="0" smtClean="0"/>
              <a:t>Йшла до зайця в гості Лиска, </a:t>
            </a:r>
          </a:p>
          <a:p>
            <a:r>
              <a:rPr lang="uk-UA" b="1" i="1" dirty="0" smtClean="0"/>
              <a:t>Несла 7 пучків редиски. В кожному редисок – 5. Як усіх </a:t>
            </a:r>
            <a:r>
              <a:rPr lang="uk-UA" b="1" i="1" dirty="0" err="1" smtClean="0"/>
              <a:t>порахувать</a:t>
            </a:r>
            <a:r>
              <a:rPr lang="en-US" b="1" i="1" dirty="0" smtClean="0"/>
              <a:t>?</a:t>
            </a:r>
            <a:endParaRPr lang="ru-RU" b="1" i="1" dirty="0"/>
          </a:p>
        </p:txBody>
      </p:sp>
      <p:pic>
        <p:nvPicPr>
          <p:cNvPr id="1026" name="Picture 2" descr="C:\Users\acer\Pictures\Без названия (2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429000"/>
            <a:ext cx="4068974" cy="3429000"/>
          </a:xfrm>
          <a:prstGeom prst="rect">
            <a:avLst/>
          </a:prstGeom>
          <a:noFill/>
        </p:spPr>
      </p:pic>
      <p:pic>
        <p:nvPicPr>
          <p:cNvPr id="1027" name="Picture 3" descr="C:\Users\acer\Pictures\images (6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573016"/>
            <a:ext cx="4320480" cy="3284984"/>
          </a:xfrm>
          <a:prstGeom prst="rect">
            <a:avLst/>
          </a:prstGeom>
          <a:noFill/>
        </p:spPr>
      </p:pic>
      <p:pic>
        <p:nvPicPr>
          <p:cNvPr id="1028" name="Picture 4" descr="C:\Users\acer\Pictures\Без названия (2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4797152"/>
            <a:ext cx="1584176" cy="115212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444208" y="2204864"/>
            <a:ext cx="201622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latin typeface="Georgia" panose="02040502050405020303" pitchFamily="18" charset="0"/>
              </a:rPr>
              <a:t>35</a:t>
            </a:r>
            <a:endParaRPr lang="uk-U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H="1">
            <a:off x="467544" y="1752600"/>
            <a:ext cx="142056" cy="640080"/>
          </a:xfrm>
        </p:spPr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980728"/>
            <a:ext cx="4546848" cy="5328593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Сонце заливає </a:t>
            </a:r>
            <a:r>
              <a:rPr lang="uk-UA" b="1" dirty="0" smtClean="0">
                <a:solidFill>
                  <a:srgbClr val="00B050"/>
                </a:solidFill>
              </a:rPr>
              <a:t>клас.  </a:t>
            </a:r>
            <a:r>
              <a:rPr lang="uk-UA" b="1" dirty="0" smtClean="0">
                <a:solidFill>
                  <a:srgbClr val="00B050"/>
                </a:solidFill>
              </a:rPr>
              <a:t>Два вікна є в класі в нас.                         </a:t>
            </a:r>
          </a:p>
          <a:p>
            <a:r>
              <a:rPr lang="uk-UA" b="1" dirty="0" smtClean="0">
                <a:solidFill>
                  <a:srgbClr val="00B050"/>
                </a:solidFill>
              </a:rPr>
              <a:t> І на кожному із них    </a:t>
            </a:r>
            <a:endParaRPr lang="en-US" b="1" dirty="0" smtClean="0">
              <a:solidFill>
                <a:srgbClr val="00B050"/>
              </a:solidFill>
            </a:endParaRPr>
          </a:p>
          <a:p>
            <a:r>
              <a:rPr lang="uk-UA" b="1" dirty="0" smtClean="0">
                <a:solidFill>
                  <a:srgbClr val="00B050"/>
                </a:solidFill>
              </a:rPr>
              <a:t>По п</a:t>
            </a:r>
            <a:r>
              <a:rPr lang="en-US" b="1" dirty="0" smtClean="0">
                <a:solidFill>
                  <a:srgbClr val="00B050"/>
                </a:solidFill>
              </a:rPr>
              <a:t>’</a:t>
            </a:r>
            <a:r>
              <a:rPr lang="uk-UA" b="1" dirty="0" smtClean="0">
                <a:solidFill>
                  <a:srgbClr val="00B050"/>
                </a:solidFill>
              </a:rPr>
              <a:t>ять горщиків малих.                     Скільки всіх, скажіть </a:t>
            </a:r>
            <a:r>
              <a:rPr lang="uk-UA" b="1" dirty="0" smtClean="0">
                <a:solidFill>
                  <a:srgbClr val="00B050"/>
                </a:solidFill>
              </a:rPr>
              <a:t>мені,                      </a:t>
            </a:r>
            <a:endParaRPr lang="en-US" b="1" dirty="0" smtClean="0">
              <a:solidFill>
                <a:srgbClr val="00B050"/>
              </a:solidFill>
            </a:endParaRPr>
          </a:p>
          <a:p>
            <a:r>
              <a:rPr lang="uk-UA" b="1" dirty="0" smtClean="0">
                <a:solidFill>
                  <a:srgbClr val="00B050"/>
                </a:solidFill>
              </a:rPr>
              <a:t>  Зацвіте </a:t>
            </a:r>
            <a:r>
              <a:rPr lang="uk-UA" b="1" dirty="0" smtClean="0">
                <a:solidFill>
                  <a:srgbClr val="00B050"/>
                </a:solidFill>
              </a:rPr>
              <a:t>навесні</a:t>
            </a:r>
            <a:r>
              <a:rPr lang="en-US" b="1" dirty="0" smtClean="0">
                <a:solidFill>
                  <a:srgbClr val="00B050"/>
                </a:solidFill>
              </a:rPr>
              <a:t>?</a:t>
            </a:r>
            <a:endParaRPr lang="uk-UA" b="1" dirty="0" smtClean="0">
              <a:solidFill>
                <a:srgbClr val="00B050"/>
              </a:solidFill>
            </a:endParaRPr>
          </a:p>
          <a:p>
            <a:endParaRPr lang="uk-UA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uk-UA" dirty="0" smtClean="0"/>
              <a:t>    </a:t>
            </a:r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4"/>
          </p:nvPr>
        </p:nvGraphicFramePr>
        <p:xfrm>
          <a:off x="4652963" y="1447800"/>
          <a:ext cx="3930650" cy="348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Рисунок 12" descr="67444_or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16216" y="0"/>
            <a:ext cx="2376263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6" descr="images (14).jpg"/>
          <p:cNvPicPr>
            <a:picLocks noChangeAspect="1"/>
          </p:cNvPicPr>
          <p:nvPr/>
        </p:nvPicPr>
        <p:blipFill>
          <a:blip r:embed="rId9" cstate="print"/>
          <a:srcRect r="67271" b="54918"/>
          <a:stretch>
            <a:fillRect/>
          </a:stretch>
        </p:blipFill>
        <p:spPr bwMode="auto">
          <a:xfrm>
            <a:off x="6876256" y="2636913"/>
            <a:ext cx="2016223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4" descr="фінік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285751"/>
            <a:ext cx="1728192" cy="23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8" descr="images (45)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60232" y="4653136"/>
            <a:ext cx="2269456" cy="188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0" descr="кислиця.jp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076056" y="2780928"/>
            <a:ext cx="187220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4358585" y="5286020"/>
            <a:ext cx="2085623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latin typeface="Georgia" panose="02040502050405020303" pitchFamily="18" charset="0"/>
              </a:rPr>
              <a:t>10</a:t>
            </a:r>
            <a:endParaRPr lang="uk-UA" sz="7200" b="1" dirty="0"/>
          </a:p>
        </p:txBody>
      </p:sp>
    </p:spTree>
  </p:cSld>
  <p:clrMapOvr>
    <a:masterClrMapping/>
  </p:clrMapOvr>
  <p:transition advTm="0">
    <p:dissolv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Времена год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26988"/>
            <a:ext cx="9361488" cy="70739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5940152" cy="4221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Плете старанно лисиця</a:t>
            </a:r>
            <a:br>
              <a:rPr lang="uk-UA" sz="2800" b="1" dirty="0" smtClean="0">
                <a:solidFill>
                  <a:srgbClr val="C00000"/>
                </a:solidFill>
              </a:rPr>
            </a:br>
            <a:r>
              <a:rPr lang="uk-UA" sz="2800" b="1" dirty="0" smtClean="0">
                <a:solidFill>
                  <a:srgbClr val="C00000"/>
                </a:solidFill>
              </a:rPr>
              <a:t>двом внучатам рукавички:</a:t>
            </a:r>
          </a:p>
          <a:p>
            <a:endParaRPr lang="uk-UA" sz="2800" b="1" dirty="0" smtClean="0">
              <a:solidFill>
                <a:srgbClr val="C00000"/>
              </a:solidFill>
            </a:endParaRPr>
          </a:p>
          <a:p>
            <a:r>
              <a:rPr lang="uk-UA" sz="2800" b="1" dirty="0" err="1" smtClean="0">
                <a:solidFill>
                  <a:srgbClr val="C00000"/>
                </a:solidFill>
              </a:rPr>
              <a:t>“Подарую</a:t>
            </a:r>
            <a:r>
              <a:rPr lang="uk-UA" sz="2800" b="1" dirty="0" smtClean="0">
                <a:solidFill>
                  <a:srgbClr val="C00000"/>
                </a:solidFill>
              </a:rPr>
              <a:t> вам,онуки,</a:t>
            </a:r>
          </a:p>
          <a:p>
            <a:r>
              <a:rPr lang="uk-UA" sz="2800" b="1" dirty="0" smtClean="0">
                <a:solidFill>
                  <a:srgbClr val="C00000"/>
                </a:solidFill>
              </a:rPr>
              <a:t> рукавичок по дві штуки</a:t>
            </a:r>
            <a:r>
              <a:rPr lang="uk-UA" sz="2800" b="1" dirty="0" smtClean="0">
                <a:solidFill>
                  <a:srgbClr val="C00000"/>
                </a:solidFill>
              </a:rPr>
              <a:t>.</a:t>
            </a:r>
            <a:endParaRPr lang="uk-UA" sz="2800" b="1" dirty="0" smtClean="0">
              <a:solidFill>
                <a:srgbClr val="C00000"/>
              </a:solidFill>
            </a:endParaRPr>
          </a:p>
          <a:p>
            <a:endParaRPr lang="uk-UA" sz="2800" b="1" dirty="0" smtClean="0">
              <a:solidFill>
                <a:srgbClr val="C00000"/>
              </a:solidFill>
            </a:endParaRPr>
          </a:p>
          <a:p>
            <a:r>
              <a:rPr lang="uk-UA" sz="2800" b="1" dirty="0" smtClean="0">
                <a:solidFill>
                  <a:srgbClr val="C00000"/>
                </a:solidFill>
              </a:rPr>
              <a:t> Бережіть їх не губіть</a:t>
            </a:r>
            <a:r>
              <a:rPr lang="uk-UA" sz="2800" b="1" dirty="0" smtClean="0">
                <a:solidFill>
                  <a:srgbClr val="C00000"/>
                </a:solidFill>
              </a:rPr>
              <a:t>!” </a:t>
            </a:r>
            <a:endParaRPr lang="uk-UA" sz="2800" b="1" dirty="0" smtClean="0">
              <a:solidFill>
                <a:srgbClr val="C00000"/>
              </a:solidFill>
            </a:endParaRPr>
          </a:p>
          <a:p>
            <a:r>
              <a:rPr lang="uk-UA" sz="2800" b="1" dirty="0" smtClean="0">
                <a:solidFill>
                  <a:srgbClr val="C00000"/>
                </a:solidFill>
              </a:rPr>
              <a:t>Скільки всіх, </a:t>
            </a:r>
            <a:r>
              <a:rPr lang="uk-UA" sz="2800" b="1" dirty="0" smtClean="0">
                <a:solidFill>
                  <a:srgbClr val="C00000"/>
                </a:solidFill>
              </a:rPr>
              <a:t>перелічіть</a:t>
            </a:r>
            <a:r>
              <a:rPr lang="en-US" sz="2800" b="1" dirty="0" smtClean="0">
                <a:solidFill>
                  <a:srgbClr val="C00000"/>
                </a:solidFill>
              </a:rPr>
              <a:t>?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C:\Users\acer\Pictures\images (1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005064"/>
            <a:ext cx="3636910" cy="3168352"/>
          </a:xfrm>
          <a:prstGeom prst="rect">
            <a:avLst/>
          </a:prstGeom>
          <a:noFill/>
        </p:spPr>
      </p:pic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7380312" y="260648"/>
            <a:ext cx="1306968" cy="12464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en-US" sz="7200" b="1" dirty="0" smtClean="0">
                <a:latin typeface="Georgia" panose="02040502050405020303" pitchFamily="18" charset="0"/>
              </a:rPr>
              <a:t>4</a:t>
            </a:r>
            <a:endParaRPr lang="uk-U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Pictures\Без названия (1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18" y="260649"/>
            <a:ext cx="9011782" cy="62646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39552" y="0"/>
            <a:ext cx="5548952" cy="347362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Мишки втрьох знайшли </a:t>
            </a:r>
            <a:r>
              <a:rPr lang="uk-UA" dirty="0" smtClean="0"/>
              <a:t>дупло.             </a:t>
            </a:r>
            <a:r>
              <a:rPr lang="uk-UA" dirty="0" smtClean="0"/>
              <a:t>Там 27 горішків було.                         Дуже мишки пораділи,                            порівну все поділили.</a:t>
            </a:r>
          </a:p>
          <a:p>
            <a:r>
              <a:rPr lang="uk-UA" dirty="0" smtClean="0"/>
              <a:t>По скільки, скажи-но, горішків             Дісталося кожній із мишок</a:t>
            </a:r>
            <a:r>
              <a:rPr lang="en-US" dirty="0" smtClean="0"/>
              <a:t>?</a:t>
            </a:r>
            <a:endParaRPr lang="uk-UA" dirty="0" smtClean="0"/>
          </a:p>
        </p:txBody>
      </p:sp>
      <p:pic>
        <p:nvPicPr>
          <p:cNvPr id="1027" name="Picture 3" descr="C:\Users\acer\Pictures\Без названия (16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645024"/>
            <a:ext cx="2499445" cy="230425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358585" y="3789040"/>
            <a:ext cx="136554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latin typeface="Georgia" panose="02040502050405020303" pitchFamily="18" charset="0"/>
              </a:rPr>
              <a:t>9</a:t>
            </a:r>
            <a:endParaRPr lang="uk-UA" sz="5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55976" y="3789040"/>
            <a:ext cx="136554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latin typeface="Georgia" panose="02040502050405020303" pitchFamily="18" charset="0"/>
              </a:rPr>
              <a:t>9</a:t>
            </a:r>
            <a:endParaRPr lang="uk-UA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cer\Pictures\images (6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496944" cy="597666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8059100" cy="4724402"/>
          </a:xfrm>
        </p:spPr>
        <p:txBody>
          <a:bodyPr/>
          <a:lstStyle/>
          <a:p>
            <a:r>
              <a:rPr lang="uk-UA" dirty="0" smtClean="0"/>
              <a:t>Використані джерела:</a:t>
            </a:r>
          </a:p>
          <a:p>
            <a:endParaRPr lang="uk-UA" sz="1400" dirty="0" smtClean="0"/>
          </a:p>
          <a:p>
            <a:r>
              <a:rPr lang="uk-UA" sz="1400" dirty="0" err="1" smtClean="0"/>
              <a:t>Гребенькова</a:t>
            </a:r>
            <a:r>
              <a:rPr lang="uk-UA" sz="1400" dirty="0" smtClean="0"/>
              <a:t> Л.О.  </a:t>
            </a:r>
            <a:r>
              <a:rPr lang="uk-UA" sz="1400" dirty="0" err="1" smtClean="0"/>
              <a:t>“Зимові</a:t>
            </a:r>
            <a:r>
              <a:rPr lang="uk-UA" sz="1400" dirty="0" smtClean="0"/>
              <a:t> </a:t>
            </a:r>
            <a:r>
              <a:rPr lang="uk-UA" sz="1400" dirty="0" err="1" smtClean="0"/>
              <a:t>вправи”</a:t>
            </a:r>
            <a:r>
              <a:rPr lang="uk-UA" sz="1400" dirty="0" smtClean="0"/>
              <a:t>  -  </a:t>
            </a:r>
            <a:r>
              <a:rPr lang="uk-UA" sz="1400" dirty="0" err="1" smtClean="0"/>
              <a:t>Вид.”Ранок”</a:t>
            </a:r>
            <a:r>
              <a:rPr lang="uk-UA" sz="1400" dirty="0" smtClean="0"/>
              <a:t> , 2011.</a:t>
            </a:r>
          </a:p>
          <a:p>
            <a:endParaRPr lang="uk-UA" sz="1400" dirty="0" smtClean="0"/>
          </a:p>
          <a:p>
            <a:r>
              <a:rPr lang="uk-UA" sz="1400" dirty="0" smtClean="0"/>
              <a:t>Ковальчук Л. </a:t>
            </a:r>
            <a:r>
              <a:rPr lang="uk-UA" sz="1400" dirty="0" err="1" smtClean="0"/>
              <a:t>“Цікаві</a:t>
            </a:r>
            <a:r>
              <a:rPr lang="uk-UA" sz="1400" dirty="0" smtClean="0"/>
              <a:t> задачі не для </a:t>
            </a:r>
            <a:r>
              <a:rPr lang="uk-UA" sz="1400" dirty="0" err="1" smtClean="0"/>
              <a:t>ледачих”</a:t>
            </a:r>
            <a:r>
              <a:rPr lang="uk-UA" sz="1400" dirty="0" smtClean="0"/>
              <a:t> – “ Початкова </a:t>
            </a:r>
            <a:r>
              <a:rPr lang="uk-UA" sz="1400" dirty="0" err="1" smtClean="0"/>
              <a:t>школа”</a:t>
            </a:r>
            <a:r>
              <a:rPr lang="uk-UA" sz="1400" dirty="0" smtClean="0"/>
              <a:t> </a:t>
            </a:r>
            <a:r>
              <a:rPr lang="uk-UA" sz="1400" dirty="0" smtClean="0"/>
              <a:t>, №2, 2018</a:t>
            </a:r>
          </a:p>
          <a:p>
            <a:endParaRPr lang="uk-UA" sz="1400" dirty="0" smtClean="0"/>
          </a:p>
          <a:p>
            <a:r>
              <a:rPr lang="uk-UA" sz="1400" dirty="0" smtClean="0"/>
              <a:t>Для оформлення використані джерела </a:t>
            </a:r>
            <a:r>
              <a:rPr lang="uk-UA" sz="1400" dirty="0" err="1" smtClean="0"/>
              <a:t>інтернет</a:t>
            </a:r>
            <a:r>
              <a:rPr lang="uk-UA" sz="1400" dirty="0" smtClean="0"/>
              <a:t> ресурсу.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503</TotalTime>
  <Words>198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55</cp:revision>
  <dcterms:created xsi:type="dcterms:W3CDTF">2018-02-27T16:23:53Z</dcterms:created>
  <dcterms:modified xsi:type="dcterms:W3CDTF">2018-03-12T17:27:48Z</dcterms:modified>
</cp:coreProperties>
</file>