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4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7605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3060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1580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83375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3829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4866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6451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5343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4475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997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740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456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735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1322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449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03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5386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print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F920-6F44-4283-8B2E-1DF94EE58EAE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C18ED-C84F-4D66-80C1-704360745F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58056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7922" y="2015718"/>
            <a:ext cx="8144134" cy="2937164"/>
          </a:xfrm>
        </p:spPr>
        <p:txBody>
          <a:bodyPr/>
          <a:lstStyle/>
          <a:p>
            <a:r>
              <a:rPr lang="uk-UA" b="1" dirty="0" smtClean="0">
                <a:ln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unga" panose="020B0502040204020203" pitchFamily="34" charset="0"/>
              </a:rPr>
              <a:t>Права та свободи </a:t>
            </a:r>
            <a:br>
              <a:rPr lang="uk-UA" b="1" dirty="0" smtClean="0">
                <a:ln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unga" panose="020B0502040204020203" pitchFamily="34" charset="0"/>
              </a:rPr>
            </a:br>
            <a:r>
              <a:rPr lang="uk-UA" b="1" dirty="0" smtClean="0">
                <a:ln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unga" panose="020B0502040204020203" pitchFamily="34" charset="0"/>
              </a:rPr>
              <a:t>людини і громадянина</a:t>
            </a:r>
            <a:r>
              <a:rPr lang="ru-RU" b="1" dirty="0">
                <a:ln/>
                <a:solidFill>
                  <a:srgbClr val="92D05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unga" panose="020B0502040204020203" pitchFamily="34" charset="0"/>
              </a:rPr>
              <a:t/>
            </a:r>
            <a:br>
              <a:rPr lang="ru-RU" b="1" dirty="0">
                <a:ln/>
                <a:solidFill>
                  <a:srgbClr val="92D05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unga" panose="020B0502040204020203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Підготувала група ПЗ-17-2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547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5371" y="33963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555673" y="33963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47114" y="478301"/>
            <a:ext cx="10142806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Права і свободи людини в</a:t>
            </a:r>
            <a:br>
              <a:rPr lang="uk-UA" dirty="0"/>
            </a:br>
            <a:r>
              <a:rPr lang="uk-UA" dirty="0"/>
              <a:t>Конституції України( це статті:</a:t>
            </a:r>
            <a:endParaRPr lang="ru-RU" dirty="0"/>
          </a:p>
          <a:p>
            <a:r>
              <a:rPr lang="uk-UA" dirty="0"/>
              <a:t>■	25 — право на громадянство:</a:t>
            </a:r>
            <a:endParaRPr lang="ru-RU" dirty="0"/>
          </a:p>
          <a:p>
            <a:r>
              <a:rPr lang="uk-UA" dirty="0"/>
              <a:t>■	27 — право на життя:</a:t>
            </a:r>
            <a:endParaRPr lang="ru-RU" dirty="0"/>
          </a:p>
          <a:p>
            <a:r>
              <a:rPr lang="uk-UA" dirty="0"/>
              <a:t>■	28 — право на повагу гідності:</a:t>
            </a:r>
            <a:endParaRPr lang="ru-RU" dirty="0"/>
          </a:p>
          <a:p>
            <a:r>
              <a:rPr lang="uk-UA" dirty="0"/>
              <a:t>■	29 — право на свободу і власну недоторканність;</a:t>
            </a:r>
            <a:endParaRPr lang="ru-RU" dirty="0"/>
          </a:p>
          <a:p>
            <a:r>
              <a:rPr lang="uk-UA" dirty="0"/>
              <a:t>■	30 — право недоторканності житла:</a:t>
            </a:r>
            <a:endParaRPr lang="ru-RU" dirty="0"/>
          </a:p>
          <a:p>
            <a:r>
              <a:rPr lang="uk-UA" dirty="0"/>
              <a:t>■	31 — таємниця листування, недоторканність особистого </a:t>
            </a:r>
            <a:r>
              <a:rPr lang="uk-UA" dirty="0" smtClean="0"/>
              <a:t>життя</a:t>
            </a:r>
            <a:r>
              <a:rPr lang="uk-UA" dirty="0"/>
              <a:t>;</a:t>
            </a:r>
            <a:endParaRPr lang="ru-RU" dirty="0"/>
          </a:p>
          <a:p>
            <a:r>
              <a:rPr lang="uk-UA" dirty="0"/>
              <a:t>■	33 — свобода пересування:</a:t>
            </a:r>
            <a:endParaRPr lang="ru-RU" dirty="0"/>
          </a:p>
          <a:p>
            <a:r>
              <a:rPr lang="uk-UA" dirty="0"/>
              <a:t>■	34 — свобода думки і слова:</a:t>
            </a:r>
            <a:endParaRPr lang="ru-RU" dirty="0"/>
          </a:p>
          <a:p>
            <a:r>
              <a:rPr lang="uk-UA" dirty="0"/>
              <a:t>■	35 — свобода світогляду:</a:t>
            </a:r>
            <a:endParaRPr lang="ru-RU" dirty="0"/>
          </a:p>
          <a:p>
            <a:r>
              <a:rPr lang="uk-UA" dirty="0"/>
              <a:t>■	40 — право звертання до органів державної влади:</a:t>
            </a:r>
            <a:endParaRPr lang="ru-RU" dirty="0"/>
          </a:p>
          <a:p>
            <a:r>
              <a:rPr lang="uk-UA" dirty="0"/>
              <a:t>■	48 — право на гідний життєвий рівень;</a:t>
            </a:r>
            <a:endParaRPr lang="ru-RU" dirty="0"/>
          </a:p>
          <a:p>
            <a:r>
              <a:rPr lang="uk-UA" dirty="0"/>
              <a:t>■	49 — право на безпечне для життя середовище;</a:t>
            </a:r>
            <a:endParaRPr lang="ru-RU" dirty="0"/>
          </a:p>
          <a:p>
            <a:r>
              <a:rPr lang="uk-UA" dirty="0"/>
              <a:t>■	51 — право на свободу сім'ї;</a:t>
            </a:r>
            <a:endParaRPr lang="ru-RU" dirty="0"/>
          </a:p>
          <a:p>
            <a:r>
              <a:rPr lang="uk-UA" dirty="0"/>
              <a:t>■	52 — право на дітей;</a:t>
            </a:r>
            <a:endParaRPr lang="ru-RU" dirty="0"/>
          </a:p>
          <a:p>
            <a:r>
              <a:rPr lang="uk-UA" dirty="0"/>
              <a:t>■	55 — право на судовий захист своїх прав і свобод;</a:t>
            </a:r>
            <a:endParaRPr lang="ru-RU" dirty="0"/>
          </a:p>
          <a:p>
            <a:r>
              <a:rPr lang="uk-UA" dirty="0"/>
              <a:t>■	56 — право на відшкодування збитків; 57 — право захисту своїх прав і</a:t>
            </a:r>
            <a:br>
              <a:rPr lang="uk-UA" dirty="0"/>
            </a:br>
            <a:r>
              <a:rPr lang="uk-UA" dirty="0"/>
              <a:t>обов’язків:</a:t>
            </a:r>
            <a:endParaRPr lang="ru-RU" dirty="0"/>
          </a:p>
          <a:p>
            <a:r>
              <a:rPr lang="uk-UA" dirty="0"/>
              <a:t>■	58 — право не відповідати за дії. які під час їх вчинення не були</a:t>
            </a:r>
            <a:br>
              <a:rPr lang="uk-UA" dirty="0"/>
            </a:br>
            <a:r>
              <a:rPr lang="uk-UA" dirty="0"/>
              <a:t>визнані законом як правопорушення;;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410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8806" y="2665387"/>
            <a:ext cx="51222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dirty="0"/>
              <a:t>Права і свободи людини і громадянина залежно від спрямованості потреб особи щодо сфери суспільних відносин поділяються на природні, особисті, політичні, економічні, гуманітарні, соціальні.</a:t>
            </a:r>
            <a:endParaRPr lang="ru-RU" dirty="0"/>
          </a:p>
          <a:p>
            <a:r>
              <a:rPr lang="uk-UA" dirty="0"/>
              <a:t>До природних праві свобод людини належать право на життя, на свободу та особисту недоторканність, на безпечне для життя і здоров'я довкілля, на охорону здоров'я та медичну допомогу, на достатній життєвий рівень — свій і сім'ї.</a:t>
            </a:r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86712" y="942109"/>
            <a:ext cx="764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uk-UA" sz="3200" dirty="0"/>
              <a:t>Права і свободи людини і громадянина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7008" y="2549787"/>
            <a:ext cx="5929468" cy="364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925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914243" y="799145"/>
            <a:ext cx="4281055" cy="2272146"/>
          </a:xfrm>
          <a:prstGeom prst="ellipse">
            <a:avLst/>
          </a:prstGeom>
          <a:effectLst>
            <a:reflection blurRad="6350" stA="58000" endPos="54000" dist="127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97527" y="3735711"/>
            <a:ext cx="4281055" cy="2272146"/>
          </a:xfrm>
          <a:prstGeom prst="ellipse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/>
              <a:t>моральні або природні права</a:t>
            </a: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996545" y="3735711"/>
            <a:ext cx="4281055" cy="2272146"/>
          </a:xfrm>
          <a:prstGeom prst="ellipse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юридичні </a:t>
            </a:r>
            <a:r>
              <a:rPr lang="uk-UA" dirty="0" smtClean="0"/>
              <a:t>права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914242" y="799145"/>
            <a:ext cx="4281055" cy="2272146"/>
          </a:xfrm>
          <a:prstGeom prst="ellipse">
            <a:avLst/>
          </a:prstGeom>
          <a:solidFill>
            <a:schemeClr val="accent1"/>
          </a:solidFill>
          <a:effectLst>
            <a:reflection blurRad="1270000" stA="58000" endPos="54000" dist="127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/>
              <a:t>Поняття права людини</a:t>
            </a:r>
            <a:endParaRPr lang="ru-RU"/>
          </a:p>
        </p:txBody>
      </p:sp>
      <p:cxnSp>
        <p:nvCxnSpPr>
          <p:cNvPr id="8" name="Прямая со стрелкой 7"/>
          <p:cNvCxnSpPr>
            <a:stCxn id="6" idx="3"/>
            <a:endCxn id="4" idx="0"/>
          </p:cNvCxnSpPr>
          <p:nvPr/>
        </p:nvCxnSpPr>
        <p:spPr>
          <a:xfrm flipH="1">
            <a:off x="3138055" y="2738543"/>
            <a:ext cx="1403133" cy="997168"/>
          </a:xfrm>
          <a:prstGeom prst="straightConnector1">
            <a:avLst/>
          </a:prstGeom>
          <a:ln w="63500">
            <a:headEnd w="lg" len="lg"/>
            <a:tailEnd type="triangle" w="lg" len="lg"/>
          </a:ln>
          <a:effectLst>
            <a:reflection stA="45000" endPos="65000" dist="1270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5"/>
            <a:endCxn id="5" idx="0"/>
          </p:cNvCxnSpPr>
          <p:nvPr/>
        </p:nvCxnSpPr>
        <p:spPr>
          <a:xfrm>
            <a:off x="7568351" y="2738543"/>
            <a:ext cx="1568722" cy="997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5" idx="0"/>
          </p:cNvCxnSpPr>
          <p:nvPr/>
        </p:nvCxnSpPr>
        <p:spPr>
          <a:xfrm>
            <a:off x="7568351" y="2738543"/>
            <a:ext cx="1568722" cy="997168"/>
          </a:xfrm>
          <a:prstGeom prst="straightConnector1">
            <a:avLst/>
          </a:prstGeom>
          <a:ln w="63500">
            <a:headEnd w="lg" len="lg"/>
            <a:tailEnd type="triangle" w="lg" len="lg"/>
          </a:ln>
          <a:effectLst>
            <a:reflection stA="45000" endPos="65000" dist="1270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1337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2" y="2476358"/>
            <a:ext cx="38172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Права людини — це невідчужувані свободи і права особи, які індивід отримує в силу свого народження, основне поняття природного і, взагалі, будь-якого права в цілому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1372" y="217715"/>
            <a:ext cx="7634514" cy="572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287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5714" y="1857827"/>
            <a:ext cx="25545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Права людини охоплюють громадянські права і політичні свободи, економічні, соціальні і культурні права, а також права спільнот, тобто дітей, жінок, національних меншин, народів тощо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0229" y="528541"/>
            <a:ext cx="8640848" cy="576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97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9257" y="769256"/>
            <a:ext cx="7377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Свобода людини — це спроможність людини діяти відповідно до своїх інтересів і мети; це можливість власного, незалежного вибору того чи іншого рішення.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88" t="2181" r="1129" b="3781"/>
          <a:stretch/>
        </p:blipFill>
        <p:spPr>
          <a:xfrm>
            <a:off x="4804229" y="2332442"/>
            <a:ext cx="7111999" cy="425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917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11771" y="1241200"/>
            <a:ext cx="27683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Свободу людини визначають певні </a:t>
            </a:r>
            <a:r>
              <a:rPr lang="uk-UA" dirty="0" smtClean="0"/>
              <a:t>ознаки:</a:t>
            </a:r>
            <a:endParaRPr lang="ru-RU" dirty="0"/>
          </a:p>
          <a:p>
            <a:r>
              <a:rPr lang="uk-UA" dirty="0"/>
              <a:t>■	люди є вільними від народження</a:t>
            </a:r>
            <a:endParaRPr lang="ru-RU" dirty="0"/>
          </a:p>
          <a:p>
            <a:r>
              <a:rPr lang="uk-UA" dirty="0"/>
              <a:t>■	людина має право робити все, за винятком того, що прямо заборонено чинним законодавством</a:t>
            </a:r>
            <a:endParaRPr lang="ru-RU" dirty="0"/>
          </a:p>
          <a:p>
            <a:r>
              <a:rPr lang="uk-UA" dirty="0"/>
              <a:t>■	у демократичному суспільстві саме держава є головним гарантом свободи людини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8649" y="740230"/>
            <a:ext cx="8304483" cy="552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482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527" y="2805546"/>
            <a:ext cx="3228109" cy="1233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Види свободи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13564" y="5167746"/>
            <a:ext cx="3228109" cy="1233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/>
              <a:t>Свобода дії</a:t>
            </a:r>
            <a:r>
              <a:rPr lang="ru-RU"/>
              <a:t> коли людина не заблокована фізично у здійсненні певних операцій</a:t>
            </a:r>
            <a:br>
              <a:rPr lang="ru-RU"/>
            </a:b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661564" y="3422073"/>
            <a:ext cx="3228109" cy="161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u="sng"/>
              <a:t>Свобода волі</a:t>
            </a:r>
            <a:r>
              <a:rPr lang="uk-UA"/>
              <a:t>: витання того, що сама л юди-</a:t>
            </a:r>
            <a:br>
              <a:rPr lang="uk-UA"/>
            </a:br>
            <a:r>
              <a:rPr lang="uk-UA"/>
              <a:t>на с* вихідним пунктом у внутрішньому став-</a:t>
            </a:r>
            <a:br>
              <a:rPr lang="uk-UA"/>
            </a:br>
            <a:r>
              <a:rPr lang="uk-UA"/>
              <a:t>ленні до будь-чого.</a:t>
            </a:r>
            <a:endParaRPr lang="ru-RU"/>
          </a:p>
          <a:p>
            <a:r>
              <a:rPr lang="uk-UA"/>
              <a:t> 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661564" y="1932707"/>
            <a:ext cx="3228109" cy="1357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u="sng" dirty="0"/>
              <a:t>Внутрішня свобода</a:t>
            </a:r>
            <a:r>
              <a:rPr lang="uk-UA" dirty="0"/>
              <a:t> вміння зберігати розкутість та сміливість думки ш будь-яких</a:t>
            </a:r>
            <a:br>
              <a:rPr lang="uk-UA" dirty="0"/>
            </a:br>
            <a:r>
              <a:rPr lang="uk-UA" dirty="0"/>
              <a:t>обставин життя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13564" y="512619"/>
            <a:ext cx="3228109" cy="1233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/>
              <a:t>Зовнішня свобода</a:t>
            </a:r>
            <a:r>
              <a:rPr lang="ru-RU"/>
              <a:t>. можливість змінювати обставини життя практично, реально</a:t>
            </a:r>
          </a:p>
        </p:txBody>
      </p:sp>
      <p:cxnSp>
        <p:nvCxnSpPr>
          <p:cNvPr id="10" name="Прямая со стрелкой 9"/>
          <p:cNvCxnSpPr>
            <a:stCxn id="2" idx="0"/>
            <a:endCxn id="6" idx="1"/>
          </p:cNvCxnSpPr>
          <p:nvPr/>
        </p:nvCxnSpPr>
        <p:spPr>
          <a:xfrm flipV="1">
            <a:off x="1849582" y="1129146"/>
            <a:ext cx="2763982" cy="16764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3"/>
            <a:endCxn id="5" idx="1"/>
          </p:cNvCxnSpPr>
          <p:nvPr/>
        </p:nvCxnSpPr>
        <p:spPr>
          <a:xfrm flipV="1">
            <a:off x="3463636" y="2611580"/>
            <a:ext cx="4197928" cy="81049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3"/>
            <a:endCxn id="4" idx="1"/>
          </p:cNvCxnSpPr>
          <p:nvPr/>
        </p:nvCxnSpPr>
        <p:spPr>
          <a:xfrm>
            <a:off x="3463636" y="3422073"/>
            <a:ext cx="4197928" cy="80702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2"/>
            <a:endCxn id="3" idx="1"/>
          </p:cNvCxnSpPr>
          <p:nvPr/>
        </p:nvCxnSpPr>
        <p:spPr>
          <a:xfrm>
            <a:off x="1849582" y="4038600"/>
            <a:ext cx="2763982" cy="174567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9212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3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049486" y="827314"/>
            <a:ext cx="1915885" cy="123371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ln/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unga" panose="020B0502040204020203" pitchFamily="34" charset="0"/>
              </a:rPr>
              <a:t>Права та свободи </a:t>
            </a:r>
            <a:br>
              <a:rPr lang="uk-UA" b="1" dirty="0">
                <a:ln/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unga" panose="020B0502040204020203" pitchFamily="34" charset="0"/>
              </a:rPr>
            </a:br>
            <a:r>
              <a:rPr lang="uk-UA" b="1" dirty="0">
                <a:ln/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Tunga" panose="020B0502040204020203" pitchFamily="34" charset="0"/>
              </a:rPr>
              <a:t>людини і громадянина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94657" y="4252685"/>
            <a:ext cx="1872343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Політичні права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09144" y="4615543"/>
            <a:ext cx="1872343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Економічні права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959600" y="3396343"/>
            <a:ext cx="1872343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Соціальні та культурні права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85200" y="1850572"/>
            <a:ext cx="1872343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Особисті права громадян </a:t>
            </a:r>
            <a:r>
              <a:rPr lang="uk-UA" dirty="0" err="1" smtClean="0"/>
              <a:t>україни</a:t>
            </a:r>
            <a:endParaRPr lang="ru-RU" dirty="0"/>
          </a:p>
        </p:txBody>
      </p:sp>
      <p:cxnSp>
        <p:nvCxnSpPr>
          <p:cNvPr id="8" name="Прямая со стрелкой 7"/>
          <p:cNvCxnSpPr>
            <a:stCxn id="2" idx="2"/>
            <a:endCxn id="3" idx="0"/>
          </p:cNvCxnSpPr>
          <p:nvPr/>
        </p:nvCxnSpPr>
        <p:spPr>
          <a:xfrm flipH="1">
            <a:off x="1730829" y="2061029"/>
            <a:ext cx="3276600" cy="21916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4" idx="0"/>
          </p:cNvCxnSpPr>
          <p:nvPr/>
        </p:nvCxnSpPr>
        <p:spPr>
          <a:xfrm>
            <a:off x="5007429" y="2061029"/>
            <a:ext cx="137887" cy="25545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  <a:endCxn id="5" idx="1"/>
          </p:cNvCxnSpPr>
          <p:nvPr/>
        </p:nvCxnSpPr>
        <p:spPr>
          <a:xfrm>
            <a:off x="5007429" y="2061029"/>
            <a:ext cx="1952171" cy="19449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2"/>
            <a:endCxn id="6" idx="1"/>
          </p:cNvCxnSpPr>
          <p:nvPr/>
        </p:nvCxnSpPr>
        <p:spPr>
          <a:xfrm>
            <a:off x="5007429" y="2061029"/>
            <a:ext cx="3577771" cy="39914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906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103</TotalTime>
  <Words>245</Words>
  <Application>Microsoft Office PowerPoint</Application>
  <PresentationFormat>Произвольный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Берлин</vt:lpstr>
      <vt:lpstr>Права та свободи  людини і громадянина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та свободи  людини і громадянина</dc:title>
  <dc:creator>Иван Иван</dc:creator>
  <cp:lastModifiedBy>User</cp:lastModifiedBy>
  <cp:revision>12</cp:revision>
  <dcterms:created xsi:type="dcterms:W3CDTF">2017-12-13T14:46:13Z</dcterms:created>
  <dcterms:modified xsi:type="dcterms:W3CDTF">2017-12-14T06:29:57Z</dcterms:modified>
</cp:coreProperties>
</file>