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30"/>
  </p:notesMasterIdLst>
  <p:sldIdLst>
    <p:sldId id="256" r:id="rId5"/>
    <p:sldId id="260" r:id="rId6"/>
    <p:sldId id="261" r:id="rId7"/>
    <p:sldId id="259" r:id="rId8"/>
    <p:sldId id="262" r:id="rId9"/>
    <p:sldId id="257" r:id="rId10"/>
    <p:sldId id="266" r:id="rId11"/>
    <p:sldId id="263" r:id="rId12"/>
    <p:sldId id="264" r:id="rId13"/>
    <p:sldId id="265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0" r:id="rId22"/>
    <p:sldId id="276" r:id="rId23"/>
    <p:sldId id="277" r:id="rId24"/>
    <p:sldId id="278" r:id="rId25"/>
    <p:sldId id="271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528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AE696-E1AE-44CF-A5C8-0AA583E642D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B382-CC2F-487F-A462-D2C304F4F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8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9768" y="170822"/>
            <a:ext cx="7003701" cy="2331218"/>
          </a:xfrm>
          <a:noFill/>
        </p:spPr>
        <p:txBody>
          <a:bodyPr>
            <a:noAutofit/>
          </a:bodyPr>
          <a:lstStyle/>
          <a:p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Позакласне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 3 «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Таємничий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голос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 за 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І.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Цілик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МІСТОрія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3600" b="1" i="1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3600" b="1" i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892947"/>
              </p:ext>
            </p:extLst>
          </p:nvPr>
        </p:nvGraphicFramePr>
        <p:xfrm>
          <a:off x="2933700" y="877875"/>
          <a:ext cx="3867150" cy="602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40803" imgH="9252332" progId="Word.Document.8">
                  <p:embed/>
                </p:oleObj>
              </mc:Choice>
              <mc:Fallback>
                <p:oleObj name="Document" r:id="rId3" imgW="5940803" imgH="925233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3700" y="877875"/>
                        <a:ext cx="3867150" cy="6021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3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Блок 2 (Історія)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33625"/>
            <a:ext cx="7886700" cy="3843338"/>
          </a:xfrm>
        </p:spPr>
        <p:txBody>
          <a:bodyPr>
            <a:normAutofit/>
          </a:bodyPr>
          <a:lstStyle/>
          <a:p>
            <a:pPr marL="28575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0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Завдання:</a:t>
            </a:r>
            <a:r>
              <a:rPr lang="uk-UA" sz="4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4000" b="1" i="1" dirty="0">
                <a:latin typeface="Times New Roman"/>
                <a:ea typeface="Calibri"/>
                <a:cs typeface="Times New Roman"/>
              </a:rPr>
              <a:t>Стисло перекажіть історію  написання твору «</a:t>
            </a:r>
            <a:r>
              <a:rPr lang="uk-UA" sz="4000" b="1" i="1" dirty="0" err="1">
                <a:latin typeface="Times New Roman"/>
                <a:ea typeface="Calibri"/>
                <a:cs typeface="Times New Roman"/>
              </a:rPr>
              <a:t>МІСТОрія</a:t>
            </a:r>
            <a:r>
              <a:rPr lang="uk-UA" sz="4000" b="1" i="1" dirty="0">
                <a:latin typeface="Times New Roman"/>
                <a:ea typeface="Calibri"/>
                <a:cs typeface="Times New Roman"/>
              </a:rPr>
              <a:t> однієї дружби».</a:t>
            </a:r>
            <a:endParaRPr lang="ru-RU" sz="4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Блок 3 (РАЦС)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99" y="1320801"/>
            <a:ext cx="4604451" cy="284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9550" y="1314450"/>
            <a:ext cx="4371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(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РАЦС)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—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розлучень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смертей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9626" y="4848225"/>
            <a:ext cx="8181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defTabSz="685800">
              <a:spcBef>
                <a:spcPts val="750"/>
              </a:spcBef>
            </a:pPr>
            <a:r>
              <a:rPr lang="uk-UA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В 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Україні з'явились після появи декрету «О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гражданском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браке, о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детях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и о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ведении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книг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актов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состояния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 від 18 грудня 1917 року, невдовзі після Жовтневого перевороту. До цього відповідні функції виконувала тільки церква.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06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9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Виступіть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держслужбовця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видайте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І.Цілик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МІСТОрія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658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868362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Блок 4 (Театр)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249" y="2324100"/>
            <a:ext cx="8467725" cy="3409950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Завдання :</a:t>
            </a:r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4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Розкажіть про героїв твору від їх імені. Відношення героїв до Міста.</a:t>
            </a:r>
            <a:endParaRPr lang="ru-RU" sz="4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31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Блок 5 (Фізична культура)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2791619"/>
            <a:ext cx="3905250" cy="2419350"/>
          </a:xfrm>
        </p:spPr>
      </p:pic>
    </p:spTree>
    <p:extLst>
      <p:ext uri="{BB962C8B-B14F-4D97-AF65-F5344CB8AC3E}">
        <p14:creationId xmlns:p14="http://schemas.microsoft.com/office/powerpoint/2010/main" val="40148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Блок 6 (Краєзнавство)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441960">
              <a:lnSpc>
                <a:spcPct val="150000"/>
              </a:lnSpc>
              <a:spcAft>
                <a:spcPts val="0"/>
              </a:spcAft>
            </a:pPr>
            <a:r>
              <a:rPr lang="uk-UA" sz="2400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Краєзна́вство</a:t>
            </a:r>
            <a:r>
              <a:rPr lang="uk-UA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— збір, накопичення і популяризація відомостей про певну територію з різних точок зору: географії, геології, метеорології, рослинного і тваринного світу, населення, господарства, історії, культури тощо.</a:t>
            </a:r>
            <a:endParaRPr lang="ru-RU" sz="1800" dirty="0">
              <a:ea typeface="Calibri"/>
              <a:cs typeface="Times New Roman"/>
            </a:endParaRPr>
          </a:p>
          <a:p>
            <a:pPr marL="457200" indent="441960">
              <a:lnSpc>
                <a:spcPct val="150000"/>
              </a:lnSpc>
              <a:spcAft>
                <a:spcPts val="0"/>
              </a:spcAft>
            </a:pPr>
            <a:r>
              <a:rPr lang="uk-UA" sz="2400" i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Краєзна́вець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— дослідник, що вивчає історію, географію, економіку, етнографію, культуру, мистецтво, пам'ятки певного регіону, краю.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49" y="1171575"/>
            <a:ext cx="84677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Виступіть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краєзнавців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коротко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однокласникам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уособлюють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трагізм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9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3700" y="282392"/>
            <a:ext cx="6203050" cy="1203508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uk-UA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 7 (Міні-диспут)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25" y="152399"/>
            <a:ext cx="7753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1960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Диспут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(від лат.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Disputare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міркувати, сперечатися) — різновид дискусії, публічне обговорення тієї чи іншої важливої для присутніх проблеми, яке, як правило, завчасно готується і пов'язане з реальним життям, власним досвідом учасників.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900489"/>
            <a:ext cx="3943349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3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981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</a:t>
            </a:r>
            <a:r>
              <a:rPr lang="ru-RU" sz="4800" b="1" i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бес</a:t>
            </a:r>
            <a:r>
              <a:rPr lang="uk-UA" sz="4800" b="1" i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800" b="1" i="1" dirty="0" smtClean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4800" b="1" i="1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9" name="Group 92"/>
          <p:cNvGrpSpPr>
            <a:grpSpLocks/>
          </p:cNvGrpSpPr>
          <p:nvPr/>
        </p:nvGrpSpPr>
        <p:grpSpPr bwMode="auto">
          <a:xfrm>
            <a:off x="2014538" y="2084388"/>
            <a:ext cx="5076825" cy="530225"/>
            <a:chOff x="1269" y="1313"/>
            <a:chExt cx="3198" cy="334"/>
          </a:xfrm>
        </p:grpSpPr>
        <p:sp>
          <p:nvSpPr>
            <p:cNvPr id="340" name="AutoShape 3"/>
            <p:cNvSpPr>
              <a:spLocks noChangeArrowheads="1"/>
            </p:cNvSpPr>
            <p:nvPr/>
          </p:nvSpPr>
          <p:spPr bwMode="gray">
            <a:xfrm>
              <a:off x="1427" y="1313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uk-UA" dirty="0" smtClean="0">
                  <a:solidFill>
                    <a:prstClr val="black"/>
                  </a:solidFill>
                </a:rPr>
                <a:t>   </a:t>
              </a:r>
              <a:r>
                <a:rPr lang="uk-UA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Назвіть столицю України.</a:t>
              </a: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2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34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345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6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48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4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9" name="Group 93"/>
          <p:cNvGrpSpPr>
            <a:grpSpLocks/>
          </p:cNvGrpSpPr>
          <p:nvPr/>
        </p:nvGrpSpPr>
        <p:grpSpPr bwMode="auto">
          <a:xfrm>
            <a:off x="2012950" y="2819400"/>
            <a:ext cx="5070475" cy="549275"/>
            <a:chOff x="1268" y="1776"/>
            <a:chExt cx="3194" cy="346"/>
          </a:xfrm>
        </p:grpSpPr>
        <p:sp>
          <p:nvSpPr>
            <p:cNvPr id="350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  </a:t>
              </a:r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Хто заснував Київ?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2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353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35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58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4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59" name="Group 94"/>
          <p:cNvGrpSpPr>
            <a:grpSpLocks/>
          </p:cNvGrpSpPr>
          <p:nvPr/>
        </p:nvGrpSpPr>
        <p:grpSpPr bwMode="auto">
          <a:xfrm>
            <a:off x="1970882" y="3509168"/>
            <a:ext cx="5067300" cy="547687"/>
            <a:chOff x="1270" y="2247"/>
            <a:chExt cx="3192" cy="345"/>
          </a:xfrm>
        </p:grpSpPr>
        <p:sp>
          <p:nvSpPr>
            <p:cNvPr id="360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1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Звідки ми знаємо про це?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2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63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64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66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7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8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69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65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70" name="Group 95"/>
          <p:cNvGrpSpPr>
            <a:grpSpLocks/>
          </p:cNvGrpSpPr>
          <p:nvPr/>
        </p:nvGrpSpPr>
        <p:grpSpPr bwMode="auto">
          <a:xfrm>
            <a:off x="2012950" y="4221163"/>
            <a:ext cx="5087938" cy="655637"/>
            <a:chOff x="1268" y="2659"/>
            <a:chExt cx="3205" cy="413"/>
          </a:xfrm>
        </p:grpSpPr>
        <p:sp>
          <p:nvSpPr>
            <p:cNvPr id="371" name="AutoShape 33"/>
            <p:cNvSpPr>
              <a:spLocks noChangeArrowheads="1"/>
            </p:cNvSpPr>
            <p:nvPr/>
          </p:nvSpPr>
          <p:spPr bwMode="gray">
            <a:xfrm>
              <a:off x="1422" y="26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2" name="Text Box 41"/>
            <p:cNvSpPr txBox="1">
              <a:spLocks noChangeArrowheads="1"/>
            </p:cNvSpPr>
            <p:nvPr/>
          </p:nvSpPr>
          <p:spPr bwMode="gray">
            <a:xfrm>
              <a:off x="1536" y="2659"/>
              <a:ext cx="293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які ще твори ви знаєте, що розповідають про Київ ?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3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74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75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377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8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9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80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6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81" name="Group 96"/>
          <p:cNvGrpSpPr>
            <a:grpSpLocks/>
          </p:cNvGrpSpPr>
          <p:nvPr/>
        </p:nvGrpSpPr>
        <p:grpSpPr bwMode="auto">
          <a:xfrm>
            <a:off x="2012950" y="5032376"/>
            <a:ext cx="5064125" cy="646112"/>
            <a:chOff x="1268" y="3170"/>
            <a:chExt cx="3190" cy="407"/>
          </a:xfrm>
        </p:grpSpPr>
        <p:sp>
          <p:nvSpPr>
            <p:cNvPr id="382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3" name="Text Box 52"/>
            <p:cNvSpPr txBox="1">
              <a:spLocks noChangeArrowheads="1"/>
            </p:cNvSpPr>
            <p:nvPr/>
          </p:nvSpPr>
          <p:spPr bwMode="gray">
            <a:xfrm>
              <a:off x="1521" y="3170"/>
              <a:ext cx="26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які прислів’я та приказки ви знаєте про Київ?</a:t>
              </a:r>
              <a:endPara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4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385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387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8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90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6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8360"/>
              </p:ext>
            </p:extLst>
          </p:nvPr>
        </p:nvGraphicFramePr>
        <p:xfrm>
          <a:off x="2857500" y="894865"/>
          <a:ext cx="4029075" cy="595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окумент" r:id="rId3" imgW="5940803" imgH="8781795" progId="Word.Document.12">
                  <p:embed/>
                </p:oleObj>
              </mc:Choice>
              <mc:Fallback>
                <p:oleObj name="Документ" r:id="rId3" imgW="5940803" imgH="8781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7500" y="894865"/>
                        <a:ext cx="4029075" cy="595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1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0073"/>
            <a:ext cx="8629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41960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«Головне – це люди. Ці будівельники, кілька мільйонів інших громадян, твої мама і тато, й навіть ти сама – то і є місто. І поки мої мешканці не знайдуть спільної мови, я ніколи не зможу бути по-справжньому могутнім. Ось в чому річ.»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305300"/>
            <a:ext cx="4199466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2438400"/>
            <a:ext cx="384175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64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553" y="378574"/>
            <a:ext cx="8017806" cy="898895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диспуту:</a:t>
            </a:r>
            <a:endParaRPr lang="ru-RU" sz="4400" b="1" i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729751" y="2057400"/>
            <a:ext cx="4800600" cy="635000"/>
            <a:chOff x="1728" y="1472"/>
            <a:chExt cx="3024" cy="400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</p:grpSp>
      <p:grpSp>
        <p:nvGrpSpPr>
          <p:cNvPr id="79" name="Group 60"/>
          <p:cNvGrpSpPr>
            <a:grpSpLocks/>
          </p:cNvGrpSpPr>
          <p:nvPr/>
        </p:nvGrpSpPr>
        <p:grpSpPr bwMode="auto">
          <a:xfrm>
            <a:off x="2752154" y="2955924"/>
            <a:ext cx="4889500" cy="635000"/>
            <a:chOff x="1728" y="2048"/>
            <a:chExt cx="3080" cy="400"/>
          </a:xfrm>
        </p:grpSpPr>
        <p:sp>
          <p:nvSpPr>
            <p:cNvPr id="80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Text Box 62"/>
            <p:cNvSpPr txBox="1">
              <a:spLocks noChangeArrowheads="1"/>
            </p:cNvSpPr>
            <p:nvPr/>
          </p:nvSpPr>
          <p:spPr bwMode="auto">
            <a:xfrm>
              <a:off x="2068" y="2064"/>
              <a:ext cx="27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82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5" name="Group 116"/>
          <p:cNvGrpSpPr>
            <a:grpSpLocks/>
          </p:cNvGrpSpPr>
          <p:nvPr/>
        </p:nvGrpSpPr>
        <p:grpSpPr bwMode="auto">
          <a:xfrm>
            <a:off x="2729751" y="3886200"/>
            <a:ext cx="4800600" cy="635000"/>
            <a:chOff x="1728" y="2624"/>
            <a:chExt cx="3024" cy="400"/>
          </a:xfrm>
        </p:grpSpPr>
        <p:sp>
          <p:nvSpPr>
            <p:cNvPr id="136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Text Box 118"/>
            <p:cNvSpPr txBox="1">
              <a:spLocks noChangeArrowheads="1"/>
            </p:cNvSpPr>
            <p:nvPr/>
          </p:nvSpPr>
          <p:spPr bwMode="auto">
            <a:xfrm>
              <a:off x="2352" y="2626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138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1" name="Group 172"/>
          <p:cNvGrpSpPr>
            <a:grpSpLocks/>
          </p:cNvGrpSpPr>
          <p:nvPr/>
        </p:nvGrpSpPr>
        <p:grpSpPr bwMode="auto">
          <a:xfrm>
            <a:off x="2729751" y="4800600"/>
            <a:ext cx="4800600" cy="635000"/>
            <a:chOff x="1728" y="3200"/>
            <a:chExt cx="3024" cy="400"/>
          </a:xfrm>
        </p:grpSpPr>
        <p:sp>
          <p:nvSpPr>
            <p:cNvPr id="192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Text Box 174"/>
            <p:cNvSpPr txBox="1">
              <a:spLocks noChangeArrowheads="1"/>
            </p:cNvSpPr>
            <p:nvPr/>
          </p:nvSpPr>
          <p:spPr bwMode="auto">
            <a:xfrm>
              <a:off x="2352" y="320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194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95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269299" y="2237261"/>
            <a:ext cx="435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Calibri"/>
              </a:rPr>
              <a:t>Чи погоджуєтесь ви з цим виразом?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1337" y="2872646"/>
            <a:ext cx="542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Calibri"/>
              </a:rPr>
              <a:t>Скажіть, будь ласка, а люди є найкращою частиною  міста чи навпаки – найстрашнішою?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9299" y="3858993"/>
            <a:ext cx="529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Чому Місто вирішило потоваришувати з Танею? Кого вона уособлює?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9338" y="4706998"/>
            <a:ext cx="5247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Calibri"/>
              </a:rPr>
              <a:t>Перш за все, що треба робити задля користі сучасного міста?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Calibri"/>
                <a:cs typeface="Times New Roman"/>
              </a:rPr>
              <a:t>Що нового ви дізналися? </a:t>
            </a:r>
            <a:endParaRPr lang="uk-UA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Чого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навчилися? </a:t>
            </a:r>
            <a:endParaRPr lang="uk-UA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Що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усвідомили? </a:t>
            </a:r>
            <a:endParaRPr lang="uk-UA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Чи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було щось складним для вас? Що саме та чому? </a:t>
            </a:r>
            <a:endParaRPr lang="uk-UA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Сподобався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урок? </a:t>
            </a:r>
            <a:endParaRPr lang="uk-UA" sz="24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що сподобалося більш за все?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5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15106"/>
            <a:ext cx="2076450" cy="2200275"/>
          </a:xfrm>
        </p:spPr>
      </p:pic>
      <p:sp>
        <p:nvSpPr>
          <p:cNvPr id="5" name="TextBox 4"/>
          <p:cNvSpPr txBox="1"/>
          <p:nvPr/>
        </p:nvSpPr>
        <p:spPr>
          <a:xfrm>
            <a:off x="552450" y="2114550"/>
            <a:ext cx="826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Середній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рівень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ілюстрації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МІСТОрія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дружби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та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скласти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карту про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подорожі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головних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Достатній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рівень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Скласти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міні-промову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використавши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ПАДН- формулу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час </a:t>
            </a:r>
            <a:r>
              <a:rPr lang="ru-RU" sz="24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висловлювання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ПАДН-формула :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П(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позиція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– «Я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вважаю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…»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А(аргумент) – « Тому,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…»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 (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доказ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– « Я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можу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довести на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прикладі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…»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Н(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наслідок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– «Тому я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роблю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…»</a:t>
            </a:r>
          </a:p>
          <a:p>
            <a:pPr lvl="0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2400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Високий</a:t>
            </a:r>
            <a:r>
              <a:rPr lang="ru-RU" sz="2400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рівень</a:t>
            </a: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презентацію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буктрейлер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книгою І.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Цілик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МІСТОрія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дружби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33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025" y="1122363"/>
            <a:ext cx="8267700" cy="1820862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b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найкращого!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37814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42" y="3212124"/>
            <a:ext cx="7886700" cy="1327274"/>
          </a:xfrm>
        </p:spPr>
        <p:txBody>
          <a:bodyPr>
            <a:noAutofit/>
          </a:bodyPr>
          <a:lstStyle/>
          <a:p>
            <a:pPr algn="ctr"/>
            <a:r>
              <a:rPr lang="uk-UA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Молодці!!!</a:t>
            </a:r>
            <a:endParaRPr lang="ru-RU" sz="9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52" y="117292"/>
            <a:ext cx="2533650" cy="2609850"/>
          </a:xfrm>
        </p:spPr>
      </p:pic>
    </p:spTree>
    <p:extLst>
      <p:ext uri="{BB962C8B-B14F-4D97-AF65-F5344CB8AC3E}">
        <p14:creationId xmlns:p14="http://schemas.microsoft.com/office/powerpoint/2010/main" val="24372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81883"/>
            <a:ext cx="8229601" cy="3868794"/>
          </a:xfrm>
          <a:noFill/>
        </p:spPr>
        <p:txBody>
          <a:bodyPr>
            <a:noAutofit/>
          </a:bodyPr>
          <a:lstStyle/>
          <a:p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- Головне –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люди, -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сухувато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відказало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.-… І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знайдуть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зможу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по-справжньому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могутнім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Ось в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b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br>
              <a:rPr lang="ru-RU" sz="3200" b="1" i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 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Цілик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МІСТОрія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3200" b="1" i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80" y="2813538"/>
            <a:ext cx="7886700" cy="1097836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роботи на сьогодні</a:t>
            </a:r>
            <a:endParaRPr lang="ru-RU" sz="4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111863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Яка інформація чекає мене сьогодні?</a:t>
            </a:r>
            <a:endParaRPr lang="ru-RU" sz="4400" b="1" i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2133600" y="4267200"/>
            <a:ext cx="5105400" cy="555625"/>
            <a:chOff x="1248" y="1440"/>
            <a:chExt cx="3216" cy="350"/>
          </a:xfrm>
        </p:grpSpPr>
        <p:sp>
          <p:nvSpPr>
            <p:cNvPr id="24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0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Пам’ятки історії та культури м. Києва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     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2" name="Group 7"/>
          <p:cNvGrpSpPr>
            <a:grpSpLocks/>
          </p:cNvGrpSpPr>
          <p:nvPr/>
        </p:nvGrpSpPr>
        <p:grpSpPr bwMode="auto">
          <a:xfrm>
            <a:off x="2171700" y="5922666"/>
            <a:ext cx="5199063" cy="555625"/>
            <a:chOff x="1248" y="2030"/>
            <a:chExt cx="3275" cy="350"/>
          </a:xfrm>
        </p:grpSpPr>
        <p:sp>
          <p:nvSpPr>
            <p:cNvPr id="25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5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2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Чому люди є невід’ємною частиною міста ?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7" name="Group 12"/>
          <p:cNvGrpSpPr>
            <a:grpSpLocks/>
          </p:cNvGrpSpPr>
          <p:nvPr/>
        </p:nvGrpSpPr>
        <p:grpSpPr bwMode="auto">
          <a:xfrm>
            <a:off x="2133600" y="2566193"/>
            <a:ext cx="6418263" cy="555625"/>
            <a:chOff x="1248" y="2640"/>
            <a:chExt cx="4043" cy="350"/>
          </a:xfrm>
        </p:grpSpPr>
        <p:sp>
          <p:nvSpPr>
            <p:cNvPr id="25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0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9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Історія написання твору « </a:t>
              </a:r>
              <a:r>
                <a:rPr lang="uk-UA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МІСТОрія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однієї дружби» 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2" name="Group 17"/>
          <p:cNvGrpSpPr>
            <a:grpSpLocks/>
          </p:cNvGrpSpPr>
          <p:nvPr/>
        </p:nvGrpSpPr>
        <p:grpSpPr bwMode="auto">
          <a:xfrm>
            <a:off x="2133600" y="3429000"/>
            <a:ext cx="5105400" cy="555625"/>
            <a:chOff x="1248" y="3230"/>
            <a:chExt cx="3216" cy="350"/>
          </a:xfrm>
        </p:grpSpPr>
        <p:sp>
          <p:nvSpPr>
            <p:cNvPr id="26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6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 таке РАЦС ?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7" name="Group 22"/>
          <p:cNvGrpSpPr>
            <a:grpSpLocks/>
          </p:cNvGrpSpPr>
          <p:nvPr/>
        </p:nvGrpSpPr>
        <p:grpSpPr bwMode="auto">
          <a:xfrm>
            <a:off x="2133600" y="5127625"/>
            <a:ext cx="5105400" cy="555625"/>
            <a:chOff x="1248" y="3230"/>
            <a:chExt cx="3216" cy="350"/>
          </a:xfrm>
        </p:grpSpPr>
        <p:sp>
          <p:nvSpPr>
            <p:cNvPr id="26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0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 таке диспут ? Правила диспуту.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    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2264693" y="1693862"/>
            <a:ext cx="5105400" cy="555625"/>
            <a:chOff x="1248" y="2030"/>
            <a:chExt cx="3216" cy="35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5" y="2044"/>
              <a:ext cx="31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uk-UA" sz="2400" b="1" dirty="0" smtClean="0">
                  <a:solidFill>
                    <a:srgbClr val="FFFFFF"/>
                  </a:solidFill>
                </a:rPr>
                <a:t>   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 таке біографія ? Хто такий біограф ?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200150"/>
            <a:ext cx="770572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1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Блок 1 (Біографія)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99" y="4069581"/>
            <a:ext cx="7886700" cy="3253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βίος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γράφειν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— 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07" y="1320130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500" y="1426866"/>
            <a:ext cx="5314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Біографія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 (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грец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. β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ιος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 — життя,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грец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2400" dirty="0" err="1">
                <a:latin typeface="Times New Roman"/>
                <a:ea typeface="Calibri"/>
                <a:cs typeface="Times New Roman"/>
              </a:rPr>
              <a:t>γρ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αφω — пишу), також життєпис — опис життя якої-небудь людини. В основі біографії — описання життя, творчості тощо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4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5900"/>
            <a:ext cx="8362950" cy="4691063"/>
          </a:xfrm>
        </p:spPr>
        <p:txBody>
          <a:bodyPr/>
          <a:lstStyle/>
          <a:p>
            <a:pPr marL="0" lvl="0" indent="0">
              <a:buNone/>
            </a:pPr>
            <a:r>
              <a:rPr lang="ru-RU" sz="6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Виступіть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біографів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Ірини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Цілик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склавши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анкету за </a:t>
            </a:r>
            <a:r>
              <a:rPr lang="ru-RU" sz="6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поданим</a:t>
            </a:r>
            <a:r>
              <a:rPr lang="ru-RU" sz="6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планом. </a:t>
            </a:r>
          </a:p>
        </p:txBody>
      </p:sp>
    </p:spTree>
    <p:extLst>
      <p:ext uri="{BB962C8B-B14F-4D97-AF65-F5344CB8AC3E}">
        <p14:creationId xmlns:p14="http://schemas.microsoft.com/office/powerpoint/2010/main" val="3542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744</Words>
  <Application>Microsoft Office PowerPoint</Application>
  <PresentationFormat>Экран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Document</vt:lpstr>
      <vt:lpstr>Документ</vt:lpstr>
      <vt:lpstr>Позакласне читання № 3 «Таємничий голос міста» ( за  твором І. Цілик «МІСТОрія однієї дружби»).</vt:lpstr>
      <vt:lpstr>Фронтальна бесіда</vt:lpstr>
      <vt:lpstr>Молодці!!!</vt:lpstr>
      <vt:lpstr>« - Головне – це люди, - сухувато відказало Місто.-… І поки мої мешканці не знайдуть спільної мови, я ніколи  не зможу бути по-справжньому могутнім. Ось в чому річ.»        ( І. Цілик. «МІСТОрія однієї дружби»)</vt:lpstr>
      <vt:lpstr>План роботи на сьогодні</vt:lpstr>
      <vt:lpstr>1. Яка інформація чекає мене сьогодні?</vt:lpstr>
      <vt:lpstr>Презентация PowerPoint</vt:lpstr>
      <vt:lpstr>2. Блок 1 (Біографія)</vt:lpstr>
      <vt:lpstr>Презентация PowerPoint</vt:lpstr>
      <vt:lpstr>Презентация PowerPoint</vt:lpstr>
      <vt:lpstr>3. Блок 2 (Історія)</vt:lpstr>
      <vt:lpstr>4. Блок 3 (РАЦС)</vt:lpstr>
      <vt:lpstr> </vt:lpstr>
      <vt:lpstr>5. Блок 4 (Театр)</vt:lpstr>
      <vt:lpstr>6. Блок 5 (Фізична культура)</vt:lpstr>
      <vt:lpstr>7. Блок 6 (Краєзнавство)</vt:lpstr>
      <vt:lpstr>Презентация PowerPoint</vt:lpstr>
      <vt:lpstr>Блок 7 (Міні-диспут)</vt:lpstr>
      <vt:lpstr>Презентация PowerPoint</vt:lpstr>
      <vt:lpstr>Презентация PowerPoint</vt:lpstr>
      <vt:lpstr>Презентация PowerPoint</vt:lpstr>
      <vt:lpstr>Питання диспуту:</vt:lpstr>
      <vt:lpstr>Підсумок уроку</vt:lpstr>
      <vt:lpstr>Домашнє завдання</vt:lpstr>
      <vt:lpstr>Дякую за увагу! Усього найкращого!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маша</cp:lastModifiedBy>
  <cp:revision>68</cp:revision>
  <dcterms:created xsi:type="dcterms:W3CDTF">2014-11-21T11:00:06Z</dcterms:created>
  <dcterms:modified xsi:type="dcterms:W3CDTF">2018-03-03T14:26:36Z</dcterms:modified>
</cp:coreProperties>
</file>