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62" r:id="rId4"/>
    <p:sldId id="274" r:id="rId5"/>
    <p:sldId id="265" r:id="rId6"/>
    <p:sldId id="277" r:id="rId7"/>
    <p:sldId id="267" r:id="rId8"/>
    <p:sldId id="268" r:id="rId9"/>
    <p:sldId id="271" r:id="rId10"/>
    <p:sldId id="272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3" d="100"/>
          <a:sy n="53" d="100"/>
        </p:scale>
        <p:origin x="-99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691BE-24B5-490D-B9FC-3F66A3951790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BB3F5-6FAA-4FB2-953E-DB425D5AB1A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691BE-24B5-490D-B9FC-3F66A3951790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BB3F5-6FAA-4FB2-953E-DB425D5AB1A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691BE-24B5-490D-B9FC-3F66A3951790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BB3F5-6FAA-4FB2-953E-DB425D5AB1A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691BE-24B5-490D-B9FC-3F66A3951790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BB3F5-6FAA-4FB2-953E-DB425D5AB1A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691BE-24B5-490D-B9FC-3F66A3951790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BB3F5-6FAA-4FB2-953E-DB425D5AB1A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691BE-24B5-490D-B9FC-3F66A3951790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BB3F5-6FAA-4FB2-953E-DB425D5AB1A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691BE-24B5-490D-B9FC-3F66A3951790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BB3F5-6FAA-4FB2-953E-DB425D5AB1A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691BE-24B5-490D-B9FC-3F66A3951790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BB3F5-6FAA-4FB2-953E-DB425D5AB1A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691BE-24B5-490D-B9FC-3F66A3951790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BB3F5-6FAA-4FB2-953E-DB425D5AB1A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691BE-24B5-490D-B9FC-3F66A3951790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BB3F5-6FAA-4FB2-953E-DB425D5AB1A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691BE-24B5-490D-B9FC-3F66A3951790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BB3F5-6FAA-4FB2-953E-DB425D5AB1A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09691BE-24B5-490D-B9FC-3F66A3951790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6DBB3F5-6FAA-4FB2-953E-DB425D5AB1A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3795" y="5580730"/>
            <a:ext cx="6231930" cy="656582"/>
          </a:xfrm>
        </p:spPr>
        <p:txBody>
          <a:bodyPr/>
          <a:lstStyle/>
          <a:p>
            <a:pPr algn="r"/>
            <a:r>
              <a:rPr lang="uk-UA" b="1" dirty="0" smtClean="0">
                <a:solidFill>
                  <a:srgbClr val="002060"/>
                </a:solidFill>
              </a:rPr>
              <a:t>Підготував відділ новин культури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9087" y="692696"/>
            <a:ext cx="7721345" cy="2441239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</a:rPr>
              <a:t>У </a:t>
            </a:r>
            <a:r>
              <a:rPr lang="ru-RU" sz="4400" dirty="0" err="1">
                <a:solidFill>
                  <a:schemeClr val="accent1">
                    <a:lumMod val="75000"/>
                  </a:schemeClr>
                </a:solidFill>
              </a:rPr>
              <a:t>світі</a:t>
            </a:r>
            <a:r>
              <a:rPr lang="ru-RU" sz="44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4400" dirty="0" err="1">
                <a:solidFill>
                  <a:schemeClr val="accent1">
                    <a:lumMod val="75000"/>
                  </a:schemeClr>
                </a:solidFill>
              </a:rPr>
              <a:t>народних</a:t>
            </a:r>
            <a:r>
              <a:rPr lang="ru-RU" sz="44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4400" dirty="0" err="1">
                <a:solidFill>
                  <a:schemeClr val="accent1">
                    <a:lumMod val="75000"/>
                  </a:schemeClr>
                </a:solidFill>
              </a:rPr>
              <a:t>українських</a:t>
            </a:r>
            <a:r>
              <a:rPr lang="ru-RU" sz="44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</a:rPr>
              <a:t>ремесел</a:t>
            </a:r>
            <a:endParaRPr lang="ru-RU" sz="44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5725" y="-24733"/>
            <a:ext cx="14382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50" y="-24733"/>
            <a:ext cx="14382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382" y="3404267"/>
            <a:ext cx="2671498" cy="217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5735" y="2552845"/>
            <a:ext cx="2438400" cy="2520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9436" y="2204864"/>
            <a:ext cx="2268537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51520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2467" y="251356"/>
            <a:ext cx="50770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</a:rPr>
              <a:t>Розпис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 –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</a:rPr>
              <a:t>це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</a:rPr>
              <a:t>особливий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 вид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</a:rPr>
              <a:t>мистецтва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655458"/>
            <a:ext cx="3643774" cy="2781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285" y="1746997"/>
            <a:ext cx="3502619" cy="2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1560" y="651466"/>
            <a:ext cx="74888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В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</a:rPr>
              <a:t>Україні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</a:rPr>
              <a:t>здавна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</a:rPr>
              <a:t>відомі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</a:rPr>
              <a:t>такі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</a:rPr>
              <a:t>види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</a:rPr>
              <a:t>розпису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, як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</a:rPr>
              <a:t>Опішнянський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  на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</a:rPr>
              <a:t>Полтавщині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</a:rPr>
              <a:t>Петриківський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 на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</a:rPr>
              <a:t>Дніпропетровщині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uk-UA" sz="2000" b="1" dirty="0" smtClean="0">
                <a:solidFill>
                  <a:schemeClr val="tx2">
                    <a:lumMod val="75000"/>
                  </a:schemeClr>
                </a:solidFill>
              </a:rPr>
              <a:t>та </a:t>
            </a:r>
            <a:r>
              <a:rPr lang="uk-UA" sz="2000" b="1" dirty="0" err="1" smtClean="0">
                <a:solidFill>
                  <a:schemeClr val="tx2">
                    <a:lumMod val="75000"/>
                  </a:schemeClr>
                </a:solidFill>
              </a:rPr>
              <a:t>Косівський</a:t>
            </a:r>
            <a:r>
              <a:rPr lang="uk-UA" sz="2000" b="1" dirty="0" smtClean="0">
                <a:solidFill>
                  <a:schemeClr val="tx2">
                    <a:lumMod val="75000"/>
                  </a:schemeClr>
                </a:solidFill>
              </a:rPr>
              <a:t> на </a:t>
            </a:r>
            <a:r>
              <a:rPr lang="uk-UA" sz="2000" b="1" dirty="0" err="1">
                <a:solidFill>
                  <a:schemeClr val="tx2">
                    <a:lumMod val="75000"/>
                  </a:schemeClr>
                </a:solidFill>
              </a:rPr>
              <a:t>І</a:t>
            </a:r>
            <a:r>
              <a:rPr lang="uk-UA" sz="2000" b="1" dirty="0" err="1" smtClean="0">
                <a:solidFill>
                  <a:schemeClr val="tx2">
                    <a:lumMod val="75000"/>
                  </a:schemeClr>
                </a:solidFill>
              </a:rPr>
              <a:t>вано</a:t>
            </a:r>
            <a:r>
              <a:rPr lang="uk-UA" sz="2000" b="1" dirty="0" smtClean="0">
                <a:solidFill>
                  <a:schemeClr val="tx2">
                    <a:lumMod val="75000"/>
                  </a:schemeClr>
                </a:solidFill>
              </a:rPr>
              <a:t> - </a:t>
            </a:r>
            <a:r>
              <a:rPr lang="uk-UA" sz="2000" b="1" dirty="0" err="1" smtClean="0">
                <a:solidFill>
                  <a:schemeClr val="tx2">
                    <a:lumMod val="75000"/>
                  </a:schemeClr>
                </a:solidFill>
              </a:rPr>
              <a:t>Франківщині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8" t="6226" r="7160" b="8420"/>
          <a:stretch/>
        </p:blipFill>
        <p:spPr bwMode="auto">
          <a:xfrm>
            <a:off x="2625213" y="3952568"/>
            <a:ext cx="3554362" cy="278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68632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373" y="188640"/>
            <a:ext cx="5045743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56" r="2580"/>
          <a:stretch/>
        </p:blipFill>
        <p:spPr bwMode="auto">
          <a:xfrm>
            <a:off x="2049127" y="3763908"/>
            <a:ext cx="5045743" cy="3087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4424" y="22103"/>
            <a:ext cx="14382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103"/>
            <a:ext cx="14382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3385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692696"/>
            <a:ext cx="6624736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42" y="-28201"/>
            <a:ext cx="14382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04022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2075" y="0"/>
            <a:ext cx="143192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36958"/>
            <a:ext cx="7532563" cy="5321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1" y="188640"/>
            <a:ext cx="753256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>
                <a:solidFill>
                  <a:srgbClr val="0070C0"/>
                </a:solidFill>
              </a:rPr>
              <a:t>Кожна</a:t>
            </a:r>
            <a:r>
              <a:rPr lang="ru-RU" sz="2000" b="1" dirty="0">
                <a:solidFill>
                  <a:srgbClr val="0070C0"/>
                </a:solidFill>
              </a:rPr>
              <a:t> область, </a:t>
            </a:r>
            <a:r>
              <a:rPr lang="ru-RU" sz="2000" b="1" dirty="0" err="1">
                <a:solidFill>
                  <a:srgbClr val="0070C0"/>
                </a:solidFill>
              </a:rPr>
              <a:t>кожен</a:t>
            </a:r>
            <a:r>
              <a:rPr lang="ru-RU" sz="2000" b="1" dirty="0">
                <a:solidFill>
                  <a:srgbClr val="0070C0"/>
                </a:solidFill>
              </a:rPr>
              <a:t> </a:t>
            </a:r>
            <a:r>
              <a:rPr lang="ru-RU" sz="2000" b="1" dirty="0" smtClean="0">
                <a:solidFill>
                  <a:srgbClr val="0070C0"/>
                </a:solidFill>
              </a:rPr>
              <a:t>район з </a:t>
            </a:r>
            <a:r>
              <a:rPr lang="ru-RU" sz="2000" b="1" dirty="0" err="1">
                <a:solidFill>
                  <a:srgbClr val="0070C0"/>
                </a:solidFill>
              </a:rPr>
              <a:t>покоління</a:t>
            </a:r>
            <a:r>
              <a:rPr lang="ru-RU" sz="2000" b="1" dirty="0">
                <a:solidFill>
                  <a:srgbClr val="0070C0"/>
                </a:solidFill>
              </a:rPr>
              <a:t> в </a:t>
            </a:r>
            <a:r>
              <a:rPr lang="ru-RU" sz="2000" b="1" dirty="0" err="1">
                <a:solidFill>
                  <a:srgbClr val="0070C0"/>
                </a:solidFill>
              </a:rPr>
              <a:t>покоління</a:t>
            </a:r>
            <a:r>
              <a:rPr lang="ru-RU" sz="2000" b="1" dirty="0">
                <a:solidFill>
                  <a:srgbClr val="0070C0"/>
                </a:solidFill>
              </a:rPr>
              <a:t>, </a:t>
            </a:r>
            <a:r>
              <a:rPr lang="ru-RU" sz="2000" b="1" dirty="0" err="1">
                <a:solidFill>
                  <a:srgbClr val="0070C0"/>
                </a:solidFill>
              </a:rPr>
              <a:t>від</a:t>
            </a:r>
            <a:r>
              <a:rPr lang="ru-RU" sz="2000" b="1" dirty="0">
                <a:solidFill>
                  <a:srgbClr val="0070C0"/>
                </a:solidFill>
              </a:rPr>
              <a:t> </a:t>
            </a:r>
            <a:r>
              <a:rPr lang="ru-RU" sz="2000" b="1" dirty="0" err="1">
                <a:solidFill>
                  <a:srgbClr val="0070C0"/>
                </a:solidFill>
              </a:rPr>
              <a:t>матері</a:t>
            </a:r>
            <a:r>
              <a:rPr lang="ru-RU" sz="2000" b="1" dirty="0">
                <a:solidFill>
                  <a:srgbClr val="0070C0"/>
                </a:solidFill>
              </a:rPr>
              <a:t> до дочки передавали </a:t>
            </a:r>
            <a:r>
              <a:rPr lang="ru-RU" sz="2000" b="1" dirty="0" err="1">
                <a:solidFill>
                  <a:srgbClr val="0070C0"/>
                </a:solidFill>
              </a:rPr>
              <a:t>таємниці</a:t>
            </a:r>
            <a:r>
              <a:rPr lang="ru-RU" sz="2000" b="1" dirty="0">
                <a:solidFill>
                  <a:srgbClr val="0070C0"/>
                </a:solidFill>
              </a:rPr>
              <a:t> </a:t>
            </a:r>
            <a:r>
              <a:rPr lang="ru-RU" sz="2000" b="1" dirty="0" err="1">
                <a:solidFill>
                  <a:srgbClr val="0070C0"/>
                </a:solidFill>
              </a:rPr>
              <a:t>цього</a:t>
            </a:r>
            <a:r>
              <a:rPr lang="ru-RU" sz="2000" b="1" dirty="0">
                <a:solidFill>
                  <a:srgbClr val="0070C0"/>
                </a:solidFill>
              </a:rPr>
              <a:t> </a:t>
            </a:r>
            <a:r>
              <a:rPr lang="ru-RU" sz="2000" b="1" dirty="0" err="1">
                <a:solidFill>
                  <a:srgbClr val="0070C0"/>
                </a:solidFill>
              </a:rPr>
              <a:t>мистецтва</a:t>
            </a:r>
            <a:r>
              <a:rPr lang="ru-RU" sz="2000" b="1" dirty="0">
                <a:solidFill>
                  <a:srgbClr val="0070C0"/>
                </a:solidFill>
              </a:rPr>
              <a:t>. Тому за </a:t>
            </a:r>
            <a:r>
              <a:rPr lang="ru-RU" sz="2000" b="1" dirty="0" err="1">
                <a:solidFill>
                  <a:srgbClr val="0070C0"/>
                </a:solidFill>
              </a:rPr>
              <a:t>кольором</a:t>
            </a:r>
            <a:r>
              <a:rPr lang="ru-RU" sz="2000" b="1" dirty="0">
                <a:solidFill>
                  <a:srgbClr val="0070C0"/>
                </a:solidFill>
              </a:rPr>
              <a:t>, орнаментом, фактурою </a:t>
            </a:r>
            <a:r>
              <a:rPr lang="ru-RU" sz="2000" b="1" dirty="0" err="1">
                <a:solidFill>
                  <a:srgbClr val="0070C0"/>
                </a:solidFill>
              </a:rPr>
              <a:t>вишивки</a:t>
            </a:r>
            <a:r>
              <a:rPr lang="ru-RU" sz="2000" b="1" dirty="0">
                <a:solidFill>
                  <a:srgbClr val="0070C0"/>
                </a:solidFill>
              </a:rPr>
              <a:t> </a:t>
            </a:r>
            <a:r>
              <a:rPr lang="ru-RU" sz="2000" b="1" dirty="0" err="1">
                <a:solidFill>
                  <a:srgbClr val="0070C0"/>
                </a:solidFill>
              </a:rPr>
              <a:t>завжди</a:t>
            </a:r>
            <a:r>
              <a:rPr lang="ru-RU" sz="2000" b="1" dirty="0">
                <a:solidFill>
                  <a:srgbClr val="0070C0"/>
                </a:solidFill>
              </a:rPr>
              <a:t> </a:t>
            </a:r>
            <a:r>
              <a:rPr lang="ru-RU" sz="2000" b="1" dirty="0" err="1">
                <a:solidFill>
                  <a:srgbClr val="0070C0"/>
                </a:solidFill>
              </a:rPr>
              <a:t>можна</a:t>
            </a:r>
            <a:r>
              <a:rPr lang="ru-RU" sz="2000" b="1" dirty="0">
                <a:solidFill>
                  <a:srgbClr val="0070C0"/>
                </a:solidFill>
              </a:rPr>
              <a:t> </a:t>
            </a:r>
            <a:r>
              <a:rPr lang="ru-RU" sz="2000" b="1" dirty="0" err="1">
                <a:solidFill>
                  <a:srgbClr val="0070C0"/>
                </a:solidFill>
              </a:rPr>
              <a:t>було</a:t>
            </a:r>
            <a:r>
              <a:rPr lang="ru-RU" sz="2000" b="1" dirty="0">
                <a:solidFill>
                  <a:srgbClr val="0070C0"/>
                </a:solidFill>
              </a:rPr>
              <a:t> </a:t>
            </a:r>
            <a:r>
              <a:rPr lang="ru-RU" sz="2000" b="1" dirty="0" err="1">
                <a:solidFill>
                  <a:srgbClr val="0070C0"/>
                </a:solidFill>
              </a:rPr>
              <a:t>визначити</a:t>
            </a:r>
            <a:r>
              <a:rPr lang="ru-RU" sz="2000" b="1" dirty="0">
                <a:solidFill>
                  <a:srgbClr val="0070C0"/>
                </a:solidFill>
              </a:rPr>
              <a:t> </a:t>
            </a:r>
            <a:r>
              <a:rPr lang="ru-RU" sz="2000" b="1" dirty="0" err="1">
                <a:solidFill>
                  <a:srgbClr val="0070C0"/>
                </a:solidFill>
              </a:rPr>
              <a:t>місце</a:t>
            </a:r>
            <a:r>
              <a:rPr lang="ru-RU" sz="2000" b="1" dirty="0">
                <a:solidFill>
                  <a:srgbClr val="0070C0"/>
                </a:solidFill>
              </a:rPr>
              <a:t> </a:t>
            </a:r>
            <a:r>
              <a:rPr lang="ru-RU" sz="2000" b="1" dirty="0" err="1">
                <a:solidFill>
                  <a:srgbClr val="0070C0"/>
                </a:solidFill>
              </a:rPr>
              <a:t>її</a:t>
            </a:r>
            <a:r>
              <a:rPr lang="ru-RU" sz="2000" b="1" dirty="0">
                <a:solidFill>
                  <a:srgbClr val="0070C0"/>
                </a:solidFill>
              </a:rPr>
              <a:t> </a:t>
            </a:r>
            <a:r>
              <a:rPr lang="ru-RU" sz="2000" b="1" dirty="0" err="1">
                <a:solidFill>
                  <a:srgbClr val="0070C0"/>
                </a:solidFill>
              </a:rPr>
              <a:t>виготовлення</a:t>
            </a:r>
            <a:r>
              <a:rPr lang="ru-RU" sz="2000" b="1" dirty="0">
                <a:solidFill>
                  <a:srgbClr val="0070C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82635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30909"/>
            <a:ext cx="66967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Рушник 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</a:rPr>
              <a:t>був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</a:rPr>
              <a:t>своєрідною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</a:rPr>
              <a:t>візиткою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</a:rPr>
              <a:t>обличчям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</a:rPr>
              <a:t>оселі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</a:rPr>
              <a:t>господині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26" y="1628800"/>
            <a:ext cx="762000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1026" y="-17798"/>
            <a:ext cx="14382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959149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30909"/>
            <a:ext cx="66967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tx2">
                    <a:lumMod val="75000"/>
                  </a:schemeClr>
                </a:solidFill>
              </a:rPr>
              <a:t>Серед чоловіків поширеним видом ремесла була обробка деревини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1026" y="-17798"/>
            <a:ext cx="14382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6376" y="1134010"/>
            <a:ext cx="2651888" cy="2787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50467"/>
            <a:ext cx="3232225" cy="2482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35" y="3921506"/>
            <a:ext cx="2921000" cy="2335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6376" y="3900124"/>
            <a:ext cx="3100268" cy="2204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937324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476672"/>
            <a:ext cx="7166172" cy="5576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5725" y="-16044"/>
            <a:ext cx="14382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7810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5063" y="214019"/>
            <a:ext cx="820891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</a:rPr>
              <a:t>Столярство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 – вид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</a:rPr>
              <a:t>деревообробного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</a:rPr>
              <a:t>промислу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</a:rPr>
              <a:t>виготовлення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</a:rPr>
              <a:t>хатнього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</a:rPr>
              <a:t>начиння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 – лав,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</a:rPr>
              <a:t>ослонів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</a:rPr>
              <a:t>скринь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</a:rPr>
              <a:t>столів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, табуреток, посуду, а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</a:rPr>
              <a:t>також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</a:rPr>
              <a:t>віконних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 рам та рамок для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</a:rPr>
              <a:t>вуликів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, дерев*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</a:rPr>
              <a:t>яних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</a:rPr>
              <a:t>частин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</a:rPr>
              <a:t>плугів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 та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</a:rPr>
              <a:t>борін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36912"/>
            <a:ext cx="4536504" cy="377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460788"/>
            <a:ext cx="3960440" cy="1726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43"/>
          <a:stretch/>
        </p:blipFill>
        <p:spPr bwMode="auto">
          <a:xfrm>
            <a:off x="4860032" y="4221088"/>
            <a:ext cx="3960440" cy="2428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74561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390650"/>
            <a:ext cx="7080448" cy="4918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59210" y="343023"/>
            <a:ext cx="61251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err="1">
                <a:solidFill>
                  <a:schemeClr val="tx2">
                    <a:lumMod val="75000"/>
                  </a:schemeClr>
                </a:solidFill>
              </a:rPr>
              <a:t>Г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</a:rPr>
              <a:t>ончарний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 круг </a:t>
            </a:r>
            <a:endParaRPr lang="ru-RU" sz="3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382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1248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123</TotalTime>
  <Words>132</Words>
  <Application>Microsoft Office PowerPoint</Application>
  <PresentationFormat>Экран (4:3)</PresentationFormat>
  <Paragraphs>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Воздушный поток</vt:lpstr>
      <vt:lpstr>У світі народних українських ремесел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admiin</dc:creator>
  <cp:lastModifiedBy>User</cp:lastModifiedBy>
  <cp:revision>16</cp:revision>
  <dcterms:created xsi:type="dcterms:W3CDTF">2015-11-29T18:01:11Z</dcterms:created>
  <dcterms:modified xsi:type="dcterms:W3CDTF">2018-01-22T20:29:29Z</dcterms:modified>
</cp:coreProperties>
</file>