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tint val="80000"/>
                <a:shade val="58000"/>
              </a:schemeClr>
              <a:schemeClr val="bg2">
                <a:tint val="73000"/>
                <a:shade val="68000"/>
                <a:satMod val="15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Edges/>
                    </a14:imgEffect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905450-916D-4602-B519-32C58669350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480972C-9730-495D-B213-FDE7430D15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708476"/>
            <a:ext cx="7435161" cy="1702160"/>
          </a:xfrm>
        </p:spPr>
        <p:txBody>
          <a:bodyPr>
            <a:noAutofit/>
          </a:bodyPr>
          <a:lstStyle/>
          <a:p>
            <a:r>
              <a:rPr lang="ru-RU" sz="7200" b="1" dirty="0">
                <a:ln w="38100">
                  <a:solidFill>
                    <a:schemeClr val="accent2">
                      <a:lumMod val="75000"/>
                    </a:schemeClr>
                  </a:solidFill>
                </a:ln>
              </a:rPr>
              <a:t>ХІМІЧНЕ </a:t>
            </a:r>
            <a:r>
              <a:rPr lang="ru-RU" sz="7200" b="1" dirty="0" smtClean="0">
                <a:ln w="38100">
                  <a:solidFill>
                    <a:schemeClr val="accent2">
                      <a:lumMod val="75000"/>
                    </a:schemeClr>
                  </a:solidFill>
                </a:ln>
              </a:rPr>
              <a:t>ВИРОБНИЦТВО</a:t>
            </a:r>
            <a:endParaRPr lang="ru-RU" sz="7200" dirty="0">
              <a:ln w="38100"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653136"/>
            <a:ext cx="3309803" cy="1260629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Урок географії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9 клас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Алексей\Desktop\AgroCluster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31057" y="1"/>
            <a:ext cx="3521599" cy="234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7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4"/>
            <a:ext cx="7056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0070C0"/>
                </a:solidFill>
              </a:rPr>
              <a:t>Хімічна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err="1">
                <a:solidFill>
                  <a:srgbClr val="0070C0"/>
                </a:solidFill>
              </a:rPr>
              <a:t>промисловість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dirty="0"/>
              <a:t>—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складова</a:t>
            </a:r>
            <a:r>
              <a:rPr lang="ru-RU" sz="2800" dirty="0"/>
              <a:t> </a:t>
            </a:r>
            <a:r>
              <a:rPr lang="ru-RU" sz="2800" dirty="0" err="1"/>
              <a:t>переробної</a:t>
            </a:r>
            <a:r>
              <a:rPr lang="ru-RU" sz="2800" dirty="0"/>
              <a:t> </a:t>
            </a:r>
            <a:r>
              <a:rPr lang="ru-RU" sz="2800" dirty="0" err="1"/>
              <a:t>промисловості</a:t>
            </a:r>
            <a:r>
              <a:rPr lang="ru-RU" sz="2800" dirty="0"/>
              <a:t>,</a:t>
            </a:r>
          </a:p>
          <a:p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виробляє</a:t>
            </a:r>
            <a:r>
              <a:rPr lang="ru-RU" sz="2800" dirty="0"/>
              <a:t> </a:t>
            </a:r>
            <a:r>
              <a:rPr lang="ru-RU" sz="2800" dirty="0" err="1"/>
              <a:t>різноманітну</a:t>
            </a:r>
            <a:r>
              <a:rPr lang="ru-RU" sz="2800" dirty="0"/>
              <a:t> </a:t>
            </a:r>
            <a:r>
              <a:rPr lang="ru-RU" sz="2800" dirty="0" err="1"/>
              <a:t>продукцію</a:t>
            </a:r>
            <a:r>
              <a:rPr lang="ru-RU" sz="2800" dirty="0"/>
              <a:t>, </a:t>
            </a:r>
            <a:r>
              <a:rPr lang="ru-RU" sz="2800" dirty="0" err="1"/>
              <a:t>використовуючи</a:t>
            </a:r>
            <a:r>
              <a:rPr lang="ru-RU" sz="2800" dirty="0"/>
              <a:t> </a:t>
            </a:r>
            <a:r>
              <a:rPr lang="ru-RU" sz="2800" dirty="0" err="1"/>
              <a:t>хімічні</a:t>
            </a:r>
            <a:r>
              <a:rPr lang="ru-RU" sz="2800" dirty="0"/>
              <a:t> </a:t>
            </a:r>
            <a:r>
              <a:rPr lang="ru-RU" sz="2800" dirty="0" err="1" smtClean="0"/>
              <a:t>методи</a:t>
            </a:r>
            <a:r>
              <a:rPr lang="ru-RU" sz="2800" dirty="0" smtClean="0"/>
              <a:t> </a:t>
            </a:r>
            <a:r>
              <a:rPr lang="ru-RU" sz="2800" dirty="0" err="1"/>
              <a:t>переробки</a:t>
            </a:r>
            <a:r>
              <a:rPr lang="ru-RU" sz="2800" dirty="0"/>
              <a:t> </a:t>
            </a:r>
            <a:r>
              <a:rPr lang="ru-RU" sz="2800" dirty="0" err="1"/>
              <a:t>сировини</a:t>
            </a:r>
            <a:r>
              <a:rPr lang="ru-RU" sz="2800" dirty="0"/>
              <a:t>.</a:t>
            </a:r>
          </a:p>
        </p:txBody>
      </p:sp>
      <p:pic>
        <p:nvPicPr>
          <p:cNvPr id="1026" name="Picture 2" descr="C:\Users\Алексей\Desktop\113161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4119571" cy="27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8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3074" name="Picture 2" descr="C:\Users\Алексей\Desktop\AR-160419990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06489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987824" y="1556792"/>
            <a:ext cx="3096344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002060"/>
                </a:solidFill>
              </a:rPr>
              <a:t>СИРОВИНА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3162" y="2636912"/>
            <a:ext cx="2508092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нерудна мінеральна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91806" y="2640360"/>
            <a:ext cx="2520280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паливна мінеральна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84168" y="2636912"/>
            <a:ext cx="2448272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відходи інших виробництв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3162" y="4015967"/>
            <a:ext cx="2508092" cy="23042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калійна</a:t>
            </a:r>
            <a:r>
              <a:rPr lang="ru-RU" sz="2400" dirty="0">
                <a:solidFill>
                  <a:schemeClr val="tx1"/>
                </a:solidFill>
              </a:rPr>
              <a:t> й </a:t>
            </a:r>
            <a:r>
              <a:rPr lang="ru-RU" sz="2400" dirty="0" err="1">
                <a:solidFill>
                  <a:schemeClr val="tx1"/>
                </a:solidFill>
              </a:rPr>
              <a:t>кухонна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солі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фосфорити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апатити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сірка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95215" y="4015967"/>
            <a:ext cx="2516871" cy="23042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нафта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природний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газ,</a:t>
            </a:r>
          </a:p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вугілля</a:t>
            </a:r>
            <a:r>
              <a:rPr lang="ru-RU" sz="2400" dirty="0">
                <a:solidFill>
                  <a:schemeClr val="tx1"/>
                </a:solidFill>
              </a:rPr>
              <a:t>, торф, </a:t>
            </a:r>
            <a:r>
              <a:rPr lang="ru-RU" sz="2400" dirty="0" err="1">
                <a:solidFill>
                  <a:schemeClr val="tx1"/>
                </a:solidFill>
              </a:rPr>
              <a:t>сланці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лексей\Desktop\AR-160419990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645" y="1294109"/>
            <a:ext cx="8057803" cy="515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53162" y="1988840"/>
            <a:ext cx="7879278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rgbClr val="002060"/>
                </a:solidFill>
              </a:rPr>
              <a:t>СКЛАДОВІ ХІМІЧНОЇ  ПРОМИСЛОВОСТІ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1" y="3140968"/>
            <a:ext cx="2665187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г</a:t>
            </a:r>
            <a:r>
              <a:rPr lang="ru-RU" sz="2400" dirty="0" err="1" smtClean="0"/>
              <a:t>ірничохімічна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77265" y="3140968"/>
            <a:ext cx="2664296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основна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неорганічна</a:t>
            </a:r>
            <a:r>
              <a:rPr lang="ru-RU" sz="2400" dirty="0"/>
              <a:t>)</a:t>
            </a:r>
          </a:p>
          <a:p>
            <a:pPr algn="ctr"/>
            <a:r>
              <a:rPr lang="ru-RU" sz="2400" dirty="0" err="1"/>
              <a:t>хімія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75656" y="4813277"/>
            <a:ext cx="2664296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промисловість</a:t>
            </a:r>
            <a:endParaRPr lang="ru-RU" sz="2400" dirty="0"/>
          </a:p>
          <a:p>
            <a:pPr algn="ctr"/>
            <a:r>
              <a:rPr lang="ru-RU" sz="2400" dirty="0" err="1"/>
              <a:t>органічного</a:t>
            </a:r>
            <a:r>
              <a:rPr lang="ru-RU" sz="2400" dirty="0"/>
              <a:t> синтезу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60032" y="4820344"/>
            <a:ext cx="2664296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переробка</a:t>
            </a:r>
            <a:r>
              <a:rPr lang="ru-RU" sz="2400" dirty="0" smtClean="0"/>
              <a:t> </a:t>
            </a:r>
            <a:r>
              <a:rPr lang="ru-RU" sz="2400" dirty="0" err="1"/>
              <a:t>полімерів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32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лексей\Desktop\AgroCluster1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06489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1982625"/>
            <a:ext cx="7344816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ГІРНИЧОХІМІЧНА ПРОМИСЛОВІСТЬ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3172334"/>
            <a:ext cx="7272808" cy="205686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Видобуток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мінеральної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сировини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сірка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калійна</a:t>
            </a:r>
            <a:r>
              <a:rPr lang="ru-RU" sz="2800" dirty="0">
                <a:solidFill>
                  <a:schemeClr val="tx1"/>
                </a:solidFill>
              </a:rPr>
              <a:t> й </a:t>
            </a:r>
            <a:r>
              <a:rPr lang="ru-RU" sz="2800" dirty="0" err="1" smtClean="0">
                <a:solidFill>
                  <a:schemeClr val="tx1"/>
                </a:solidFill>
              </a:rPr>
              <a:t>кухонна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солі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фосфорити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88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6146" name="Picture 2" descr="C:\Users\Алексей\Desktop\AgroCluster1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06489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899592" y="1982625"/>
            <a:ext cx="7344816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ОСНОВНА (НЕОРГАНІЧНА) ХІМІЯ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3172334"/>
            <a:ext cx="7272808" cy="205686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Виробництво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продукції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неорганічної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хімії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</a:rPr>
              <a:t>кислоти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луги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солі</a:t>
            </a:r>
            <a:r>
              <a:rPr lang="ru-RU" sz="2800" dirty="0">
                <a:solidFill>
                  <a:schemeClr val="tx1"/>
                </a:solidFill>
              </a:rPr>
              <a:t>, сода, </a:t>
            </a:r>
            <a:r>
              <a:rPr lang="ru-RU" sz="2800" dirty="0" err="1">
                <a:solidFill>
                  <a:schemeClr val="tx1"/>
                </a:solidFill>
              </a:rPr>
              <a:t>мінеральні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добрива</a:t>
            </a:r>
            <a:r>
              <a:rPr lang="ru-RU" sz="2800" dirty="0">
                <a:solidFill>
                  <a:schemeClr val="tx1"/>
                </a:solidFill>
              </a:rPr>
              <a:t> — </a:t>
            </a:r>
            <a:r>
              <a:rPr lang="ru-RU" sz="2800" dirty="0" err="1">
                <a:solidFill>
                  <a:schemeClr val="tx1"/>
                </a:solidFill>
              </a:rPr>
              <a:t>азотні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калійні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фосфатні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7170" name="Picture 2" descr="C:\Users\Алексей\Desktop\AgroCluster1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14417"/>
            <a:ext cx="8064896" cy="513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611560" y="1412776"/>
            <a:ext cx="7920880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ПРОМИСЛОВІСТЬ ОРГАНІЧНОГО СИНТЕЗУ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731" y="2311012"/>
            <a:ext cx="7920880" cy="227011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Виробництво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продукції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хімії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органічного</a:t>
            </a:r>
            <a:r>
              <a:rPr lang="ru-RU" sz="2800" dirty="0">
                <a:solidFill>
                  <a:schemeClr val="tx1"/>
                </a:solidFill>
              </a:rPr>
              <a:t> синтезу, </a:t>
            </a:r>
            <a:r>
              <a:rPr lang="ru-RU" sz="2800" dirty="0" err="1" smtClean="0">
                <a:solidFill>
                  <a:schemeClr val="tx1"/>
                </a:solidFill>
              </a:rPr>
              <a:t>вуглеводної</a:t>
            </a:r>
            <a:r>
              <a:rPr lang="ru-RU" sz="2800" dirty="0" smtClean="0">
                <a:solidFill>
                  <a:schemeClr val="tx1"/>
                </a:solidFill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</a:rPr>
              <a:t>сировини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й </a:t>
            </a:r>
            <a:r>
              <a:rPr lang="ru-RU" sz="2800" dirty="0" err="1">
                <a:solidFill>
                  <a:schemeClr val="tx1"/>
                </a:solidFill>
              </a:rPr>
              <a:t>напівфабрикатів</a:t>
            </a:r>
            <a:r>
              <a:rPr lang="ru-RU" sz="2800" dirty="0">
                <a:solidFill>
                  <a:schemeClr val="tx1"/>
                </a:solidFill>
              </a:rPr>
              <a:t> для </a:t>
            </a:r>
            <a:r>
              <a:rPr lang="ru-RU" sz="2800" dirty="0" err="1">
                <a:solidFill>
                  <a:schemeClr val="tx1"/>
                </a:solidFill>
              </a:rPr>
              <a:t>отримання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полімерних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матеріалів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(</a:t>
            </a:r>
            <a:r>
              <a:rPr lang="ru-RU" sz="2800" dirty="0" err="1">
                <a:solidFill>
                  <a:schemeClr val="tx1"/>
                </a:solidFill>
              </a:rPr>
              <a:t>етилен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пропілен</a:t>
            </a:r>
            <a:r>
              <a:rPr lang="ru-RU" sz="2800" dirty="0">
                <a:solidFill>
                  <a:schemeClr val="tx1"/>
                </a:solidFill>
              </a:rPr>
              <a:t>, ацетилен, бензол)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6497" y="4797152"/>
            <a:ext cx="7920880" cy="15121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err="1">
                <a:solidFill>
                  <a:schemeClr val="tx1"/>
                </a:solidFill>
              </a:rPr>
              <a:t>Виробництво</a:t>
            </a:r>
            <a:r>
              <a:rPr lang="ru-RU" sz="2800" dirty="0">
                <a:solidFill>
                  <a:schemeClr val="tx1"/>
                </a:solidFill>
              </a:rPr>
              <a:t> з </a:t>
            </a:r>
            <a:r>
              <a:rPr lang="ru-RU" sz="2800" dirty="0" err="1">
                <a:solidFill>
                  <a:schemeClr val="tx1"/>
                </a:solidFill>
              </a:rPr>
              <a:t>полімерних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матеріалів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синтетичних</a:t>
            </a:r>
            <a:r>
              <a:rPr lang="ru-RU" sz="2800" dirty="0">
                <a:solidFill>
                  <a:schemeClr val="tx1"/>
                </a:solidFill>
              </a:rPr>
              <a:t> волокон</a:t>
            </a:r>
            <a:r>
              <a:rPr lang="ru-RU" sz="2800" dirty="0" smtClean="0">
                <a:solidFill>
                  <a:schemeClr val="tx1"/>
                </a:solidFill>
              </a:rPr>
              <a:t>, синтетичного </a:t>
            </a:r>
            <a:r>
              <a:rPr lang="ru-RU" sz="2800" dirty="0">
                <a:solidFill>
                  <a:schemeClr val="tx1"/>
                </a:solidFill>
              </a:rPr>
              <a:t>каучуку, </a:t>
            </a:r>
            <a:r>
              <a:rPr lang="ru-RU" sz="2800" dirty="0" err="1">
                <a:solidFill>
                  <a:schemeClr val="tx1"/>
                </a:solidFill>
              </a:rPr>
              <a:t>пластмас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шкірозамінників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5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ХІМІЧНА ПРОМИСЛОВІСТЬ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8194" name="Picture 2" descr="C:\Users\Алексей\Desktop\AgroCluster1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556" y="1268760"/>
            <a:ext cx="806489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899592" y="1982625"/>
            <a:ext cx="7344816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ПЕРЕРОБКА ПОЛІМЕРІВ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3172334"/>
            <a:ext cx="7272808" cy="205686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Виготовлення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виробів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із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пластмас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поліетиленової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плівки</a:t>
            </a:r>
            <a:r>
              <a:rPr lang="ru-RU" sz="2800" dirty="0">
                <a:solidFill>
                  <a:schemeClr val="tx1"/>
                </a:solidFill>
              </a:rPr>
              <a:t>, шин</a:t>
            </a:r>
          </a:p>
        </p:txBody>
      </p:sp>
    </p:spTree>
    <p:extLst>
      <p:ext uri="{BB962C8B-B14F-4D97-AF65-F5344CB8AC3E}">
        <p14:creationId xmlns:p14="http://schemas.microsoft.com/office/powerpoint/2010/main" val="33310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ЧИННИКИ РОЗМІЩЕННЯ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0" name="Picture 2" descr="C:\Users\Алексей\Desktop\AR-160419990.jpg"/>
          <p:cNvPicPr>
            <a:picLocks noChangeAspect="1" noChangeArrowheads="1"/>
          </p:cNvPicPr>
          <p:nvPr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268761"/>
            <a:ext cx="8064896" cy="517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1701375" y="4048587"/>
            <a:ext cx="5852489" cy="685801"/>
            <a:chOff x="1296" y="2736"/>
            <a:chExt cx="2928" cy="432"/>
          </a:xfrm>
        </p:grpSpPr>
        <p:sp>
          <p:nvSpPr>
            <p:cNvPr id="39" name="AutoShape 62"/>
            <p:cNvSpPr>
              <a:spLocks noChangeArrowheads="1"/>
            </p:cNvSpPr>
            <p:nvPr/>
          </p:nvSpPr>
          <p:spPr bwMode="gray">
            <a:xfrm>
              <a:off x="1511" y="2765"/>
              <a:ext cx="2713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>
                    <a:gamma/>
                    <a:tint val="57647"/>
                    <a:invGamma/>
                  </a:srgbClr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40" name="Text Box 66"/>
            <p:cNvSpPr txBox="1">
              <a:spLocks noChangeArrowheads="1"/>
            </p:cNvSpPr>
            <p:nvPr/>
          </p:nvSpPr>
          <p:spPr bwMode="auto">
            <a:xfrm>
              <a:off x="1776" y="2784"/>
              <a:ext cx="21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2800" b="1" dirty="0" smtClean="0">
                  <a:solidFill>
                    <a:srgbClr val="000000"/>
                  </a:solidFill>
                </a:rPr>
                <a:t>Екологічний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41" name="Group 87"/>
            <p:cNvGrpSpPr>
              <a:grpSpLocks/>
            </p:cNvGrpSpPr>
            <p:nvPr/>
          </p:nvGrpSpPr>
          <p:grpSpPr bwMode="auto">
            <a:xfrm>
              <a:off x="1296" y="2736"/>
              <a:ext cx="528" cy="432"/>
              <a:chOff x="1296" y="2736"/>
              <a:chExt cx="528" cy="432"/>
            </a:xfrm>
          </p:grpSpPr>
          <p:sp>
            <p:nvSpPr>
              <p:cNvPr id="43" name="Oval 63"/>
              <p:cNvSpPr>
                <a:spLocks noChangeArrowheads="1"/>
              </p:cNvSpPr>
              <p:nvPr/>
            </p:nvSpPr>
            <p:spPr bwMode="gray">
              <a:xfrm rot="1758052">
                <a:off x="1311" y="2751"/>
                <a:ext cx="513" cy="417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4" name="Oval 64"/>
              <p:cNvSpPr>
                <a:spLocks noChangeArrowheads="1"/>
              </p:cNvSpPr>
              <p:nvPr/>
            </p:nvSpPr>
            <p:spPr bwMode="gray">
              <a:xfrm rot="1758052">
                <a:off x="1296" y="2736"/>
                <a:ext cx="515" cy="417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74A73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pic>
            <p:nvPicPr>
              <p:cNvPr id="45" name="Picture 82" descr="Picture1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2760"/>
                <a:ext cx="239" cy="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2" name="Text Box 67"/>
            <p:cNvSpPr txBox="1">
              <a:spLocks noChangeArrowheads="1"/>
            </p:cNvSpPr>
            <p:nvPr/>
          </p:nvSpPr>
          <p:spPr bwMode="gray">
            <a:xfrm>
              <a:off x="1440" y="2754"/>
              <a:ext cx="25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32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1704070" y="1597310"/>
            <a:ext cx="5852490" cy="685801"/>
            <a:chOff x="1296" y="1200"/>
            <a:chExt cx="2928" cy="432"/>
          </a:xfrm>
        </p:grpSpPr>
        <p:sp>
          <p:nvSpPr>
            <p:cNvPr id="32" name="AutoShape 4"/>
            <p:cNvSpPr>
              <a:spLocks noChangeArrowheads="1"/>
            </p:cNvSpPr>
            <p:nvPr/>
          </p:nvSpPr>
          <p:spPr bwMode="gray">
            <a:xfrm>
              <a:off x="1510" y="1229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>
                    <a:gamma/>
                    <a:tint val="57647"/>
                    <a:invGamma/>
                  </a:srgbClr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gray">
            <a:xfrm>
              <a:off x="1776" y="1248"/>
              <a:ext cx="21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2800" b="1" dirty="0" smtClean="0">
                  <a:solidFill>
                    <a:srgbClr val="000000"/>
                  </a:solidFill>
                </a:rPr>
                <a:t>Сировинний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34" name="Group 84"/>
            <p:cNvGrpSpPr>
              <a:grpSpLocks/>
            </p:cNvGrpSpPr>
            <p:nvPr/>
          </p:nvGrpSpPr>
          <p:grpSpPr bwMode="auto">
            <a:xfrm>
              <a:off x="1296" y="1200"/>
              <a:ext cx="528" cy="432"/>
              <a:chOff x="1296" y="1200"/>
              <a:chExt cx="528" cy="432"/>
            </a:xfrm>
          </p:grpSpPr>
          <p:sp>
            <p:nvSpPr>
              <p:cNvPr id="36" name="Oval 6"/>
              <p:cNvSpPr>
                <a:spLocks noChangeArrowheads="1"/>
              </p:cNvSpPr>
              <p:nvPr/>
            </p:nvSpPr>
            <p:spPr bwMode="gray">
              <a:xfrm rot="1758052">
                <a:off x="1310" y="1215"/>
                <a:ext cx="514" cy="417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7" name="Oval 7"/>
              <p:cNvSpPr>
                <a:spLocks noChangeArrowheads="1"/>
              </p:cNvSpPr>
              <p:nvPr/>
            </p:nvSpPr>
            <p:spPr bwMode="gray">
              <a:xfrm rot="1758052">
                <a:off x="1296" y="1200"/>
                <a:ext cx="514" cy="417"/>
              </a:xfrm>
              <a:prstGeom prst="ellipse">
                <a:avLst/>
              </a:prstGeom>
              <a:gradFill rotWithShape="1">
                <a:gsLst>
                  <a:gs pos="0">
                    <a:srgbClr val="A67A32"/>
                  </a:gs>
                  <a:gs pos="100000">
                    <a:srgbClr val="A67A3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pic>
            <p:nvPicPr>
              <p:cNvPr id="38" name="Picture 79" descr="Picture1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1224"/>
                <a:ext cx="239" cy="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5" name="Text Box 11"/>
            <p:cNvSpPr txBox="1">
              <a:spLocks noChangeArrowheads="1"/>
            </p:cNvSpPr>
            <p:nvPr/>
          </p:nvSpPr>
          <p:spPr bwMode="gray">
            <a:xfrm>
              <a:off x="1440" y="121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32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7" name="Group 90"/>
          <p:cNvGrpSpPr>
            <a:grpSpLocks/>
          </p:cNvGrpSpPr>
          <p:nvPr/>
        </p:nvGrpSpPr>
        <p:grpSpPr bwMode="auto">
          <a:xfrm>
            <a:off x="1691680" y="2404461"/>
            <a:ext cx="5852490" cy="685801"/>
            <a:chOff x="1296" y="1680"/>
            <a:chExt cx="2928" cy="432"/>
          </a:xfrm>
        </p:grpSpPr>
        <p:sp>
          <p:nvSpPr>
            <p:cNvPr id="25" name="AutoShape 39"/>
            <p:cNvSpPr>
              <a:spLocks noChangeArrowheads="1"/>
            </p:cNvSpPr>
            <p:nvPr/>
          </p:nvSpPr>
          <p:spPr bwMode="gray">
            <a:xfrm>
              <a:off x="1510" y="1709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>
                    <a:gamma/>
                    <a:tint val="57647"/>
                    <a:invGamma/>
                  </a:srgbClr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6" name="Text Box 44"/>
            <p:cNvSpPr txBox="1">
              <a:spLocks noChangeArrowheads="1"/>
            </p:cNvSpPr>
            <p:nvPr/>
          </p:nvSpPr>
          <p:spPr bwMode="gray">
            <a:xfrm>
              <a:off x="1776" y="1728"/>
              <a:ext cx="21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2800" b="1" dirty="0" smtClean="0">
                  <a:solidFill>
                    <a:srgbClr val="000000"/>
                  </a:solidFill>
                </a:rPr>
                <a:t>Споживчий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27" name="Group 85"/>
            <p:cNvGrpSpPr>
              <a:grpSpLocks/>
            </p:cNvGrpSpPr>
            <p:nvPr/>
          </p:nvGrpSpPr>
          <p:grpSpPr bwMode="auto">
            <a:xfrm>
              <a:off x="1296" y="1680"/>
              <a:ext cx="528" cy="432"/>
              <a:chOff x="1296" y="1680"/>
              <a:chExt cx="528" cy="432"/>
            </a:xfrm>
          </p:grpSpPr>
          <p:sp>
            <p:nvSpPr>
              <p:cNvPr id="29" name="Oval 41"/>
              <p:cNvSpPr>
                <a:spLocks noChangeArrowheads="1"/>
              </p:cNvSpPr>
              <p:nvPr/>
            </p:nvSpPr>
            <p:spPr bwMode="gray">
              <a:xfrm rot="1758052">
                <a:off x="1310" y="1695"/>
                <a:ext cx="514" cy="417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0" name="Oval 42"/>
              <p:cNvSpPr>
                <a:spLocks noChangeArrowheads="1"/>
              </p:cNvSpPr>
              <p:nvPr/>
            </p:nvSpPr>
            <p:spPr bwMode="gray">
              <a:xfrm rot="1758052">
                <a:off x="1296" y="1680"/>
                <a:ext cx="514" cy="417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74A73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pic>
            <p:nvPicPr>
              <p:cNvPr id="31" name="Picture 80" descr="Picture1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1704"/>
                <a:ext cx="239" cy="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8" name="Text Box 45"/>
            <p:cNvSpPr txBox="1">
              <a:spLocks noChangeArrowheads="1"/>
            </p:cNvSpPr>
            <p:nvPr/>
          </p:nvSpPr>
          <p:spPr bwMode="gray">
            <a:xfrm>
              <a:off x="1440" y="169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32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8" name="Group 91"/>
          <p:cNvGrpSpPr>
            <a:grpSpLocks/>
          </p:cNvGrpSpPr>
          <p:nvPr/>
        </p:nvGrpSpPr>
        <p:grpSpPr bwMode="auto">
          <a:xfrm>
            <a:off x="1691680" y="3235481"/>
            <a:ext cx="5852490" cy="1030289"/>
            <a:chOff x="1296" y="2208"/>
            <a:chExt cx="2928" cy="649"/>
          </a:xfrm>
        </p:grpSpPr>
        <p:sp>
          <p:nvSpPr>
            <p:cNvPr id="18" name="AutoShape 47"/>
            <p:cNvSpPr>
              <a:spLocks noChangeArrowheads="1"/>
            </p:cNvSpPr>
            <p:nvPr/>
          </p:nvSpPr>
          <p:spPr bwMode="gray">
            <a:xfrm>
              <a:off x="1510" y="2237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>
                    <a:gamma/>
                    <a:tint val="57647"/>
                    <a:invGamma/>
                  </a:srgbClr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9" name="Text Box 52"/>
            <p:cNvSpPr txBox="1">
              <a:spLocks noChangeArrowheads="1"/>
            </p:cNvSpPr>
            <p:nvPr/>
          </p:nvSpPr>
          <p:spPr bwMode="gray">
            <a:xfrm>
              <a:off x="1776" y="2256"/>
              <a:ext cx="216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2800" b="1" dirty="0" smtClean="0">
                  <a:solidFill>
                    <a:srgbClr val="000000"/>
                  </a:solidFill>
                </a:rPr>
                <a:t>Електроенергетичний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20" name="Group 86"/>
            <p:cNvGrpSpPr>
              <a:grpSpLocks/>
            </p:cNvGrpSpPr>
            <p:nvPr/>
          </p:nvGrpSpPr>
          <p:grpSpPr bwMode="auto">
            <a:xfrm>
              <a:off x="1296" y="2208"/>
              <a:ext cx="528" cy="432"/>
              <a:chOff x="1296" y="2208"/>
              <a:chExt cx="528" cy="432"/>
            </a:xfrm>
          </p:grpSpPr>
          <p:sp>
            <p:nvSpPr>
              <p:cNvPr id="22" name="Oval 49"/>
              <p:cNvSpPr>
                <a:spLocks noChangeArrowheads="1"/>
              </p:cNvSpPr>
              <p:nvPr/>
            </p:nvSpPr>
            <p:spPr bwMode="gray">
              <a:xfrm rot="1758052">
                <a:off x="1310" y="2223"/>
                <a:ext cx="514" cy="417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3" name="Oval 50"/>
              <p:cNvSpPr>
                <a:spLocks noChangeArrowheads="1"/>
              </p:cNvSpPr>
              <p:nvPr/>
            </p:nvSpPr>
            <p:spPr bwMode="gray">
              <a:xfrm rot="1758052">
                <a:off x="1296" y="2208"/>
                <a:ext cx="514" cy="417"/>
              </a:xfrm>
              <a:prstGeom prst="ellipse">
                <a:avLst/>
              </a:prstGeom>
              <a:gradFill rotWithShape="1">
                <a:gsLst>
                  <a:gs pos="0">
                    <a:srgbClr val="A67A32"/>
                  </a:gs>
                  <a:gs pos="100000">
                    <a:srgbClr val="A67A3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pic>
            <p:nvPicPr>
              <p:cNvPr id="24" name="Picture 81" descr="Picture1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2232"/>
                <a:ext cx="239" cy="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1" name="Text Box 53"/>
            <p:cNvSpPr txBox="1">
              <a:spLocks noChangeArrowheads="1"/>
            </p:cNvSpPr>
            <p:nvPr/>
          </p:nvSpPr>
          <p:spPr bwMode="gray">
            <a:xfrm>
              <a:off x="1440" y="222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32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1674021" y="4849445"/>
            <a:ext cx="5870149" cy="685801"/>
            <a:chOff x="1296" y="3264"/>
            <a:chExt cx="2928" cy="432"/>
          </a:xfrm>
        </p:grpSpPr>
        <p:sp>
          <p:nvSpPr>
            <p:cNvPr id="10" name="AutoShape 71"/>
            <p:cNvSpPr>
              <a:spLocks noChangeArrowheads="1"/>
            </p:cNvSpPr>
            <p:nvPr/>
          </p:nvSpPr>
          <p:spPr bwMode="gray">
            <a:xfrm>
              <a:off x="1510" y="3293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>
                    <a:gamma/>
                    <a:tint val="57647"/>
                    <a:invGamma/>
                  </a:srgbClr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1" name="Text Box 76"/>
            <p:cNvSpPr txBox="1">
              <a:spLocks noChangeArrowheads="1"/>
            </p:cNvSpPr>
            <p:nvPr/>
          </p:nvSpPr>
          <p:spPr bwMode="gray">
            <a:xfrm>
              <a:off x="1776" y="3312"/>
              <a:ext cx="21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2800" b="1" dirty="0" smtClean="0">
                  <a:solidFill>
                    <a:srgbClr val="000000"/>
                  </a:solidFill>
                </a:rPr>
                <a:t>Науковий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13" name="Group 88"/>
            <p:cNvGrpSpPr>
              <a:grpSpLocks/>
            </p:cNvGrpSpPr>
            <p:nvPr/>
          </p:nvGrpSpPr>
          <p:grpSpPr bwMode="auto">
            <a:xfrm>
              <a:off x="1296" y="3264"/>
              <a:ext cx="528" cy="432"/>
              <a:chOff x="1296" y="3264"/>
              <a:chExt cx="528" cy="432"/>
            </a:xfrm>
          </p:grpSpPr>
          <p:sp>
            <p:nvSpPr>
              <p:cNvPr id="15" name="Oval 73"/>
              <p:cNvSpPr>
                <a:spLocks noChangeArrowheads="1"/>
              </p:cNvSpPr>
              <p:nvPr/>
            </p:nvSpPr>
            <p:spPr bwMode="gray">
              <a:xfrm rot="1758052">
                <a:off x="1310" y="3279"/>
                <a:ext cx="514" cy="417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" name="Oval 74"/>
              <p:cNvSpPr>
                <a:spLocks noChangeArrowheads="1"/>
              </p:cNvSpPr>
              <p:nvPr/>
            </p:nvSpPr>
            <p:spPr bwMode="gray">
              <a:xfrm rot="1758052">
                <a:off x="1296" y="3264"/>
                <a:ext cx="514" cy="417"/>
              </a:xfrm>
              <a:prstGeom prst="ellipse">
                <a:avLst/>
              </a:prstGeom>
              <a:gradFill rotWithShape="1">
                <a:gsLst>
                  <a:gs pos="0">
                    <a:srgbClr val="A67A32"/>
                  </a:gs>
                  <a:gs pos="100000">
                    <a:srgbClr val="A67A3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pic>
            <p:nvPicPr>
              <p:cNvPr id="17" name="Picture 83" descr="Picture1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3288"/>
                <a:ext cx="239" cy="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" name="Text Box 77"/>
            <p:cNvSpPr txBox="1">
              <a:spLocks noChangeArrowheads="1"/>
            </p:cNvSpPr>
            <p:nvPr/>
          </p:nvSpPr>
          <p:spPr bwMode="gray">
            <a:xfrm>
              <a:off x="1440" y="3282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32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54" name="Group 92"/>
          <p:cNvGrpSpPr>
            <a:grpSpLocks/>
          </p:cNvGrpSpPr>
          <p:nvPr/>
        </p:nvGrpSpPr>
        <p:grpSpPr bwMode="auto">
          <a:xfrm>
            <a:off x="1704071" y="5646175"/>
            <a:ext cx="5852489" cy="685801"/>
            <a:chOff x="1296" y="2736"/>
            <a:chExt cx="2928" cy="432"/>
          </a:xfrm>
        </p:grpSpPr>
        <p:sp>
          <p:nvSpPr>
            <p:cNvPr id="55" name="AutoShape 62"/>
            <p:cNvSpPr>
              <a:spLocks noChangeArrowheads="1"/>
            </p:cNvSpPr>
            <p:nvPr/>
          </p:nvSpPr>
          <p:spPr bwMode="gray">
            <a:xfrm>
              <a:off x="1511" y="2765"/>
              <a:ext cx="2713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>
                    <a:gamma/>
                    <a:tint val="57647"/>
                    <a:invGamma/>
                  </a:srgbClr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56" name="Text Box 66"/>
            <p:cNvSpPr txBox="1">
              <a:spLocks noChangeArrowheads="1"/>
            </p:cNvSpPr>
            <p:nvPr/>
          </p:nvSpPr>
          <p:spPr bwMode="auto">
            <a:xfrm>
              <a:off x="1776" y="2784"/>
              <a:ext cx="21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2800" b="1" dirty="0" smtClean="0">
                  <a:solidFill>
                    <a:srgbClr val="000000"/>
                  </a:solidFill>
                </a:rPr>
                <a:t>Трудових ресурсів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57" name="Group 87"/>
            <p:cNvGrpSpPr>
              <a:grpSpLocks/>
            </p:cNvGrpSpPr>
            <p:nvPr/>
          </p:nvGrpSpPr>
          <p:grpSpPr bwMode="auto">
            <a:xfrm>
              <a:off x="1296" y="2736"/>
              <a:ext cx="528" cy="432"/>
              <a:chOff x="1296" y="2736"/>
              <a:chExt cx="528" cy="432"/>
            </a:xfrm>
          </p:grpSpPr>
          <p:sp>
            <p:nvSpPr>
              <p:cNvPr id="59" name="Oval 63"/>
              <p:cNvSpPr>
                <a:spLocks noChangeArrowheads="1"/>
              </p:cNvSpPr>
              <p:nvPr/>
            </p:nvSpPr>
            <p:spPr bwMode="gray">
              <a:xfrm rot="1758052">
                <a:off x="1311" y="2751"/>
                <a:ext cx="513" cy="417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0" name="Oval 64"/>
              <p:cNvSpPr>
                <a:spLocks noChangeArrowheads="1"/>
              </p:cNvSpPr>
              <p:nvPr/>
            </p:nvSpPr>
            <p:spPr bwMode="gray">
              <a:xfrm rot="1758052">
                <a:off x="1296" y="2736"/>
                <a:ext cx="515" cy="417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74A73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pic>
            <p:nvPicPr>
              <p:cNvPr id="61" name="Picture 82" descr="Picture1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2760"/>
                <a:ext cx="239" cy="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8" name="Text Box 67"/>
            <p:cNvSpPr txBox="1">
              <a:spLocks noChangeArrowheads="1"/>
            </p:cNvSpPr>
            <p:nvPr/>
          </p:nvSpPr>
          <p:spPr bwMode="gray">
            <a:xfrm>
              <a:off x="1466" y="2754"/>
              <a:ext cx="20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uk-UA" sz="3200" b="1" dirty="0" smtClean="0">
                  <a:solidFill>
                    <a:srgbClr val="FFFFFF"/>
                  </a:solidFill>
                </a:rPr>
                <a:t>6</a:t>
              </a:r>
              <a:endParaRPr lang="en-US" sz="32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63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</TotalTime>
  <Words>186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ХІМІЧНЕ ВИРОБНИЦТВО</vt:lpstr>
      <vt:lpstr>ХІМІЧНА ПРОМИСЛОВІСТЬ</vt:lpstr>
      <vt:lpstr>ХІМІЧНА ПРОМИСЛОВІСТЬ</vt:lpstr>
      <vt:lpstr>ХІМІЧНА ПРОМИСЛОВІСТЬ</vt:lpstr>
      <vt:lpstr>ХІМІЧНА ПРОМИСЛОВІСТЬ</vt:lpstr>
      <vt:lpstr>ХІМІЧНА ПРОМИСЛОВІСТЬ</vt:lpstr>
      <vt:lpstr>ХІМІЧНА ПРОМИСЛОВІСТЬ</vt:lpstr>
      <vt:lpstr>ХІМІЧНА ПРОМИСЛОВІСТЬ</vt:lpstr>
      <vt:lpstr>ЧИННИКИ РОЗМІЩЕННЯ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ХІМІЧНЕ ВИРОБНИЦТВО</dc:title>
  <dc:creator>Алексей</dc:creator>
  <cp:lastModifiedBy>Алексей</cp:lastModifiedBy>
  <cp:revision>11</cp:revision>
  <dcterms:created xsi:type="dcterms:W3CDTF">2018-02-04T07:16:47Z</dcterms:created>
  <dcterms:modified xsi:type="dcterms:W3CDTF">2018-02-04T08:59:50Z</dcterms:modified>
</cp:coreProperties>
</file>