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32"/>
  </p:notesMasterIdLst>
  <p:sldIdLst>
    <p:sldId id="256" r:id="rId2"/>
    <p:sldId id="299" r:id="rId3"/>
    <p:sldId id="300" r:id="rId4"/>
    <p:sldId id="282" r:id="rId5"/>
    <p:sldId id="325" r:id="rId6"/>
    <p:sldId id="323" r:id="rId7"/>
    <p:sldId id="275" r:id="rId8"/>
    <p:sldId id="291" r:id="rId9"/>
    <p:sldId id="289" r:id="rId10"/>
    <p:sldId id="278" r:id="rId11"/>
    <p:sldId id="279" r:id="rId12"/>
    <p:sldId id="280" r:id="rId13"/>
    <p:sldId id="258" r:id="rId14"/>
    <p:sldId id="303" r:id="rId15"/>
    <p:sldId id="301" r:id="rId16"/>
    <p:sldId id="283" r:id="rId17"/>
    <p:sldId id="263" r:id="rId18"/>
    <p:sldId id="284" r:id="rId19"/>
    <p:sldId id="324" r:id="rId20"/>
    <p:sldId id="286" r:id="rId21"/>
    <p:sldId id="322" r:id="rId22"/>
    <p:sldId id="312" r:id="rId23"/>
    <p:sldId id="319" r:id="rId24"/>
    <p:sldId id="321" r:id="rId25"/>
    <p:sldId id="310" r:id="rId26"/>
    <p:sldId id="292" r:id="rId27"/>
    <p:sldId id="265" r:id="rId28"/>
    <p:sldId id="305" r:id="rId29"/>
    <p:sldId id="281" r:id="rId30"/>
    <p:sldId id="30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82" y="-1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6D5DCB-60CD-4807-9BBA-89BF728ADFFE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CD3A5-F5A9-45D9-A19E-D6280C5205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47439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5391B7-28A2-4C0C-861A-B7539797332E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320BDB6-B8FF-4BC6-9D05-FD9B39985E88}" type="slidenum">
              <a:rPr lang="ru-RU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6DAA97A-CAE3-4655-9AF1-3E89B1BCF0C1}" type="slidenum">
              <a:rPr lang="ru-RU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417118-8B54-4EAB-8400-7CDC23D445A3}" type="slidenum">
              <a:rPr lang="ru-RU"/>
              <a:pPr/>
              <a:t>25</a:t>
            </a:fld>
            <a:endParaRPr lang="ru-RU"/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795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114800"/>
          </a:xfrm>
          <a:ln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8B916C1-A68C-411B-8A12-CB2717014280}" type="slidenum">
              <a:rPr lang="ru-RU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A830D84-DE2A-478C-B3C4-2373E4E1A5AA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9916198-EC58-4F80-8F48-52EACEBA6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0D84-DE2A-478C-B3C4-2373E4E1A5AA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6198-EC58-4F80-8F48-52EACEBA6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0D84-DE2A-478C-B3C4-2373E4E1A5AA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6198-EC58-4F80-8F48-52EACEBA6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676400" y="1981200"/>
            <a:ext cx="3429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676400" y="4114800"/>
            <a:ext cx="3429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F114573-14E2-494F-802C-C86FC1909E3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A830D84-DE2A-478C-B3C4-2373E4E1A5AA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6198-EC58-4F80-8F48-52EACEBA6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A830D84-DE2A-478C-B3C4-2373E4E1A5AA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9916198-EC58-4F80-8F48-52EACEBA6D3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A830D84-DE2A-478C-B3C4-2373E4E1A5AA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9916198-EC58-4F80-8F48-52EACEBA6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A830D84-DE2A-478C-B3C4-2373E4E1A5AA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9916198-EC58-4F80-8F48-52EACEBA6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0D84-DE2A-478C-B3C4-2373E4E1A5AA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6198-EC58-4F80-8F48-52EACEBA6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A830D84-DE2A-478C-B3C4-2373E4E1A5AA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9916198-EC58-4F80-8F48-52EACEBA6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A830D84-DE2A-478C-B3C4-2373E4E1A5AA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9916198-EC58-4F80-8F48-52EACEBA6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A830D84-DE2A-478C-B3C4-2373E4E1A5AA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9916198-EC58-4F80-8F48-52EACEBA6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A830D84-DE2A-478C-B3C4-2373E4E1A5AA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9916198-EC58-4F80-8F48-52EACEBA6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openxmlformats.org/officeDocument/2006/relationships/hyperlink" Target="http://school.xvatit.com/index.php?title=%D0%A4%D0%B0%D0%B9%D0%BB:0-429-fizika11-ttttt.jpg" TargetMode="External"/><Relationship Id="rId3" Type="http://schemas.openxmlformats.org/officeDocument/2006/relationships/image" Target="../media/image35.jpeg"/><Relationship Id="rId7" Type="http://schemas.openxmlformats.org/officeDocument/2006/relationships/hyperlink" Target="http://school.xvatit.com/index.php?title=%D0%A4%D0%B0%D0%B9%D0%BB:0-432-fizika11-ttttt.jpg" TargetMode="External"/><Relationship Id="rId12" Type="http://schemas.openxmlformats.org/officeDocument/2006/relationships/image" Target="../media/image41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11" Type="http://schemas.openxmlformats.org/officeDocument/2006/relationships/hyperlink" Target="http://school.xvatit.com/index.php?title=%D0%A4%D0%B0%D0%B9%D0%BB:0-431-fizika11-ttttt.jpg" TargetMode="External"/><Relationship Id="rId5" Type="http://schemas.openxmlformats.org/officeDocument/2006/relationships/image" Target="../media/image37.png"/><Relationship Id="rId10" Type="http://schemas.openxmlformats.org/officeDocument/2006/relationships/image" Target="../media/image40.jpeg"/><Relationship Id="rId4" Type="http://schemas.openxmlformats.org/officeDocument/2006/relationships/image" Target="../media/image36.jpeg"/><Relationship Id="rId9" Type="http://schemas.openxmlformats.org/officeDocument/2006/relationships/hyperlink" Target="http://school.xvatit.com/index.php?title=%D0%A4%D0%B0%D0%B9%D0%BB:0-426-fizika10_t59_prez1.jpg" TargetMode="External"/><Relationship Id="rId14" Type="http://schemas.openxmlformats.org/officeDocument/2006/relationships/image" Target="../media/image4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5.jpeg"/><Relationship Id="rId4" Type="http://schemas.openxmlformats.org/officeDocument/2006/relationships/hyperlink" Target="http://school.xvatit.com/index.php?title=%D0%A4%D0%B0%D0%B9%D0%BB:0-428-fizika11-ttttt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214290"/>
            <a:ext cx="8062912" cy="2643206"/>
          </a:xfrm>
        </p:spPr>
        <p:txBody>
          <a:bodyPr>
            <a:normAutofit fontScale="90000"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«Явище електромагнітної індукції. Індукційне електричне  поле.</a:t>
            </a:r>
            <a:br>
              <a:rPr lang="uk-UA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Закон електромагнітної індукції. Правило Ленца»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571744"/>
            <a:ext cx="8062912" cy="4071966"/>
          </a:xfrm>
        </p:spPr>
        <p:txBody>
          <a:bodyPr>
            <a:normAutofit lnSpcReduction="10000"/>
          </a:bodyPr>
          <a:lstStyle/>
          <a:p>
            <a:r>
              <a:rPr lang="uk-UA" i="1" dirty="0" smtClean="0">
                <a:solidFill>
                  <a:schemeClr val="tx1"/>
                </a:solidFill>
              </a:rPr>
              <a:t>Доти, доки люди будуть користуватися благами електрики, вони завжди будуть  із вдячністю згадувати ім'я Фарадея.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chemeClr val="tx1"/>
                </a:solidFill>
              </a:rPr>
              <a:t>М. </a:t>
            </a:r>
            <a:r>
              <a:rPr lang="uk-UA" dirty="0" err="1" smtClean="0">
                <a:solidFill>
                  <a:schemeClr val="tx1"/>
                </a:solidFill>
              </a:rPr>
              <a:t>Гельмгольц</a:t>
            </a:r>
            <a:endParaRPr lang="uk-UA" dirty="0" smtClean="0">
              <a:solidFill>
                <a:schemeClr val="tx1"/>
              </a:solidFill>
            </a:endParaRPr>
          </a:p>
          <a:p>
            <a:endParaRPr lang="uk-UA" dirty="0" smtClean="0">
              <a:solidFill>
                <a:schemeClr val="tx1"/>
              </a:solidFill>
            </a:endParaRPr>
          </a:p>
          <a:p>
            <a:endParaRPr lang="uk-UA" dirty="0" smtClean="0">
              <a:solidFill>
                <a:schemeClr val="tx1"/>
              </a:solidFill>
            </a:endParaRPr>
          </a:p>
          <a:p>
            <a:r>
              <a:rPr lang="uk-UA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Виконала учитель СШ № 82 ім. Т.Г. Шевченка Шевченківського району </a:t>
            </a:r>
            <a:r>
              <a:rPr lang="uk-UA" sz="24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м.Києва</a:t>
            </a:r>
            <a:endParaRPr lang="uk-UA" sz="2400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Краміна</a:t>
            </a:r>
            <a:r>
              <a:rPr lang="uk-UA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Людмила Миколаївна</a:t>
            </a:r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Яка причина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струму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? </a:t>
            </a:r>
            <a:br>
              <a:rPr lang="ru-RU" sz="3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0" dirty="0" err="1" smtClean="0">
                <a:latin typeface="Times New Roman" pitchFamily="18" charset="0"/>
                <a:cs typeface="Times New Roman" pitchFamily="18" charset="0"/>
              </a:rPr>
              <a:t>чого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0" dirty="0" err="1" smtClean="0">
                <a:latin typeface="Times New Roman" pitchFamily="18" charset="0"/>
                <a:cs typeface="Times New Roman" pitchFamily="18" charset="0"/>
              </a:rPr>
              <a:t>залежить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0" dirty="0" err="1" smtClean="0">
                <a:latin typeface="Times New Roman" pitchFamily="18" charset="0"/>
                <a:cs typeface="Times New Roman" pitchFamily="18" charset="0"/>
              </a:rPr>
              <a:t>значення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0" dirty="0" err="1" smtClean="0">
                <a:latin typeface="Times New Roman" pitchFamily="18" charset="0"/>
                <a:cs typeface="Times New Roman" pitchFamily="18" charset="0"/>
              </a:rPr>
              <a:t>сили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 струму?</a:t>
            </a:r>
            <a:endParaRPr lang="ru-RU" sz="32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57159" y="1714488"/>
            <a:ext cx="4000528" cy="473870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внесенні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винесенні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магніту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замиканні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розімкненні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кола?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зміні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сили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струму за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реостата?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внесенні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винесенні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котушки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струмом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обертанні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контура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магнітному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полі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uk-UA" sz="2400" b="1" u="sng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Змінюється магнітний потік і чим швидше він змінюється, тим більша сила струму</a:t>
            </a:r>
            <a:endParaRPr lang="ru-RU" sz="2400" b="1" u="sng" dirty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572000" y="2636838"/>
            <a:ext cx="3770313" cy="3724275"/>
          </a:xfrm>
        </p:spPr>
        <p:txBody>
          <a:bodyPr>
            <a:normAutofit lnSpcReduction="10000"/>
          </a:bodyPr>
          <a:lstStyle/>
          <a:p>
            <a:endParaRPr lang="ru-RU" sz="2000"/>
          </a:p>
        </p:txBody>
      </p:sp>
      <p:pic>
        <p:nvPicPr>
          <p:cNvPr id="46085" name="Picture 5" descr="маг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571744"/>
            <a:ext cx="4248150" cy="37449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267494"/>
            <a:ext cx="8229600" cy="94692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ВИСНОВОК: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57158" y="1142984"/>
            <a:ext cx="4643470" cy="5500726"/>
          </a:xfrm>
        </p:spPr>
        <p:txBody>
          <a:bodyPr>
            <a:no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 усіх випадках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2400" b="1" u="sng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змінюється</a:t>
            </a:r>
            <a:r>
              <a:rPr lang="ru-RU" sz="2400" b="1" u="sng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магнітний</a:t>
            </a:r>
            <a:r>
              <a:rPr lang="ru-RU" sz="2400" b="1" u="sng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потік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через поверхню, обмежену контуром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колі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котушки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гальванометра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з’являється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>
              <a:buNone/>
            </a:pPr>
            <a:r>
              <a:rPr lang="uk-UA" sz="2400" b="1" u="sng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індукційний струм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Сила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індукційного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стуму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u="sng" dirty="0" smtClean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2400" b="1" u="sng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прямопропорційна</a:t>
            </a:r>
            <a:r>
              <a:rPr lang="uk-UA" sz="2400" b="1" u="sng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швидкості зміни магнітного потоку</a:t>
            </a:r>
          </a:p>
          <a:p>
            <a:pPr algn="ctr">
              <a:buNone/>
            </a:pPr>
            <a:endParaRPr lang="ru-RU" sz="2000" dirty="0">
              <a:solidFill>
                <a:schemeClr val="folHlink"/>
              </a:solidFill>
            </a:endParaRPr>
          </a:p>
        </p:txBody>
      </p:sp>
      <p:sp>
        <p:nvSpPr>
          <p:cNvPr id="4506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5500694" y="2643182"/>
            <a:ext cx="3186106" cy="360521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endParaRPr lang="ru-RU" sz="2400" dirty="0"/>
          </a:p>
        </p:txBody>
      </p:sp>
      <p:pic>
        <p:nvPicPr>
          <p:cNvPr id="45062" name="Picture 6" descr="все в 1-фарад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071678"/>
            <a:ext cx="3783076" cy="438150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267494"/>
            <a:ext cx="8229600" cy="1089804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ЯВИЩЕ ЕЛЕКТРОМАГНІТНОЇ ІНДУКЦІЇ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85720" y="1142984"/>
            <a:ext cx="5857916" cy="542928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400" dirty="0" smtClean="0"/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Полягає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виникненні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електричного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струму в замкнутому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контурі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u="sng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будь-якій</a:t>
            </a:r>
            <a:r>
              <a:rPr lang="ru-RU" sz="2400" b="1" u="sng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зміні</a:t>
            </a:r>
            <a:r>
              <a:rPr lang="ru-RU" sz="2400" b="1" u="sng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магнітного</a:t>
            </a:r>
            <a:r>
              <a:rPr lang="ru-RU" sz="2400" b="1" u="sng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потоку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через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поверхню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обмежену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контуром</a:t>
            </a:r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Відміна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цього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струму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відомого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раніше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полягає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тому,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отримання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Font typeface="Wingdings" pitchFamily="2" charset="2"/>
              <a:buNone/>
            </a:pPr>
            <a:r>
              <a:rPr lang="uk-UA" sz="2400" b="1" u="sng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не потрібне джерело струму</a:t>
            </a:r>
          </a:p>
          <a:p>
            <a:pPr algn="ctr">
              <a:buFont typeface="Wingdings" pitchFamily="2" charset="2"/>
              <a:buNone/>
            </a:pPr>
            <a:r>
              <a:rPr lang="uk-UA" sz="2400" b="1" u="sng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Необхідною і достатньою умовою існування індукційного струму є зміна магнітного потоку</a:t>
            </a:r>
            <a:endParaRPr lang="ru-RU" sz="2400" b="1" u="sng" dirty="0" smtClean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endParaRPr lang="uk-UA" sz="2400" b="1" dirty="0" smtClean="0"/>
          </a:p>
        </p:txBody>
      </p:sp>
      <p:pic>
        <p:nvPicPr>
          <p:cNvPr id="6" name="Picture 11" descr="clip_image002"/>
          <p:cNvPicPr>
            <a:picLocks noChangeAspect="1" noChangeArrowheads="1"/>
          </p:cNvPicPr>
          <p:nvPr/>
        </p:nvPicPr>
        <p:blipFill>
          <a:blip r:embed="rId2" cstate="print"/>
          <a:srcRect b="4126"/>
          <a:stretch>
            <a:fillRect/>
          </a:stretch>
        </p:blipFill>
        <p:spPr bwMode="auto">
          <a:xfrm>
            <a:off x="6286512" y="1142984"/>
            <a:ext cx="2643206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ЗАКОН  ЕЛЕКТРОМАГНІТНОЇ ІНДУКЦІЇ</a:t>
            </a:r>
            <a:endParaRPr lang="ru-RU" sz="3600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0" name="Rectangle 6" descr="Крупная сетка"/>
          <p:cNvSpPr>
            <a:spLocks noGrp="1" noChangeArrowheads="1"/>
          </p:cNvSpPr>
          <p:nvPr>
            <p:ph idx="1"/>
          </p:nvPr>
        </p:nvSpPr>
        <p:spPr>
          <a:xfrm>
            <a:off x="285720" y="3000372"/>
            <a:ext cx="8643998" cy="3500462"/>
          </a:xfr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8900000" scaled="1"/>
            <a:tileRect/>
          </a:gradFill>
          <a:ln w="38100">
            <a:noFill/>
          </a:ln>
        </p:spPr>
        <p:txBody>
          <a:bodyPr>
            <a:normAutofit fontScale="77500" lnSpcReduction="20000"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Згідно з правилом Ленца, закон електромагнітної індукції (закон Фарадея):</a:t>
            </a:r>
          </a:p>
          <a:p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uk-UA" sz="3600" baseline="-25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36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= – ∆Ф/∆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t</a:t>
            </a: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ЕРС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індукції дорівнює  швидкості зміни магнітного потоку, взятій з протилежним знаком.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Знак « — » означає, що при збільшенні магнітного потоку напрямок І</a:t>
            </a:r>
            <a:r>
              <a:rPr lang="uk-UA" sz="3600" baseline="-25000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3600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протилежний обумовленому правилом буравчика.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3600" b="1" i="1" dirty="0" smtClean="0">
              <a:latin typeface="Times New Roman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A78DA9-AC58-4EFA-90E7-A80140A822A6}" type="slidenum">
              <a:rPr lang="ru-RU"/>
              <a:pPr>
                <a:defRPr/>
              </a:pPr>
              <a:t>13</a:t>
            </a:fld>
            <a:endParaRPr lang="ru-RU"/>
          </a:p>
        </p:txBody>
      </p:sp>
      <p:sp>
        <p:nvSpPr>
          <p:cNvPr id="6151" name="Text Box 9"/>
          <p:cNvSpPr txBox="1">
            <a:spLocks noChangeArrowheads="1"/>
          </p:cNvSpPr>
          <p:nvPr/>
        </p:nvSpPr>
        <p:spPr bwMode="auto">
          <a:xfrm>
            <a:off x="357158" y="1285861"/>
            <a:ext cx="8556655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 smtClean="0"/>
              <a:t> </a:t>
            </a:r>
          </a:p>
          <a:p>
            <a:r>
              <a:rPr lang="ru-RU" sz="20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Закон Ома  Е</a:t>
            </a:r>
            <a:r>
              <a:rPr lang="uk-UA" sz="2400" baseline="-25000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I</a:t>
            </a:r>
            <a:r>
              <a:rPr lang="uk-UA" sz="2400" baseline="-25000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R. 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З дослідів установлено, що  І</a:t>
            </a:r>
            <a:r>
              <a:rPr lang="uk-UA" sz="2400" baseline="-25000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~ ∆Ф/∆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Знаємо, що  І</a:t>
            </a:r>
            <a:r>
              <a:rPr lang="uk-UA" sz="2400" baseline="-25000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~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uk-UA" sz="2400" baseline="-25000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uk-UA" sz="2400" baseline="-25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sz="2400" baseline="-25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~ ∆Ф/∆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58204" cy="1214446"/>
          </a:xfrm>
        </p:spPr>
        <p:txBody>
          <a:bodyPr>
            <a:noAutofit/>
          </a:bodyPr>
          <a:lstStyle/>
          <a:p>
            <a:r>
              <a:rPr lang="uk-UA" sz="4000" dirty="0" err="1" smtClean="0">
                <a:latin typeface="Times New Roman" pitchFamily="18" charset="0"/>
                <a:cs typeface="Times New Roman" pitchFamily="18" charset="0"/>
              </a:rPr>
              <a:t>ЕРС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  індукції в рухомих провідниках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00174"/>
            <a:ext cx="3857652" cy="242889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 =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л,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F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 = Е</a:t>
            </a:r>
            <a:r>
              <a:rPr lang="uk-UA" b="1" baseline="300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uk-UA" b="1" baseline="300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F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л = В</a:t>
            </a:r>
            <a:r>
              <a:rPr lang="uk-UA" b="1" baseline="300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υ </a:t>
            </a:r>
            <a:r>
              <a:rPr lang="uk-UA" b="1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b="1" baseline="300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α.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uk-UA" b="1" baseline="300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= В</a:t>
            </a:r>
            <a:r>
              <a:rPr lang="uk-UA" b="1" baseline="300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υ </a:t>
            </a:r>
            <a:r>
              <a:rPr lang="uk-UA" b="1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b="1" baseline="300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α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U = В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υ 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L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α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uk-UA" baseline="-25000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 В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υ 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L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α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071934" y="1214422"/>
            <a:ext cx="4857784" cy="5357850"/>
          </a:xfrm>
        </p:spPr>
        <p:txBody>
          <a:bodyPr>
            <a:noAutofit/>
          </a:bodyPr>
          <a:lstStyle/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Прямолінійний провідник довжиною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L 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рухається в однорідному магнітному полі з індукцією В зі швидкістю υ.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Разом з провідником рухатимуться і його заряди. </a:t>
            </a:r>
          </a:p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В магнітному полі на них діятиме сила Лоренца, під дією якої в провіднику відбудеться перерозподіл зарядів. Між кінцями провідника виникне різниця потенціалів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яка викличе появу електричних сил, які зрівноважать сили Лоренца.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В цьому випадку зміщення електронів припиниться.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Але напруга на кінцях провідника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дорівнює ЕРС індукції.</a:t>
            </a:r>
          </a:p>
        </p:txBody>
      </p:sp>
      <p:pic>
        <p:nvPicPr>
          <p:cNvPr id="6" name="Picture 5" descr="edsind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b="12576"/>
          <a:stretch>
            <a:fillRect/>
          </a:stretch>
        </p:blipFill>
        <p:spPr bwMode="auto">
          <a:xfrm>
            <a:off x="214282" y="4286256"/>
            <a:ext cx="3786214" cy="233839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043890" cy="928694"/>
          </a:xfrm>
        </p:spPr>
        <p:txBody>
          <a:bodyPr>
            <a:normAutofit/>
          </a:bodyPr>
          <a:lstStyle/>
          <a:p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Дослід  Ленца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786050" y="1285860"/>
            <a:ext cx="2286016" cy="285752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000" b="1" dirty="0" smtClean="0">
              <a:latin typeface="Arial" charset="0"/>
            </a:endParaRPr>
          </a:p>
          <a:p>
            <a:pPr algn="ctr">
              <a:buNone/>
            </a:pPr>
            <a:r>
              <a:rPr lang="ru-RU" sz="2000" b="1" dirty="0" err="1" smtClean="0">
                <a:latin typeface="Arial" charset="0"/>
              </a:rPr>
              <a:t>Э.Х.Ленц</a:t>
            </a:r>
            <a:endParaRPr lang="ru-RU" sz="2000" b="1" dirty="0" smtClean="0">
              <a:latin typeface="Arial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Arial" charset="0"/>
              </a:rPr>
              <a:t>1804 – 1865 р.р.,</a:t>
            </a:r>
          </a:p>
          <a:p>
            <a:pPr algn="ctr">
              <a:buNone/>
            </a:pPr>
            <a:r>
              <a:rPr lang="ru-RU" sz="2000" b="1" dirty="0" smtClean="0">
                <a:latin typeface="Arial" charset="0"/>
              </a:rPr>
              <a:t> </a:t>
            </a:r>
            <a:r>
              <a:rPr lang="ru-RU" sz="2000" b="1" dirty="0" err="1" smtClean="0">
                <a:latin typeface="Arial" charset="0"/>
              </a:rPr>
              <a:t>академік</a:t>
            </a:r>
            <a:r>
              <a:rPr lang="ru-RU" sz="2000" b="1" dirty="0" smtClean="0">
                <a:latin typeface="Arial" charset="0"/>
              </a:rPr>
              <a:t>, </a:t>
            </a:r>
          </a:p>
          <a:p>
            <a:pPr algn="ctr">
              <a:buNone/>
            </a:pPr>
            <a:r>
              <a:rPr lang="uk-UA" sz="2000" b="1" dirty="0" smtClean="0">
                <a:latin typeface="Arial" charset="0"/>
              </a:rPr>
              <a:t>Ректор </a:t>
            </a:r>
          </a:p>
          <a:p>
            <a:pPr algn="ctr">
              <a:buNone/>
            </a:pPr>
            <a:r>
              <a:rPr lang="uk-UA" sz="2000" b="1" dirty="0" err="1" smtClean="0">
                <a:latin typeface="Arial" charset="0"/>
              </a:rPr>
              <a:t>Петербурського</a:t>
            </a:r>
            <a:r>
              <a:rPr lang="uk-UA" sz="2000" b="1" dirty="0" smtClean="0">
                <a:latin typeface="Arial" charset="0"/>
              </a:rPr>
              <a:t> </a:t>
            </a:r>
          </a:p>
          <a:p>
            <a:pPr algn="ctr">
              <a:buNone/>
            </a:pPr>
            <a:r>
              <a:rPr lang="uk-UA" sz="2000" b="1" dirty="0" smtClean="0">
                <a:latin typeface="Arial" charset="0"/>
              </a:rPr>
              <a:t>університету</a:t>
            </a:r>
            <a:endParaRPr lang="ru-RU" sz="2000" b="1" dirty="0" smtClean="0">
              <a:latin typeface="Arial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257800" y="1142984"/>
            <a:ext cx="3429000" cy="535785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На роз’єднане кільце магніт не діє. </a:t>
            </a:r>
          </a:p>
          <a:p>
            <a:pPr>
              <a:lnSpc>
                <a:spcPct val="120000"/>
              </a:lnSpc>
            </a:pP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Для суцільного кільця: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      - </a:t>
            </a: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магніт наближається (</a:t>
            </a:r>
            <a:r>
              <a:rPr lang="el-GR" sz="8000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Ф&gt;0) – кільце відштовхується;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  -</a:t>
            </a: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 магніт віддаляється  (</a:t>
            </a:r>
            <a:r>
              <a:rPr lang="el-GR" sz="8000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Ф&lt;0) – кільце притягується.</a:t>
            </a:r>
          </a:p>
          <a:p>
            <a:pPr>
              <a:lnSpc>
                <a:spcPct val="120000"/>
              </a:lnSpc>
              <a:buNone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Індукційний струм завжди спрямований так, що його магнітне поле протидіє тій зміні магнітного потоку, що викликає цей струм</a:t>
            </a:r>
            <a:r>
              <a:rPr lang="uk-UA" sz="8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pic>
        <p:nvPicPr>
          <p:cNvPr id="6" name="Picture 6" descr="len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256"/>
            <a:ext cx="3143272" cy="2220568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7" name="Picture 7" descr="pl_03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" y="1357298"/>
            <a:ext cx="2314562" cy="2786082"/>
          </a:xfrm>
          <a:prstGeom prst="rect">
            <a:avLst/>
          </a:prstGeom>
          <a:noFill/>
          <a:ln w="25400">
            <a:solidFill>
              <a:srgbClr val="A50021"/>
            </a:solidFill>
            <a:miter lim="800000"/>
            <a:headEnd/>
            <a:tailEnd/>
          </a:ln>
        </p:spPr>
      </p:pic>
      <p:sp>
        <p:nvSpPr>
          <p:cNvPr id="8" name="Содержимое 3"/>
          <p:cNvSpPr txBox="1">
            <a:spLocks/>
          </p:cNvSpPr>
          <p:nvPr/>
        </p:nvSpPr>
        <p:spPr>
          <a:xfrm>
            <a:off x="2771800" y="1268760"/>
            <a:ext cx="2286016" cy="2857520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48056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 2"/>
              <a:buNone/>
            </a:pPr>
            <a:endParaRPr lang="ru-RU" sz="2000" b="1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8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14290"/>
            <a:ext cx="8472518" cy="1127148"/>
          </a:xfrm>
        </p:spPr>
        <p:txBody>
          <a:bodyPr>
            <a:normAutofit/>
          </a:bodyPr>
          <a:lstStyle/>
          <a:p>
            <a:pPr algn="ctr"/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правила Ленца: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323850" y="1285860"/>
            <a:ext cx="8569325" cy="5357849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endParaRPr lang="ru-RU" sz="2700" dirty="0" smtClean="0"/>
          </a:p>
          <a:p>
            <a:pPr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Встановити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напрям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ліній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магнітної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індукції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зовнішнього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поля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З’ясувати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збільшується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зменьшується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магнітний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потік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Встановити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напрям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ліній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магнітної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індукції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В</a:t>
            </a:r>
            <a:r>
              <a:rPr lang="en-US" sz="2700" baseline="40000" dirty="0">
                <a:latin typeface="Times New Roman" pitchFamily="18" charset="0"/>
                <a:cs typeface="Times New Roman" pitchFamily="18" charset="0"/>
              </a:rPr>
              <a:t>’ 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магнітного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поля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індукційного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струму 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None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при ∆Ф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0, В</a:t>
            </a:r>
            <a:r>
              <a:rPr lang="en-US" sz="2700" baseline="4000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ru-RU" sz="2700" baseline="4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↑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↓</a:t>
            </a:r>
            <a:r>
              <a:rPr lang="en-US" sz="2700" baseline="4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>
              <a:lnSpc>
                <a:spcPct val="80000"/>
              </a:lnSpc>
              <a:buClr>
                <a:srgbClr val="FF0000"/>
              </a:buClr>
              <a:buNone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при ∆Ф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0, В</a:t>
            </a:r>
            <a:r>
              <a:rPr lang="en-US" sz="2700" baseline="400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ru-RU" sz="2700" baseline="4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↑ ↑</a:t>
            </a:r>
            <a:r>
              <a:rPr lang="en-US" sz="2700" baseline="4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en-US" sz="2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Визначивши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напрям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ліній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Clr>
                <a:srgbClr val="FF0000"/>
              </a:buClr>
              <a:buNone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магнітної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індукції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В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None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знайти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напрям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індукційного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Clr>
                <a:srgbClr val="FF0000"/>
              </a:buClr>
              <a:buNone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струму,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користуючись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Clr>
                <a:srgbClr val="FF0000"/>
              </a:buClr>
              <a:buNone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правилом буравчика </a:t>
            </a:r>
            <a:endParaRPr lang="en-US" sz="27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2700" dirty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dirty="0"/>
          </a:p>
        </p:txBody>
      </p:sp>
      <p:pic>
        <p:nvPicPr>
          <p:cNvPr id="4" name="Picture 4" descr="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3643314"/>
            <a:ext cx="3275234" cy="2949587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6" grpId="0"/>
      <p:bldP spid="13926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051050" y="1052513"/>
            <a:ext cx="642938" cy="200025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5" name="Group 28"/>
          <p:cNvGrpSpPr>
            <a:grpSpLocks/>
          </p:cNvGrpSpPr>
          <p:nvPr/>
        </p:nvGrpSpPr>
        <p:grpSpPr bwMode="auto">
          <a:xfrm>
            <a:off x="1258888" y="1916113"/>
            <a:ext cx="785812" cy="215900"/>
            <a:chOff x="405" y="1035"/>
            <a:chExt cx="495" cy="136"/>
          </a:xfrm>
        </p:grpSpPr>
        <p:cxnSp>
          <p:nvCxnSpPr>
            <p:cNvPr id="2" name="Прямая со стрелкой 5"/>
            <p:cNvCxnSpPr/>
            <p:nvPr/>
          </p:nvCxnSpPr>
          <p:spPr>
            <a:xfrm>
              <a:off x="405" y="1035"/>
              <a:ext cx="495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Прямая со стрелкой 6"/>
            <p:cNvCxnSpPr/>
            <p:nvPr/>
          </p:nvCxnSpPr>
          <p:spPr>
            <a:xfrm>
              <a:off x="405" y="1170"/>
              <a:ext cx="495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Овал 7"/>
          <p:cNvSpPr/>
          <p:nvPr/>
        </p:nvSpPr>
        <p:spPr>
          <a:xfrm>
            <a:off x="6372225" y="1125538"/>
            <a:ext cx="642938" cy="20002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3" name="Прямая со стрелкой 12"/>
          <p:cNvCxnSpPr>
            <a:endCxn id="8" idx="4"/>
          </p:cNvCxnSpPr>
          <p:nvPr/>
        </p:nvCxnSpPr>
        <p:spPr>
          <a:xfrm>
            <a:off x="4859338" y="2205038"/>
            <a:ext cx="1835150" cy="939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859338" y="2205038"/>
            <a:ext cx="309562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23" name="Прямая со стрелкой 14"/>
          <p:cNvCxnSpPr>
            <a:cxnSpLocks noChangeShapeType="1"/>
            <a:stCxn id="9237" idx="3"/>
          </p:cNvCxnSpPr>
          <p:nvPr/>
        </p:nvCxnSpPr>
        <p:spPr bwMode="auto">
          <a:xfrm flipV="1">
            <a:off x="4859338" y="908050"/>
            <a:ext cx="1944687" cy="126523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6" name="Прямая со стрелкой 15"/>
          <p:cNvCxnSpPr/>
          <p:nvPr/>
        </p:nvCxnSpPr>
        <p:spPr>
          <a:xfrm>
            <a:off x="4859338" y="2205038"/>
            <a:ext cx="1441450" cy="12239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25" name="Прямая со стрелкой 16"/>
          <p:cNvCxnSpPr>
            <a:cxnSpLocks noChangeShapeType="1"/>
          </p:cNvCxnSpPr>
          <p:nvPr/>
        </p:nvCxnSpPr>
        <p:spPr bwMode="auto">
          <a:xfrm flipV="1">
            <a:off x="4859338" y="836613"/>
            <a:ext cx="1081087" cy="1296987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1" name="Овал 20"/>
          <p:cNvSpPr/>
          <p:nvPr/>
        </p:nvSpPr>
        <p:spPr>
          <a:xfrm>
            <a:off x="6429375" y="3643313"/>
            <a:ext cx="642938" cy="20002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2571750" y="3714750"/>
            <a:ext cx="642938" cy="200025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643063" y="3714750"/>
            <a:ext cx="642937" cy="200025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7" name="Group 52"/>
          <p:cNvGrpSpPr>
            <a:grpSpLocks/>
          </p:cNvGrpSpPr>
          <p:nvPr/>
        </p:nvGrpSpPr>
        <p:grpSpPr bwMode="auto">
          <a:xfrm>
            <a:off x="4716463" y="908050"/>
            <a:ext cx="1651000" cy="366713"/>
            <a:chOff x="2971" y="255"/>
            <a:chExt cx="1040" cy="231"/>
          </a:xfrm>
        </p:grpSpPr>
        <p:sp>
          <p:nvSpPr>
            <p:cNvPr id="9266" name="TextBox 18"/>
            <p:cNvSpPr txBox="1">
              <a:spLocks noChangeArrowheads="1"/>
            </p:cNvSpPr>
            <p:nvPr/>
          </p:nvSpPr>
          <p:spPr bwMode="auto">
            <a:xfrm>
              <a:off x="3606" y="255"/>
              <a:ext cx="40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</a:rPr>
                <a:t>I ≠0</a:t>
              </a:r>
              <a:endParaRPr lang="ru-RU" b="1">
                <a:solidFill>
                  <a:srgbClr val="FF0000"/>
                </a:solidFill>
              </a:endParaRPr>
            </a:p>
          </p:txBody>
        </p:sp>
        <p:sp>
          <p:nvSpPr>
            <p:cNvPr id="9267" name="TextBox 24"/>
            <p:cNvSpPr txBox="1">
              <a:spLocks noChangeArrowheads="1"/>
            </p:cNvSpPr>
            <p:nvPr/>
          </p:nvSpPr>
          <p:spPr bwMode="auto">
            <a:xfrm>
              <a:off x="2971" y="255"/>
              <a:ext cx="67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>
                  <a:sym typeface="Symbol" pitchFamily="18" charset="2"/>
                </a:rPr>
                <a:t></a:t>
              </a:r>
              <a:r>
                <a:rPr lang="ru-RU" b="1">
                  <a:cs typeface="Arial" charset="0"/>
                  <a:sym typeface="Symbol" pitchFamily="18" charset="2"/>
                </a:rPr>
                <a:t>≠</a:t>
              </a:r>
              <a:r>
                <a:rPr lang="ru-RU" b="1">
                  <a:sym typeface="Symbol" pitchFamily="18" charset="2"/>
                </a:rPr>
                <a:t></a:t>
              </a:r>
              <a:endParaRPr lang="ru-RU" b="1"/>
            </a:p>
          </p:txBody>
        </p:sp>
      </p:grpSp>
      <p:grpSp>
        <p:nvGrpSpPr>
          <p:cNvPr id="30" name="Group 53"/>
          <p:cNvGrpSpPr>
            <a:grpSpLocks/>
          </p:cNvGrpSpPr>
          <p:nvPr/>
        </p:nvGrpSpPr>
        <p:grpSpPr bwMode="auto">
          <a:xfrm>
            <a:off x="539750" y="620713"/>
            <a:ext cx="1857375" cy="1081087"/>
            <a:chOff x="225" y="135"/>
            <a:chExt cx="1170" cy="681"/>
          </a:xfrm>
        </p:grpSpPr>
        <p:sp>
          <p:nvSpPr>
            <p:cNvPr id="9264" name="TextBox 17"/>
            <p:cNvSpPr txBox="1">
              <a:spLocks noChangeArrowheads="1"/>
            </p:cNvSpPr>
            <p:nvPr/>
          </p:nvSpPr>
          <p:spPr bwMode="auto">
            <a:xfrm>
              <a:off x="990" y="135"/>
              <a:ext cx="40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92D050"/>
                  </a:solidFill>
                </a:rPr>
                <a:t>I=0</a:t>
              </a:r>
              <a:endParaRPr lang="ru-RU" b="1">
                <a:solidFill>
                  <a:srgbClr val="92D050"/>
                </a:solidFill>
              </a:endParaRPr>
            </a:p>
          </p:txBody>
        </p:sp>
        <p:sp>
          <p:nvSpPr>
            <p:cNvPr id="9265" name="TextBox 25"/>
            <p:cNvSpPr txBox="1">
              <a:spLocks noChangeArrowheads="1"/>
            </p:cNvSpPr>
            <p:nvPr/>
          </p:nvSpPr>
          <p:spPr bwMode="auto">
            <a:xfrm>
              <a:off x="225" y="585"/>
              <a:ext cx="67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>
                  <a:sym typeface="Symbol" pitchFamily="18" charset="2"/>
                </a:rPr>
                <a:t></a:t>
              </a:r>
              <a:endParaRPr lang="ru-RU" b="1"/>
            </a:p>
          </p:txBody>
        </p:sp>
      </p:grpSp>
      <p:grpSp>
        <p:nvGrpSpPr>
          <p:cNvPr id="31" name="Group 54"/>
          <p:cNvGrpSpPr>
            <a:grpSpLocks/>
          </p:cNvGrpSpPr>
          <p:nvPr/>
        </p:nvGrpSpPr>
        <p:grpSpPr bwMode="auto">
          <a:xfrm>
            <a:off x="1042988" y="3214688"/>
            <a:ext cx="2665412" cy="641350"/>
            <a:chOff x="990" y="2025"/>
            <a:chExt cx="1035" cy="404"/>
          </a:xfrm>
        </p:grpSpPr>
        <p:sp>
          <p:nvSpPr>
            <p:cNvPr id="9262" name="TextBox 26"/>
            <p:cNvSpPr txBox="1">
              <a:spLocks noChangeArrowheads="1"/>
            </p:cNvSpPr>
            <p:nvPr/>
          </p:nvSpPr>
          <p:spPr bwMode="auto">
            <a:xfrm>
              <a:off x="990" y="2025"/>
              <a:ext cx="45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solidFill>
                    <a:srgbClr val="00B0F0"/>
                  </a:solidFill>
                  <a:sym typeface="Symbol" pitchFamily="18" charset="2"/>
                </a:rPr>
                <a:t> </a:t>
              </a:r>
              <a:r>
                <a:rPr lang="en-US">
                  <a:solidFill>
                    <a:srgbClr val="00B0F0"/>
                  </a:solidFill>
                  <a:cs typeface="Arial" charset="0"/>
                  <a:sym typeface="Symbol" pitchFamily="18" charset="2"/>
                </a:rPr>
                <a:t>I</a:t>
              </a:r>
              <a:r>
                <a:rPr lang="ru-RU">
                  <a:solidFill>
                    <a:srgbClr val="00B0F0"/>
                  </a:solidFill>
                  <a:sym typeface="Symbol" pitchFamily="18" charset="2"/>
                </a:rPr>
                <a:t> </a:t>
              </a:r>
              <a:r>
                <a:rPr lang="ru-RU" b="1">
                  <a:sym typeface="Symbol" pitchFamily="18" charset="2"/>
                </a:rPr>
                <a:t></a:t>
              </a:r>
            </a:p>
          </p:txBody>
        </p:sp>
        <p:sp>
          <p:nvSpPr>
            <p:cNvPr id="9263" name="TextBox 27"/>
            <p:cNvSpPr txBox="1">
              <a:spLocks noChangeArrowheads="1"/>
            </p:cNvSpPr>
            <p:nvPr/>
          </p:nvSpPr>
          <p:spPr bwMode="auto">
            <a:xfrm>
              <a:off x="1620" y="2025"/>
              <a:ext cx="40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92D050"/>
                  </a:solidFill>
                </a:rPr>
                <a:t>I=0</a:t>
              </a:r>
              <a:endParaRPr lang="ru-RU">
                <a:solidFill>
                  <a:srgbClr val="92D050"/>
                </a:solidFill>
              </a:endParaRPr>
            </a:p>
          </p:txBody>
        </p:sp>
      </p:grpSp>
      <p:sp>
        <p:nvSpPr>
          <p:cNvPr id="5" name="Овал 23"/>
          <p:cNvSpPr/>
          <p:nvPr/>
        </p:nvSpPr>
        <p:spPr>
          <a:xfrm>
            <a:off x="5364163" y="3644900"/>
            <a:ext cx="642937" cy="200025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9216" name="Group 29"/>
          <p:cNvGrpSpPr>
            <a:grpSpLocks/>
          </p:cNvGrpSpPr>
          <p:nvPr/>
        </p:nvGrpSpPr>
        <p:grpSpPr bwMode="auto">
          <a:xfrm>
            <a:off x="827088" y="4581525"/>
            <a:ext cx="2665412" cy="215900"/>
            <a:chOff x="405" y="1035"/>
            <a:chExt cx="495" cy="136"/>
          </a:xfrm>
        </p:grpSpPr>
        <p:cxnSp>
          <p:nvCxnSpPr>
            <p:cNvPr id="6" name="Прямая со стрелкой 5"/>
            <p:cNvCxnSpPr/>
            <p:nvPr/>
          </p:nvCxnSpPr>
          <p:spPr>
            <a:xfrm>
              <a:off x="405" y="1035"/>
              <a:ext cx="495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>
              <a:off x="405" y="1170"/>
              <a:ext cx="495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17" name="Group 51"/>
          <p:cNvGrpSpPr>
            <a:grpSpLocks/>
          </p:cNvGrpSpPr>
          <p:nvPr/>
        </p:nvGrpSpPr>
        <p:grpSpPr bwMode="auto">
          <a:xfrm>
            <a:off x="4716463" y="3213100"/>
            <a:ext cx="3097212" cy="641350"/>
            <a:chOff x="3334" y="1979"/>
            <a:chExt cx="1130" cy="404"/>
          </a:xfrm>
        </p:grpSpPr>
        <p:sp>
          <p:nvSpPr>
            <p:cNvPr id="9258" name="TextBox 26"/>
            <p:cNvSpPr txBox="1">
              <a:spLocks noChangeArrowheads="1"/>
            </p:cNvSpPr>
            <p:nvPr/>
          </p:nvSpPr>
          <p:spPr bwMode="auto">
            <a:xfrm>
              <a:off x="3334" y="1979"/>
              <a:ext cx="45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>
                  <a:solidFill>
                    <a:srgbClr val="00B0F0"/>
                  </a:solidFill>
                  <a:sym typeface="Symbol" pitchFamily="18" charset="2"/>
                </a:rPr>
                <a:t> </a:t>
              </a:r>
              <a:r>
                <a:rPr lang="en-US" b="1">
                  <a:solidFill>
                    <a:srgbClr val="00B0F0"/>
                  </a:solidFill>
                </a:rPr>
                <a:t>I</a:t>
              </a:r>
              <a:r>
                <a:rPr lang="ru-RU" b="1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≠</a:t>
              </a:r>
              <a:r>
                <a:rPr lang="ru-RU" b="1">
                  <a:solidFill>
                    <a:srgbClr val="00B0F0"/>
                  </a:solidFill>
                  <a:sym typeface="Symbol" pitchFamily="18" charset="2"/>
                </a:rPr>
                <a:t> </a:t>
              </a:r>
              <a:r>
                <a:rPr lang="ru-RU" b="1">
                  <a:sym typeface="Symbol" pitchFamily="18" charset="2"/>
                </a:rPr>
                <a:t>≠</a:t>
              </a:r>
            </a:p>
          </p:txBody>
        </p:sp>
        <p:sp>
          <p:nvSpPr>
            <p:cNvPr id="9259" name="TextBox 18"/>
            <p:cNvSpPr txBox="1">
              <a:spLocks noChangeArrowheads="1"/>
            </p:cNvSpPr>
            <p:nvPr/>
          </p:nvSpPr>
          <p:spPr bwMode="auto">
            <a:xfrm>
              <a:off x="4059" y="1979"/>
              <a:ext cx="40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</a:rPr>
                <a:t>I ≠0</a:t>
              </a:r>
              <a:endParaRPr lang="ru-RU" b="1">
                <a:solidFill>
                  <a:srgbClr val="FF0000"/>
                </a:solidFill>
              </a:endParaRPr>
            </a:p>
          </p:txBody>
        </p:sp>
      </p:grpSp>
      <p:grpSp>
        <p:nvGrpSpPr>
          <p:cNvPr id="9218" name="Group 49"/>
          <p:cNvGrpSpPr>
            <a:grpSpLocks/>
          </p:cNvGrpSpPr>
          <p:nvPr/>
        </p:nvGrpSpPr>
        <p:grpSpPr bwMode="auto">
          <a:xfrm>
            <a:off x="4500563" y="4005263"/>
            <a:ext cx="3209925" cy="1144587"/>
            <a:chOff x="2835" y="2523"/>
            <a:chExt cx="2022" cy="721"/>
          </a:xfrm>
        </p:grpSpPr>
        <p:cxnSp>
          <p:nvCxnSpPr>
            <p:cNvPr id="9" name="Прямая со стрелкой 8"/>
            <p:cNvCxnSpPr/>
            <p:nvPr/>
          </p:nvCxnSpPr>
          <p:spPr>
            <a:xfrm>
              <a:off x="2835" y="2883"/>
              <a:ext cx="299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19" name="Group 43"/>
            <p:cNvGrpSpPr>
              <a:grpSpLocks/>
            </p:cNvGrpSpPr>
            <p:nvPr/>
          </p:nvGrpSpPr>
          <p:grpSpPr bwMode="auto">
            <a:xfrm>
              <a:off x="3189" y="2703"/>
              <a:ext cx="299" cy="361"/>
              <a:chOff x="3189" y="2703"/>
              <a:chExt cx="299" cy="361"/>
            </a:xfrm>
          </p:grpSpPr>
          <p:cxnSp>
            <p:nvCxnSpPr>
              <p:cNvPr id="18" name="Прямая со стрелкой 9"/>
              <p:cNvCxnSpPr/>
              <p:nvPr/>
            </p:nvCxnSpPr>
            <p:spPr>
              <a:xfrm>
                <a:off x="3189" y="2703"/>
                <a:ext cx="299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 стрелкой 10"/>
              <p:cNvCxnSpPr/>
              <p:nvPr/>
            </p:nvCxnSpPr>
            <p:spPr>
              <a:xfrm>
                <a:off x="3189" y="2883"/>
                <a:ext cx="299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 стрелкой 11"/>
              <p:cNvCxnSpPr/>
              <p:nvPr/>
            </p:nvCxnSpPr>
            <p:spPr>
              <a:xfrm>
                <a:off x="3189" y="3063"/>
                <a:ext cx="299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Прямая со стрелкой 12"/>
            <p:cNvCxnSpPr/>
            <p:nvPr/>
          </p:nvCxnSpPr>
          <p:spPr>
            <a:xfrm>
              <a:off x="3625" y="2703"/>
              <a:ext cx="299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13"/>
            <p:cNvCxnSpPr/>
            <p:nvPr/>
          </p:nvCxnSpPr>
          <p:spPr>
            <a:xfrm>
              <a:off x="3625" y="2883"/>
              <a:ext cx="299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14"/>
            <p:cNvCxnSpPr/>
            <p:nvPr/>
          </p:nvCxnSpPr>
          <p:spPr>
            <a:xfrm>
              <a:off x="3625" y="3063"/>
              <a:ext cx="299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15"/>
            <p:cNvCxnSpPr/>
            <p:nvPr/>
          </p:nvCxnSpPr>
          <p:spPr>
            <a:xfrm>
              <a:off x="3625" y="2523"/>
              <a:ext cx="299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16"/>
            <p:cNvCxnSpPr/>
            <p:nvPr/>
          </p:nvCxnSpPr>
          <p:spPr>
            <a:xfrm>
              <a:off x="3625" y="3243"/>
              <a:ext cx="299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20" name="Group 44"/>
            <p:cNvGrpSpPr>
              <a:grpSpLocks/>
            </p:cNvGrpSpPr>
            <p:nvPr/>
          </p:nvGrpSpPr>
          <p:grpSpPr bwMode="auto">
            <a:xfrm>
              <a:off x="4059" y="2704"/>
              <a:ext cx="299" cy="361"/>
              <a:chOff x="3189" y="2703"/>
              <a:chExt cx="299" cy="361"/>
            </a:xfrm>
          </p:grpSpPr>
          <p:cxnSp>
            <p:nvCxnSpPr>
              <p:cNvPr id="10" name="Прямая со стрелкой 9"/>
              <p:cNvCxnSpPr/>
              <p:nvPr/>
            </p:nvCxnSpPr>
            <p:spPr>
              <a:xfrm>
                <a:off x="3189" y="2703"/>
                <a:ext cx="299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 стрелкой 10"/>
              <p:cNvCxnSpPr/>
              <p:nvPr/>
            </p:nvCxnSpPr>
            <p:spPr>
              <a:xfrm>
                <a:off x="3189" y="2883"/>
                <a:ext cx="299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 стрелкой 11"/>
              <p:cNvCxnSpPr/>
              <p:nvPr/>
            </p:nvCxnSpPr>
            <p:spPr>
              <a:xfrm>
                <a:off x="3189" y="3063"/>
                <a:ext cx="299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Прямая со стрелкой 8"/>
            <p:cNvCxnSpPr/>
            <p:nvPr/>
          </p:nvCxnSpPr>
          <p:spPr>
            <a:xfrm>
              <a:off x="4558" y="2886"/>
              <a:ext cx="299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36" name="Text Box 55"/>
          <p:cNvSpPr txBox="1">
            <a:spLocks noChangeArrowheads="1"/>
          </p:cNvSpPr>
          <p:nvPr/>
        </p:nvSpPr>
        <p:spPr bwMode="auto">
          <a:xfrm>
            <a:off x="1116013" y="260350"/>
            <a:ext cx="6985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smtClean="0">
                <a:solidFill>
                  <a:srgbClr val="C00000"/>
                </a:solidFill>
                <a:latin typeface="Century Schoolbook" pitchFamily="18" charset="0"/>
              </a:rPr>
              <a:t>Приклад </a:t>
            </a:r>
            <a:r>
              <a:rPr lang="ru-RU" sz="2400" dirty="0" err="1" smtClean="0">
                <a:solidFill>
                  <a:srgbClr val="C00000"/>
                </a:solidFill>
                <a:latin typeface="Century Schoolbook" pitchFamily="18" charset="0"/>
              </a:rPr>
              <a:t>застосування</a:t>
            </a:r>
            <a:r>
              <a:rPr lang="ru-RU" sz="2400" dirty="0" smtClean="0">
                <a:solidFill>
                  <a:srgbClr val="C00000"/>
                </a:solidFill>
                <a:latin typeface="Century Schoolbook" pitchFamily="18" charset="0"/>
              </a:rPr>
              <a:t>  правила Ленца: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9237" name="Text Box 57"/>
          <p:cNvSpPr txBox="1">
            <a:spLocks noChangeArrowheads="1"/>
          </p:cNvSpPr>
          <p:nvPr/>
        </p:nvSpPr>
        <p:spPr bwMode="auto">
          <a:xfrm>
            <a:off x="3419475" y="1989138"/>
            <a:ext cx="1439863" cy="366712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             N</a:t>
            </a:r>
            <a:endParaRPr lang="ru-RU" b="1"/>
          </a:p>
        </p:txBody>
      </p:sp>
      <p:sp>
        <p:nvSpPr>
          <p:cNvPr id="9238" name="Text Box 59"/>
          <p:cNvSpPr txBox="1">
            <a:spLocks noChangeArrowheads="1"/>
          </p:cNvSpPr>
          <p:nvPr/>
        </p:nvSpPr>
        <p:spPr bwMode="auto">
          <a:xfrm>
            <a:off x="3419475" y="1989138"/>
            <a:ext cx="720725" cy="36671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</a:t>
            </a:r>
            <a:endParaRPr lang="ru-RU" b="1"/>
          </a:p>
        </p:txBody>
      </p:sp>
      <p:sp>
        <p:nvSpPr>
          <p:cNvPr id="9239" name="Text Box 60"/>
          <p:cNvSpPr txBox="1">
            <a:spLocks noChangeArrowheads="1"/>
          </p:cNvSpPr>
          <p:nvPr/>
        </p:nvSpPr>
        <p:spPr bwMode="auto">
          <a:xfrm>
            <a:off x="395288" y="2276475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B=const</a:t>
            </a:r>
            <a:endParaRPr lang="ru-RU" b="1"/>
          </a:p>
        </p:txBody>
      </p:sp>
      <p:sp>
        <p:nvSpPr>
          <p:cNvPr id="9240" name="Text Box 61"/>
          <p:cNvSpPr txBox="1">
            <a:spLocks noChangeArrowheads="1"/>
          </p:cNvSpPr>
          <p:nvPr/>
        </p:nvSpPr>
        <p:spPr bwMode="auto">
          <a:xfrm>
            <a:off x="539750" y="4941888"/>
            <a:ext cx="1368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B=const</a:t>
            </a:r>
            <a:endParaRPr lang="ru-RU" b="1"/>
          </a:p>
        </p:txBody>
      </p:sp>
      <p:sp>
        <p:nvSpPr>
          <p:cNvPr id="9241" name="Text Box 62"/>
          <p:cNvSpPr txBox="1">
            <a:spLocks noChangeArrowheads="1"/>
          </p:cNvSpPr>
          <p:nvPr/>
        </p:nvSpPr>
        <p:spPr bwMode="auto">
          <a:xfrm>
            <a:off x="7092950" y="2420938"/>
            <a:ext cx="136842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B↓↑</a:t>
            </a:r>
          </a:p>
          <a:p>
            <a:pPr>
              <a:spcBef>
                <a:spcPct val="50000"/>
              </a:spcBef>
            </a:pPr>
            <a:endParaRPr lang="ru-RU" b="1"/>
          </a:p>
        </p:txBody>
      </p:sp>
      <p:sp>
        <p:nvSpPr>
          <p:cNvPr id="9242" name="Text Box 63"/>
          <p:cNvSpPr txBox="1">
            <a:spLocks noChangeArrowheads="1"/>
          </p:cNvSpPr>
          <p:nvPr/>
        </p:nvSpPr>
        <p:spPr bwMode="auto">
          <a:xfrm>
            <a:off x="7092950" y="4797425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B</a:t>
            </a:r>
            <a:r>
              <a:rPr lang="en-US" b="1">
                <a:cs typeface="Arial" charset="0"/>
              </a:rPr>
              <a:t>↓↑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021 0.00116 L -0.20052 0.00116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" y="0"/>
                                    </p:animMotion>
                                  </p:childTnLst>
                                  <p:subTnLst>
                                    <p:audio>
                                      <p:cMediaNode vol="81000"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214290"/>
            <a:ext cx="7829576" cy="50006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Самостійна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робота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251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28596" y="1285860"/>
            <a:ext cx="3676646" cy="5230834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1варіант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Визначте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полюса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магніту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2517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786314" y="1341438"/>
            <a:ext cx="4106861" cy="4873644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варіант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Визначте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напрям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руху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магніта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2518" name="Object 6"/>
          <p:cNvGraphicFramePr>
            <a:graphicFrameLocks noChangeAspect="1"/>
          </p:cNvGraphicFramePr>
          <p:nvPr/>
        </p:nvGraphicFramePr>
        <p:xfrm>
          <a:off x="5148263" y="2714620"/>
          <a:ext cx="3567141" cy="3451230"/>
        </p:xfrm>
        <a:graphic>
          <a:graphicData uri="http://schemas.openxmlformats.org/presentationml/2006/ole">
            <p:oleObj spid="_x0000_s1034" name="Точечный рисунок" r:id="rId3" imgW="2019048" imgH="2190476" progId="PBrush">
              <p:embed/>
            </p:oleObj>
          </a:graphicData>
        </a:graphic>
      </p:graphicFrame>
      <p:graphicFrame>
        <p:nvGraphicFramePr>
          <p:cNvPr id="192519" name="Object 7"/>
          <p:cNvGraphicFramePr>
            <a:graphicFrameLocks noChangeAspect="1"/>
          </p:cNvGraphicFramePr>
          <p:nvPr/>
        </p:nvGraphicFramePr>
        <p:xfrm>
          <a:off x="428596" y="2714620"/>
          <a:ext cx="3495704" cy="3429024"/>
        </p:xfrm>
        <a:graphic>
          <a:graphicData uri="http://schemas.openxmlformats.org/presentationml/2006/ole">
            <p:oleObj spid="_x0000_s1035" name="Точечный рисунок" r:id="rId4" imgW="1914286" imgH="2247619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60350"/>
            <a:ext cx="8345517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Властивості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вихрового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електричного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поля</a:t>
            </a:r>
            <a:r>
              <a:rPr lang="ru-RU" dirty="0" smtClean="0"/>
              <a:t> </a:t>
            </a:r>
            <a:endParaRPr lang="ru-RU" sz="3600" b="1" dirty="0">
              <a:solidFill>
                <a:srgbClr val="CC3300"/>
              </a:solidFill>
              <a:latin typeface="Baskerville Old Face" pitchFamily="18" charset="0"/>
            </a:endParaRPr>
          </a:p>
        </p:txBody>
      </p:sp>
      <p:sp>
        <p:nvSpPr>
          <p:cNvPr id="166915" name="Rectangle 3"/>
          <p:cNvSpPr>
            <a:spLocks noGrp="1" noChangeArrowheads="1"/>
          </p:cNvSpPr>
          <p:nvPr>
            <p:ph idx="1"/>
          </p:nvPr>
        </p:nvSpPr>
        <p:spPr>
          <a:xfrm>
            <a:off x="1619250" y="1628775"/>
            <a:ext cx="7010400" cy="4968875"/>
          </a:xfrm>
        </p:spPr>
        <p:txBody>
          <a:bodyPr>
            <a:normAutofit/>
          </a:bodyPr>
          <a:lstStyle/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Джерело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поля: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змінне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магнітне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поле.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Діє на заряди.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Силові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лінії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замкнуті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Робота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вихрового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електричного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поля на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замкнутій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траєкторії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дорівнює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нулю.</a:t>
            </a:r>
            <a:endParaRPr lang="en-US" sz="32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Вихрове електричне поле – не потенціальне.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endParaRPr lang="uk-UA" sz="2400" dirty="0" smtClean="0"/>
          </a:p>
          <a:p>
            <a:pPr algn="ctr">
              <a:buFont typeface="Wingdings" pitchFamily="2" charset="2"/>
              <a:buNone/>
            </a:pPr>
            <a:endParaRPr lang="ru-RU" sz="2400" dirty="0"/>
          </a:p>
        </p:txBody>
      </p:sp>
      <p:sp>
        <p:nvSpPr>
          <p:cNvPr id="166916" name="Text Box 4"/>
          <p:cNvSpPr txBox="1">
            <a:spLocks noChangeArrowheads="1"/>
          </p:cNvSpPr>
          <p:nvPr/>
        </p:nvSpPr>
        <p:spPr bwMode="auto">
          <a:xfrm>
            <a:off x="3563938" y="4508500"/>
            <a:ext cx="295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166917" name="Line 5"/>
          <p:cNvSpPr>
            <a:spLocks noChangeShapeType="1"/>
          </p:cNvSpPr>
          <p:nvPr/>
        </p:nvSpPr>
        <p:spPr bwMode="auto">
          <a:xfrm>
            <a:off x="9715536" y="664371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6920" name="Line 8"/>
          <p:cNvSpPr>
            <a:spLocks noChangeShapeType="1"/>
          </p:cNvSpPr>
          <p:nvPr/>
        </p:nvSpPr>
        <p:spPr bwMode="auto">
          <a:xfrm>
            <a:off x="9644098" y="6072206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6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6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6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6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4" grpId="0"/>
      <p:bldP spid="16691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Фізичний диктант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3364706" cy="5943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Нап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ишіть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формули для розрахунків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 сил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Лоренца;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магнітної проникності середовища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модуля вектора магнітної індукції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магнітного потоку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сили Ампера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Доповніть наступні визначення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сила Лоренца - це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сила Ампера - це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...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магнітна проникність середовища характеризує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...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357686" y="320040"/>
            <a:ext cx="4569652" cy="5989320"/>
          </a:xfrm>
        </p:spPr>
        <p:txBody>
          <a:bodyPr>
            <a:normAutofit fontScale="85000" lnSpcReduction="10000"/>
          </a:bodyPr>
          <a:lstStyle/>
          <a:p>
            <a:endParaRPr lang="uk-UA" sz="2000" dirty="0" smtClean="0"/>
          </a:p>
          <a:p>
            <a:pPr>
              <a:buNone/>
            </a:pPr>
            <a:endParaRPr lang="uk-UA" sz="2000" dirty="0" smtClean="0"/>
          </a:p>
          <a:p>
            <a:pPr>
              <a:lnSpc>
                <a:spcPct val="110000"/>
              </a:lnSpc>
              <a:buNone/>
            </a:pPr>
            <a:endParaRPr lang="uk-UA" sz="2000" dirty="0" smtClean="0"/>
          </a:p>
          <a:p>
            <a:pPr>
              <a:lnSpc>
                <a:spcPct val="11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л = В</a:t>
            </a:r>
            <a:r>
              <a:rPr lang="uk-UA" sz="2000" b="1" baseline="300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υ </a:t>
            </a:r>
            <a:r>
              <a:rPr lang="uk-UA" sz="2000" b="1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uk-UA" sz="2000" b="1" baseline="300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α</a:t>
            </a:r>
          </a:p>
          <a:p>
            <a:pPr>
              <a:lnSpc>
                <a:spcPct val="11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б) μ = В/В</a:t>
            </a:r>
            <a:r>
              <a:rPr lang="uk-UA" sz="2000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pPr>
              <a:lnSpc>
                <a:spcPct val="110000"/>
              </a:lnSpc>
              <a:buNone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/І ∆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г) Ф = В</a:t>
            </a:r>
            <a:r>
              <a:rPr lang="uk-UA" sz="2000" b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uk-UA" sz="2000" b="1" baseline="300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α</a:t>
            </a:r>
          </a:p>
          <a:p>
            <a:pPr>
              <a:lnSpc>
                <a:spcPct val="11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uk-UA" sz="2000" baseline="-250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= В</a:t>
            </a:r>
            <a:r>
              <a:rPr lang="uk-UA" sz="2000" b="1" baseline="300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uk-UA" sz="2000" b="1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uk-UA" sz="2000" b="1" baseline="300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α</a:t>
            </a:r>
          </a:p>
          <a:p>
            <a:pPr>
              <a:lnSpc>
                <a:spcPct val="11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сила, з якою магнітне поле діє на заряд</a:t>
            </a:r>
          </a:p>
          <a:p>
            <a:pPr>
              <a:lnSpc>
                <a:spcPct val="110000"/>
              </a:lnSpc>
              <a:buNone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сила дії магнітного поля на провідник з струмом</a:t>
            </a:r>
          </a:p>
          <a:p>
            <a:pPr>
              <a:lnSpc>
                <a:spcPct val="110000"/>
              </a:lnSpc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у скільки разів магнітне поле в даному середовищі сильніше за поле в вакуумі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457200"/>
            <a:ext cx="8115328" cy="1027113"/>
          </a:xfrm>
        </p:spPr>
        <p:txBody>
          <a:bodyPr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Теория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Максвелла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1795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643050"/>
            <a:ext cx="8258204" cy="4786345"/>
          </a:xfrm>
        </p:spPr>
        <p:txBody>
          <a:bodyPr>
            <a:normAutofit fontScale="92500" lnSpcReduction="10000"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Максвелл встановив, що індукційне електричне поле з'являється в будь-якій точці простору, де існує змінне магнітне поле, незалежно від того, чи наявний там провідний контур. </a:t>
            </a:r>
          </a:p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Тим самим Максвелл узагальнив уявлення Фарадея про явище електромагнітної індукції,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показавши, що саме в появі індукційного електричного поля, зумовленого зміною магнітного поля, полягає фізичний зміст явища електромагнітної індукції.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859216" cy="792088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Відкриття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самоіндукції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257800" y="857232"/>
            <a:ext cx="3671918" cy="578647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замиканні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кола лампочки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загоряються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неодночасно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розмиканні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кола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несподівано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спалахують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Самоіндукція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виникає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завжди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замикання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розмикання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кола</a:t>
            </a:r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1"/>
            <a:ext cx="2376264" cy="324036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l="21701" t="31308" r="24055" b="18808"/>
          <a:stretch>
            <a:fillRect/>
          </a:stretch>
        </p:blipFill>
        <p:spPr bwMode="auto">
          <a:xfrm>
            <a:off x="2267744" y="4643446"/>
            <a:ext cx="3095337" cy="2134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одержимое 3"/>
          <p:cNvSpPr txBox="1">
            <a:spLocks/>
          </p:cNvSpPr>
          <p:nvPr/>
        </p:nvSpPr>
        <p:spPr>
          <a:xfrm>
            <a:off x="2771800" y="1412776"/>
            <a:ext cx="2286016" cy="2713504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lvl1pPr marL="448056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 2"/>
              <a:buNone/>
            </a:pPr>
            <a:endParaRPr lang="ru-RU" sz="2000" b="1" dirty="0" smtClean="0">
              <a:latin typeface="Arial" charset="0"/>
            </a:endParaRPr>
          </a:p>
          <a:p>
            <a:pPr algn="ctr">
              <a:buFont typeface="Wingdings 2"/>
              <a:buNone/>
            </a:pPr>
            <a:r>
              <a:rPr lang="ru-RU" sz="4000" b="1" dirty="0" smtClean="0">
                <a:latin typeface="Arial" charset="0"/>
              </a:rPr>
              <a:t>Дж. Генри</a:t>
            </a:r>
          </a:p>
          <a:p>
            <a:pPr algn="ctr">
              <a:buFont typeface="Wingdings 2"/>
              <a:buNone/>
            </a:pPr>
            <a:r>
              <a:rPr lang="ru-RU" sz="4000" b="1" dirty="0" smtClean="0">
                <a:latin typeface="Arial" charset="0"/>
              </a:rPr>
              <a:t>1797 – 1878 </a:t>
            </a:r>
            <a:r>
              <a:rPr lang="ru-RU" sz="4000" b="1" dirty="0" err="1" smtClean="0">
                <a:latin typeface="Arial" charset="0"/>
              </a:rPr>
              <a:t>р.р</a:t>
            </a:r>
            <a:r>
              <a:rPr lang="ru-RU" sz="4000" b="1" dirty="0" smtClean="0">
                <a:latin typeface="Arial" charset="0"/>
              </a:rPr>
              <a:t>.,</a:t>
            </a:r>
          </a:p>
          <a:p>
            <a:pPr algn="ctr">
              <a:buFont typeface="Wingdings 2"/>
              <a:buNone/>
            </a:pPr>
            <a:r>
              <a:rPr lang="ru-RU" sz="4000" b="1" dirty="0" smtClean="0">
                <a:latin typeface="Arial" charset="0"/>
              </a:rPr>
              <a:t> </a:t>
            </a:r>
            <a:r>
              <a:rPr lang="ru-RU" sz="4000" b="1" dirty="0" err="1" smtClean="0">
                <a:latin typeface="Arial" charset="0"/>
              </a:rPr>
              <a:t>академік</a:t>
            </a:r>
            <a:r>
              <a:rPr lang="ru-RU" sz="4000" b="1" dirty="0" smtClean="0">
                <a:latin typeface="Arial" charset="0"/>
              </a:rPr>
              <a:t>, </a:t>
            </a:r>
          </a:p>
          <a:p>
            <a:pPr algn="ctr">
              <a:buFont typeface="Wingdings 2"/>
              <a:buNone/>
            </a:pPr>
            <a:r>
              <a:rPr lang="uk-UA" sz="4000" b="1" dirty="0" smtClean="0">
                <a:latin typeface="Arial" charset="0"/>
              </a:rPr>
              <a:t>Президент</a:t>
            </a:r>
          </a:p>
          <a:p>
            <a:pPr algn="ctr">
              <a:buFont typeface="Wingdings 2"/>
              <a:buNone/>
            </a:pPr>
            <a:r>
              <a:rPr lang="uk-UA" sz="4000" b="1" dirty="0" smtClean="0">
                <a:latin typeface="Arial" charset="0"/>
              </a:rPr>
              <a:t>Національної</a:t>
            </a:r>
          </a:p>
          <a:p>
            <a:pPr algn="ctr">
              <a:buFont typeface="Wingdings 2"/>
              <a:buNone/>
            </a:pPr>
            <a:r>
              <a:rPr lang="uk-UA" sz="4000" b="1" dirty="0" smtClean="0">
                <a:latin typeface="Arial" charset="0"/>
              </a:rPr>
              <a:t>академії наук</a:t>
            </a:r>
          </a:p>
          <a:p>
            <a:pPr algn="ctr">
              <a:buFont typeface="Wingdings 2"/>
              <a:buNone/>
            </a:pPr>
            <a:r>
              <a:rPr lang="uk-UA" sz="4000" b="1" dirty="0" smtClean="0">
                <a:latin typeface="Arial" charset="0"/>
              </a:rPr>
              <a:t>США</a:t>
            </a:r>
          </a:p>
        </p:txBody>
      </p:sp>
    </p:spTree>
    <p:extLst>
      <p:ext uri="{BB962C8B-B14F-4D97-AF65-F5344CB8AC3E}">
        <p14:creationId xmlns="" xmlns:p14="http://schemas.microsoft.com/office/powerpoint/2010/main" val="3553707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50825" y="223838"/>
            <a:ext cx="8569325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  <a:buClr>
                <a:srgbClr val="9900FF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Схеми для демонстрації явища самоіндукції</a:t>
            </a:r>
            <a:endParaRPr lang="en-GB" sz="28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4575" y="1268413"/>
            <a:ext cx="2879725" cy="1933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1341438"/>
            <a:ext cx="3600450" cy="1889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4500563" y="1125538"/>
            <a:ext cx="1587" cy="53990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190625" y="3608388"/>
            <a:ext cx="2119211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 err="1">
                <a:solidFill>
                  <a:srgbClr val="000000"/>
                </a:solidFill>
                <a:latin typeface="Times New Roman" pitchFamily="18" charset="0"/>
              </a:rPr>
              <a:t>При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</a:rPr>
              <a:t>з</a:t>
            </a:r>
            <a:r>
              <a:rPr lang="uk-UA" dirty="0" err="1" smtClean="0">
                <a:solidFill>
                  <a:srgbClr val="000000"/>
                </a:solidFill>
                <a:latin typeface="Times New Roman" pitchFamily="18" charset="0"/>
              </a:rPr>
              <a:t>амиканні</a:t>
            </a:r>
            <a:r>
              <a:rPr lang="uk-UA" dirty="0" smtClean="0">
                <a:solidFill>
                  <a:srgbClr val="000000"/>
                </a:solidFill>
                <a:latin typeface="Times New Roman" pitchFamily="18" charset="0"/>
              </a:rPr>
              <a:t> кола</a:t>
            </a:r>
            <a:endParaRPr lang="en-GB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5500694" y="3643314"/>
            <a:ext cx="2244182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 err="1">
                <a:solidFill>
                  <a:srgbClr val="000000"/>
                </a:solidFill>
                <a:latin typeface="Times New Roman" pitchFamily="18" charset="0"/>
              </a:rPr>
              <a:t>При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uk-UA" dirty="0" smtClean="0">
                <a:solidFill>
                  <a:srgbClr val="000000"/>
                </a:solidFill>
                <a:latin typeface="Times New Roman" pitchFamily="18" charset="0"/>
              </a:rPr>
              <a:t>розмиканні </a:t>
            </a:r>
            <a:r>
              <a:rPr lang="uk-UA" dirty="0" err="1" smtClean="0">
                <a:solidFill>
                  <a:srgbClr val="000000"/>
                </a:solidFill>
                <a:latin typeface="Times New Roman" pitchFamily="18" charset="0"/>
              </a:rPr>
              <a:t>кол</a:t>
            </a:r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</a:rPr>
              <a:t>а</a:t>
            </a:r>
            <a:endParaRPr lang="en-GB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4067175"/>
            <a:ext cx="2517775" cy="2170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625" y="4149725"/>
            <a:ext cx="2520950" cy="2149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6124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ЯВИЩЕ САМОІНДУКЦІЇ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00174"/>
            <a:ext cx="4257676" cy="4714908"/>
          </a:xfrm>
        </p:spPr>
        <p:txBody>
          <a:bodyPr>
            <a:normAutofit fontScale="92500" lnSpcReduction="20000"/>
          </a:bodyPr>
          <a:lstStyle/>
          <a:p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∆Ф ~ ∆І </a:t>
            </a:r>
          </a:p>
          <a:p>
            <a:pPr>
              <a:buNone/>
            </a:pP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∆Ф =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∆І</a:t>
            </a:r>
          </a:p>
          <a:p>
            <a:pPr>
              <a:buNone/>
            </a:pPr>
            <a:endParaRPr lang="uk-UA" sz="4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4800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uk-UA" sz="4800" b="1" baseline="-25000" dirty="0" smtClean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= –∆Ф / ∆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endParaRPr lang="uk-UA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4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4800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uk-UA" sz="4800" b="1" baseline="-25000" dirty="0" smtClean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= –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L</a:t>
            </a: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∆І / ∆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t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Явище виникнення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uk-UA" baseline="-25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 провіднику при зміні сили струму в ньому самому.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 правилом Ленца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uk-UA" baseline="-25000" dirty="0" err="1" smtClean="0">
                <a:latin typeface="Times New Roman" pitchFamily="18" charset="0"/>
                <a:cs typeface="Times New Roman" pitchFamily="18" charset="0"/>
              </a:rPr>
              <a:t>сі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протидіє зміні струму в колі. Тому струм не може змінюватись миттєво. 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Магнітне поле має енергію, за рахунок якої при розмиканні кола в ньому виникає індукційний електричний стум.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472518" cy="97153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Індуктивність</a:t>
            </a:r>
            <a:endParaRPr lang="ru-RU" dirty="0"/>
          </a:p>
        </p:txBody>
      </p:sp>
      <p:pic>
        <p:nvPicPr>
          <p:cNvPr id="6" name="Содержимое 5" descr="dc9ce9e378c08fd5e6ed912d87bfdd2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28596" y="214290"/>
            <a:ext cx="3271108" cy="2071702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786314" y="1071546"/>
            <a:ext cx="3600480" cy="5500726"/>
          </a:xfrm>
        </p:spPr>
        <p:txBody>
          <a:bodyPr>
            <a:normAutofit fontScale="25000" lnSpcReduction="20000"/>
          </a:bodyPr>
          <a:lstStyle/>
          <a:p>
            <a:endParaRPr lang="en-US" sz="7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7400" dirty="0" smtClean="0"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uk-UA" sz="7400" dirty="0" smtClean="0">
                <a:latin typeface="Times New Roman" pitchFamily="18" charset="0"/>
                <a:cs typeface="Times New Roman" pitchFamily="18" charset="0"/>
              </a:rPr>
              <a:t>– коефіцієнт пропорційності, який називають індуктивністю контуру; індуктивність – фізична величина, яка чисельно дорівнює </a:t>
            </a:r>
            <a:r>
              <a:rPr lang="uk-UA" sz="7400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uk-UA" sz="7400" baseline="-25000" dirty="0" err="1" smtClean="0">
                <a:latin typeface="Times New Roman" pitchFamily="18" charset="0"/>
                <a:cs typeface="Times New Roman" pitchFamily="18" charset="0"/>
              </a:rPr>
              <a:t>сі</a:t>
            </a:r>
            <a:r>
              <a:rPr lang="uk-UA" sz="7400" dirty="0" smtClean="0">
                <a:latin typeface="Times New Roman" pitchFamily="18" charset="0"/>
                <a:cs typeface="Times New Roman" pitchFamily="18" charset="0"/>
              </a:rPr>
              <a:t>, що виникає в контурі внаслідок зміни сили струму в ньому на 1А за 1с. </a:t>
            </a:r>
            <a:endParaRPr lang="ru-RU" sz="7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74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74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uk-UA" sz="7400" dirty="0" smtClean="0">
                <a:latin typeface="Times New Roman" pitchFamily="18" charset="0"/>
                <a:cs typeface="Times New Roman" pitchFamily="18" charset="0"/>
              </a:rPr>
              <a:t>] = 1 </a:t>
            </a:r>
            <a:r>
              <a:rPr lang="uk-UA" sz="7400" dirty="0" err="1" smtClean="0">
                <a:latin typeface="Times New Roman" pitchFamily="18" charset="0"/>
                <a:cs typeface="Times New Roman" pitchFamily="18" charset="0"/>
              </a:rPr>
              <a:t>Гн</a:t>
            </a:r>
            <a:r>
              <a:rPr lang="uk-UA" sz="7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sz="7400" dirty="0" err="1" smtClean="0">
                <a:latin typeface="Times New Roman" pitchFamily="18" charset="0"/>
                <a:cs typeface="Times New Roman" pitchFamily="18" charset="0"/>
              </a:rPr>
              <a:t>генрі</a:t>
            </a:r>
            <a:r>
              <a:rPr lang="uk-UA" sz="7400" dirty="0" smtClean="0">
                <a:latin typeface="Times New Roman" pitchFamily="18" charset="0"/>
                <a:cs typeface="Times New Roman" pitchFamily="18" charset="0"/>
              </a:rPr>
              <a:t>) = 1 Вб / А = 1В • с/А</a:t>
            </a:r>
            <a:endParaRPr lang="ru-RU" sz="7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7400" dirty="0" smtClean="0">
                <a:latin typeface="Times New Roman" pitchFamily="18" charset="0"/>
                <a:cs typeface="Times New Roman" pitchFamily="18" charset="0"/>
              </a:rPr>
              <a:t>Індуктивність:</a:t>
            </a:r>
          </a:p>
          <a:p>
            <a:r>
              <a:rPr lang="uk-UA" sz="7400" dirty="0" smtClean="0">
                <a:latin typeface="Times New Roman" pitchFamily="18" charset="0"/>
                <a:cs typeface="Times New Roman" pitchFamily="18" charset="0"/>
              </a:rPr>
              <a:t>власна характеристика провідника, </a:t>
            </a:r>
          </a:p>
          <a:p>
            <a:r>
              <a:rPr lang="uk-UA" sz="7400" dirty="0" smtClean="0">
                <a:latin typeface="Times New Roman" pitchFamily="18" charset="0"/>
                <a:cs typeface="Times New Roman" pitchFamily="18" charset="0"/>
              </a:rPr>
              <a:t>залежить від форми і розмірів провідника та середовища, в якому він знаходиться. </a:t>
            </a:r>
          </a:p>
          <a:p>
            <a:r>
              <a:rPr lang="uk-UA" sz="7400" dirty="0" smtClean="0">
                <a:latin typeface="Times New Roman" pitchFamily="18" charset="0"/>
                <a:cs typeface="Times New Roman" pitchFamily="18" charset="0"/>
              </a:rPr>
              <a:t>є мірою інертності контуру по відношенню до зміни сили струму в ньому.</a:t>
            </a:r>
            <a:endParaRPr lang="ru-RU" sz="7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3" name="Содержимое 12" descr="Рисунок3.pn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28596" y="2428868"/>
            <a:ext cx="3214710" cy="1563740"/>
          </a:xfrm>
        </p:spPr>
      </p:pic>
      <p:pic>
        <p:nvPicPr>
          <p:cNvPr id="35844" name="Picture 4" descr="C:\Users\Anny\Desktop\Рисунок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6000768"/>
            <a:ext cx="1304925" cy="417513"/>
          </a:xfrm>
          <a:prstGeom prst="rect">
            <a:avLst/>
          </a:prstGeom>
          <a:noFill/>
        </p:spPr>
      </p:pic>
      <p:pic>
        <p:nvPicPr>
          <p:cNvPr id="35845" name="Picture 5" descr="C:\Users\Anny\Desktop\Рисунок4 - копия - копия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929198"/>
            <a:ext cx="1709737" cy="474663"/>
          </a:xfrm>
          <a:prstGeom prst="rect">
            <a:avLst/>
          </a:prstGeom>
          <a:noFill/>
        </p:spPr>
      </p:pic>
      <p:pic>
        <p:nvPicPr>
          <p:cNvPr id="35846" name="Picture 6" descr="C:\Users\Anny\Desktop\Рисунок4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357694"/>
            <a:ext cx="2819400" cy="393700"/>
          </a:xfrm>
          <a:prstGeom prst="rect">
            <a:avLst/>
          </a:prstGeom>
          <a:noFill/>
        </p:spPr>
      </p:pic>
      <p:pic>
        <p:nvPicPr>
          <p:cNvPr id="35847" name="Picture 7" descr="C:\Users\Anny\Desktop\Рисунок4 - копия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5572140"/>
            <a:ext cx="2728913" cy="323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14400" y="404813"/>
            <a:ext cx="7761288" cy="6192837"/>
            <a:chOff x="295" y="210"/>
            <a:chExt cx="5184" cy="3901"/>
          </a:xfrm>
        </p:grpSpPr>
        <p:sp>
          <p:nvSpPr>
            <p:cNvPr id="32771" name="Rectangle 3"/>
            <p:cNvSpPr>
              <a:spLocks noChangeArrowheads="1"/>
            </p:cNvSpPr>
            <p:nvPr/>
          </p:nvSpPr>
          <p:spPr bwMode="auto">
            <a:xfrm>
              <a:off x="2887" y="3476"/>
              <a:ext cx="2592" cy="6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defTabSz="449263">
                <a:spcBef>
                  <a:spcPts val="700"/>
                </a:spcBef>
                <a:buClr>
                  <a:srgbClr val="0066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uk-UA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ІНЕРЦІЯ</a:t>
              </a:r>
              <a:r>
                <a:rPr lang="en-GB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GB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772" name="Rectangle 4"/>
            <p:cNvSpPr>
              <a:spLocks noChangeArrowheads="1"/>
            </p:cNvSpPr>
            <p:nvPr/>
          </p:nvSpPr>
          <p:spPr bwMode="auto">
            <a:xfrm>
              <a:off x="295" y="3476"/>
              <a:ext cx="2592" cy="6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defTabSz="449263">
                <a:spcBef>
                  <a:spcPts val="700"/>
                </a:spcBef>
                <a:buClr>
                  <a:srgbClr val="000099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САМ</a:t>
              </a:r>
              <a:r>
                <a:rPr lang="uk-UA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ОІНДУКЦІЯ</a:t>
              </a:r>
              <a:r>
                <a:rPr lang="en-GB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GB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773" name="Rectangle 5"/>
            <p:cNvSpPr>
              <a:spLocks noChangeArrowheads="1"/>
            </p:cNvSpPr>
            <p:nvPr/>
          </p:nvSpPr>
          <p:spPr bwMode="auto">
            <a:xfrm>
              <a:off x="2887" y="1968"/>
              <a:ext cx="2592" cy="150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defTabSz="449263">
                <a:spcBef>
                  <a:spcPts val="700"/>
                </a:spcBef>
                <a:buClr>
                  <a:srgbClr val="0066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uk-UA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КІНЕТИЧНА ЕНЕРГІЯ</a:t>
              </a:r>
              <a:endParaRPr lang="en-GB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defTabSz="449263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sz="2800" dirty="0">
                <a:solidFill>
                  <a:srgbClr val="000000"/>
                </a:solidFill>
                <a:cs typeface="Lucida Sans Unicode" pitchFamily="34" charset="0"/>
              </a:endParaRPr>
            </a:p>
          </p:txBody>
        </p:sp>
        <p:sp>
          <p:nvSpPr>
            <p:cNvPr id="32774" name="Rectangle 6"/>
            <p:cNvSpPr>
              <a:spLocks noChangeArrowheads="1"/>
            </p:cNvSpPr>
            <p:nvPr/>
          </p:nvSpPr>
          <p:spPr bwMode="auto">
            <a:xfrm>
              <a:off x="295" y="1968"/>
              <a:ext cx="2592" cy="150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defTabSz="449263">
                <a:spcBef>
                  <a:spcPts val="700"/>
                </a:spcBef>
                <a:buClr>
                  <a:srgbClr val="000099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uk-UA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ЕНЕРГІЯ МАГНІТНОГО ПОЛЯ</a:t>
              </a:r>
              <a:endParaRPr lang="en-GB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defTabSz="449263">
                <a:spcBef>
                  <a:spcPts val="700"/>
                </a:spcBef>
                <a:buClr>
                  <a:srgbClr val="000099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sz="2800" dirty="0">
                <a:solidFill>
                  <a:srgbClr val="000099"/>
                </a:solidFill>
                <a:cs typeface="Lucida Sans Unicode" pitchFamily="34" charset="0"/>
              </a:endParaRPr>
            </a:p>
          </p:txBody>
        </p:sp>
        <p:sp>
          <p:nvSpPr>
            <p:cNvPr id="32775" name="Rectangle 7"/>
            <p:cNvSpPr>
              <a:spLocks noChangeArrowheads="1"/>
            </p:cNvSpPr>
            <p:nvPr/>
          </p:nvSpPr>
          <p:spPr bwMode="auto">
            <a:xfrm>
              <a:off x="2887" y="1089"/>
              <a:ext cx="2592" cy="8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defTabSz="449263">
                <a:spcBef>
                  <a:spcPts val="700"/>
                </a:spcBef>
                <a:buClr>
                  <a:srgbClr val="0066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uk-UA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ШВИДКІСТЬ</a:t>
              </a:r>
              <a:endParaRPr lang="en-GB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defTabSz="449263">
                <a:spcBef>
                  <a:spcPts val="700"/>
                </a:spcBef>
                <a:buClr>
                  <a:srgbClr val="0066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sz="2800" dirty="0">
                <a:solidFill>
                  <a:schemeClr val="bg1"/>
                </a:solidFill>
                <a:cs typeface="Lucida Sans Unicode" pitchFamily="34" charset="0"/>
              </a:endParaRPr>
            </a:p>
          </p:txBody>
        </p:sp>
        <p:sp>
          <p:nvSpPr>
            <p:cNvPr id="32776" name="Rectangle 8"/>
            <p:cNvSpPr>
              <a:spLocks noChangeArrowheads="1"/>
            </p:cNvSpPr>
            <p:nvPr/>
          </p:nvSpPr>
          <p:spPr bwMode="auto">
            <a:xfrm>
              <a:off x="295" y="1089"/>
              <a:ext cx="2592" cy="8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defTabSz="449263">
                <a:spcBef>
                  <a:spcPts val="700"/>
                </a:spcBef>
                <a:buClr>
                  <a:srgbClr val="000099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СИ</a:t>
              </a:r>
              <a:r>
                <a:rPr lang="uk-UA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ЛА СТРУМУ</a:t>
              </a:r>
            </a:p>
            <a:p>
              <a:pPr algn="ctr" defTabSz="449263">
                <a:spcBef>
                  <a:spcPts val="12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uk-UA" sz="4400" b="1" i="1" dirty="0" smtClean="0">
                  <a:solidFill>
                    <a:srgbClr val="000000"/>
                  </a:solidFill>
                  <a:cs typeface="Lucida Sans Unicode" pitchFamily="34" charset="0"/>
                </a:rPr>
                <a:t>І</a:t>
              </a:r>
              <a:endParaRPr lang="en-GB" sz="4800" i="1" dirty="0">
                <a:solidFill>
                  <a:srgbClr val="000000"/>
                </a:solidFill>
                <a:cs typeface="Lucida Sans Unicode" pitchFamily="34" charset="0"/>
              </a:endParaRPr>
            </a:p>
          </p:txBody>
        </p:sp>
        <p:sp>
          <p:nvSpPr>
            <p:cNvPr id="32777" name="Rectangle 9"/>
            <p:cNvSpPr>
              <a:spLocks noChangeArrowheads="1"/>
            </p:cNvSpPr>
            <p:nvPr/>
          </p:nvSpPr>
          <p:spPr bwMode="auto">
            <a:xfrm>
              <a:off x="2887" y="210"/>
              <a:ext cx="2592" cy="8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defTabSz="449263">
                <a:spcBef>
                  <a:spcPts val="700"/>
                </a:spcBef>
                <a:buClr>
                  <a:srgbClr val="0066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МАСА</a:t>
              </a:r>
              <a:endParaRPr lang="en-GB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defTabSz="449263">
                <a:spcBef>
                  <a:spcPts val="12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4400" b="1" i="1" dirty="0">
                  <a:solidFill>
                    <a:srgbClr val="000000"/>
                  </a:solidFill>
                  <a:cs typeface="Lucida Sans Unicode" pitchFamily="34" charset="0"/>
                </a:rPr>
                <a:t>m</a:t>
              </a:r>
              <a:r>
                <a:rPr lang="en-GB" sz="4800" dirty="0">
                  <a:solidFill>
                    <a:srgbClr val="000000"/>
                  </a:solidFill>
                  <a:cs typeface="Lucida Sans Unicode" pitchFamily="34" charset="0"/>
                </a:rPr>
                <a:t> </a:t>
              </a:r>
            </a:p>
          </p:txBody>
        </p:sp>
        <p:sp>
          <p:nvSpPr>
            <p:cNvPr id="32778" name="Rectangle 10"/>
            <p:cNvSpPr>
              <a:spLocks noChangeArrowheads="1"/>
            </p:cNvSpPr>
            <p:nvPr/>
          </p:nvSpPr>
          <p:spPr bwMode="auto">
            <a:xfrm>
              <a:off x="295" y="210"/>
              <a:ext cx="2592" cy="8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defTabSz="449263">
                <a:spcBef>
                  <a:spcPts val="700"/>
                </a:spcBef>
                <a:buClr>
                  <a:srgbClr val="000099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uk-UA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І</a:t>
              </a:r>
              <a:r>
                <a:rPr lang="en-GB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НДУКТИВН</a:t>
              </a:r>
              <a:r>
                <a:rPr lang="uk-UA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І</a:t>
              </a:r>
              <a:r>
                <a:rPr lang="en-GB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СТЬ</a:t>
              </a:r>
              <a:endParaRPr lang="en-GB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defTabSz="449263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4400" b="1" i="1" dirty="0">
                  <a:cs typeface="Lucida Sans Unicode" pitchFamily="34" charset="0"/>
                </a:rPr>
                <a:t>L</a:t>
              </a:r>
              <a:r>
                <a:rPr lang="en-GB" sz="2800" dirty="0">
                  <a:cs typeface="Lucida Sans Unicode" pitchFamily="34" charset="0"/>
                </a:rPr>
                <a:t> </a:t>
              </a:r>
            </a:p>
          </p:txBody>
        </p:sp>
        <p:sp>
          <p:nvSpPr>
            <p:cNvPr id="32779" name="Line 11"/>
            <p:cNvSpPr>
              <a:spLocks noChangeShapeType="1"/>
            </p:cNvSpPr>
            <p:nvPr/>
          </p:nvSpPr>
          <p:spPr bwMode="auto">
            <a:xfrm>
              <a:off x="295" y="210"/>
              <a:ext cx="5184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0" name="Line 12"/>
            <p:cNvSpPr>
              <a:spLocks noChangeShapeType="1"/>
            </p:cNvSpPr>
            <p:nvPr/>
          </p:nvSpPr>
          <p:spPr bwMode="auto">
            <a:xfrm>
              <a:off x="295" y="1089"/>
              <a:ext cx="5184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1" name="Line 13"/>
            <p:cNvSpPr>
              <a:spLocks noChangeShapeType="1"/>
            </p:cNvSpPr>
            <p:nvPr/>
          </p:nvSpPr>
          <p:spPr bwMode="auto">
            <a:xfrm>
              <a:off x="295" y="1968"/>
              <a:ext cx="5184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2" name="Line 14"/>
            <p:cNvSpPr>
              <a:spLocks noChangeShapeType="1"/>
            </p:cNvSpPr>
            <p:nvPr/>
          </p:nvSpPr>
          <p:spPr bwMode="auto">
            <a:xfrm>
              <a:off x="295" y="3476"/>
              <a:ext cx="5184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3" name="Line 15"/>
            <p:cNvSpPr>
              <a:spLocks noChangeShapeType="1"/>
            </p:cNvSpPr>
            <p:nvPr/>
          </p:nvSpPr>
          <p:spPr bwMode="auto">
            <a:xfrm>
              <a:off x="295" y="4111"/>
              <a:ext cx="5184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4" name="Line 16"/>
            <p:cNvSpPr>
              <a:spLocks noChangeShapeType="1"/>
            </p:cNvSpPr>
            <p:nvPr/>
          </p:nvSpPr>
          <p:spPr bwMode="auto">
            <a:xfrm>
              <a:off x="295" y="210"/>
              <a:ext cx="1" cy="390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5" name="Line 17"/>
            <p:cNvSpPr>
              <a:spLocks noChangeShapeType="1"/>
            </p:cNvSpPr>
            <p:nvPr/>
          </p:nvSpPr>
          <p:spPr bwMode="auto">
            <a:xfrm>
              <a:off x="2887" y="210"/>
              <a:ext cx="1" cy="390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6" name="Line 18"/>
            <p:cNvSpPr>
              <a:spLocks noChangeShapeType="1"/>
            </p:cNvSpPr>
            <p:nvPr/>
          </p:nvSpPr>
          <p:spPr bwMode="auto">
            <a:xfrm>
              <a:off x="5479" y="210"/>
              <a:ext cx="1" cy="390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2787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4295775"/>
            <a:ext cx="1895475" cy="93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2788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4295775"/>
            <a:ext cx="1968500" cy="93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2789" name="Picture 21" descr="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3663" y="2565400"/>
            <a:ext cx="338137" cy="39052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01758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джерела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електромагнітного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поля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412875"/>
            <a:ext cx="8291512" cy="52562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  <a:defRPr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Основні джерела електромагнітного поля: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charset="2"/>
              <a:buNone/>
              <a:defRPr/>
            </a:pPr>
            <a:r>
              <a:rPr lang="ru-RU" sz="2400" dirty="0" smtClean="0"/>
              <a:t>    </a:t>
            </a:r>
            <a:endParaRPr lang="ru-RU" sz="2400" dirty="0" smtClean="0">
              <a:effectLst/>
              <a:latin typeface="Times New Roman" charset="0"/>
            </a:endParaRPr>
          </a:p>
          <a:p>
            <a:pPr eaLnBrk="1" hangingPunct="1">
              <a:lnSpc>
                <a:spcPct val="90000"/>
              </a:lnSpc>
              <a:buSzTx/>
              <a:buFont typeface="Wingdings" charset="2"/>
              <a:buBlip>
                <a:blip r:embed="rId3"/>
              </a:buBlip>
              <a:defRPr/>
            </a:pPr>
            <a:r>
              <a:rPr lang="ru-RU" sz="2400" dirty="0" smtClean="0">
                <a:effectLst/>
                <a:latin typeface="Times New Roman" charset="0"/>
              </a:rPr>
              <a:t>  </a:t>
            </a:r>
            <a:r>
              <a:rPr lang="ru-RU" sz="2400" dirty="0" err="1" smtClean="0">
                <a:latin typeface="Times New Roman" charset="0"/>
              </a:rPr>
              <a:t>Лінії</a:t>
            </a:r>
            <a:r>
              <a:rPr lang="ru-RU" sz="2400" dirty="0" smtClean="0">
                <a:latin typeface="Times New Roman" charset="0"/>
              </a:rPr>
              <a:t> </a:t>
            </a:r>
            <a:r>
              <a:rPr lang="ru-RU" sz="2400" dirty="0" err="1" smtClean="0">
                <a:latin typeface="Times New Roman" charset="0"/>
              </a:rPr>
              <a:t>електропередач</a:t>
            </a:r>
            <a:r>
              <a:rPr lang="ru-RU" sz="2400" dirty="0" smtClean="0">
                <a:effectLst/>
                <a:latin typeface="Times New Roman" charset="0"/>
              </a:rPr>
              <a:t>.</a:t>
            </a:r>
          </a:p>
          <a:p>
            <a:pPr eaLnBrk="1" hangingPunct="1">
              <a:lnSpc>
                <a:spcPct val="90000"/>
              </a:lnSpc>
              <a:buSzTx/>
              <a:buFont typeface="Wingdings" charset="2"/>
              <a:buBlip>
                <a:blip r:embed="rId3"/>
              </a:buBlip>
              <a:defRPr/>
            </a:pPr>
            <a:r>
              <a:rPr lang="ru-RU" sz="2400" dirty="0" smtClean="0">
                <a:effectLst/>
                <a:latin typeface="Times New Roman" charset="0"/>
              </a:rPr>
              <a:t>  </a:t>
            </a:r>
            <a:r>
              <a:rPr lang="ru-RU" sz="2400" dirty="0" err="1" smtClean="0">
                <a:latin typeface="Times New Roman" charset="0"/>
              </a:rPr>
              <a:t>Електромережа</a:t>
            </a:r>
            <a:r>
              <a:rPr lang="ru-RU" sz="2400" dirty="0" smtClean="0">
                <a:effectLst/>
                <a:latin typeface="Times New Roman" charset="0"/>
              </a:rPr>
              <a:t> (</a:t>
            </a:r>
            <a:r>
              <a:rPr lang="ru-RU" sz="2400" dirty="0" err="1" smtClean="0">
                <a:latin typeface="Times New Roman" charset="0"/>
              </a:rPr>
              <a:t>всередині</a:t>
            </a:r>
            <a:r>
              <a:rPr lang="ru-RU" sz="2400" dirty="0" smtClean="0">
                <a:latin typeface="Times New Roman" charset="0"/>
              </a:rPr>
              <a:t> </a:t>
            </a:r>
            <a:r>
              <a:rPr lang="ru-RU" sz="2400" dirty="0" err="1" smtClean="0">
                <a:latin typeface="Times New Roman" charset="0"/>
              </a:rPr>
              <a:t>будівель</a:t>
            </a:r>
            <a:r>
              <a:rPr lang="ru-RU" sz="2400" dirty="0" smtClean="0">
                <a:effectLst/>
                <a:latin typeface="Times New Roman" charset="0"/>
              </a:rPr>
              <a:t>).</a:t>
            </a:r>
          </a:p>
          <a:p>
            <a:pPr eaLnBrk="1" hangingPunct="1">
              <a:lnSpc>
                <a:spcPct val="90000"/>
              </a:lnSpc>
              <a:buSzTx/>
              <a:buFont typeface="Wingdings" charset="2"/>
              <a:buBlip>
                <a:blip r:embed="rId3"/>
              </a:buBlip>
              <a:defRPr/>
            </a:pPr>
            <a:r>
              <a:rPr lang="ru-RU" sz="2400" dirty="0" smtClean="0">
                <a:effectLst/>
                <a:latin typeface="Times New Roman" charset="0"/>
              </a:rPr>
              <a:t>  </a:t>
            </a:r>
            <a:r>
              <a:rPr lang="ru-RU" sz="2400" dirty="0" err="1" smtClean="0">
                <a:latin typeface="Times New Roman" charset="0"/>
              </a:rPr>
              <a:t>Побутові</a:t>
            </a:r>
            <a:r>
              <a:rPr lang="ru-RU" sz="2400" dirty="0" smtClean="0">
                <a:latin typeface="Times New Roman" charset="0"/>
              </a:rPr>
              <a:t> </a:t>
            </a:r>
            <a:r>
              <a:rPr lang="ru-RU" sz="2400" dirty="0" err="1" smtClean="0">
                <a:latin typeface="Times New Roman" charset="0"/>
              </a:rPr>
              <a:t>електроприлади</a:t>
            </a:r>
            <a:r>
              <a:rPr lang="ru-RU" sz="2400" dirty="0" smtClean="0">
                <a:effectLst/>
                <a:latin typeface="Times New Roman" charset="0"/>
              </a:rPr>
              <a:t>.</a:t>
            </a:r>
          </a:p>
          <a:p>
            <a:pPr eaLnBrk="1" hangingPunct="1">
              <a:lnSpc>
                <a:spcPct val="90000"/>
              </a:lnSpc>
              <a:buSzTx/>
              <a:buFont typeface="Wingdings" charset="2"/>
              <a:buBlip>
                <a:blip r:embed="rId3"/>
              </a:buBlip>
              <a:defRPr/>
            </a:pPr>
            <a:r>
              <a:rPr lang="ru-RU" sz="2400" dirty="0" smtClean="0">
                <a:effectLst/>
                <a:latin typeface="Times New Roman" charset="0"/>
              </a:rPr>
              <a:t>  </a:t>
            </a:r>
            <a:r>
              <a:rPr lang="ru-RU" sz="2400" dirty="0" err="1" smtClean="0">
                <a:latin typeface="Times New Roman" charset="0"/>
              </a:rPr>
              <a:t>Персональні</a:t>
            </a:r>
            <a:r>
              <a:rPr lang="ru-RU" sz="2400" dirty="0" smtClean="0">
                <a:latin typeface="Times New Roman" charset="0"/>
              </a:rPr>
              <a:t> </a:t>
            </a:r>
            <a:r>
              <a:rPr lang="ru-RU" sz="2400" dirty="0" err="1" smtClean="0">
                <a:latin typeface="Times New Roman" charset="0"/>
              </a:rPr>
              <a:t>комп’ютери</a:t>
            </a:r>
            <a:r>
              <a:rPr lang="ru-RU" sz="2400" dirty="0" smtClean="0">
                <a:effectLst/>
                <a:latin typeface="Times New Roman" charset="0"/>
              </a:rPr>
              <a:t>.</a:t>
            </a:r>
          </a:p>
          <a:p>
            <a:pPr eaLnBrk="1" hangingPunct="1">
              <a:lnSpc>
                <a:spcPct val="90000"/>
              </a:lnSpc>
              <a:buSzTx/>
              <a:buFont typeface="Wingdings" charset="2"/>
              <a:buBlip>
                <a:blip r:embed="rId3"/>
              </a:buBlip>
              <a:defRPr/>
            </a:pPr>
            <a:r>
              <a:rPr lang="ru-RU" sz="2400" dirty="0" smtClean="0">
                <a:effectLst/>
                <a:latin typeface="Times New Roman" charset="0"/>
              </a:rPr>
              <a:t>  Теле- та </a:t>
            </a:r>
            <a:r>
              <a:rPr lang="ru-RU" sz="2400" dirty="0" err="1" smtClean="0">
                <a:effectLst/>
                <a:latin typeface="Times New Roman" charset="0"/>
              </a:rPr>
              <a:t>радіостанції</a:t>
            </a:r>
            <a:r>
              <a:rPr lang="ru-RU" sz="2400" dirty="0" smtClean="0">
                <a:effectLst/>
                <a:latin typeface="Times New Roman" charset="0"/>
              </a:rPr>
              <a:t>.</a:t>
            </a:r>
          </a:p>
          <a:p>
            <a:pPr eaLnBrk="1" hangingPunct="1">
              <a:lnSpc>
                <a:spcPct val="90000"/>
              </a:lnSpc>
              <a:buSzTx/>
              <a:buFont typeface="Wingdings" charset="2"/>
              <a:buBlip>
                <a:blip r:embed="rId3"/>
              </a:buBlip>
              <a:defRPr/>
            </a:pPr>
            <a:r>
              <a:rPr lang="ru-RU" sz="2400" dirty="0" smtClean="0">
                <a:effectLst/>
                <a:latin typeface="Times New Roman" charset="0"/>
              </a:rPr>
              <a:t>  </a:t>
            </a:r>
            <a:r>
              <a:rPr lang="ru-RU" sz="2400" dirty="0" err="1" smtClean="0">
                <a:effectLst/>
                <a:latin typeface="Times New Roman" charset="0"/>
              </a:rPr>
              <a:t>Супутниковий</a:t>
            </a:r>
            <a:r>
              <a:rPr lang="ru-RU" sz="2400" dirty="0" smtClean="0">
                <a:effectLst/>
                <a:latin typeface="Times New Roman" charset="0"/>
              </a:rPr>
              <a:t> </a:t>
            </a:r>
            <a:r>
              <a:rPr lang="ru-RU" sz="2400" dirty="0" err="1" smtClean="0">
                <a:effectLst/>
                <a:latin typeface="Times New Roman" charset="0"/>
              </a:rPr>
              <a:t>і</a:t>
            </a:r>
            <a:r>
              <a:rPr lang="ru-RU" sz="2400" dirty="0" smtClean="0">
                <a:effectLst/>
                <a:latin typeface="Times New Roman" charset="0"/>
              </a:rPr>
              <a:t> </a:t>
            </a:r>
            <a:r>
              <a:rPr lang="ru-RU" sz="2400" dirty="0" err="1" smtClean="0">
                <a:effectLst/>
                <a:latin typeface="Times New Roman" charset="0"/>
              </a:rPr>
              <a:t>сотовий</a:t>
            </a:r>
            <a:r>
              <a:rPr lang="ru-RU" sz="2400" dirty="0" smtClean="0">
                <a:effectLst/>
                <a:latin typeface="Times New Roman" charset="0"/>
              </a:rPr>
              <a:t> </a:t>
            </a:r>
            <a:r>
              <a:rPr lang="ru-RU" sz="2400" dirty="0" err="1" smtClean="0">
                <a:effectLst/>
                <a:latin typeface="Times New Roman" charset="0"/>
              </a:rPr>
              <a:t>зв’язок</a:t>
            </a:r>
            <a:r>
              <a:rPr lang="ru-RU" sz="2400" dirty="0" smtClean="0">
                <a:effectLst/>
                <a:latin typeface="Times New Roman" charset="0"/>
              </a:rPr>
              <a:t> (</a:t>
            </a:r>
            <a:r>
              <a:rPr lang="ru-RU" sz="2400" dirty="0" err="1" smtClean="0">
                <a:effectLst/>
                <a:latin typeface="Times New Roman" charset="0"/>
              </a:rPr>
              <a:t>пприлади</a:t>
            </a:r>
            <a:r>
              <a:rPr lang="ru-RU" sz="2400" dirty="0" smtClean="0">
                <a:effectLst/>
                <a:latin typeface="Times New Roman" charset="0"/>
              </a:rPr>
              <a:t>,</a:t>
            </a:r>
          </a:p>
          <a:p>
            <a:pPr eaLnBrk="1" hangingPunct="1">
              <a:lnSpc>
                <a:spcPct val="90000"/>
              </a:lnSpc>
              <a:buSzTx/>
              <a:buFont typeface="Wingdings" charset="2"/>
              <a:buNone/>
              <a:defRPr/>
            </a:pPr>
            <a:r>
              <a:rPr lang="ru-RU" sz="2400" dirty="0" smtClean="0">
                <a:effectLst/>
                <a:latin typeface="Times New Roman" charset="0"/>
              </a:rPr>
              <a:t>       </a:t>
            </a:r>
            <a:r>
              <a:rPr lang="ru-RU" sz="2400" dirty="0" err="1" smtClean="0">
                <a:effectLst/>
                <a:latin typeface="Times New Roman" charset="0"/>
              </a:rPr>
              <a:t>ретранслятори</a:t>
            </a:r>
            <a:r>
              <a:rPr lang="ru-RU" sz="2400" dirty="0" smtClean="0">
                <a:effectLst/>
                <a:latin typeface="Times New Roman" charset="0"/>
              </a:rPr>
              <a:t>).</a:t>
            </a:r>
          </a:p>
          <a:p>
            <a:pPr eaLnBrk="1" hangingPunct="1">
              <a:lnSpc>
                <a:spcPct val="90000"/>
              </a:lnSpc>
              <a:buSzTx/>
              <a:buFont typeface="Wingdings" charset="2"/>
              <a:buBlip>
                <a:blip r:embed="rId3"/>
              </a:buBlip>
              <a:defRPr/>
            </a:pPr>
            <a:r>
              <a:rPr lang="ru-RU" sz="2400" dirty="0" smtClean="0">
                <a:effectLst/>
                <a:latin typeface="Times New Roman" charset="0"/>
              </a:rPr>
              <a:t>  </a:t>
            </a:r>
            <a:r>
              <a:rPr lang="ru-RU" sz="2400" dirty="0" err="1" smtClean="0">
                <a:latin typeface="Times New Roman" charset="0"/>
              </a:rPr>
              <a:t>Електротранспорт</a:t>
            </a:r>
            <a:r>
              <a:rPr lang="ru-RU" sz="2400" dirty="0" smtClean="0">
                <a:effectLst/>
                <a:latin typeface="Times New Roman" charset="0"/>
              </a:rPr>
              <a:t>.</a:t>
            </a:r>
          </a:p>
          <a:p>
            <a:pPr eaLnBrk="1" hangingPunct="1">
              <a:lnSpc>
                <a:spcPct val="90000"/>
              </a:lnSpc>
              <a:buSzTx/>
              <a:buFont typeface="Wingdings" charset="2"/>
              <a:buBlip>
                <a:blip r:embed="rId3"/>
              </a:buBlip>
              <a:defRPr/>
            </a:pPr>
            <a:r>
              <a:rPr lang="ru-RU" sz="2400" dirty="0" smtClean="0">
                <a:effectLst/>
                <a:latin typeface="Times New Roman" charset="0"/>
              </a:rPr>
              <a:t>  </a:t>
            </a:r>
            <a:r>
              <a:rPr lang="ru-RU" sz="2400" dirty="0" err="1" smtClean="0">
                <a:effectLst/>
                <a:latin typeface="Times New Roman" charset="0"/>
              </a:rPr>
              <a:t>Радарні</a:t>
            </a:r>
            <a:r>
              <a:rPr lang="ru-RU" sz="2400" dirty="0" smtClean="0">
                <a:effectLst/>
                <a:latin typeface="Times New Roman" charset="0"/>
              </a:rPr>
              <a:t> установки.</a:t>
            </a:r>
          </a:p>
          <a:p>
            <a:pPr eaLnBrk="1" hangingPunct="1">
              <a:lnSpc>
                <a:spcPct val="90000"/>
              </a:lnSpc>
              <a:buSzTx/>
              <a:buFont typeface="Wingdings" charset="2"/>
              <a:buBlip>
                <a:blip r:embed="rId3"/>
              </a:buBlip>
              <a:defRPr/>
            </a:pPr>
            <a:r>
              <a:rPr lang="uk-UA" sz="2400" dirty="0" smtClean="0">
                <a:latin typeface="Times New Roman" charset="0"/>
              </a:rPr>
              <a:t>  </a:t>
            </a:r>
            <a:r>
              <a:rPr lang="uk-UA" sz="2400" dirty="0" err="1" smtClean="0">
                <a:latin typeface="Times New Roman" charset="0"/>
              </a:rPr>
              <a:t>Металодетектори</a:t>
            </a:r>
            <a:r>
              <a:rPr lang="uk-UA" sz="2400" dirty="0" smtClean="0">
                <a:latin typeface="Times New Roman" charset="0"/>
              </a:rPr>
              <a:t>.</a:t>
            </a:r>
          </a:p>
          <a:p>
            <a:pPr eaLnBrk="1" hangingPunct="1">
              <a:lnSpc>
                <a:spcPct val="90000"/>
              </a:lnSpc>
              <a:buSzTx/>
              <a:buFont typeface="Wingdings" charset="2"/>
              <a:buBlip>
                <a:blip r:embed="rId3"/>
              </a:buBlip>
              <a:defRPr/>
            </a:pPr>
            <a:r>
              <a:rPr lang="uk-UA" sz="2400" dirty="0" smtClean="0">
                <a:effectLst/>
                <a:latin typeface="Times New Roman" charset="0"/>
              </a:rPr>
              <a:t>  </a:t>
            </a:r>
            <a:r>
              <a:rPr lang="uk-UA" sz="2400" dirty="0" err="1" smtClean="0">
                <a:effectLst/>
                <a:latin typeface="Times New Roman" charset="0"/>
              </a:rPr>
              <a:t>Електрореле</a:t>
            </a:r>
            <a:endParaRPr lang="ru-RU" sz="2400" dirty="0" smtClean="0">
              <a:effectLst/>
              <a:latin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 bwMode="auto">
          <a:xfrm>
            <a:off x="457200" y="267494"/>
            <a:ext cx="8229600" cy="1161242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uk-UA" sz="3200" b="1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Застосування електромагнітної індукції</a:t>
            </a:r>
            <a:endParaRPr lang="ru-RU" sz="3200" b="1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4" descr="elst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052736"/>
            <a:ext cx="1758950" cy="203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5" descr="200305-105-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1214422"/>
            <a:ext cx="2681288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6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928934"/>
            <a:ext cx="2747033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7" descr="principle2"/>
          <p:cNvPicPr>
            <a:picLocks noChangeAspect="1" noChangeArrowheads="1"/>
          </p:cNvPicPr>
          <p:nvPr/>
        </p:nvPicPr>
        <p:blipFill>
          <a:blip r:embed="rId5" cstate="print"/>
          <a:srcRect b="14789"/>
          <a:stretch>
            <a:fillRect/>
          </a:stretch>
        </p:blipFill>
        <p:spPr bwMode="auto">
          <a:xfrm>
            <a:off x="3000364" y="4786322"/>
            <a:ext cx="2805111" cy="1797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8" descr="r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612" y="1352534"/>
            <a:ext cx="285752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0-432-fizika11-ttttt.jpg">
            <a:hlinkClick r:id="rId7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596" y="4786322"/>
            <a:ext cx="2143140" cy="1795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0-426-fizika10 t59 prez1.jpg">
            <a:hlinkClick r:id="rId9"/>
          </p:cNvPr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57950" y="4500570"/>
            <a:ext cx="2547942" cy="2095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0-431-fizika11-ttttt.jpg">
            <a:hlinkClick r:id="rId11"/>
          </p:cNvPr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491880" y="3087674"/>
            <a:ext cx="2345351" cy="1573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0-429-fizika11-ttttt.jpg">
            <a:hlinkClick r:id="rId13"/>
          </p:cNvPr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786050" y="4786322"/>
            <a:ext cx="3381375" cy="182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18366"/>
          </a:xfrm>
        </p:spPr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Узагальнення вивченого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42985"/>
            <a:ext cx="4038600" cy="51054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 1.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Хто досліджував явище електромагнітної індукції?</a:t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В чому полягає фізична суть електромагнітної індукції?</a:t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  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Як формулюється закон електромагнітної індукції?</a:t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4.   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означає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знак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мінус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математичному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записі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закону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електромагнітної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індукції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142984"/>
            <a:ext cx="4500562" cy="571501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1.</a:t>
            </a:r>
          </a:p>
          <a:p>
            <a:pPr>
              <a:buNone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Проволочне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кільце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радіусом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5 см,</a:t>
            </a:r>
          </a:p>
          <a:p>
            <a:pPr>
              <a:buNone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розташоване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однорідному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магнітному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полі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індукцією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1 Тл так,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вектор</a:t>
            </a:r>
          </a:p>
          <a:p>
            <a:pPr>
              <a:buNone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індукції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перпендикулярний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площини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кільця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Знайдіть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середню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ЕРС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індукції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яка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виникає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кільці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повернути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на кут 90° за 0,1 сек.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2.</a:t>
            </a:r>
          </a:p>
          <a:p>
            <a:pPr>
              <a:buNone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Літак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летить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горизонтально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зі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швидкістю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1200 км/год.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Знайдіть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різницю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потенціалів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яка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виникає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на</a:t>
            </a:r>
          </a:p>
          <a:p>
            <a:pPr>
              <a:buNone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кінцях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крил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вертикальна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складова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індукції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магнітного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поля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Землі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5•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uk-UA" sz="3600" baseline="30000" dirty="0" smtClean="0">
                <a:latin typeface="Times New Roman" pitchFamily="18" charset="0"/>
                <a:cs typeface="Times New Roman" pitchFamily="18" charset="0"/>
              </a:rPr>
              <a:t>-5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Тл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Розмах крил 40м. Знайдіть максимальну</a:t>
            </a:r>
          </a:p>
          <a:p>
            <a:pPr>
              <a:buNone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різницю потенціалів, яка може</a:t>
            </a:r>
          </a:p>
          <a:p>
            <a:pPr>
              <a:buNone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виникнути під час руху літака, якщо</a:t>
            </a:r>
          </a:p>
          <a:p>
            <a:pPr>
              <a:buNone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горизонтальна складова індукції</a:t>
            </a:r>
          </a:p>
          <a:p>
            <a:pPr>
              <a:buNone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магнітного поля Землі 2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uk-UA" sz="3600" baseline="30000" dirty="0" smtClean="0">
                <a:latin typeface="Times New Roman" pitchFamily="18" charset="0"/>
                <a:cs typeface="Times New Roman" pitchFamily="18" charset="0"/>
              </a:rPr>
              <a:t>-5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Тл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1" dur="10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6" dur="1000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Домашнє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В.Сиротюк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; В.Баштовий. Фізика.11 клас. — Харків: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„Сиция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“,2011 — §16,17;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впр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 стор. 85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Дайте відповідь на питання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3. Назвіть джерела електростатичного поля.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4. Які властивості електричного поля?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Якими способами можна отримати магнітне поле?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Які властивості магнітного поля?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Які величини характеризують це поле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 можна визначити напрям ліній магнітної індукції?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9. Яке правило дозволяє визначити напрям сили, яка діє на провідник  з струмом?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10.Як можна змінити магнітні полюса котушки з струмом?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399032"/>
          </a:xfrm>
          <a:solidFill>
            <a:schemeClr val="bg1">
              <a:lumMod val="6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Дякую за співпрацю!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89" name="Picture 1" descr="C:\Users\Anny\Desktop\d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928802"/>
            <a:ext cx="4286281" cy="2857520"/>
          </a:xfrm>
          <a:prstGeom prst="rect">
            <a:avLst/>
          </a:prstGeom>
          <a:noFill/>
        </p:spPr>
      </p:pic>
      <p:pic>
        <p:nvPicPr>
          <p:cNvPr id="37890" name="Picture 2" descr="C:\Users\Anny\Desktop\seobook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786190"/>
            <a:ext cx="4204161" cy="28479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2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214290"/>
            <a:ext cx="8186766" cy="1054123"/>
          </a:xfrm>
        </p:spPr>
        <p:txBody>
          <a:bodyPr>
            <a:noAutofit/>
          </a:bodyPr>
          <a:lstStyle/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Порівняння електростатичного і магнітного полів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5722" name="Group 74"/>
          <p:cNvGraphicFramePr>
            <a:graphicFrameLocks noGrp="1"/>
          </p:cNvGraphicFramePr>
          <p:nvPr>
            <p:ph idx="1"/>
          </p:nvPr>
        </p:nvGraphicFramePr>
        <p:xfrm>
          <a:off x="214281" y="1316546"/>
          <a:ext cx="8644000" cy="3694471"/>
        </p:xfrm>
        <a:graphic>
          <a:graphicData uri="http://schemas.openxmlformats.org/drawingml/2006/table">
            <a:tbl>
              <a:tblPr/>
              <a:tblGrid>
                <a:gridCol w="3781746"/>
                <a:gridCol w="2431142"/>
                <a:gridCol w="2431112"/>
              </a:tblGrid>
              <a:tr h="469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Електростатичне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Магнітне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93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Джерела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поля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Властивості поля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53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Силові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лінії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поля: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замкнуті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незамкнуті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4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Робота по переміщенню заряду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Характер поля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2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214290"/>
            <a:ext cx="8186766" cy="1054123"/>
          </a:xfrm>
        </p:spPr>
        <p:txBody>
          <a:bodyPr>
            <a:noAutofit/>
          </a:bodyPr>
          <a:lstStyle/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Порівняння електростатичного і магнітного полів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5722" name="Group 74"/>
          <p:cNvGraphicFramePr>
            <a:graphicFrameLocks noGrp="1"/>
          </p:cNvGraphicFramePr>
          <p:nvPr>
            <p:ph idx="1"/>
          </p:nvPr>
        </p:nvGraphicFramePr>
        <p:xfrm>
          <a:off x="214281" y="1316546"/>
          <a:ext cx="8644000" cy="4637065"/>
        </p:xfrm>
        <a:graphic>
          <a:graphicData uri="http://schemas.openxmlformats.org/drawingml/2006/table">
            <a:tbl>
              <a:tblPr/>
              <a:tblGrid>
                <a:gridCol w="3781746"/>
                <a:gridCol w="2431142"/>
                <a:gridCol w="2431112"/>
              </a:tblGrid>
              <a:tr h="469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Електростатичне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Магнітне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93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Джерела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поля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заряди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рухомі заряди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Властивості поля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діяти на заряди с силою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</a:t>
                      </a:r>
                      <a:r>
                        <a:rPr kumimoji="0" lang="uk-UA" sz="1800" kern="120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</a:t>
                      </a:r>
                      <a:r>
                        <a:rPr kumimoji="0" lang="uk-UA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= </a:t>
                      </a:r>
                      <a:r>
                        <a:rPr kumimoji="0" lang="ru-RU" sz="1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q</a:t>
                      </a:r>
                      <a:r>
                        <a:rPr kumimoji="0" lang="uk-UA" sz="1800" b="1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.</a:t>
                      </a:r>
                      <a:r>
                        <a:rPr kumimoji="0" lang="uk-UA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Е </a:t>
                      </a:r>
                      <a:endParaRPr kumimoji="0" lang="ru-RU" sz="18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діяти на рухомі заряди з силою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</a:t>
                      </a:r>
                      <a:r>
                        <a:rPr kumimoji="0" lang="uk-UA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л.= </a:t>
                      </a:r>
                      <a:r>
                        <a:rPr kumimoji="0" lang="ru-RU" sz="1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q</a:t>
                      </a:r>
                      <a:r>
                        <a:rPr kumimoji="0" lang="uk-UA" sz="1800" b="1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.</a:t>
                      </a:r>
                      <a:r>
                        <a:rPr kumimoji="0" lang="uk-UA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υ </a:t>
                      </a:r>
                      <a:r>
                        <a:rPr kumimoji="0" lang="uk-UA" sz="1800" b="1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r>
                        <a:rPr kumimoji="0" lang="uk-UA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</a:t>
                      </a:r>
                      <a:r>
                        <a:rPr kumimoji="0" lang="uk-UA" sz="1800" b="1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.</a:t>
                      </a:r>
                      <a:r>
                        <a:rPr kumimoji="0" lang="uk-UA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sin</a:t>
                      </a: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α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53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Силові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лінії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поля: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замкнуті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незамкнуті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починаються на позитивних зарядах, закінчуються на від’ємних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замкнуті, виходять з північного полюса і заходять в південний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4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Робота по переміщенню заряду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залежить від форми траєкторії, на замкненій траєкторії дорівнює нулю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замкненій траєкторії не дорівнює нулю, дорівнює </a:t>
                      </a:r>
                      <a:r>
                        <a:rPr kumimoji="0" lang="uk-UA" sz="1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</a:t>
                      </a:r>
                      <a:r>
                        <a:rPr kumimoji="0" lang="uk-UA" sz="1800" kern="1200" baseline="-250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і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Характер поля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потенціальне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вихрове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charset="0"/>
              </a:rPr>
              <a:t>Майкл Фарадей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3929066"/>
            <a:ext cx="8382000" cy="23494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charset="0"/>
              </a:rPr>
              <a:t>   </a:t>
            </a:r>
            <a:r>
              <a:rPr lang="ru-RU" b="1" i="1" dirty="0" smtClean="0">
                <a:solidFill>
                  <a:srgbClr val="000099"/>
                </a:solidFill>
                <a:latin typeface="+mj-lt"/>
              </a:rPr>
              <a:t>1821 </a:t>
            </a:r>
            <a:r>
              <a:rPr lang="ru-RU" b="1" i="1" dirty="0" err="1" smtClean="0">
                <a:solidFill>
                  <a:srgbClr val="000099"/>
                </a:solidFill>
                <a:latin typeface="Times New Roman" charset="0"/>
              </a:rPr>
              <a:t>рік</a:t>
            </a:r>
            <a:r>
              <a:rPr lang="ru-RU" b="1" i="1" dirty="0" smtClean="0">
                <a:solidFill>
                  <a:srgbClr val="000099"/>
                </a:solidFill>
                <a:latin typeface="Times New Roman" charset="0"/>
              </a:rPr>
              <a:t>  – «</a:t>
            </a:r>
            <a:r>
              <a:rPr lang="ru-RU" b="1" i="1" dirty="0" err="1" smtClean="0">
                <a:solidFill>
                  <a:srgbClr val="000099"/>
                </a:solidFill>
                <a:latin typeface="Times New Roman" charset="0"/>
              </a:rPr>
              <a:t>Перетворити</a:t>
            </a:r>
            <a:r>
              <a:rPr lang="ru-RU" b="1" i="1" dirty="0" smtClean="0">
                <a:solidFill>
                  <a:srgbClr val="000099"/>
                </a:solidFill>
                <a:latin typeface="Times New Roman" charset="0"/>
              </a:rPr>
              <a:t> магнетизм на </a:t>
            </a:r>
            <a:r>
              <a:rPr lang="ru-RU" b="1" i="1" dirty="0" err="1" smtClean="0">
                <a:solidFill>
                  <a:srgbClr val="000099"/>
                </a:solidFill>
                <a:latin typeface="Times New Roman" charset="0"/>
              </a:rPr>
              <a:t>електрику</a:t>
            </a:r>
            <a:r>
              <a:rPr lang="ru-RU" b="1" i="1" dirty="0" smtClean="0">
                <a:solidFill>
                  <a:srgbClr val="000099"/>
                </a:solidFill>
                <a:latin typeface="Times New Roman" charset="0"/>
              </a:rPr>
              <a:t>».</a:t>
            </a:r>
          </a:p>
          <a:p>
            <a:pPr eaLnBrk="1" hangingPunct="1">
              <a:buFontTx/>
              <a:buNone/>
            </a:pPr>
            <a:r>
              <a:rPr lang="ru-RU" b="1" i="1" dirty="0" smtClean="0">
                <a:solidFill>
                  <a:srgbClr val="000099"/>
                </a:solidFill>
                <a:latin typeface="Times New Roman" charset="0"/>
              </a:rPr>
              <a:t>   </a:t>
            </a:r>
            <a:r>
              <a:rPr lang="ru-RU" b="1" i="1" dirty="0" smtClean="0">
                <a:solidFill>
                  <a:srgbClr val="000099"/>
                </a:solidFill>
                <a:latin typeface="+mj-lt"/>
              </a:rPr>
              <a:t>1931 </a:t>
            </a:r>
            <a:r>
              <a:rPr lang="ru-RU" b="1" i="1" dirty="0" err="1" smtClean="0">
                <a:solidFill>
                  <a:srgbClr val="000099"/>
                </a:solidFill>
                <a:latin typeface="Times New Roman" charset="0"/>
              </a:rPr>
              <a:t>рік</a:t>
            </a:r>
            <a:r>
              <a:rPr lang="ru-RU" b="1" i="1" dirty="0" smtClean="0">
                <a:solidFill>
                  <a:srgbClr val="000099"/>
                </a:solidFill>
                <a:latin typeface="Times New Roman" charset="0"/>
              </a:rPr>
              <a:t> – </a:t>
            </a:r>
            <a:r>
              <a:rPr lang="ru-RU" b="1" i="1" dirty="0" err="1" smtClean="0">
                <a:solidFill>
                  <a:srgbClr val="000099"/>
                </a:solidFill>
                <a:latin typeface="Times New Roman" charset="0"/>
              </a:rPr>
              <a:t>отримав</a:t>
            </a:r>
            <a:r>
              <a:rPr lang="ru-RU" b="1" i="1" dirty="0" smtClean="0">
                <a:solidFill>
                  <a:srgbClr val="000099"/>
                </a:solidFill>
                <a:latin typeface="Times New Roman" charset="0"/>
              </a:rPr>
              <a:t> </a:t>
            </a:r>
            <a:r>
              <a:rPr lang="ru-RU" b="1" i="1" dirty="0" err="1" smtClean="0">
                <a:solidFill>
                  <a:srgbClr val="000099"/>
                </a:solidFill>
                <a:latin typeface="Times New Roman" charset="0"/>
              </a:rPr>
              <a:t>електричний</a:t>
            </a:r>
            <a:r>
              <a:rPr lang="ru-RU" b="1" i="1" dirty="0" smtClean="0">
                <a:solidFill>
                  <a:srgbClr val="000099"/>
                </a:solidFill>
                <a:latin typeface="Times New Roman" charset="0"/>
              </a:rPr>
              <a:t> струм за </a:t>
            </a:r>
            <a:r>
              <a:rPr lang="ru-RU" b="1" i="1" dirty="0" err="1" smtClean="0">
                <a:solidFill>
                  <a:srgbClr val="000099"/>
                </a:solidFill>
                <a:latin typeface="Times New Roman" charset="0"/>
              </a:rPr>
              <a:t>допомогою</a:t>
            </a:r>
            <a:r>
              <a:rPr lang="ru-RU" b="1" i="1" dirty="0" smtClean="0">
                <a:solidFill>
                  <a:srgbClr val="000099"/>
                </a:solidFill>
                <a:latin typeface="Times New Roman" charset="0"/>
              </a:rPr>
              <a:t> </a:t>
            </a:r>
            <a:r>
              <a:rPr lang="ru-RU" b="1" i="1" dirty="0" err="1" smtClean="0">
                <a:solidFill>
                  <a:srgbClr val="000099"/>
                </a:solidFill>
                <a:latin typeface="Times New Roman" charset="0"/>
              </a:rPr>
              <a:t>магнітного</a:t>
            </a:r>
            <a:r>
              <a:rPr lang="ru-RU" b="1" i="1" dirty="0" smtClean="0">
                <a:solidFill>
                  <a:srgbClr val="000099"/>
                </a:solidFill>
                <a:latin typeface="Times New Roman" charset="0"/>
              </a:rPr>
              <a:t> поля</a:t>
            </a:r>
          </a:p>
        </p:txBody>
      </p:sp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54F0586-4CB6-4514-8682-88A43BB6B72C}" type="slidenum">
              <a:rPr lang="ru-RU" smtClean="0"/>
              <a:pPr/>
              <a:t>6</a:t>
            </a:fld>
            <a:endParaRPr lang="ru-RU" smtClean="0"/>
          </a:p>
        </p:txBody>
      </p:sp>
      <p:pic>
        <p:nvPicPr>
          <p:cNvPr id="9220" name="Picture 4" descr="0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1214422"/>
            <a:ext cx="2286016" cy="2562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3929058" y="1214422"/>
            <a:ext cx="4593565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latin typeface="Arial" charset="0"/>
              </a:rPr>
              <a:t>1791 – 1867 </a:t>
            </a:r>
            <a:r>
              <a:rPr lang="ru-RU" b="1" dirty="0" smtClean="0">
                <a:latin typeface="Arial" charset="0"/>
              </a:rPr>
              <a:t>р.р., </a:t>
            </a:r>
            <a:r>
              <a:rPr lang="ru-RU" b="1" dirty="0" err="1" smtClean="0">
                <a:latin typeface="Arial" charset="0"/>
              </a:rPr>
              <a:t>англійський</a:t>
            </a:r>
            <a:r>
              <a:rPr lang="ru-RU" b="1" dirty="0" smtClean="0">
                <a:latin typeface="Arial" charset="0"/>
              </a:rPr>
              <a:t> </a:t>
            </a:r>
            <a:r>
              <a:rPr lang="ru-RU" b="1" dirty="0" err="1" smtClean="0">
                <a:latin typeface="Arial" charset="0"/>
              </a:rPr>
              <a:t>фізик</a:t>
            </a:r>
            <a:r>
              <a:rPr lang="ru-RU" b="1" dirty="0" smtClean="0">
                <a:latin typeface="Arial" charset="0"/>
              </a:rPr>
              <a:t>,</a:t>
            </a:r>
            <a:endParaRPr lang="ru-RU" b="1" dirty="0">
              <a:latin typeface="Arial" charset="0"/>
            </a:endParaRPr>
          </a:p>
          <a:p>
            <a:pPr algn="ctr"/>
            <a:r>
              <a:rPr lang="uk-UA" b="1" dirty="0" smtClean="0">
                <a:latin typeface="Arial" charset="0"/>
              </a:rPr>
              <a:t>Почесний член </a:t>
            </a:r>
            <a:r>
              <a:rPr lang="uk-UA" b="1" dirty="0" err="1" smtClean="0">
                <a:latin typeface="Arial" charset="0"/>
              </a:rPr>
              <a:t>Петербургської</a:t>
            </a:r>
            <a:endParaRPr lang="ru-RU" b="1" dirty="0">
              <a:latin typeface="Arial" charset="0"/>
            </a:endParaRPr>
          </a:p>
          <a:p>
            <a:pPr algn="ctr"/>
            <a:r>
              <a:rPr lang="ru-RU" b="1" dirty="0" err="1" smtClean="0">
                <a:latin typeface="Arial" charset="0"/>
              </a:rPr>
              <a:t>Академії</a:t>
            </a:r>
            <a:r>
              <a:rPr lang="ru-RU" b="1" dirty="0" smtClean="0">
                <a:latin typeface="Arial" charset="0"/>
              </a:rPr>
              <a:t> </a:t>
            </a:r>
            <a:r>
              <a:rPr lang="ru-RU" b="1" dirty="0">
                <a:latin typeface="Arial" charset="0"/>
              </a:rPr>
              <a:t>Наук (1830),</a:t>
            </a:r>
          </a:p>
          <a:p>
            <a:pPr algn="ctr"/>
            <a:r>
              <a:rPr lang="ru-RU" b="1" dirty="0" err="1" smtClean="0">
                <a:latin typeface="Arial" charset="0"/>
              </a:rPr>
              <a:t>Засновник</a:t>
            </a:r>
            <a:r>
              <a:rPr lang="ru-RU" b="1" dirty="0" smtClean="0">
                <a:latin typeface="Arial" charset="0"/>
              </a:rPr>
              <a:t> </a:t>
            </a:r>
            <a:r>
              <a:rPr lang="ru-RU" b="1" dirty="0" err="1" smtClean="0">
                <a:latin typeface="Arial" charset="0"/>
              </a:rPr>
              <a:t>теорії</a:t>
            </a:r>
            <a:r>
              <a:rPr lang="ru-RU" b="1" dirty="0" smtClean="0">
                <a:latin typeface="Arial" charset="0"/>
              </a:rPr>
              <a:t> про </a:t>
            </a:r>
            <a:r>
              <a:rPr lang="ru-RU" b="1" dirty="0" err="1" smtClean="0">
                <a:latin typeface="Arial" charset="0"/>
              </a:rPr>
              <a:t>електромагнітне</a:t>
            </a:r>
            <a:endParaRPr lang="ru-RU" b="1" dirty="0" smtClean="0">
              <a:latin typeface="Arial" charset="0"/>
            </a:endParaRPr>
          </a:p>
          <a:p>
            <a:pPr algn="ctr"/>
            <a:r>
              <a:rPr lang="ru-RU" b="1" dirty="0" smtClean="0">
                <a:latin typeface="Arial" charset="0"/>
              </a:rPr>
              <a:t> поле; </a:t>
            </a:r>
            <a:r>
              <a:rPr lang="ru-RU" b="1" dirty="0" err="1" smtClean="0">
                <a:latin typeface="Arial" charset="0"/>
              </a:rPr>
              <a:t>ввів</a:t>
            </a:r>
            <a:r>
              <a:rPr lang="ru-RU" b="1" dirty="0" smtClean="0">
                <a:latin typeface="Arial" charset="0"/>
              </a:rPr>
              <a:t> </a:t>
            </a:r>
            <a:r>
              <a:rPr lang="ru-RU" b="1" dirty="0" err="1" smtClean="0">
                <a:latin typeface="Arial" charset="0"/>
              </a:rPr>
              <a:t>поняття</a:t>
            </a:r>
            <a:endParaRPr lang="ru-RU" b="1" dirty="0">
              <a:latin typeface="Arial" charset="0"/>
            </a:endParaRPr>
          </a:p>
          <a:p>
            <a:pPr algn="ctr"/>
            <a:r>
              <a:rPr lang="ru-RU" b="1" dirty="0" smtClean="0">
                <a:latin typeface="Arial" charset="0"/>
              </a:rPr>
              <a:t>«</a:t>
            </a:r>
            <a:r>
              <a:rPr lang="ru-RU" b="1" dirty="0" err="1" smtClean="0">
                <a:latin typeface="Arial" charset="0"/>
              </a:rPr>
              <a:t>електричне</a:t>
            </a:r>
            <a:r>
              <a:rPr lang="ru-RU" b="1" dirty="0" smtClean="0">
                <a:latin typeface="Arial" charset="0"/>
              </a:rPr>
              <a:t>» </a:t>
            </a:r>
            <a:r>
              <a:rPr lang="ru-RU" b="1" dirty="0">
                <a:latin typeface="Arial" charset="0"/>
              </a:rPr>
              <a:t>и «</a:t>
            </a:r>
            <a:r>
              <a:rPr lang="ru-RU" b="1" dirty="0" err="1" smtClean="0">
                <a:latin typeface="Arial" charset="0"/>
              </a:rPr>
              <a:t>магнітне</a:t>
            </a:r>
            <a:r>
              <a:rPr lang="ru-RU" b="1" dirty="0" smtClean="0">
                <a:latin typeface="Arial" charset="0"/>
              </a:rPr>
              <a:t> </a:t>
            </a:r>
            <a:r>
              <a:rPr lang="ru-RU" b="1" dirty="0">
                <a:latin typeface="Arial" charset="0"/>
              </a:rPr>
              <a:t>поле»; </a:t>
            </a:r>
          </a:p>
          <a:p>
            <a:pPr algn="ctr"/>
            <a:r>
              <a:rPr lang="uk-UA" b="1" dirty="0" smtClean="0">
                <a:latin typeface="Arial" charset="0"/>
              </a:rPr>
              <a:t>висказав ідею існування</a:t>
            </a:r>
            <a:endParaRPr lang="ru-RU" b="1" dirty="0">
              <a:latin typeface="Arial" charset="0"/>
            </a:endParaRPr>
          </a:p>
          <a:p>
            <a:pPr algn="ctr"/>
            <a:r>
              <a:rPr lang="ru-RU" b="1" dirty="0" err="1" smtClean="0">
                <a:latin typeface="Arial" charset="0"/>
              </a:rPr>
              <a:t>електромагнітних</a:t>
            </a:r>
            <a:r>
              <a:rPr lang="ru-RU" b="1" dirty="0" smtClean="0">
                <a:latin typeface="Arial" charset="0"/>
              </a:rPr>
              <a:t> </a:t>
            </a:r>
            <a:r>
              <a:rPr lang="ru-RU" b="1" dirty="0" err="1" smtClean="0">
                <a:latin typeface="Arial" charset="0"/>
              </a:rPr>
              <a:t>хвиль</a:t>
            </a:r>
            <a:r>
              <a:rPr lang="ru-RU" b="1" dirty="0" smtClean="0">
                <a:latin typeface="Arial" charset="0"/>
              </a:rPr>
              <a:t>.</a:t>
            </a:r>
          </a:p>
          <a:p>
            <a:pPr algn="ctr"/>
            <a:endParaRPr lang="ru-RU" b="1" dirty="0">
              <a:latin typeface="Arial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Дослід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Ерстеда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0" y="1772816"/>
            <a:ext cx="6742748" cy="3961911"/>
          </a:xfrm>
        </p:spPr>
        <p:txBody>
          <a:bodyPr/>
          <a:lstStyle/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Магнітне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поле –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особливий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вид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матерії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Магнітне поле виникає  навколо провідника з струмом</a:t>
            </a: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магнітне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поле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”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створити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електричний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струм ?</a:t>
            </a:r>
            <a:endParaRPr lang="uk-UA" sz="3200" b="1" dirty="0"/>
          </a:p>
          <a:p>
            <a:pPr>
              <a:buNone/>
            </a:pPr>
            <a:endParaRPr lang="en-US" sz="3200" b="1" dirty="0"/>
          </a:p>
        </p:txBody>
      </p:sp>
      <p:pic>
        <p:nvPicPr>
          <p:cNvPr id="43013" name="Picture 5" descr="ток и пол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03787" y="3573016"/>
            <a:ext cx="2909888" cy="3168650"/>
          </a:xfrm>
          <a:prstGeom prst="rect">
            <a:avLst/>
          </a:prstGeom>
          <a:noFill/>
        </p:spPr>
      </p:pic>
      <p:pic>
        <p:nvPicPr>
          <p:cNvPr id="2050" name="Picture 2" descr="H:\physics\exp_ers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0"/>
            <a:ext cx="2627784" cy="28529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85729"/>
            <a:ext cx="6816745" cy="128588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Дослід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Фарадея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785926"/>
            <a:ext cx="5040313" cy="459582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charset="2"/>
              <a:buNone/>
              <a:defRPr/>
            </a:pPr>
            <a:r>
              <a:rPr lang="ru-RU" dirty="0" smtClean="0"/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Сталий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магніт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вставляють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котушку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замкнену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гальванометр,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виймають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90000"/>
              </a:lnSpc>
              <a:buFont typeface="Wingdings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русі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магніту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котушці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виникає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електричний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струм. </a:t>
            </a:r>
          </a:p>
          <a:p>
            <a:pPr eaLnBrk="1" hangingPunct="1">
              <a:lnSpc>
                <a:spcPct val="90000"/>
              </a:lnSpc>
              <a:buFont typeface="Wingdings" charset="2"/>
              <a:buNone/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Сьогодні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дослід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Фарадея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повторити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кожний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79388" y="741640"/>
            <a:ext cx="87137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dirty="0">
              <a:latin typeface="Times New Roman" charset="0"/>
            </a:endParaRPr>
          </a:p>
        </p:txBody>
      </p:sp>
      <p:pic>
        <p:nvPicPr>
          <p:cNvPr id="6" name="Рисунок 5" descr="0-428-fizika11-ttttt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2071678"/>
            <a:ext cx="364333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267494"/>
            <a:ext cx="8229600" cy="101836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Фарадей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провів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декілька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дослідів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sz="1800" dirty="0"/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Замикання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розмикання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кола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котушкою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внесеною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котушку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замкнуту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гальванометр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реостатом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струму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колі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котушки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Внесення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котушки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струмом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котушку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замкнуту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гальванометр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Обертання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замкнутого контура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магнітному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полі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  <a:p>
            <a:endParaRPr lang="ru-RU" sz="1800" dirty="0"/>
          </a:p>
        </p:txBody>
      </p:sp>
      <p:sp>
        <p:nvSpPr>
          <p:cNvPr id="4403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572000" y="1214422"/>
            <a:ext cx="4357718" cy="542928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2400" dirty="0"/>
          </a:p>
        </p:txBody>
      </p:sp>
      <p:pic>
        <p:nvPicPr>
          <p:cNvPr id="44037" name="Picture 5" descr="№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85860"/>
            <a:ext cx="2230439" cy="2587629"/>
          </a:xfrm>
          <a:prstGeom prst="rect">
            <a:avLst/>
          </a:prstGeom>
          <a:noFill/>
        </p:spPr>
      </p:pic>
      <p:pic>
        <p:nvPicPr>
          <p:cNvPr id="44038" name="Picture 6" descr="№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2500306"/>
            <a:ext cx="2500298" cy="2724157"/>
          </a:xfrm>
          <a:prstGeom prst="rect">
            <a:avLst/>
          </a:prstGeom>
          <a:noFill/>
        </p:spPr>
      </p:pic>
      <p:pic>
        <p:nvPicPr>
          <p:cNvPr id="44039" name="Picture 7" descr="поворот контур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929066"/>
            <a:ext cx="2058498" cy="264320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|0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.3|0.9|0.8|1|0.8|0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5|0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1062</TotalTime>
  <Words>1617</Words>
  <Application>Microsoft Office PowerPoint</Application>
  <PresentationFormat>Экран (4:3)</PresentationFormat>
  <Paragraphs>297</Paragraphs>
  <Slides>30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2" baseType="lpstr">
      <vt:lpstr>Яркая</vt:lpstr>
      <vt:lpstr>Точечный рисунок</vt:lpstr>
      <vt:lpstr>«Явище електромагнітної індукції. Індукційне електричне  поле.  Закон електромагнітної індукції. Правило Ленца» </vt:lpstr>
      <vt:lpstr>Фізичний диктант</vt:lpstr>
      <vt:lpstr>Дайте відповідь на питання</vt:lpstr>
      <vt:lpstr>Порівняння електростатичного і магнітного полів</vt:lpstr>
      <vt:lpstr>Порівняння електростатичного і магнітного полів</vt:lpstr>
      <vt:lpstr>Майкл Фарадей</vt:lpstr>
      <vt:lpstr>Дослід   Ерстеда</vt:lpstr>
      <vt:lpstr>Дослід    Фарадея</vt:lpstr>
      <vt:lpstr>Фарадей провів декілька дослідів:</vt:lpstr>
      <vt:lpstr>Яка причина виникнення  струму?  Від чого залежить значення сили струму?</vt:lpstr>
      <vt:lpstr>ВИСНОВОК:</vt:lpstr>
      <vt:lpstr>ЯВИЩЕ ЕЛЕКТРОМАГНІТНОЇ ІНДУКЦІЇ</vt:lpstr>
      <vt:lpstr>ЗАКОН  ЕЛЕКТРОМАГНІТНОЇ ІНДУКЦІЇ</vt:lpstr>
      <vt:lpstr>ЕРС  індукції в рухомих провідниках</vt:lpstr>
      <vt:lpstr>Дослід  Ленца</vt:lpstr>
      <vt:lpstr>Застосування  правила Ленца:</vt:lpstr>
      <vt:lpstr>Слайд 17</vt:lpstr>
      <vt:lpstr>Самостійна робота </vt:lpstr>
      <vt:lpstr>Властивості вихрового  електричного поля </vt:lpstr>
      <vt:lpstr>Теория   Максвелла</vt:lpstr>
      <vt:lpstr>   Відкриття самоіндукції                </vt:lpstr>
      <vt:lpstr>Слайд 22</vt:lpstr>
      <vt:lpstr>ЯВИЩЕ САМОІНДУКЦІЇ </vt:lpstr>
      <vt:lpstr>                 Індуктивність</vt:lpstr>
      <vt:lpstr>Слайд 25</vt:lpstr>
      <vt:lpstr>Основні джерела електромагнітного поля </vt:lpstr>
      <vt:lpstr>Застосування електромагнітної індукції</vt:lpstr>
      <vt:lpstr>Узагальнення вивченого</vt:lpstr>
      <vt:lpstr>Домашнє завдання:</vt:lpstr>
      <vt:lpstr>Дякую за співпрацю!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Anny</cp:lastModifiedBy>
  <cp:revision>126</cp:revision>
  <dcterms:created xsi:type="dcterms:W3CDTF">2013-01-05T22:47:16Z</dcterms:created>
  <dcterms:modified xsi:type="dcterms:W3CDTF">2013-01-18T23:59:33Z</dcterms:modified>
</cp:coreProperties>
</file>