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6" r:id="rId4"/>
    <p:sldId id="261" r:id="rId5"/>
    <p:sldId id="260" r:id="rId6"/>
    <p:sldId id="262" r:id="rId7"/>
    <p:sldId id="277" r:id="rId8"/>
    <p:sldId id="259" r:id="rId9"/>
    <p:sldId id="264" r:id="rId10"/>
    <p:sldId id="263" r:id="rId11"/>
    <p:sldId id="278" r:id="rId12"/>
    <p:sldId id="267" r:id="rId13"/>
    <p:sldId id="268" r:id="rId14"/>
    <p:sldId id="266" r:id="rId15"/>
    <p:sldId id="269" r:id="rId16"/>
    <p:sldId id="270" r:id="rId17"/>
    <p:sldId id="279" r:id="rId18"/>
    <p:sldId id="272" r:id="rId19"/>
    <p:sldId id="271" r:id="rId20"/>
    <p:sldId id="273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post-279854-1298288370.png">
            <a:extLst>
              <a:ext uri="{FF2B5EF4-FFF2-40B4-BE49-F238E27FC236}">
                <a16:creationId xmlns:a16="http://schemas.microsoft.com/office/drawing/2014/main" id="{A61CDD62-C6AA-4065-B984-96576E6614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-428625"/>
            <a:ext cx="1643062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 descr="post-279854-1298288370.png">
            <a:extLst>
              <a:ext uri="{FF2B5EF4-FFF2-40B4-BE49-F238E27FC236}">
                <a16:creationId xmlns:a16="http://schemas.microsoft.com/office/drawing/2014/main" id="{DCA09474-3D41-4A59-B340-FDA42CE11C8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3"/>
            <a:ext cx="2357438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8" descr="97e6b01896c7.png">
            <a:extLst>
              <a:ext uri="{FF2B5EF4-FFF2-40B4-BE49-F238E27FC236}">
                <a16:creationId xmlns:a16="http://schemas.microsoft.com/office/drawing/2014/main" id="{5E1BFBBA-A341-4314-ACEA-20A906C09E2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0000">
            <a:off x="-628650" y="-349250"/>
            <a:ext cx="3330575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F485E8EA-872D-4C86-91DB-E23CB2DAD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9F368-9C6E-460C-81B7-4CF3D2DF1DA5}" type="datetimeFigureOut">
              <a:rPr lang="ru-RU"/>
              <a:pPr>
                <a:defRPr/>
              </a:pPr>
              <a:t>11.03.2018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682AB4CC-5571-4F21-A323-82F4E9AE9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0A21DFCB-B3E7-421D-BB30-2852FC60C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6DFC43-9E3B-4557-87EA-4DF285511235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419296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B184A1-1B58-4953-9610-F74B930B8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B9E26-5980-4532-9A7A-B9FD83F933B1}" type="datetimeFigureOut">
              <a:rPr lang="ru-RU"/>
              <a:pPr>
                <a:defRPr/>
              </a:pPr>
              <a:t>11.03.2018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333D83-31F5-4BD1-B62D-29C77345E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52A2FC-6F6B-41F2-9882-E4131F0A7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96C3D5-7FAA-4BCE-919A-FF2D15E16099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505081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692502-7B31-482D-8E04-311F43E1C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63A01-18E6-43EF-8015-379096779957}" type="datetimeFigureOut">
              <a:rPr lang="ru-RU"/>
              <a:pPr>
                <a:defRPr/>
              </a:pPr>
              <a:t>11.03.2018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094F64-E477-4152-A0FD-1649BE3BB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4A6AF3-AA6B-45A2-B1C5-253B36515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6DA6EB-BBAE-4C0F-817A-489CF1869DA1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11629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CDEE0A-5C96-416A-AFCE-1116A38F6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8BD121-15BB-4CCF-82A9-4EEB07DB3B17}" type="datetimeFigureOut">
              <a:rPr lang="ru-RU"/>
              <a:pPr>
                <a:defRPr/>
              </a:pPr>
              <a:t>11.03.2018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87FAE1-436B-4ECF-962A-4E1B5506E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F1C181-2CDC-4CDC-8519-D2111FBC0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087479-03F2-4ED1-8D3E-33BCD18833CF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706066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B9B772-A5FF-4264-8A3B-25BE4957F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E43E3-F408-4770-85AA-7E3D5F92B540}" type="datetimeFigureOut">
              <a:rPr lang="ru-RU"/>
              <a:pPr>
                <a:defRPr/>
              </a:pPr>
              <a:t>11.03.2018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A9F161-8C12-45CA-8C10-720B5B94B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563B10-1FBA-4C95-926A-1FD5372FC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9ECA0B-1F53-43EC-81F7-BF5C34EC805F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462248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1EFEE64B-B65C-4D5C-8B9F-E993F1E15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DD4E7-E5AA-4ADA-BC73-414320FA5D23}" type="datetimeFigureOut">
              <a:rPr lang="ru-RU"/>
              <a:pPr>
                <a:defRPr/>
              </a:pPr>
              <a:t>11.03.2018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E031A2BE-B361-4263-B4A5-11C5D704D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752BF216-3B1E-4B4A-A738-F63C2962D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D715BF-8992-4A0E-B91E-8FE534FAD3EF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185835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01044013-86DB-4A20-9A4A-45521C61E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25983-C979-4A26-ABA4-6F6CC938C060}" type="datetimeFigureOut">
              <a:rPr lang="ru-RU"/>
              <a:pPr>
                <a:defRPr/>
              </a:pPr>
              <a:t>11.03.2018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0C3C92C6-A576-4D78-B10D-4B73EACD6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E33779DB-5BCB-495F-B710-9A48451E2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64026B-4B06-4BBB-8571-882E7FF722CD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933307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B1C70AE6-6D1D-4CCB-9E1A-21DABE358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338A1-21FD-487A-83C4-639F3DF4841D}" type="datetimeFigureOut">
              <a:rPr lang="ru-RU"/>
              <a:pPr>
                <a:defRPr/>
              </a:pPr>
              <a:t>11.03.2018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A94322A3-6A97-42DD-A18B-EB67B966B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9E343B66-3251-4433-A692-131E2A656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0AD03A-3B9C-41C0-B631-148F1E7818FE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411734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6AF9A81D-1E39-4602-8305-4B9497B49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B176C-3F85-465D-88F7-B5D18D93D9CD}" type="datetimeFigureOut">
              <a:rPr lang="ru-RU"/>
              <a:pPr>
                <a:defRPr/>
              </a:pPr>
              <a:t>11.03.2018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B28DCC6F-F607-469B-823E-ED3898D50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75B3886E-D90C-491C-8E6B-F77CF07DF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F78031-D15D-46DF-8DFF-CCAFAA2CFF94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49986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F9338A32-7C35-49E0-BA44-341B6CD04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C3ECE-E5FA-4D70-8552-E03B1F2BCF11}" type="datetimeFigureOut">
              <a:rPr lang="ru-RU"/>
              <a:pPr>
                <a:defRPr/>
              </a:pPr>
              <a:t>11.03.2018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C7D544F3-2266-4898-8E60-2B45FDFCB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74A90BB3-4F84-4A8B-A1B4-DC799041C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73249D-59EC-4863-AC14-F0DB6DD96E46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664812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F3DE999E-9795-4E08-864D-0F5F281F6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67F85-810E-487A-BB88-3B4AE2D08430}" type="datetimeFigureOut">
              <a:rPr lang="ru-RU"/>
              <a:pPr>
                <a:defRPr/>
              </a:pPr>
              <a:t>11.03.2018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0B560A34-F4E6-4C3E-BC9E-AB6B43056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A6C858D7-7FCC-46A0-B3C0-AF9F59806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BD70B0-031D-41FC-997A-B3B00214FA15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08458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6038524F-7B47-4A89-8A3A-DE167A48C92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132CF3BC-DCB1-4A43-90A9-7AA43D0684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CCFCF0-7AC3-4FC9-9780-07D03092FE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9EFDF5C-E5F8-4E6D-8BB2-F4204478A87E}" type="datetimeFigureOut">
              <a:rPr lang="ru-RU"/>
              <a:pPr>
                <a:defRPr/>
              </a:pPr>
              <a:t>11.03.2018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8DB8C-E4B3-428F-A984-D9C72B59AC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CA25A4-67F7-468E-8F0E-B77286F19F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7E766B32-B84B-4A21-9B9B-01D15B69A35A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microsoft.com/office/2007/relationships/hdphoto" Target="../media/hdphoto16.wdp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7" Type="http://schemas.openxmlformats.org/officeDocument/2006/relationships/image" Target="../media/image32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21.wdp"/><Relationship Id="rId7" Type="http://schemas.microsoft.com/office/2007/relationships/hdphoto" Target="../media/hdphoto2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microsoft.com/office/2007/relationships/hdphoto" Target="../media/hdphoto25.wdp"/><Relationship Id="rId5" Type="http://schemas.microsoft.com/office/2007/relationships/hdphoto" Target="../media/hdphoto22.wdp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microsoft.com/office/2007/relationships/hdphoto" Target="../media/hdphoto24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7" Type="http://schemas.microsoft.com/office/2007/relationships/hdphoto" Target="../media/hdphoto28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microsoft.com/office/2007/relationships/hdphoto" Target="../media/hdphoto27.wdp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29.wdp"/><Relationship Id="rId7" Type="http://schemas.microsoft.com/office/2007/relationships/hdphoto" Target="../media/hdphoto3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microsoft.com/office/2007/relationships/hdphoto" Target="../media/hdphoto30.wdp"/><Relationship Id="rId4" Type="http://schemas.openxmlformats.org/officeDocument/2006/relationships/image" Target="../media/image42.png"/><Relationship Id="rId9" Type="http://schemas.microsoft.com/office/2007/relationships/hdphoto" Target="../media/hdphoto2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3.wdp"/><Relationship Id="rId5" Type="http://schemas.openxmlformats.org/officeDocument/2006/relationships/image" Target="../media/image46.png"/><Relationship Id="rId4" Type="http://schemas.microsoft.com/office/2007/relationships/hdphoto" Target="../media/hdphoto32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6.wdp"/><Relationship Id="rId3" Type="http://schemas.microsoft.com/office/2007/relationships/hdphoto" Target="../media/hdphoto34.wdp"/><Relationship Id="rId7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microsoft.com/office/2007/relationships/hdphoto" Target="../media/hdphoto35.wdp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microsoft.com/office/2007/relationships/hdphoto" Target="../media/hdphoto15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microsoft.com/office/2007/relationships/hdphoto" Target="../media/hdphoto14.wdp"/><Relationship Id="rId4" Type="http://schemas.microsoft.com/office/2007/relationships/hdphoto" Target="../media/hdphoto11.wdp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>
            <a:extLst>
              <a:ext uri="{FF2B5EF4-FFF2-40B4-BE49-F238E27FC236}">
                <a16:creationId xmlns:a16="http://schemas.microsoft.com/office/drawing/2014/main" id="{619EAED3-EEC3-4B0F-A996-0FC987B80F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6558" y="1072876"/>
            <a:ext cx="5832475" cy="1470025"/>
          </a:xfrm>
        </p:spPr>
        <p:txBody>
          <a:bodyPr/>
          <a:lstStyle/>
          <a:p>
            <a:r>
              <a:rPr lang="uk-UA" altLang="uk-UA" b="1" dirty="0"/>
              <a:t>Творчі завдання</a:t>
            </a:r>
            <a:br>
              <a:rPr lang="uk-UA" altLang="uk-UA" b="1" dirty="0"/>
            </a:br>
            <a:r>
              <a:rPr lang="uk-UA" altLang="uk-UA" b="1" dirty="0"/>
              <a:t>на </a:t>
            </a:r>
            <a:r>
              <a:rPr lang="uk-UA" altLang="uk-UA" b="1" dirty="0" err="1"/>
              <a:t>уроках</a:t>
            </a:r>
            <a:r>
              <a:rPr lang="uk-UA" altLang="uk-UA" b="1" dirty="0"/>
              <a:t> читання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EB00A7-9746-4B93-94A6-A6DEB29196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20" b="19168"/>
          <a:stretch/>
        </p:blipFill>
        <p:spPr>
          <a:xfrm rot="12174497">
            <a:off x="6342170" y="4046771"/>
            <a:ext cx="1693453" cy="240869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753154-2E05-4048-BE1D-40F2F64146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" r="21111" b="19551"/>
          <a:stretch/>
        </p:blipFill>
        <p:spPr>
          <a:xfrm rot="20335657">
            <a:off x="4549580" y="4020679"/>
            <a:ext cx="1586429" cy="229343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98ADC4-E52E-4324-8B24-FE5A5F73615B}"/>
              </a:ext>
            </a:extLst>
          </p:cNvPr>
          <p:cNvSpPr txBox="1"/>
          <p:nvPr/>
        </p:nvSpPr>
        <p:spPr>
          <a:xfrm>
            <a:off x="4643835" y="2519971"/>
            <a:ext cx="3600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i="1" dirty="0">
                <a:latin typeface="Arial Narrow" panose="020B0606020202030204" pitchFamily="34" charset="0"/>
              </a:rPr>
              <a:t>Розробили вчителі початкових класів </a:t>
            </a:r>
          </a:p>
          <a:p>
            <a:r>
              <a:rPr lang="uk-UA" i="1" dirty="0">
                <a:latin typeface="Arial Narrow" panose="020B0606020202030204" pitchFamily="34" charset="0"/>
              </a:rPr>
              <a:t>школи І-ІІІ ступенів № 282 </a:t>
            </a:r>
          </a:p>
          <a:p>
            <a:r>
              <a:rPr lang="uk-UA" i="1" dirty="0">
                <a:latin typeface="Arial Narrow" panose="020B0606020202030204" pitchFamily="34" charset="0"/>
              </a:rPr>
              <a:t>Деснянського району міста Києва</a:t>
            </a:r>
          </a:p>
          <a:p>
            <a:pPr marL="1080000"/>
            <a:r>
              <a:rPr lang="uk-UA" i="1" dirty="0">
                <a:latin typeface="Arial Narrow" panose="020B0606020202030204" pitchFamily="34" charset="0"/>
              </a:rPr>
              <a:t>Шевченко-</a:t>
            </a:r>
            <a:r>
              <a:rPr lang="uk-UA" i="1" dirty="0" err="1">
                <a:latin typeface="Arial Narrow" panose="020B0606020202030204" pitchFamily="34" charset="0"/>
              </a:rPr>
              <a:t>Сінькевич</a:t>
            </a:r>
            <a:r>
              <a:rPr lang="uk-UA" i="1" dirty="0">
                <a:latin typeface="Arial Narrow" panose="020B0606020202030204" pitchFamily="34" charset="0"/>
              </a:rPr>
              <a:t> Н.В.</a:t>
            </a:r>
          </a:p>
          <a:p>
            <a:pPr marL="1080000"/>
            <a:r>
              <a:rPr lang="uk-UA" i="1" dirty="0">
                <a:latin typeface="Arial Narrow" panose="020B0606020202030204" pitchFamily="34" charset="0"/>
              </a:rPr>
              <a:t>Голик Л.В.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205891D-B232-4158-8AA0-C515DDBFA35A}"/>
              </a:ext>
            </a:extLst>
          </p:cNvPr>
          <p:cNvSpPr txBox="1"/>
          <p:nvPr/>
        </p:nvSpPr>
        <p:spPr>
          <a:xfrm>
            <a:off x="2583402" y="446092"/>
            <a:ext cx="397719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3200" b="1" dirty="0">
                <a:ln/>
                <a:solidFill>
                  <a:schemeClr val="accent3"/>
                </a:solidFill>
                <a:cs typeface="Arial" panose="020B0604020202020204" pitchFamily="34" charset="0"/>
              </a:rPr>
              <a:t>Любов </a:t>
            </a:r>
            <a:r>
              <a:rPr lang="uk-UA" sz="3200" b="1" dirty="0" err="1">
                <a:ln/>
                <a:solidFill>
                  <a:schemeClr val="accent3"/>
                </a:solidFill>
                <a:cs typeface="Arial" panose="020B0604020202020204" pitchFamily="34" charset="0"/>
              </a:rPr>
              <a:t>Відута</a:t>
            </a:r>
            <a:endParaRPr lang="uk-UA" sz="3200" b="1" dirty="0">
              <a:ln/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Надпись 2">
            <a:extLst>
              <a:ext uri="{FF2B5EF4-FFF2-40B4-BE49-F238E27FC236}">
                <a16:creationId xmlns:a16="http://schemas.microsoft.com/office/drawing/2014/main" id="{957BAC82-18B9-4924-BCD8-D566431C5C0A}"/>
              </a:ext>
            </a:extLst>
          </p:cNvPr>
          <p:cNvSpPr txBox="1"/>
          <p:nvPr/>
        </p:nvSpPr>
        <p:spPr>
          <a:xfrm>
            <a:off x="3451024" y="1127157"/>
            <a:ext cx="816178" cy="48577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2800" b="1" u="sng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</a:t>
            </a:r>
            <a:endParaRPr lang="uk-UA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99B17A3-103E-4A32-8382-5048FDD14862}"/>
              </a:ext>
            </a:extLst>
          </p:cNvPr>
          <p:cNvGrpSpPr/>
          <p:nvPr/>
        </p:nvGrpSpPr>
        <p:grpSpPr>
          <a:xfrm>
            <a:off x="2874960" y="1612932"/>
            <a:ext cx="2842486" cy="1827287"/>
            <a:chOff x="2874960" y="1612932"/>
            <a:chExt cx="2842486" cy="1827287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79447183-9011-4DE9-BD7C-9DAE1C4B8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1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4960" y="1612932"/>
              <a:ext cx="2192744" cy="1827287"/>
            </a:xfrm>
            <a:prstGeom prst="rect">
              <a:avLst/>
            </a:prstGeom>
          </p:spPr>
        </p:pic>
        <p:sp>
          <p:nvSpPr>
            <p:cNvPr id="17" name="Надпись 2">
              <a:extLst>
                <a:ext uri="{FF2B5EF4-FFF2-40B4-BE49-F238E27FC236}">
                  <a16:creationId xmlns:a16="http://schemas.microsoft.com/office/drawing/2014/main" id="{A0315158-3428-4051-A7A2-95AE167BD277}"/>
                </a:ext>
              </a:extLst>
            </p:cNvPr>
            <p:cNvSpPr txBox="1"/>
            <p:nvPr/>
          </p:nvSpPr>
          <p:spPr>
            <a:xfrm>
              <a:off x="4901268" y="2420209"/>
              <a:ext cx="816178" cy="48577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НЬ</a:t>
              </a:r>
              <a:endParaRPr lang="uk-UA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101BACF-6913-476E-959E-9E4552C7E7FB}"/>
              </a:ext>
            </a:extLst>
          </p:cNvPr>
          <p:cNvGrpSpPr/>
          <p:nvPr/>
        </p:nvGrpSpPr>
        <p:grpSpPr>
          <a:xfrm>
            <a:off x="1691680" y="3429000"/>
            <a:ext cx="7051537" cy="1827287"/>
            <a:chOff x="1691680" y="3429000"/>
            <a:chExt cx="7051537" cy="1827287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BDFA9860-EC1E-4ED7-87EE-9403950C3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1680" y="3429000"/>
              <a:ext cx="2387570" cy="1827287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39A89538-3983-443F-94A4-61D08D7AC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8997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33338">
              <a:off x="4613981" y="3951503"/>
              <a:ext cx="1478080" cy="1108560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4051DB9F-FBBE-43EC-87F1-4DE8C5EDE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56" b="92778" l="1667" r="968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0029" y="3828553"/>
              <a:ext cx="1805947" cy="1354460"/>
            </a:xfrm>
            <a:prstGeom prst="rect">
              <a:avLst/>
            </a:prstGeom>
          </p:spPr>
        </p:pic>
        <p:sp>
          <p:nvSpPr>
            <p:cNvPr id="21" name="Надпись 2">
              <a:extLst>
                <a:ext uri="{FF2B5EF4-FFF2-40B4-BE49-F238E27FC236}">
                  <a16:creationId xmlns:a16="http://schemas.microsoft.com/office/drawing/2014/main" id="{5F188B5D-D9AB-408E-92D4-8705251D4753}"/>
                </a:ext>
              </a:extLst>
            </p:cNvPr>
            <p:cNvSpPr txBox="1"/>
            <p:nvPr/>
          </p:nvSpPr>
          <p:spPr>
            <a:xfrm>
              <a:off x="7927039" y="4342643"/>
              <a:ext cx="816178" cy="48577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Й</a:t>
              </a:r>
              <a:endParaRPr lang="uk-UA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96580D0-164D-4A08-BA4F-210CED79158E}"/>
              </a:ext>
            </a:extLst>
          </p:cNvPr>
          <p:cNvSpPr txBox="1"/>
          <p:nvPr/>
        </p:nvSpPr>
        <p:spPr>
          <a:xfrm>
            <a:off x="2701295" y="5721491"/>
            <a:ext cx="4067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ДЕНЬ ВЕСЕЛИЙ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589D2E75-9AAA-4F4E-A33D-E2CF27D3E9DE}"/>
              </a:ext>
            </a:extLst>
          </p:cNvPr>
          <p:cNvGrpSpPr/>
          <p:nvPr/>
        </p:nvGrpSpPr>
        <p:grpSpPr>
          <a:xfrm>
            <a:off x="1951566" y="3197331"/>
            <a:ext cx="5515088" cy="631222"/>
            <a:chOff x="1951566" y="3197331"/>
            <a:chExt cx="5515088" cy="631222"/>
          </a:xfrm>
        </p:grpSpPr>
        <p:sp>
          <p:nvSpPr>
            <p:cNvPr id="18" name="Надпись 2">
              <a:extLst>
                <a:ext uri="{FF2B5EF4-FFF2-40B4-BE49-F238E27FC236}">
                  <a16:creationId xmlns:a16="http://schemas.microsoft.com/office/drawing/2014/main" id="{ACEBFE45-0E7F-4BC4-8534-A8B4AC4ADFE8}"/>
                </a:ext>
              </a:extLst>
            </p:cNvPr>
            <p:cNvSpPr txBox="1"/>
            <p:nvPr/>
          </p:nvSpPr>
          <p:spPr>
            <a:xfrm>
              <a:off x="1951566" y="3197331"/>
              <a:ext cx="816178" cy="48577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2800" b="1" u="sng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ВЕ</a:t>
              </a:r>
              <a:endParaRPr lang="uk-UA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Надпись 2">
              <a:extLst>
                <a:ext uri="{FF2B5EF4-FFF2-40B4-BE49-F238E27FC236}">
                  <a16:creationId xmlns:a16="http://schemas.microsoft.com/office/drawing/2014/main" id="{3B49F3FE-F080-472F-841F-C44ECE8387F0}"/>
                </a:ext>
              </a:extLst>
            </p:cNvPr>
            <p:cNvSpPr txBox="1"/>
            <p:nvPr/>
          </p:nvSpPr>
          <p:spPr>
            <a:xfrm>
              <a:off x="4734832" y="3310249"/>
              <a:ext cx="816178" cy="48577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2800" b="1" u="sng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СЕ</a:t>
              </a:r>
              <a:endParaRPr lang="uk-UA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Надпись 2">
              <a:extLst>
                <a:ext uri="{FF2B5EF4-FFF2-40B4-BE49-F238E27FC236}">
                  <a16:creationId xmlns:a16="http://schemas.microsoft.com/office/drawing/2014/main" id="{A1C45716-3673-4961-AB4D-CE3141E31721}"/>
                </a:ext>
              </a:extLst>
            </p:cNvPr>
            <p:cNvSpPr txBox="1"/>
            <p:nvPr/>
          </p:nvSpPr>
          <p:spPr>
            <a:xfrm>
              <a:off x="6650476" y="3342778"/>
              <a:ext cx="816178" cy="48577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2800" b="1" u="sng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ЛИ</a:t>
              </a:r>
              <a:endParaRPr lang="uk-UA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352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>
            <a:extLst>
              <a:ext uri="{FF2B5EF4-FFF2-40B4-BE49-F238E27FC236}">
                <a16:creationId xmlns:a16="http://schemas.microsoft.com/office/drawing/2014/main" id="{619EAED3-EEC3-4B0F-A996-0FC987B80F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6558" y="1072876"/>
            <a:ext cx="5832475" cy="3148212"/>
          </a:xfrm>
        </p:spPr>
        <p:txBody>
          <a:bodyPr/>
          <a:lstStyle/>
          <a:p>
            <a:pPr marL="457200" lvl="1" indent="0"/>
            <a:br>
              <a:rPr lang="uk-UA" altLang="uk-UA" sz="2400" b="1" dirty="0"/>
            </a:br>
            <a:br>
              <a:rPr lang="uk-UA" altLang="uk-UA" sz="2400" b="1" dirty="0"/>
            </a:br>
            <a:r>
              <a:rPr lang="uk-UA" altLang="uk-UA" sz="2400" b="1" dirty="0"/>
              <a:t>Починаючи з 2 класу, ми пропонуємо учням працювати з ребусами,       пояснивши  правила їх розгадування . Також пропонуємо розгадати не лише назву твору, а й автора.  </a:t>
            </a:r>
          </a:p>
        </p:txBody>
      </p:sp>
    </p:spTree>
    <p:extLst>
      <p:ext uri="{BB962C8B-B14F-4D97-AF65-F5344CB8AC3E}">
        <p14:creationId xmlns:p14="http://schemas.microsoft.com/office/powerpoint/2010/main" val="3269709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205891D-B232-4158-8AA0-C515DDBFA35A}"/>
              </a:ext>
            </a:extLst>
          </p:cNvPr>
          <p:cNvSpPr txBox="1"/>
          <p:nvPr/>
        </p:nvSpPr>
        <p:spPr>
          <a:xfrm>
            <a:off x="2412506" y="1974456"/>
            <a:ext cx="3977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Іван Андрусяк</a:t>
            </a: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E8705597-4661-4C94-B7F3-8301573D7DA1}"/>
              </a:ext>
            </a:extLst>
          </p:cNvPr>
          <p:cNvGrpSpPr/>
          <p:nvPr/>
        </p:nvGrpSpPr>
        <p:grpSpPr>
          <a:xfrm>
            <a:off x="890714" y="-19274"/>
            <a:ext cx="7807381" cy="2214270"/>
            <a:chOff x="890714" y="1028292"/>
            <a:chExt cx="7807381" cy="2214270"/>
          </a:xfrm>
        </p:grpSpPr>
        <p:sp>
          <p:nvSpPr>
            <p:cNvPr id="18" name="Надпись 2">
              <a:extLst>
                <a:ext uri="{FF2B5EF4-FFF2-40B4-BE49-F238E27FC236}">
                  <a16:creationId xmlns:a16="http://schemas.microsoft.com/office/drawing/2014/main" id="{A7CF6BDF-3D71-4C9A-ADD1-17A3396CFB90}"/>
                </a:ext>
              </a:extLst>
            </p:cNvPr>
            <p:cNvSpPr txBox="1"/>
            <p:nvPr/>
          </p:nvSpPr>
          <p:spPr>
            <a:xfrm>
              <a:off x="890714" y="1676142"/>
              <a:ext cx="756900" cy="450428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36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І</a:t>
              </a:r>
              <a:endParaRPr lang="uk-UA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4510C028-F7F9-490F-880E-44A7A5A90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437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8786" y="1073264"/>
              <a:ext cx="1656184" cy="1656184"/>
            </a:xfrm>
            <a:prstGeom prst="rect">
              <a:avLst/>
            </a:prstGeom>
          </p:spPr>
        </p:pic>
        <p:sp>
          <p:nvSpPr>
            <p:cNvPr id="21" name="Надпись 2">
              <a:extLst>
                <a:ext uri="{FF2B5EF4-FFF2-40B4-BE49-F238E27FC236}">
                  <a16:creationId xmlns:a16="http://schemas.microsoft.com/office/drawing/2014/main" id="{F79C6F0F-4109-495B-B789-AF361345DF87}"/>
                </a:ext>
              </a:extLst>
            </p:cNvPr>
            <p:cNvSpPr txBox="1"/>
            <p:nvPr/>
          </p:nvSpPr>
          <p:spPr>
            <a:xfrm>
              <a:off x="3095643" y="1028292"/>
              <a:ext cx="796043" cy="58477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36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,</a:t>
              </a:r>
              <a:endParaRPr lang="uk-UA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4A730EA2-C648-4E3A-BE70-445512576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7232" y="1718559"/>
              <a:ext cx="1167386" cy="1524003"/>
            </a:xfrm>
            <a:prstGeom prst="rect">
              <a:avLst/>
            </a:prstGeom>
          </p:spPr>
        </p:pic>
        <p:sp>
          <p:nvSpPr>
            <p:cNvPr id="24" name="Надпись 2">
              <a:extLst>
                <a:ext uri="{FF2B5EF4-FFF2-40B4-BE49-F238E27FC236}">
                  <a16:creationId xmlns:a16="http://schemas.microsoft.com/office/drawing/2014/main" id="{E9E8D784-30A2-4594-B31B-5D05FA6E3E16}"/>
                </a:ext>
              </a:extLst>
            </p:cNvPr>
            <p:cNvSpPr txBox="1"/>
            <p:nvPr/>
          </p:nvSpPr>
          <p:spPr>
            <a:xfrm>
              <a:off x="4748562" y="1073264"/>
              <a:ext cx="796043" cy="683597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36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endParaRPr lang="uk-UA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Надпись 2">
              <a:extLst>
                <a:ext uri="{FF2B5EF4-FFF2-40B4-BE49-F238E27FC236}">
                  <a16:creationId xmlns:a16="http://schemas.microsoft.com/office/drawing/2014/main" id="{0FFA401F-D0C9-4D62-8912-80EFE974C3A9}"/>
                </a:ext>
              </a:extLst>
            </p:cNvPr>
            <p:cNvSpPr txBox="1"/>
            <p:nvPr/>
          </p:nvSpPr>
          <p:spPr>
            <a:xfrm>
              <a:off x="5445278" y="1220299"/>
              <a:ext cx="756900" cy="58477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40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Т</a:t>
              </a:r>
              <a:endParaRPr lang="uk-UA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Стрелка: вправо 12">
              <a:extLst>
                <a:ext uri="{FF2B5EF4-FFF2-40B4-BE49-F238E27FC236}">
                  <a16:creationId xmlns:a16="http://schemas.microsoft.com/office/drawing/2014/main" id="{CFC8EE95-75C4-4828-ACF5-3C6F80E8B64E}"/>
                </a:ext>
              </a:extLst>
            </p:cNvPr>
            <p:cNvSpPr/>
            <p:nvPr/>
          </p:nvSpPr>
          <p:spPr>
            <a:xfrm>
              <a:off x="6105121" y="1441910"/>
              <a:ext cx="504056" cy="363164"/>
            </a:xfrm>
            <a:prstGeom prst="rightArrow">
              <a:avLst>
                <a:gd name="adj1" fmla="val 33108"/>
                <a:gd name="adj2" fmla="val 42955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7" name="Надпись 2">
              <a:extLst>
                <a:ext uri="{FF2B5EF4-FFF2-40B4-BE49-F238E27FC236}">
                  <a16:creationId xmlns:a16="http://schemas.microsoft.com/office/drawing/2014/main" id="{CE541099-3D97-4236-81CC-0054F4FF31D4}"/>
                </a:ext>
              </a:extLst>
            </p:cNvPr>
            <p:cNvSpPr txBox="1"/>
            <p:nvPr/>
          </p:nvSpPr>
          <p:spPr>
            <a:xfrm>
              <a:off x="6551720" y="1220298"/>
              <a:ext cx="756900" cy="58477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40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Д</a:t>
              </a:r>
              <a:endParaRPr lang="uk-UA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Надпись 2">
              <a:extLst>
                <a:ext uri="{FF2B5EF4-FFF2-40B4-BE49-F238E27FC236}">
                  <a16:creationId xmlns:a16="http://schemas.microsoft.com/office/drawing/2014/main" id="{31A62D82-08B4-42E2-9479-1BCEE634FF16}"/>
                </a:ext>
              </a:extLst>
            </p:cNvPr>
            <p:cNvSpPr txBox="1"/>
            <p:nvPr/>
          </p:nvSpPr>
          <p:spPr>
            <a:xfrm>
              <a:off x="6609177" y="2030694"/>
              <a:ext cx="2088918" cy="58477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40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РУСЯК</a:t>
              </a:r>
              <a:endParaRPr lang="uk-UA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5B7AE3AA-4EDC-4C71-9596-70699528736D}"/>
              </a:ext>
            </a:extLst>
          </p:cNvPr>
          <p:cNvSpPr txBox="1"/>
          <p:nvPr/>
        </p:nvSpPr>
        <p:spPr>
          <a:xfrm>
            <a:off x="5522163" y="3460157"/>
            <a:ext cx="2915486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3200" b="1" dirty="0">
                <a:ln/>
                <a:solidFill>
                  <a:schemeClr val="accent4"/>
                </a:solidFill>
                <a:cs typeface="Arial" panose="020B0604020202020204" pitchFamily="34" charset="0"/>
              </a:rPr>
              <a:t>Тринадцятий трамвай</a:t>
            </a:r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870F03AE-EC6B-4067-B7B7-95E081882ED2}"/>
              </a:ext>
            </a:extLst>
          </p:cNvPr>
          <p:cNvGrpSpPr/>
          <p:nvPr/>
        </p:nvGrpSpPr>
        <p:grpSpPr>
          <a:xfrm>
            <a:off x="827584" y="2616341"/>
            <a:ext cx="3843999" cy="1604748"/>
            <a:chOff x="827584" y="3752687"/>
            <a:chExt cx="3843999" cy="1604748"/>
          </a:xfrm>
        </p:grpSpPr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294C9363-1891-4DB8-85F9-834C0FD9F679}"/>
                </a:ext>
              </a:extLst>
            </p:cNvPr>
            <p:cNvGrpSpPr/>
            <p:nvPr/>
          </p:nvGrpSpPr>
          <p:grpSpPr>
            <a:xfrm>
              <a:off x="827584" y="3752687"/>
              <a:ext cx="3843999" cy="1604748"/>
              <a:chOff x="827584" y="3752687"/>
              <a:chExt cx="3843999" cy="1604748"/>
            </a:xfrm>
          </p:grpSpPr>
          <p:sp>
            <p:nvSpPr>
              <p:cNvPr id="29" name="Надпись 2">
                <a:extLst>
                  <a:ext uri="{FF2B5EF4-FFF2-40B4-BE49-F238E27FC236}">
                    <a16:creationId xmlns:a16="http://schemas.microsoft.com/office/drawing/2014/main" id="{C6AAABA3-4067-404F-A4F8-333B8DBB98CD}"/>
                  </a:ext>
                </a:extLst>
              </p:cNvPr>
              <p:cNvSpPr txBox="1"/>
              <p:nvPr/>
            </p:nvSpPr>
            <p:spPr>
              <a:xfrm>
                <a:off x="827584" y="4365104"/>
                <a:ext cx="1026522" cy="702456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ru-RU" sz="36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13</a:t>
                </a:r>
                <a:endParaRPr lang="uk-UA" sz="2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Надпись 2">
                <a:extLst>
                  <a:ext uri="{FF2B5EF4-FFF2-40B4-BE49-F238E27FC236}">
                    <a16:creationId xmlns:a16="http://schemas.microsoft.com/office/drawing/2014/main" id="{59928AE8-3E29-4FD6-9973-F7E93B86E396}"/>
                  </a:ext>
                </a:extLst>
              </p:cNvPr>
              <p:cNvSpPr txBox="1"/>
              <p:nvPr/>
            </p:nvSpPr>
            <p:spPr>
              <a:xfrm>
                <a:off x="1347751" y="3955074"/>
                <a:ext cx="796043" cy="683597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ru-RU" sz="36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endParaRPr lang="uk-UA" sz="2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Надпись 2">
                <a:extLst>
                  <a:ext uri="{FF2B5EF4-FFF2-40B4-BE49-F238E27FC236}">
                    <a16:creationId xmlns:a16="http://schemas.microsoft.com/office/drawing/2014/main" id="{63634072-44C8-4558-817D-9EDA5142E6D1}"/>
                  </a:ext>
                </a:extLst>
              </p:cNvPr>
              <p:cNvSpPr txBox="1"/>
              <p:nvPr/>
            </p:nvSpPr>
            <p:spPr>
              <a:xfrm>
                <a:off x="1656492" y="4365104"/>
                <a:ext cx="1377631" cy="599527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ru-RU" sz="36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ИЙ</a:t>
                </a:r>
                <a:endParaRPr lang="uk-UA" sz="2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0CE7F224-4701-4B92-B056-B3309CA693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63852" y1="32123" x2="68602" y2="14804"/>
                            <a14:foregroundMark x1="68074" y1="14525" x2="50923" y2="1117"/>
                            <a14:foregroundMark x1="33245" y1="1117" x2="26385" y2="27933"/>
                            <a14:foregroundMark x1="27177" y1="29330" x2="36148" y2="41061"/>
                            <a14:foregroundMark x1="36148" y1="40223" x2="63588" y2="32402"/>
                            <a14:foregroundMark x1="9763" y1="51117" x2="0" y2="56145"/>
                            <a14:foregroundMark x1="35092" y1="2793" x2="62533" y2="28771"/>
                            <a14:foregroundMark x1="47230" y1="36872" x2="30871" y2="17039"/>
                            <a14:foregroundMark x1="55145" y1="16480" x2="58047" y2="10615"/>
                            <a14:foregroundMark x1="41953" y1="10056" x2="49077" y2="4749"/>
                            <a14:foregroundMark x1="96570" y1="62570" x2="96570" y2="62570"/>
                            <a14:foregroundMark x1="11082" y1="50279" x2="34301" y2="40503"/>
                            <a14:foregroundMark x1="33509" y1="40503" x2="26385" y2="24022"/>
                            <a14:backgroundMark x1="78892" y1="36313" x2="75198" y2="35475"/>
                            <a14:backgroundMark x1="29551" y1="1397" x2="21108" y2="45251"/>
                            <a14:backgroundMark x1="1847" y1="53911" x2="1847" y2="53911"/>
                            <a14:backgroundMark x1="32718" y1="39385" x2="32718" y2="39385"/>
                            <a14:backgroundMark x1="29815" y1="37430" x2="25066" y2="28212"/>
                            <a14:backgroundMark x1="31662" y1="39385" x2="23747" y2="41620"/>
                            <a14:backgroundMark x1="30343" y1="36034" x2="26649" y2="28771"/>
                            <a14:backgroundMark x1="31926" y1="3911" x2="32982" y2="838"/>
                            <a14:backgroundMark x1="37731" y1="9777" x2="34037" y2="18715"/>
                            <a14:backgroundMark x1="52507" y1="28492" x2="58575" y2="18436"/>
                            <a14:backgroundMark x1="59894" y1="20112" x2="53562" y2="13966"/>
                            <a14:backgroundMark x1="56728" y1="1397" x2="54617" y2="139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2702" y="3752687"/>
                <a:ext cx="1698881" cy="1604748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9161994-16B7-4CEE-AE5B-13AC05C76C2E}"/>
                </a:ext>
              </a:extLst>
            </p:cNvPr>
            <p:cNvSpPr txBox="1"/>
            <p:nvPr/>
          </p:nvSpPr>
          <p:spPr>
            <a:xfrm>
              <a:off x="4152719" y="4261526"/>
              <a:ext cx="274507" cy="153888"/>
            </a:xfrm>
            <a:prstGeom prst="rect">
              <a:avLst/>
            </a:prstGeom>
            <a:noFill/>
            <a:scene3d>
              <a:camera prst="perspectiveHeroicExtremeLeftFacing"/>
              <a:lightRig rig="threePt" dir="t"/>
            </a:scene3d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uk-UA" sz="1000" b="1" dirty="0"/>
                <a:t>13</a:t>
              </a:r>
            </a:p>
          </p:txBody>
        </p:sp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B505153E-4250-40CD-A49A-05160BA8934F}"/>
              </a:ext>
            </a:extLst>
          </p:cNvPr>
          <p:cNvGrpSpPr/>
          <p:nvPr/>
        </p:nvGrpSpPr>
        <p:grpSpPr>
          <a:xfrm>
            <a:off x="755576" y="4282332"/>
            <a:ext cx="2609622" cy="2228788"/>
            <a:chOff x="755576" y="4282332"/>
            <a:chExt cx="2609622" cy="2228788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FDD098C9-A878-44B2-9C42-4575EE1A9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4833506"/>
              <a:ext cx="2609622" cy="167761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5" name="Надпись 2">
              <a:extLst>
                <a:ext uri="{FF2B5EF4-FFF2-40B4-BE49-F238E27FC236}">
                  <a16:creationId xmlns:a16="http://schemas.microsoft.com/office/drawing/2014/main" id="{0886F086-05FE-4009-84DB-1BF75F9077A3}"/>
                </a:ext>
              </a:extLst>
            </p:cNvPr>
            <p:cNvSpPr txBox="1"/>
            <p:nvPr/>
          </p:nvSpPr>
          <p:spPr>
            <a:xfrm>
              <a:off x="1160336" y="4282332"/>
              <a:ext cx="756900" cy="450428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36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а</a:t>
              </a:r>
              <a:endParaRPr lang="uk-UA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Стрелка: вправо 45">
              <a:extLst>
                <a:ext uri="{FF2B5EF4-FFF2-40B4-BE49-F238E27FC236}">
                  <a16:creationId xmlns:a16="http://schemas.microsoft.com/office/drawing/2014/main" id="{033D1BE5-5543-4857-B223-45041698D703}"/>
                </a:ext>
              </a:extLst>
            </p:cNvPr>
            <p:cNvSpPr/>
            <p:nvPr/>
          </p:nvSpPr>
          <p:spPr>
            <a:xfrm>
              <a:off x="1749963" y="4473919"/>
              <a:ext cx="462875" cy="385411"/>
            </a:xfrm>
            <a:prstGeom prst="rightArrow">
              <a:avLst>
                <a:gd name="adj1" fmla="val 33108"/>
                <a:gd name="adj2" fmla="val 42955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7" name="Надпись 2">
              <a:extLst>
                <a:ext uri="{FF2B5EF4-FFF2-40B4-BE49-F238E27FC236}">
                  <a16:creationId xmlns:a16="http://schemas.microsoft.com/office/drawing/2014/main" id="{BB96101F-EA56-48D3-BAA1-345B17A9F2C6}"/>
                </a:ext>
              </a:extLst>
            </p:cNvPr>
            <p:cNvSpPr txBox="1"/>
            <p:nvPr/>
          </p:nvSpPr>
          <p:spPr>
            <a:xfrm>
              <a:off x="2048846" y="4353950"/>
              <a:ext cx="1276078" cy="599526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36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ЛЯ</a:t>
              </a:r>
              <a:endParaRPr lang="uk-UA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892B4445-161A-45EB-AC57-1DE022B52CE6}"/>
              </a:ext>
            </a:extLst>
          </p:cNvPr>
          <p:cNvSpPr txBox="1"/>
          <p:nvPr/>
        </p:nvSpPr>
        <p:spPr>
          <a:xfrm>
            <a:off x="3441663" y="5343158"/>
            <a:ext cx="291548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3200" b="1" dirty="0" err="1">
                <a:ln/>
                <a:solidFill>
                  <a:schemeClr val="accent4"/>
                </a:solidFill>
                <a:cs typeface="Arial" panose="020B0604020202020204" pitchFamily="34" charset="0"/>
              </a:rPr>
              <a:t>Лякація</a:t>
            </a:r>
            <a:endParaRPr lang="uk-UA" sz="3200" b="1" dirty="0">
              <a:ln/>
              <a:solidFill>
                <a:schemeClr val="accent4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7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6" grpId="0"/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EFB98E85-54CE-40EF-9C3F-B1FD411009A3}"/>
              </a:ext>
            </a:extLst>
          </p:cNvPr>
          <p:cNvGrpSpPr/>
          <p:nvPr/>
        </p:nvGrpSpPr>
        <p:grpSpPr>
          <a:xfrm>
            <a:off x="467544" y="578991"/>
            <a:ext cx="8012187" cy="1870497"/>
            <a:chOff x="467544" y="578991"/>
            <a:chExt cx="8012187" cy="1870497"/>
          </a:xfrm>
        </p:grpSpPr>
        <p:sp>
          <p:nvSpPr>
            <p:cNvPr id="18" name="Надпись 2">
              <a:extLst>
                <a:ext uri="{FF2B5EF4-FFF2-40B4-BE49-F238E27FC236}">
                  <a16:creationId xmlns:a16="http://schemas.microsoft.com/office/drawing/2014/main" id="{A7CF6BDF-3D71-4C9A-ADD1-17A3396CFB90}"/>
                </a:ext>
              </a:extLst>
            </p:cNvPr>
            <p:cNvSpPr txBox="1"/>
            <p:nvPr/>
          </p:nvSpPr>
          <p:spPr>
            <a:xfrm>
              <a:off x="2195736" y="618957"/>
              <a:ext cx="756900" cy="760164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36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</a:t>
              </a:r>
              <a:endParaRPr lang="uk-UA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2B7AF392-E6CD-4501-BB6B-51D691474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500" b="99667" l="26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620688"/>
              <a:ext cx="2343912" cy="1828800"/>
            </a:xfrm>
            <a:prstGeom prst="rect">
              <a:avLst/>
            </a:prstGeom>
          </p:spPr>
        </p:pic>
        <p:sp>
          <p:nvSpPr>
            <p:cNvPr id="38" name="Надпись 2">
              <a:extLst>
                <a:ext uri="{FF2B5EF4-FFF2-40B4-BE49-F238E27FC236}">
                  <a16:creationId xmlns:a16="http://schemas.microsoft.com/office/drawing/2014/main" id="{838BFFB8-B9B4-4767-9654-3D8428F3A81B}"/>
                </a:ext>
              </a:extLst>
            </p:cNvPr>
            <p:cNvSpPr txBox="1"/>
            <p:nvPr/>
          </p:nvSpPr>
          <p:spPr>
            <a:xfrm>
              <a:off x="2699792" y="1114501"/>
              <a:ext cx="756900" cy="450428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  <a:endParaRPr lang="uk-UA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Надпись 2">
              <a:extLst>
                <a:ext uri="{FF2B5EF4-FFF2-40B4-BE49-F238E27FC236}">
                  <a16:creationId xmlns:a16="http://schemas.microsoft.com/office/drawing/2014/main" id="{DBD0A9FF-1FB5-4167-B1C5-7928F2477669}"/>
                </a:ext>
              </a:extLst>
            </p:cNvPr>
            <p:cNvSpPr txBox="1"/>
            <p:nvPr/>
          </p:nvSpPr>
          <p:spPr>
            <a:xfrm>
              <a:off x="3321624" y="1136138"/>
              <a:ext cx="1034352" cy="56467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36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СЯ</a:t>
              </a:r>
              <a:endParaRPr lang="uk-UA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61105338-913C-486F-A27D-FAC4A8DDB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4131" y="763690"/>
              <a:ext cx="1784497" cy="1602478"/>
            </a:xfrm>
            <a:prstGeom prst="rect">
              <a:avLst/>
            </a:prstGeom>
          </p:spPr>
        </p:pic>
        <p:sp>
          <p:nvSpPr>
            <p:cNvPr id="40" name="Надпись 2">
              <a:extLst>
                <a:ext uri="{FF2B5EF4-FFF2-40B4-BE49-F238E27FC236}">
                  <a16:creationId xmlns:a16="http://schemas.microsoft.com/office/drawing/2014/main" id="{EF1408D2-2A5D-41D4-BD12-81D9C0ABE580}"/>
                </a:ext>
              </a:extLst>
            </p:cNvPr>
            <p:cNvSpPr txBox="1"/>
            <p:nvPr/>
          </p:nvSpPr>
          <p:spPr>
            <a:xfrm>
              <a:off x="5869773" y="578991"/>
              <a:ext cx="502427" cy="565821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36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</a:t>
              </a:r>
              <a:endParaRPr lang="uk-UA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Надпись 2">
              <a:extLst>
                <a:ext uri="{FF2B5EF4-FFF2-40B4-BE49-F238E27FC236}">
                  <a16:creationId xmlns:a16="http://schemas.microsoft.com/office/drawing/2014/main" id="{B9884C7E-964F-49E3-BC9F-0E8DBF4590BA}"/>
                </a:ext>
              </a:extLst>
            </p:cNvPr>
            <p:cNvSpPr txBox="1"/>
            <p:nvPr/>
          </p:nvSpPr>
          <p:spPr>
            <a:xfrm>
              <a:off x="6026492" y="968044"/>
              <a:ext cx="756900" cy="565821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  <a:endParaRPr lang="uk-UA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Надпись 2">
              <a:extLst>
                <a:ext uri="{FF2B5EF4-FFF2-40B4-BE49-F238E27FC236}">
                  <a16:creationId xmlns:a16="http://schemas.microsoft.com/office/drawing/2014/main" id="{28425C18-B3D1-4B03-B1CE-9DB8FBF0DE2D}"/>
                </a:ext>
              </a:extLst>
            </p:cNvPr>
            <p:cNvSpPr txBox="1"/>
            <p:nvPr/>
          </p:nvSpPr>
          <p:spPr>
            <a:xfrm>
              <a:off x="6480172" y="995335"/>
              <a:ext cx="1999559" cy="675068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36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ИНА</a:t>
              </a:r>
              <a:endParaRPr lang="uk-UA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7407FFE7-0DCD-4815-9D3B-8BA367813318}"/>
              </a:ext>
            </a:extLst>
          </p:cNvPr>
          <p:cNvSpPr txBox="1"/>
          <p:nvPr/>
        </p:nvSpPr>
        <p:spPr>
          <a:xfrm>
            <a:off x="2742514" y="2225040"/>
            <a:ext cx="3977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cs typeface="Arial" panose="020B0604020202020204" pitchFamily="34" charset="0"/>
              </a:rPr>
              <a:t>Леся </a:t>
            </a:r>
            <a:r>
              <a:rPr lang="uk-UA" sz="32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cs typeface="Arial" panose="020B0604020202020204" pitchFamily="34" charset="0"/>
              </a:rPr>
              <a:t>Воронина</a:t>
            </a:r>
            <a:endParaRPr lang="uk-UA" sz="3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cs typeface="Arial" panose="020B0604020202020204" pitchFamily="34" charset="0"/>
            </a:endParaRP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2DB2B2FE-53E2-4A08-A63E-C49AC6376CAF}"/>
              </a:ext>
            </a:extLst>
          </p:cNvPr>
          <p:cNvGrpSpPr/>
          <p:nvPr/>
        </p:nvGrpSpPr>
        <p:grpSpPr>
          <a:xfrm>
            <a:off x="652841" y="3023538"/>
            <a:ext cx="8120794" cy="1860143"/>
            <a:chOff x="652841" y="3023538"/>
            <a:chExt cx="8120794" cy="1860143"/>
          </a:xfrm>
        </p:grpSpPr>
        <p:sp>
          <p:nvSpPr>
            <p:cNvPr id="37" name="Надпись 2">
              <a:extLst>
                <a:ext uri="{FF2B5EF4-FFF2-40B4-BE49-F238E27FC236}">
                  <a16:creationId xmlns:a16="http://schemas.microsoft.com/office/drawing/2014/main" id="{B24A60A5-AD4A-4B9A-B889-3D0B4031A5EA}"/>
                </a:ext>
              </a:extLst>
            </p:cNvPr>
            <p:cNvSpPr txBox="1"/>
            <p:nvPr/>
          </p:nvSpPr>
          <p:spPr>
            <a:xfrm>
              <a:off x="652841" y="3582206"/>
              <a:ext cx="1368152" cy="657262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36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При</a:t>
              </a:r>
              <a:endParaRPr lang="uk-UA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C48576D0-F2F1-41BD-9025-91887394A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7" b="100000" l="0" r="998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6244" y="3429468"/>
              <a:ext cx="1390204" cy="1001816"/>
            </a:xfrm>
            <a:prstGeom prst="rect">
              <a:avLst/>
            </a:prstGeom>
          </p:spPr>
        </p:pic>
        <p:sp>
          <p:nvSpPr>
            <p:cNvPr id="48" name="Надпись 2">
              <a:extLst>
                <a:ext uri="{FF2B5EF4-FFF2-40B4-BE49-F238E27FC236}">
                  <a16:creationId xmlns:a16="http://schemas.microsoft.com/office/drawing/2014/main" id="{473195CD-A31D-4B81-8CE8-4EB5842D9C12}"/>
                </a:ext>
              </a:extLst>
            </p:cNvPr>
            <p:cNvSpPr txBox="1"/>
            <p:nvPr/>
          </p:nvSpPr>
          <p:spPr>
            <a:xfrm>
              <a:off x="2127977" y="3023538"/>
              <a:ext cx="502427" cy="565821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36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</a:t>
              </a:r>
              <a:endParaRPr lang="uk-UA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1F669AC9-6A9B-449F-BC10-87116F573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1000" y1="30213" x2="12333" y2="17021"/>
                          <a14:foregroundMark x1="2667" y1="14468" x2="10000" y2="3830"/>
                          <a14:foregroundMark x1="13333" y1="7234" x2="19667" y2="14468"/>
                          <a14:foregroundMark x1="13333" y1="26809" x2="18667" y2="23830"/>
                          <a14:foregroundMark x1="17667" y1="94468" x2="26333" y2="96596"/>
                          <a14:foregroundMark x1="35000" y1="88511" x2="29000" y2="927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0291" y="3325138"/>
              <a:ext cx="1715486" cy="1343797"/>
            </a:xfrm>
            <a:prstGeom prst="rect">
              <a:avLst/>
            </a:prstGeom>
          </p:spPr>
        </p:pic>
        <p:sp>
          <p:nvSpPr>
            <p:cNvPr id="51" name="Надпись 2">
              <a:extLst>
                <a:ext uri="{FF2B5EF4-FFF2-40B4-BE49-F238E27FC236}">
                  <a16:creationId xmlns:a16="http://schemas.microsoft.com/office/drawing/2014/main" id="{1A3ADE03-63E3-410C-BE72-38E8106D291E}"/>
                </a:ext>
              </a:extLst>
            </p:cNvPr>
            <p:cNvSpPr txBox="1"/>
            <p:nvPr/>
          </p:nvSpPr>
          <p:spPr>
            <a:xfrm>
              <a:off x="5395289" y="3755798"/>
              <a:ext cx="1331334" cy="58477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36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ого</a:t>
              </a:r>
              <a:endParaRPr lang="uk-UA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2502B914-06B0-405A-AB76-FAE292BE6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149" b="96552" l="0" r="99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1922" y="3553129"/>
              <a:ext cx="1911713" cy="1330552"/>
            </a:xfrm>
            <a:prstGeom prst="rect">
              <a:avLst/>
            </a:prstGeom>
          </p:spPr>
        </p:pic>
        <p:sp>
          <p:nvSpPr>
            <p:cNvPr id="52" name="Надпись 2">
              <a:extLst>
                <a:ext uri="{FF2B5EF4-FFF2-40B4-BE49-F238E27FC236}">
                  <a16:creationId xmlns:a16="http://schemas.microsoft.com/office/drawing/2014/main" id="{4A9EEF73-D587-4B97-96E3-12453529D7CA}"/>
                </a:ext>
              </a:extLst>
            </p:cNvPr>
            <p:cNvSpPr txBox="1"/>
            <p:nvPr/>
          </p:nvSpPr>
          <p:spPr>
            <a:xfrm>
              <a:off x="7009129" y="3100369"/>
              <a:ext cx="1574788" cy="657262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36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А    И</a:t>
              </a:r>
              <a:endParaRPr lang="uk-UA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Стрелка: вправо 52">
              <a:extLst>
                <a:ext uri="{FF2B5EF4-FFF2-40B4-BE49-F238E27FC236}">
                  <a16:creationId xmlns:a16="http://schemas.microsoft.com/office/drawing/2014/main" id="{2A2499C4-AEE9-44AF-A918-C87FB2776246}"/>
                </a:ext>
              </a:extLst>
            </p:cNvPr>
            <p:cNvSpPr/>
            <p:nvPr/>
          </p:nvSpPr>
          <p:spPr>
            <a:xfrm>
              <a:off x="7565750" y="3247418"/>
              <a:ext cx="504056" cy="363164"/>
            </a:xfrm>
            <a:prstGeom prst="rightArrow">
              <a:avLst>
                <a:gd name="adj1" fmla="val 33108"/>
                <a:gd name="adj2" fmla="val 42955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C32F04C8-AD8A-4256-95D8-E55C5116C51E}"/>
              </a:ext>
            </a:extLst>
          </p:cNvPr>
          <p:cNvSpPr txBox="1"/>
          <p:nvPr/>
        </p:nvSpPr>
        <p:spPr>
          <a:xfrm>
            <a:off x="2354848" y="5529994"/>
            <a:ext cx="475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ПРИГОДИ ГОЛУБОГО ПАПУГИ</a:t>
            </a:r>
          </a:p>
        </p:txBody>
      </p:sp>
    </p:spTree>
    <p:extLst>
      <p:ext uri="{BB962C8B-B14F-4D97-AF65-F5344CB8AC3E}">
        <p14:creationId xmlns:p14="http://schemas.microsoft.com/office/powerpoint/2010/main" val="22671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205891D-B232-4158-8AA0-C515DDBFA35A}"/>
              </a:ext>
            </a:extLst>
          </p:cNvPr>
          <p:cNvSpPr txBox="1"/>
          <p:nvPr/>
        </p:nvSpPr>
        <p:spPr>
          <a:xfrm>
            <a:off x="2583402" y="620688"/>
            <a:ext cx="3977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Arial" panose="020B0604020202020204" pitchFamily="34" charset="0"/>
              </a:rPr>
              <a:t>Галина Ткачук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F3122FE1-0ED4-45E7-AF07-B01B6F5771C3}"/>
              </a:ext>
            </a:extLst>
          </p:cNvPr>
          <p:cNvGrpSpPr/>
          <p:nvPr/>
        </p:nvGrpSpPr>
        <p:grpSpPr>
          <a:xfrm>
            <a:off x="502235" y="1170194"/>
            <a:ext cx="3205668" cy="2448272"/>
            <a:chOff x="502235" y="1170194"/>
            <a:chExt cx="3205668" cy="2448272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AFD50548-9B6C-499F-AD8F-69D6BF77C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7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235" y="1170194"/>
              <a:ext cx="2448272" cy="2448272"/>
            </a:xfrm>
            <a:prstGeom prst="rect">
              <a:avLst/>
            </a:prstGeom>
          </p:spPr>
        </p:pic>
        <p:sp>
          <p:nvSpPr>
            <p:cNvPr id="26" name="Надпись 2">
              <a:extLst>
                <a:ext uri="{FF2B5EF4-FFF2-40B4-BE49-F238E27FC236}">
                  <a16:creationId xmlns:a16="http://schemas.microsoft.com/office/drawing/2014/main" id="{879A05EB-64A6-43B2-B3DE-4B45409D7677}"/>
                </a:ext>
              </a:extLst>
            </p:cNvPr>
            <p:cNvSpPr txBox="1"/>
            <p:nvPr/>
          </p:nvSpPr>
          <p:spPr>
            <a:xfrm>
              <a:off x="2446948" y="2546524"/>
              <a:ext cx="1260955" cy="48577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36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ПІД</a:t>
              </a:r>
              <a:endParaRPr lang="uk-UA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9C16F04-3E8F-4E4F-9BB5-CC92EE1F2FD5}"/>
              </a:ext>
            </a:extLst>
          </p:cNvPr>
          <p:cNvGrpSpPr/>
          <p:nvPr/>
        </p:nvGrpSpPr>
        <p:grpSpPr>
          <a:xfrm>
            <a:off x="2771800" y="2979615"/>
            <a:ext cx="5466308" cy="2062773"/>
            <a:chOff x="2771800" y="2979615"/>
            <a:chExt cx="5466308" cy="2062773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BFFA4CE7-C88A-471F-8D4A-E747943B5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39" b="94980" l="4875" r="983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4414" y="2979615"/>
              <a:ext cx="3313691" cy="2062773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922A90A4-E0CF-4A35-B0EE-ABB810F03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35" b="100000" l="1804" r="100000">
                          <a14:foregroundMark x1="52505" y1="15410" x2="52505" y2="15410"/>
                          <a14:foregroundMark x1="55311" y1="18258" x2="55311" y2="18258"/>
                          <a14:foregroundMark x1="54910" y1="16583" x2="54910" y2="16583"/>
                          <a14:foregroundMark x1="54910" y1="15075" x2="54910" y2="15075"/>
                          <a14:foregroundMark x1="44489" y1="21441" x2="44489" y2="21441"/>
                          <a14:foregroundMark x1="33467" y1="24121" x2="22645" y2="26466"/>
                          <a14:foregroundMark x1="24449" y1="33333" x2="24449" y2="33333"/>
                          <a14:foregroundMark x1="23647" y1="27638" x2="27455" y2="39531"/>
                          <a14:foregroundMark x1="34068" y1="44389" x2="48697" y2="49079"/>
                          <a14:foregroundMark x1="62926" y1="26131" x2="68136" y2="36851"/>
                          <a14:foregroundMark x1="50100" y1="22613" x2="50100" y2="22613"/>
                          <a14:foregroundMark x1="63527" y1="38358" x2="63527" y2="38358"/>
                          <a14:foregroundMark x1="56713" y1="41206" x2="56713" y2="41206"/>
                          <a14:foregroundMark x1="51102" y1="38861" x2="51102" y2="38861"/>
                          <a14:foregroundMark x1="46894" y1="38861" x2="46894" y2="38861"/>
                          <a14:foregroundMark x1="43086" y1="39196" x2="41683" y2="39196"/>
                          <a14:foregroundMark x1="38277" y1="36348" x2="36473" y2="34841"/>
                          <a14:foregroundMark x1="35070" y1="34003" x2="34068" y2="32496"/>
                          <a14:foregroundMark x1="32064" y1="31323" x2="32064" y2="31323"/>
                          <a14:foregroundMark x1="29860" y1="28141" x2="29860" y2="28141"/>
                          <a14:foregroundMark x1="28858" y1="26968" x2="27856" y2="37186"/>
                          <a14:foregroundMark x1="36874" y1="37186" x2="43086" y2="47069"/>
                          <a14:foregroundMark x1="53507" y1="42044" x2="42084" y2="47571"/>
                          <a14:foregroundMark x1="30661" y1="32831" x2="32665" y2="44389"/>
                          <a14:foregroundMark x1="61523" y1="26968" x2="65731" y2="37186"/>
                          <a14:foregroundMark x1="65731" y1="39531" x2="57315" y2="463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4033" y="3198133"/>
              <a:ext cx="1314075" cy="1572149"/>
            </a:xfrm>
            <a:prstGeom prst="rect">
              <a:avLst/>
            </a:prstGeom>
          </p:spPr>
        </p:pic>
        <p:sp>
          <p:nvSpPr>
            <p:cNvPr id="39" name="Надпись 2">
              <a:extLst>
                <a:ext uri="{FF2B5EF4-FFF2-40B4-BE49-F238E27FC236}">
                  <a16:creationId xmlns:a16="http://schemas.microsoft.com/office/drawing/2014/main" id="{CFEAC63A-795E-4A19-A6C7-0AEA42E7B46D}"/>
                </a:ext>
              </a:extLst>
            </p:cNvPr>
            <p:cNvSpPr txBox="1"/>
            <p:nvPr/>
          </p:nvSpPr>
          <p:spPr>
            <a:xfrm>
              <a:off x="2771800" y="3817370"/>
              <a:ext cx="1007116" cy="48577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36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К</a:t>
              </a:r>
              <a:endParaRPr lang="uk-UA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Надпись 2">
              <a:extLst>
                <a:ext uri="{FF2B5EF4-FFF2-40B4-BE49-F238E27FC236}">
                  <a16:creationId xmlns:a16="http://schemas.microsoft.com/office/drawing/2014/main" id="{1D04408E-CB38-43A5-88FC-C5ADF86A7B3D}"/>
                </a:ext>
              </a:extLst>
            </p:cNvPr>
            <p:cNvSpPr txBox="1"/>
            <p:nvPr/>
          </p:nvSpPr>
          <p:spPr>
            <a:xfrm>
              <a:off x="5040510" y="3132691"/>
              <a:ext cx="791172" cy="48577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sz="36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В</a:t>
              </a:r>
              <a:endParaRPr lang="uk-UA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12491468-0802-4E79-A631-DA5A1F00508A}"/>
                </a:ext>
              </a:extLst>
            </p:cNvPr>
            <p:cNvCxnSpPr/>
            <p:nvPr/>
          </p:nvCxnSpPr>
          <p:spPr>
            <a:xfrm flipH="1">
              <a:off x="5148064" y="3202738"/>
              <a:ext cx="576064" cy="485775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2" name="Надпись 2">
              <a:extLst>
                <a:ext uri="{FF2B5EF4-FFF2-40B4-BE49-F238E27FC236}">
                  <a16:creationId xmlns:a16="http://schemas.microsoft.com/office/drawing/2014/main" id="{CBE14742-D8BD-43E3-948F-0603F5F71C1C}"/>
                </a:ext>
              </a:extLst>
            </p:cNvPr>
            <p:cNvSpPr txBox="1"/>
            <p:nvPr/>
          </p:nvSpPr>
          <p:spPr>
            <a:xfrm>
              <a:off x="6236397" y="3869614"/>
              <a:ext cx="761508" cy="657226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40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Г</a:t>
              </a:r>
              <a:endParaRPr lang="uk-UA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3" name="Прямая соединительная линия 42">
              <a:extLst>
                <a:ext uri="{FF2B5EF4-FFF2-40B4-BE49-F238E27FC236}">
                  <a16:creationId xmlns:a16="http://schemas.microsoft.com/office/drawing/2014/main" id="{16386121-470A-4FAD-9FA9-3E17191891F8}"/>
                </a:ext>
              </a:extLst>
            </p:cNvPr>
            <p:cNvCxnSpPr/>
            <p:nvPr/>
          </p:nvCxnSpPr>
          <p:spPr>
            <a:xfrm flipH="1">
              <a:off x="6284973" y="3955340"/>
              <a:ext cx="576064" cy="485775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18C8E7B-C6CB-4BEA-AC2E-20E855005992}"/>
              </a:ext>
            </a:extLst>
          </p:cNvPr>
          <p:cNvSpPr txBox="1"/>
          <p:nvPr/>
        </p:nvSpPr>
        <p:spPr>
          <a:xfrm>
            <a:off x="2339752" y="5649310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ГОЙДАЛКА ПІД КЛЕНОМ</a:t>
            </a:r>
          </a:p>
        </p:txBody>
      </p:sp>
    </p:spTree>
    <p:extLst>
      <p:ext uri="{BB962C8B-B14F-4D97-AF65-F5344CB8AC3E}">
        <p14:creationId xmlns:p14="http://schemas.microsoft.com/office/powerpoint/2010/main" val="91725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Надпись 2">
            <a:extLst>
              <a:ext uri="{FF2B5EF4-FFF2-40B4-BE49-F238E27FC236}">
                <a16:creationId xmlns:a16="http://schemas.microsoft.com/office/drawing/2014/main" id="{28425C18-B3D1-4B03-B1CE-9DB8FBF0DE2D}"/>
              </a:ext>
            </a:extLst>
          </p:cNvPr>
          <p:cNvSpPr txBox="1"/>
          <p:nvPr/>
        </p:nvSpPr>
        <p:spPr>
          <a:xfrm>
            <a:off x="2315609" y="404664"/>
            <a:ext cx="4512782" cy="67506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uk-UA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Мар’яна</a:t>
            </a:r>
            <a:r>
              <a:rPr lang="ru-RU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Савка</a:t>
            </a:r>
            <a:endParaRPr lang="uk-UA" sz="2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18BB8C1-DDB1-431F-AA63-7B9C23C723E1}"/>
              </a:ext>
            </a:extLst>
          </p:cNvPr>
          <p:cNvGrpSpPr/>
          <p:nvPr/>
        </p:nvGrpSpPr>
        <p:grpSpPr>
          <a:xfrm>
            <a:off x="683568" y="1417547"/>
            <a:ext cx="8030911" cy="3676056"/>
            <a:chOff x="683568" y="1417547"/>
            <a:chExt cx="8030911" cy="3676056"/>
          </a:xfrm>
        </p:grpSpPr>
        <p:sp>
          <p:nvSpPr>
            <p:cNvPr id="31" name="Надпись 2">
              <a:extLst>
                <a:ext uri="{FF2B5EF4-FFF2-40B4-BE49-F238E27FC236}">
                  <a16:creationId xmlns:a16="http://schemas.microsoft.com/office/drawing/2014/main" id="{1FCAD39A-E190-4DD3-BA25-814E775C384D}"/>
                </a:ext>
              </a:extLst>
            </p:cNvPr>
            <p:cNvSpPr txBox="1"/>
            <p:nvPr/>
          </p:nvSpPr>
          <p:spPr>
            <a:xfrm>
              <a:off x="6084168" y="1417547"/>
              <a:ext cx="559399" cy="657263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36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,,</a:t>
              </a:r>
              <a:endParaRPr lang="uk-UA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590E3A9-FFCF-48D7-BC88-798103EEF42B}"/>
                </a:ext>
              </a:extLst>
            </p:cNvPr>
            <p:cNvGrpSpPr/>
            <p:nvPr/>
          </p:nvGrpSpPr>
          <p:grpSpPr>
            <a:xfrm>
              <a:off x="683568" y="1529756"/>
              <a:ext cx="8030911" cy="3563847"/>
              <a:chOff x="683568" y="1529756"/>
              <a:chExt cx="8030911" cy="3563847"/>
            </a:xfrm>
          </p:grpSpPr>
          <p:sp>
            <p:nvSpPr>
              <p:cNvPr id="22" name="Надпись 2">
                <a:extLst>
                  <a:ext uri="{FF2B5EF4-FFF2-40B4-BE49-F238E27FC236}">
                    <a16:creationId xmlns:a16="http://schemas.microsoft.com/office/drawing/2014/main" id="{E4D50B7D-845C-4D52-8955-F543B10FCCB1}"/>
                  </a:ext>
                </a:extLst>
              </p:cNvPr>
              <p:cNvSpPr txBox="1"/>
              <p:nvPr/>
            </p:nvSpPr>
            <p:spPr>
              <a:xfrm>
                <a:off x="2008320" y="2381111"/>
                <a:ext cx="1999559" cy="675068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ru-RU" sz="36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про</a:t>
                </a:r>
                <a:endParaRPr lang="uk-UA" sz="2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" name="Рисунок 3">
                <a:extLst>
                  <a:ext uri="{FF2B5EF4-FFF2-40B4-BE49-F238E27FC236}">
                    <a16:creationId xmlns:a16="http://schemas.microsoft.com/office/drawing/2014/main" id="{AB9ED1C6-AEA2-4D84-8F98-B65A245CEF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100000" l="0" r="100000">
                            <a14:foregroundMark x1="16667" y1="65356" x2="708" y2="73157"/>
                            <a14:foregroundMark x1="37875" y1="94287" x2="18792" y2="982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7584" y="2111686"/>
                <a:ext cx="1672683" cy="1134637"/>
              </a:xfrm>
              <a:prstGeom prst="rect">
                <a:avLst/>
              </a:prstGeom>
            </p:spPr>
          </p:pic>
          <p:sp>
            <p:nvSpPr>
              <p:cNvPr id="25" name="Надпись 2">
                <a:extLst>
                  <a:ext uri="{FF2B5EF4-FFF2-40B4-BE49-F238E27FC236}">
                    <a16:creationId xmlns:a16="http://schemas.microsoft.com/office/drawing/2014/main" id="{D5913BA1-CA54-4126-8355-E73948AD4B23}"/>
                  </a:ext>
                </a:extLst>
              </p:cNvPr>
              <p:cNvSpPr txBox="1"/>
              <p:nvPr/>
            </p:nvSpPr>
            <p:spPr>
              <a:xfrm>
                <a:off x="683568" y="1529756"/>
                <a:ext cx="2233700" cy="657262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ru-RU" sz="36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С      З</a:t>
                </a:r>
                <a:endParaRPr lang="uk-UA" sz="2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Стрелка: вправо 25">
                <a:extLst>
                  <a:ext uri="{FF2B5EF4-FFF2-40B4-BE49-F238E27FC236}">
                    <a16:creationId xmlns:a16="http://schemas.microsoft.com/office/drawing/2014/main" id="{D0A4F5C9-E375-423C-8F29-B439342A738A}"/>
                  </a:ext>
                </a:extLst>
              </p:cNvPr>
              <p:cNvSpPr/>
              <p:nvPr/>
            </p:nvSpPr>
            <p:spPr>
              <a:xfrm>
                <a:off x="1475656" y="1639139"/>
                <a:ext cx="504056" cy="363164"/>
              </a:xfrm>
              <a:prstGeom prst="rightArrow">
                <a:avLst>
                  <a:gd name="adj1" fmla="val 33108"/>
                  <a:gd name="adj2" fmla="val 42955"/>
                </a:avLst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dirty="0"/>
              </a:p>
            </p:txBody>
          </p:sp>
          <p:sp>
            <p:nvSpPr>
              <p:cNvPr id="27" name="Надпись 2">
                <a:extLst>
                  <a:ext uri="{FF2B5EF4-FFF2-40B4-BE49-F238E27FC236}">
                    <a16:creationId xmlns:a16="http://schemas.microsoft.com/office/drawing/2014/main" id="{80AD4E28-F324-4D84-93E1-15F65DE74BF6}"/>
                  </a:ext>
                </a:extLst>
              </p:cNvPr>
              <p:cNvSpPr txBox="1"/>
              <p:nvPr/>
            </p:nvSpPr>
            <p:spPr>
              <a:xfrm>
                <a:off x="3159594" y="2394883"/>
                <a:ext cx="1999559" cy="675068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ru-RU" sz="36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accent4">
                        <a:lumMod val="50000"/>
                      </a:schemeClr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100</a:t>
                </a:r>
                <a:endParaRPr lang="uk-UA" sz="2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4">
                      <a:lumMod val="50000"/>
                    </a:schemeClr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Надпись 2">
                <a:extLst>
                  <a:ext uri="{FF2B5EF4-FFF2-40B4-BE49-F238E27FC236}">
                    <a16:creationId xmlns:a16="http://schemas.microsoft.com/office/drawing/2014/main" id="{199B5F68-AB34-4EE3-BFFA-24B7ECB83D2B}"/>
                  </a:ext>
                </a:extLst>
              </p:cNvPr>
              <p:cNvSpPr txBox="1"/>
              <p:nvPr/>
            </p:nvSpPr>
            <p:spPr>
              <a:xfrm>
                <a:off x="4455738" y="2004198"/>
                <a:ext cx="559399" cy="657263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ru-RU" sz="36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</a:t>
                </a:r>
                <a:endParaRPr lang="uk-UA" sz="2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7CAA1C61-9D95-4486-B363-21A1268D54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99333">
                            <a14:foregroundMark x1="1667" y1="82627" x2="11333" y2="82627"/>
                            <a14:foregroundMark x1="11667" y1="85169" x2="11667" y2="99576"/>
                            <a14:foregroundMark x1="11667" y1="98729" x2="0" y2="99153"/>
                            <a14:foregroundMark x1="1333" y1="81356" x2="1667" y2="99576"/>
                            <a14:foregroundMark x1="62000" y1="74576" x2="82333" y2="75000"/>
                            <a14:foregroundMark x1="62667" y1="75847" x2="62333" y2="99576"/>
                            <a14:foregroundMark x1="62333" y1="98305" x2="82333" y2="99153"/>
                            <a14:foregroundMark x1="81333" y1="76271" x2="81667" y2="9957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72739" y="1786601"/>
                <a:ext cx="1606570" cy="1263835"/>
              </a:xfrm>
              <a:prstGeom prst="rect">
                <a:avLst/>
              </a:prstGeom>
            </p:spPr>
          </p:pic>
          <p:pic>
            <p:nvPicPr>
              <p:cNvPr id="10" name="Рисунок 9">
                <a:extLst>
                  <a:ext uri="{FF2B5EF4-FFF2-40B4-BE49-F238E27FC236}">
                    <a16:creationId xmlns:a16="http://schemas.microsoft.com/office/drawing/2014/main" id="{3216E63A-307F-48A4-94EE-5666763BA5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0" b="100000" l="0" r="99500">
                            <a14:foregroundMark x1="8900" y1="59254" x2="37800" y2="82905"/>
                            <a14:foregroundMark x1="42700" y1="85476" x2="74500" y2="76478"/>
                            <a14:foregroundMark x1="74200" y1="76864" x2="91700" y2="55141"/>
                            <a14:foregroundMark x1="10700" y1="38689" x2="4300" y2="53213"/>
                            <a14:foregroundMark x1="4900" y1="55527" x2="9500" y2="62211"/>
                            <a14:foregroundMark x1="92800" y1="55141" x2="84700" y2="3907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97623" y="1865038"/>
                <a:ext cx="1640262" cy="1276124"/>
              </a:xfrm>
              <a:prstGeom prst="rect">
                <a:avLst/>
              </a:prstGeom>
            </p:spPr>
          </p:pic>
          <p:sp>
            <p:nvSpPr>
              <p:cNvPr id="34" name="Надпись 2">
                <a:extLst>
                  <a:ext uri="{FF2B5EF4-FFF2-40B4-BE49-F238E27FC236}">
                    <a16:creationId xmlns:a16="http://schemas.microsoft.com/office/drawing/2014/main" id="{BEEF8008-3614-46AB-9D75-6702986BFFE0}"/>
                  </a:ext>
                </a:extLst>
              </p:cNvPr>
              <p:cNvSpPr txBox="1"/>
              <p:nvPr/>
            </p:nvSpPr>
            <p:spPr>
              <a:xfrm>
                <a:off x="8155080" y="1783054"/>
                <a:ext cx="559399" cy="657263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ru-RU" sz="36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,,</a:t>
                </a:r>
                <a:endParaRPr lang="uk-UA" sz="2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5" name="Рисунок 34">
                <a:extLst>
                  <a:ext uri="{FF2B5EF4-FFF2-40B4-BE49-F238E27FC236}">
                    <a16:creationId xmlns:a16="http://schemas.microsoft.com/office/drawing/2014/main" id="{A97D2E7A-8905-47DE-B93C-57AB89E69B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3500" b="99667" l="26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8099" y="3264803"/>
                <a:ext cx="2343912" cy="1828800"/>
              </a:xfrm>
              <a:prstGeom prst="rect">
                <a:avLst/>
              </a:prstGeom>
            </p:spPr>
          </p:pic>
          <p:sp>
            <p:nvSpPr>
              <p:cNvPr id="36" name="Надпись 2">
                <a:extLst>
                  <a:ext uri="{FF2B5EF4-FFF2-40B4-BE49-F238E27FC236}">
                    <a16:creationId xmlns:a16="http://schemas.microsoft.com/office/drawing/2014/main" id="{14E09261-2996-42F5-A162-3F6031F13447}"/>
                  </a:ext>
                </a:extLst>
              </p:cNvPr>
              <p:cNvSpPr txBox="1"/>
              <p:nvPr/>
            </p:nvSpPr>
            <p:spPr>
              <a:xfrm>
                <a:off x="5015137" y="3974902"/>
                <a:ext cx="756900" cy="450428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ru-RU" sz="36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C000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  <a:endParaRPr lang="uk-UA" sz="2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Надпись 2">
                <a:extLst>
                  <a:ext uri="{FF2B5EF4-FFF2-40B4-BE49-F238E27FC236}">
                    <a16:creationId xmlns:a16="http://schemas.microsoft.com/office/drawing/2014/main" id="{81D1614A-27B2-4E2E-AD5D-ADC0376F6533}"/>
                  </a:ext>
                </a:extLst>
              </p:cNvPr>
              <p:cNvSpPr txBox="1"/>
              <p:nvPr/>
            </p:nvSpPr>
            <p:spPr>
              <a:xfrm>
                <a:off x="5276137" y="3974902"/>
                <a:ext cx="1203172" cy="639632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ru-RU" sz="36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А</a:t>
                </a:r>
                <a:endParaRPr lang="uk-UA" sz="2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1228851F-128B-47A3-8A7C-CB1CB86EA361}"/>
              </a:ext>
            </a:extLst>
          </p:cNvPr>
          <p:cNvSpPr txBox="1"/>
          <p:nvPr/>
        </p:nvSpPr>
        <p:spPr>
          <a:xfrm>
            <a:off x="2315609" y="5324633"/>
            <a:ext cx="475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solidFill>
                  <a:srgbClr val="7030A0"/>
                </a:solidFill>
                <a:latin typeface="Arial Black" panose="020B0A04020102020204" pitchFamily="34" charset="0"/>
              </a:rPr>
              <a:t>КАЗКА ПРО СТАРОГО ЛЕВА</a:t>
            </a:r>
          </a:p>
        </p:txBody>
      </p:sp>
    </p:spTree>
    <p:extLst>
      <p:ext uri="{BB962C8B-B14F-4D97-AF65-F5344CB8AC3E}">
        <p14:creationId xmlns:p14="http://schemas.microsoft.com/office/powerpoint/2010/main" val="350427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Надпись 2">
            <a:extLst>
              <a:ext uri="{FF2B5EF4-FFF2-40B4-BE49-F238E27FC236}">
                <a16:creationId xmlns:a16="http://schemas.microsoft.com/office/drawing/2014/main" id="{28425C18-B3D1-4B03-B1CE-9DB8FBF0DE2D}"/>
              </a:ext>
            </a:extLst>
          </p:cNvPr>
          <p:cNvSpPr txBox="1"/>
          <p:nvPr/>
        </p:nvSpPr>
        <p:spPr>
          <a:xfrm>
            <a:off x="1895632" y="332656"/>
            <a:ext cx="5352735" cy="67506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uk-UA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Оксана</a:t>
            </a:r>
            <a:r>
              <a:rPr lang="ru-RU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Лущевська</a:t>
            </a:r>
            <a:endParaRPr lang="uk-UA" sz="2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228851F-128B-47A3-8A7C-CB1CB86EA361}"/>
              </a:ext>
            </a:extLst>
          </p:cNvPr>
          <p:cNvSpPr txBox="1"/>
          <p:nvPr/>
        </p:nvSpPr>
        <p:spPr>
          <a:xfrm>
            <a:off x="3306500" y="2782990"/>
            <a:ext cx="26200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ЛІТО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4C15F5B0-535B-48BB-B866-F398B6662C34}"/>
              </a:ext>
            </a:extLst>
          </p:cNvPr>
          <p:cNvGrpSpPr/>
          <p:nvPr/>
        </p:nvGrpSpPr>
        <p:grpSpPr>
          <a:xfrm>
            <a:off x="1413406" y="894813"/>
            <a:ext cx="6317185" cy="1900753"/>
            <a:chOff x="1551864" y="1204735"/>
            <a:chExt cx="6317185" cy="1900753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72DD373C-0812-4B23-A89D-F35C25852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864" y="1295738"/>
              <a:ext cx="2524125" cy="1809750"/>
            </a:xfrm>
            <a:prstGeom prst="rect">
              <a:avLst/>
            </a:prstGeom>
          </p:spPr>
        </p:pic>
        <p:sp>
          <p:nvSpPr>
            <p:cNvPr id="29" name="Надпись 2">
              <a:extLst>
                <a:ext uri="{FF2B5EF4-FFF2-40B4-BE49-F238E27FC236}">
                  <a16:creationId xmlns:a16="http://schemas.microsoft.com/office/drawing/2014/main" id="{F73F52A5-B88E-4528-8FBE-B0E5FFF1D7E8}"/>
                </a:ext>
              </a:extLst>
            </p:cNvPr>
            <p:cNvSpPr txBox="1"/>
            <p:nvPr/>
          </p:nvSpPr>
          <p:spPr>
            <a:xfrm>
              <a:off x="3634151" y="1204735"/>
              <a:ext cx="559399" cy="657263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36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,,</a:t>
              </a:r>
              <a:endParaRPr lang="uk-UA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Надпись 2">
              <a:extLst>
                <a:ext uri="{FF2B5EF4-FFF2-40B4-BE49-F238E27FC236}">
                  <a16:creationId xmlns:a16="http://schemas.microsoft.com/office/drawing/2014/main" id="{284699EC-9E5F-4B97-ADA7-D68C41C2218E}"/>
                </a:ext>
              </a:extLst>
            </p:cNvPr>
            <p:cNvSpPr txBox="1"/>
            <p:nvPr/>
          </p:nvSpPr>
          <p:spPr>
            <a:xfrm>
              <a:off x="4547145" y="1930784"/>
              <a:ext cx="756900" cy="450428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  <a:endParaRPr lang="uk-UA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F0F40248-3E37-4CCB-985B-D06B827F0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8955" l="0" r="9882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3996" y="1329280"/>
              <a:ext cx="2378854" cy="1606426"/>
            </a:xfrm>
            <a:prstGeom prst="rect">
              <a:avLst/>
            </a:prstGeom>
          </p:spPr>
        </p:pic>
        <p:sp>
          <p:nvSpPr>
            <p:cNvPr id="32" name="Надпись 2">
              <a:extLst>
                <a:ext uri="{FF2B5EF4-FFF2-40B4-BE49-F238E27FC236}">
                  <a16:creationId xmlns:a16="http://schemas.microsoft.com/office/drawing/2014/main" id="{768E2F8A-9C08-4DF9-A3EB-9C158E57AA89}"/>
                </a:ext>
              </a:extLst>
            </p:cNvPr>
            <p:cNvSpPr txBox="1"/>
            <p:nvPr/>
          </p:nvSpPr>
          <p:spPr>
            <a:xfrm>
              <a:off x="7309650" y="1295738"/>
              <a:ext cx="559399" cy="657263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36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,,</a:t>
              </a:r>
              <a:endParaRPr lang="uk-UA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47AC8509-4146-434F-AA80-5BDB0217D864}"/>
              </a:ext>
            </a:extLst>
          </p:cNvPr>
          <p:cNvGrpSpPr/>
          <p:nvPr/>
        </p:nvGrpSpPr>
        <p:grpSpPr>
          <a:xfrm>
            <a:off x="930357" y="3323592"/>
            <a:ext cx="7734586" cy="2152115"/>
            <a:chOff x="930357" y="3323592"/>
            <a:chExt cx="7734586" cy="2152115"/>
          </a:xfrm>
        </p:grpSpPr>
        <p:sp>
          <p:nvSpPr>
            <p:cNvPr id="19" name="Надпись 2">
              <a:extLst>
                <a:ext uri="{FF2B5EF4-FFF2-40B4-BE49-F238E27FC236}">
                  <a16:creationId xmlns:a16="http://schemas.microsoft.com/office/drawing/2014/main" id="{66F5341F-65A1-4FC6-B90B-381076343FBA}"/>
                </a:ext>
              </a:extLst>
            </p:cNvPr>
            <p:cNvSpPr txBox="1"/>
            <p:nvPr/>
          </p:nvSpPr>
          <p:spPr>
            <a:xfrm>
              <a:off x="6200564" y="4441754"/>
              <a:ext cx="756900" cy="571422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36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Ь</a:t>
              </a:r>
              <a:endParaRPr lang="uk-UA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7A377DA6-740D-4D3F-B9FF-8280CDEF4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3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357" y="3717032"/>
              <a:ext cx="1930550" cy="1449445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D8843D84-7809-48F7-BD6F-05E29A846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9331" y="3665957"/>
              <a:ext cx="2015134" cy="18097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7" name="Надпись 2">
              <a:extLst>
                <a:ext uri="{FF2B5EF4-FFF2-40B4-BE49-F238E27FC236}">
                  <a16:creationId xmlns:a16="http://schemas.microsoft.com/office/drawing/2014/main" id="{14613736-369A-4E12-87FD-3F0F00B84EFE}"/>
                </a:ext>
              </a:extLst>
            </p:cNvPr>
            <p:cNvSpPr txBox="1"/>
            <p:nvPr/>
          </p:nvSpPr>
          <p:spPr>
            <a:xfrm>
              <a:off x="5015838" y="3323592"/>
              <a:ext cx="559399" cy="657263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36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,,</a:t>
              </a:r>
              <a:endParaRPr lang="uk-UA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Надпись 2">
              <a:extLst>
                <a:ext uri="{FF2B5EF4-FFF2-40B4-BE49-F238E27FC236}">
                  <a16:creationId xmlns:a16="http://schemas.microsoft.com/office/drawing/2014/main" id="{3D06781C-FAA6-42EB-976A-83733C7515F8}"/>
                </a:ext>
              </a:extLst>
            </p:cNvPr>
            <p:cNvSpPr txBox="1"/>
            <p:nvPr/>
          </p:nvSpPr>
          <p:spPr>
            <a:xfrm>
              <a:off x="5468168" y="4332917"/>
              <a:ext cx="756900" cy="450428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  <a:endParaRPr lang="uk-UA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Надпись 2">
              <a:extLst>
                <a:ext uri="{FF2B5EF4-FFF2-40B4-BE49-F238E27FC236}">
                  <a16:creationId xmlns:a16="http://schemas.microsoft.com/office/drawing/2014/main" id="{40C81DD5-CABE-426A-A3E6-280F6E67A07B}"/>
                </a:ext>
              </a:extLst>
            </p:cNvPr>
            <p:cNvSpPr txBox="1"/>
            <p:nvPr/>
          </p:nvSpPr>
          <p:spPr>
            <a:xfrm>
              <a:off x="7072441" y="4441754"/>
              <a:ext cx="756900" cy="571422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36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І</a:t>
              </a:r>
              <a:endParaRPr lang="uk-UA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Надпись 2">
              <a:extLst>
                <a:ext uri="{FF2B5EF4-FFF2-40B4-BE49-F238E27FC236}">
                  <a16:creationId xmlns:a16="http://schemas.microsoft.com/office/drawing/2014/main" id="{A2B1D8FC-FA57-44F4-8CAE-67CB5A04DEA1}"/>
                </a:ext>
              </a:extLst>
            </p:cNvPr>
            <p:cNvSpPr txBox="1"/>
            <p:nvPr/>
          </p:nvSpPr>
          <p:spPr>
            <a:xfrm>
              <a:off x="7908043" y="4441754"/>
              <a:ext cx="756900" cy="571422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36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Я</a:t>
              </a:r>
              <a:endParaRPr lang="uk-UA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7B5D8B2-774D-4067-9D4D-1C90E15A8114}"/>
              </a:ext>
            </a:extLst>
          </p:cNvPr>
          <p:cNvSpPr txBox="1"/>
          <p:nvPr/>
        </p:nvSpPr>
        <p:spPr>
          <a:xfrm>
            <a:off x="2319913" y="5774634"/>
            <a:ext cx="4752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ПІВОНІЯ</a:t>
            </a:r>
            <a:r>
              <a:rPr lang="uk-UA" sz="28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, </a:t>
            </a:r>
            <a:r>
              <a:rPr lang="uk-UA" sz="32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АЛЬ І  Я</a:t>
            </a:r>
            <a:endParaRPr lang="uk-UA" sz="2800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19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5" grpId="0"/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>
            <a:extLst>
              <a:ext uri="{FF2B5EF4-FFF2-40B4-BE49-F238E27FC236}">
                <a16:creationId xmlns:a16="http://schemas.microsoft.com/office/drawing/2014/main" id="{619EAED3-EEC3-4B0F-A996-0FC987B80F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6558" y="1072876"/>
            <a:ext cx="5832475" cy="3148212"/>
          </a:xfrm>
        </p:spPr>
        <p:txBody>
          <a:bodyPr/>
          <a:lstStyle/>
          <a:p>
            <a:pPr marL="457200" lvl="1" indent="0"/>
            <a:br>
              <a:rPr lang="uk-UA" altLang="uk-UA" sz="2400" b="1" dirty="0"/>
            </a:br>
            <a:br>
              <a:rPr lang="uk-UA" altLang="uk-UA" sz="2400" b="1" dirty="0"/>
            </a:br>
            <a:r>
              <a:rPr lang="uk-UA" altLang="uk-UA" sz="2400" b="1" dirty="0"/>
              <a:t>Також за бажанням діти можуть зашифрувати назву твору та  на  </a:t>
            </a:r>
            <a:r>
              <a:rPr lang="uk-UA" altLang="uk-UA" sz="2400" b="1" dirty="0" err="1"/>
              <a:t>уроці</a:t>
            </a:r>
            <a:r>
              <a:rPr lang="uk-UA" altLang="uk-UA" sz="2400" b="1" dirty="0"/>
              <a:t>  загадати однокласникам. </a:t>
            </a:r>
            <a:br>
              <a:rPr lang="uk-UA" altLang="uk-UA" sz="2400" b="1" dirty="0"/>
            </a:br>
            <a:r>
              <a:rPr lang="uk-UA" altLang="uk-UA" sz="2400" b="1" dirty="0"/>
              <a:t>Наступні роботи виконані третьокласниками.</a:t>
            </a:r>
          </a:p>
        </p:txBody>
      </p:sp>
    </p:spTree>
    <p:extLst>
      <p:ext uri="{BB962C8B-B14F-4D97-AF65-F5344CB8AC3E}">
        <p14:creationId xmlns:p14="http://schemas.microsoft.com/office/powerpoint/2010/main" val="1073257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Надпись 2">
            <a:extLst>
              <a:ext uri="{FF2B5EF4-FFF2-40B4-BE49-F238E27FC236}">
                <a16:creationId xmlns:a16="http://schemas.microsoft.com/office/drawing/2014/main" id="{28425C18-B3D1-4B03-B1CE-9DB8FBF0DE2D}"/>
              </a:ext>
            </a:extLst>
          </p:cNvPr>
          <p:cNvSpPr txBox="1"/>
          <p:nvPr/>
        </p:nvSpPr>
        <p:spPr>
          <a:xfrm>
            <a:off x="1895631" y="305621"/>
            <a:ext cx="5352735" cy="67506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uk-UA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Анатолій Качан</a:t>
            </a:r>
            <a:endParaRPr lang="uk-UA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Надпись 2">
            <a:extLst>
              <a:ext uri="{FF2B5EF4-FFF2-40B4-BE49-F238E27FC236}">
                <a16:creationId xmlns:a16="http://schemas.microsoft.com/office/drawing/2014/main" id="{1F42394D-C6D1-402D-A16C-8A5BEA31E9B4}"/>
              </a:ext>
            </a:extLst>
          </p:cNvPr>
          <p:cNvSpPr txBox="1"/>
          <p:nvPr/>
        </p:nvSpPr>
        <p:spPr>
          <a:xfrm>
            <a:off x="2015714" y="784129"/>
            <a:ext cx="5112568" cy="67506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ДИТЯЧІ РОБОТИ</a:t>
            </a:r>
            <a:endParaRPr lang="uk-UA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1B1ECD5B-7236-4169-AB0A-B896A888D563}"/>
              </a:ext>
            </a:extLst>
          </p:cNvPr>
          <p:cNvGrpSpPr/>
          <p:nvPr/>
        </p:nvGrpSpPr>
        <p:grpSpPr>
          <a:xfrm>
            <a:off x="499098" y="1411694"/>
            <a:ext cx="8139710" cy="5052062"/>
            <a:chOff x="499098" y="1411694"/>
            <a:chExt cx="8139710" cy="5052062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4FC6DA9D-8399-4DD0-97DF-7E9D754B46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" t="4130" r="1592" b="9210"/>
            <a:stretch/>
          </p:blipFill>
          <p:spPr>
            <a:xfrm rot="10800000">
              <a:off x="2289261" y="1411694"/>
              <a:ext cx="2470826" cy="1628802"/>
            </a:xfrm>
            <a:prstGeom prst="rect">
              <a:avLst/>
            </a:prstGeom>
            <a:ln w="38100" cap="sq">
              <a:solidFill>
                <a:schemeClr val="accent6">
                  <a:lumMod val="75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46B601B1-D63F-4B59-BB2F-A97EFDCCD0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89" b="4198"/>
            <a:stretch/>
          </p:blipFill>
          <p:spPr>
            <a:xfrm rot="16200000">
              <a:off x="744808" y="2729704"/>
              <a:ext cx="1305907" cy="1797328"/>
            </a:xfrm>
            <a:prstGeom prst="rect">
              <a:avLst/>
            </a:prstGeom>
            <a:ln w="38100" cap="sq">
              <a:solidFill>
                <a:schemeClr val="accent1">
                  <a:lumMod val="75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3A509DE5-AEC2-449A-BAFE-AFDAF41C73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3" t="9385"/>
            <a:stretch/>
          </p:blipFill>
          <p:spPr>
            <a:xfrm rot="10800000">
              <a:off x="6582135" y="2917827"/>
              <a:ext cx="2056673" cy="1421084"/>
            </a:xfrm>
            <a:prstGeom prst="rect">
              <a:avLst/>
            </a:prstGeom>
            <a:ln w="38100" cap="sq">
              <a:solidFill>
                <a:schemeClr val="accent3">
                  <a:lumMod val="75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4421C725-4651-49E1-BC58-016A5AED19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39" t="8410" r="1" b="18416"/>
            <a:stretch/>
          </p:blipFill>
          <p:spPr>
            <a:xfrm rot="10800000">
              <a:off x="3444896" y="4876575"/>
              <a:ext cx="2663925" cy="1442640"/>
            </a:xfrm>
            <a:prstGeom prst="rect">
              <a:avLst/>
            </a:prstGeom>
            <a:ln w="38100" cap="sq">
              <a:solidFill>
                <a:srgbClr val="FF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1B27EB68-16B2-4C2C-A0A9-2C3CBD0194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3" t="6780" b="8975"/>
            <a:stretch/>
          </p:blipFill>
          <p:spPr>
            <a:xfrm rot="10800000">
              <a:off x="4621470" y="3295783"/>
              <a:ext cx="1857657" cy="1194661"/>
            </a:xfrm>
            <a:prstGeom prst="rect">
              <a:avLst/>
            </a:prstGeom>
            <a:ln w="38100" cap="sq">
              <a:solidFill>
                <a:srgbClr val="0070C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B0C233DD-D3F6-486D-968B-5695EB66F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6216" y="4782903"/>
              <a:ext cx="1933309" cy="1449982"/>
            </a:xfrm>
            <a:prstGeom prst="rect">
              <a:avLst/>
            </a:prstGeom>
            <a:ln w="38100" cap="sq">
              <a:solidFill>
                <a:schemeClr val="accent4">
                  <a:lumMod val="75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D17346D5-EB3D-43B1-9918-32BEB5C64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47248" y="4683218"/>
              <a:ext cx="2034900" cy="1526175"/>
            </a:xfrm>
            <a:prstGeom prst="rect">
              <a:avLst/>
            </a:prstGeom>
            <a:solidFill>
              <a:srgbClr val="FFFF00"/>
            </a:solidFill>
            <a:ln w="38100" cap="sq">
              <a:solidFill>
                <a:srgbClr val="FFFF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9E0EE07B-88D5-49D3-8C8A-7ABE3827A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5083415" y="1562918"/>
              <a:ext cx="2044867" cy="1533651"/>
            </a:xfrm>
            <a:prstGeom prst="rect">
              <a:avLst/>
            </a:prstGeom>
            <a:ln w="38100" cap="sq">
              <a:solidFill>
                <a:schemeClr val="accent2">
                  <a:lumMod val="75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E71FD65-52FF-47C5-8AE0-8CD145BBA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869373" y="3162194"/>
              <a:ext cx="1332655" cy="1776873"/>
            </a:xfrm>
            <a:prstGeom prst="rect">
              <a:avLst/>
            </a:prstGeom>
            <a:ln w="38100" cap="sq">
              <a:solidFill>
                <a:schemeClr val="bg2">
                  <a:lumMod val="50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83389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981B2324-859C-432D-9DC5-1ABEF27FD961}"/>
              </a:ext>
            </a:extLst>
          </p:cNvPr>
          <p:cNvSpPr/>
          <p:nvPr/>
        </p:nvSpPr>
        <p:spPr>
          <a:xfrm>
            <a:off x="827584" y="1052736"/>
            <a:ext cx="3168352" cy="169218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36000"/>
            <a:r>
              <a:rPr lang="uk-UA" b="1" dirty="0">
                <a:latin typeface="Arial Narrow" panose="020B0606020202030204" pitchFamily="34" charset="0"/>
                <a:cs typeface="Arial" panose="020B0604020202020204" pitchFamily="34" charset="0"/>
              </a:rPr>
              <a:t>Загадки </a:t>
            </a:r>
          </a:p>
          <a:p>
            <a:pPr marL="36000"/>
            <a:r>
              <a:rPr lang="uk-UA" b="1" dirty="0">
                <a:latin typeface="Arial Narrow" panose="020B0606020202030204" pitchFamily="34" charset="0"/>
                <a:cs typeface="Arial" panose="020B0604020202020204" pitchFamily="34" charset="0"/>
              </a:rPr>
              <a:t>Кросворд </a:t>
            </a:r>
          </a:p>
          <a:p>
            <a:pPr marL="36000"/>
            <a:r>
              <a:rPr lang="uk-UA" b="1" dirty="0">
                <a:latin typeface="Arial Narrow" panose="020B0606020202030204" pitchFamily="34" charset="0"/>
                <a:cs typeface="Arial" panose="020B0604020202020204" pitchFamily="34" charset="0"/>
              </a:rPr>
              <a:t>Ребус </a:t>
            </a:r>
          </a:p>
          <a:p>
            <a:pPr marL="36000"/>
            <a:r>
              <a:rPr lang="uk-UA" b="1" dirty="0">
                <a:latin typeface="Arial Narrow" panose="020B0606020202030204" pitchFamily="34" charset="0"/>
                <a:cs typeface="Arial" panose="020B0604020202020204" pitchFamily="34" charset="0"/>
              </a:rPr>
              <a:t>Анаграма  (</a:t>
            </a:r>
            <a:r>
              <a:rPr lang="uk-UA" b="1" dirty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липка – пилка</a:t>
            </a:r>
            <a:r>
              <a:rPr lang="uk-UA" b="1" dirty="0">
                <a:latin typeface="Arial Narrow" panose="020B0606020202030204" pitchFamily="34" charset="0"/>
                <a:cs typeface="Arial" panose="020B0604020202020204" pitchFamily="34" charset="0"/>
              </a:rPr>
              <a:t>)</a:t>
            </a:r>
          </a:p>
          <a:p>
            <a:pPr marL="36000"/>
            <a:r>
              <a:rPr lang="uk-UA" b="1" dirty="0">
                <a:latin typeface="Arial Narrow" panose="020B0606020202030204" pitchFamily="34" charset="0"/>
                <a:cs typeface="Arial" panose="020B0604020202020204" pitchFamily="34" charset="0"/>
              </a:rPr>
              <a:t>«Плутанки» (</a:t>
            </a:r>
            <a:r>
              <a:rPr lang="uk-UA" b="1" dirty="0" err="1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їокчаж</a:t>
            </a:r>
            <a:r>
              <a:rPr lang="uk-UA" b="1" dirty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– їжачок</a:t>
            </a:r>
            <a:r>
              <a:rPr lang="uk-UA" b="1" dirty="0">
                <a:latin typeface="Arial Narrow" panose="020B060602020203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9CF64561-5893-48AA-AEE7-69FF48B37246}"/>
              </a:ext>
            </a:extLst>
          </p:cNvPr>
          <p:cNvSpPr/>
          <p:nvPr/>
        </p:nvSpPr>
        <p:spPr>
          <a:xfrm>
            <a:off x="4211960" y="1052737"/>
            <a:ext cx="4536504" cy="144405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36000"/>
            <a:r>
              <a:rPr lang="uk-UA" dirty="0">
                <a:latin typeface="Arial Narrow" panose="020B0606020202030204" pitchFamily="34" charset="0"/>
              </a:rPr>
              <a:t> «</a:t>
            </a:r>
            <a:r>
              <a:rPr lang="uk-UA" b="1" dirty="0">
                <a:latin typeface="Arial Narrow" panose="020B0606020202030204" pitchFamily="34" charset="0"/>
              </a:rPr>
              <a:t>Склади слова» </a:t>
            </a:r>
          </a:p>
          <a:p>
            <a:pPr marL="36000"/>
            <a:r>
              <a:rPr lang="uk-UA" b="1" dirty="0">
                <a:latin typeface="Arial Narrow" panose="020B0606020202030204" pitchFamily="34" charset="0"/>
              </a:rPr>
              <a:t>«Текст – плутанка» </a:t>
            </a:r>
          </a:p>
          <a:p>
            <a:pPr marL="36000"/>
            <a:r>
              <a:rPr lang="uk-UA" b="1" dirty="0">
                <a:latin typeface="Arial Narrow" panose="020B0606020202030204" pitchFamily="34" charset="0"/>
              </a:rPr>
              <a:t>                             (</a:t>
            </a:r>
            <a:r>
              <a:rPr lang="uk-UA" b="1" dirty="0" err="1">
                <a:latin typeface="Arial Narrow" panose="020B0606020202030204" pitchFamily="34" charset="0"/>
              </a:rPr>
              <a:t>барикЧу</a:t>
            </a:r>
            <a:r>
              <a:rPr lang="uk-UA" b="1" dirty="0">
                <a:latin typeface="Arial Narrow" panose="020B0606020202030204" pitchFamily="34" charset="0"/>
              </a:rPr>
              <a:t> </a:t>
            </a:r>
            <a:r>
              <a:rPr lang="uk-UA" b="1" dirty="0" err="1">
                <a:latin typeface="Arial Narrow" panose="020B0606020202030204" pitchFamily="34" charset="0"/>
              </a:rPr>
              <a:t>мносу</a:t>
            </a:r>
            <a:r>
              <a:rPr lang="uk-UA" b="1" dirty="0">
                <a:latin typeface="Arial Narrow" panose="020B0606020202030204" pitchFamily="34" charset="0"/>
              </a:rPr>
              <a:t> </a:t>
            </a:r>
            <a:r>
              <a:rPr lang="uk-UA" b="1" dirty="0" err="1">
                <a:latin typeface="Arial Narrow" panose="020B0606020202030204" pitchFamily="34" charset="0"/>
              </a:rPr>
              <a:t>міхуснувся</a:t>
            </a:r>
            <a:r>
              <a:rPr lang="uk-UA" b="1" dirty="0">
                <a:latin typeface="Arial Narrow" panose="020B0606020202030204" pitchFamily="34" charset="0"/>
              </a:rPr>
              <a:t> )</a:t>
            </a:r>
          </a:p>
          <a:p>
            <a:pPr marL="36000" algn="ctr"/>
            <a:r>
              <a:rPr lang="uk-UA" b="1" dirty="0">
                <a:solidFill>
                  <a:srgbClr val="FF0000"/>
                </a:solidFill>
                <a:latin typeface="Arial Narrow" panose="020B0606020202030204" pitchFamily="34" charset="0"/>
              </a:rPr>
              <a:t>                           </a:t>
            </a:r>
            <a:r>
              <a:rPr lang="uk-UA" b="1" dirty="0">
                <a:solidFill>
                  <a:srgbClr val="00B050"/>
                </a:solidFill>
                <a:latin typeface="Arial Narrow" panose="020B0606020202030204" pitchFamily="34" charset="0"/>
              </a:rPr>
              <a:t> </a:t>
            </a:r>
            <a:r>
              <a:rPr lang="uk-UA" b="1" dirty="0" err="1">
                <a:solidFill>
                  <a:srgbClr val="00B050"/>
                </a:solidFill>
                <a:latin typeface="Arial Narrow" panose="020B0606020202030204" pitchFamily="34" charset="0"/>
              </a:rPr>
              <a:t>Чубарик</a:t>
            </a:r>
            <a:r>
              <a:rPr lang="uk-UA" b="1" dirty="0">
                <a:solidFill>
                  <a:srgbClr val="00B050"/>
                </a:solidFill>
                <a:latin typeface="Arial Narrow" panose="020B0606020202030204" pitchFamily="34" charset="0"/>
              </a:rPr>
              <a:t> сумно усміхнувся</a:t>
            </a:r>
          </a:p>
          <a:p>
            <a:pPr marL="36000"/>
            <a:r>
              <a:rPr lang="uk-UA" b="1" dirty="0">
                <a:solidFill>
                  <a:schemeClr val="tx1"/>
                </a:solidFill>
                <a:latin typeface="Arial Narrow" panose="020B0606020202030204" pitchFamily="34" charset="0"/>
              </a:rPr>
              <a:t>Шифрувальник </a:t>
            </a:r>
            <a:endParaRPr lang="uk-UA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8A23EEA4-670F-48AA-BECE-60912864A9E5}"/>
              </a:ext>
            </a:extLst>
          </p:cNvPr>
          <p:cNvSpPr/>
          <p:nvPr/>
        </p:nvSpPr>
        <p:spPr>
          <a:xfrm>
            <a:off x="809959" y="2892604"/>
            <a:ext cx="4032448" cy="107279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36000"/>
            <a:r>
              <a:rPr lang="uk-UA" b="1" dirty="0">
                <a:solidFill>
                  <a:schemeClr val="tx1"/>
                </a:solidFill>
                <a:latin typeface="Arial Narrow" panose="020B0606020202030204" pitchFamily="34" charset="0"/>
              </a:rPr>
              <a:t>Гронування – асоціативний кущ</a:t>
            </a:r>
          </a:p>
          <a:p>
            <a:pPr marL="36000"/>
            <a:r>
              <a:rPr lang="uk-UA" b="1" dirty="0">
                <a:solidFill>
                  <a:schemeClr val="tx1"/>
                </a:solidFill>
                <a:latin typeface="Arial Narrow" panose="020B0606020202030204" pitchFamily="34" charset="0"/>
              </a:rPr>
              <a:t>Розсипані прислів’я</a:t>
            </a:r>
          </a:p>
          <a:p>
            <a:pPr marL="36000"/>
            <a:r>
              <a:rPr lang="uk-UA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Чайнворд</a:t>
            </a:r>
            <a:r>
              <a:rPr lang="uk-UA" b="1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endParaRPr lang="uk-UA" dirty="0">
              <a:latin typeface="Arial Narrow" panose="020B0606020202030204" pitchFamily="34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41F405CB-2C76-4AC6-856C-5B944942B3E3}"/>
              </a:ext>
            </a:extLst>
          </p:cNvPr>
          <p:cNvSpPr/>
          <p:nvPr/>
        </p:nvSpPr>
        <p:spPr>
          <a:xfrm>
            <a:off x="1403648" y="404664"/>
            <a:ext cx="6912768" cy="57606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uk-UA" sz="2800" b="1" dirty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Різновиди творчих завдань : 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C635149-BF94-43A3-A00B-3B91AB04763D}"/>
              </a:ext>
            </a:extLst>
          </p:cNvPr>
          <p:cNvSpPr/>
          <p:nvPr/>
        </p:nvSpPr>
        <p:spPr>
          <a:xfrm>
            <a:off x="5000265" y="2568801"/>
            <a:ext cx="3692921" cy="139659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uk-UA" dirty="0">
              <a:solidFill>
                <a:srgbClr val="7030A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36000" algn="ctr"/>
            <a:r>
              <a:rPr lang="uk-UA" b="1" dirty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Інтерактивні вправи</a:t>
            </a:r>
          </a:p>
          <a:p>
            <a:pPr marL="36000"/>
            <a:r>
              <a:rPr lang="uk-UA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«Сам про себе» </a:t>
            </a:r>
          </a:p>
          <a:p>
            <a:pPr marL="36000"/>
            <a:r>
              <a:rPr lang="uk-UA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«Мікрофон» </a:t>
            </a:r>
          </a:p>
          <a:p>
            <a:pPr marL="36000"/>
            <a:r>
              <a:rPr lang="uk-UA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«Побажання» (</a:t>
            </a:r>
            <a:r>
              <a:rPr lang="uk-UA" b="1" dirty="0">
                <a:solidFill>
                  <a:srgbClr val="00B0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н-д, сусідові по парті </a:t>
            </a:r>
            <a:r>
              <a:rPr lang="uk-UA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)</a:t>
            </a:r>
            <a:endParaRPr lang="uk-UA" b="1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endParaRPr lang="uk-UA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4038F88-83BB-48E4-B7F9-7240B9E95975}"/>
              </a:ext>
            </a:extLst>
          </p:cNvPr>
          <p:cNvSpPr/>
          <p:nvPr/>
        </p:nvSpPr>
        <p:spPr>
          <a:xfrm>
            <a:off x="763923" y="4037407"/>
            <a:ext cx="7918534" cy="1695849"/>
          </a:xfrm>
          <a:prstGeom prst="roundRect">
            <a:avLst>
              <a:gd name="adj" fmla="val 800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36000" algn="ctr">
              <a:lnSpc>
                <a:spcPct val="90000"/>
              </a:lnSpc>
            </a:pPr>
            <a:r>
              <a:rPr lang="uk-UA" b="1" dirty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Креативні вправи </a:t>
            </a:r>
          </a:p>
          <a:p>
            <a:pPr marL="36000">
              <a:lnSpc>
                <a:spcPct val="90000"/>
              </a:lnSpc>
            </a:pPr>
            <a:r>
              <a:rPr lang="uk-UA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Доповнення та перебудова тексту     Складання «</a:t>
            </a:r>
            <a:r>
              <a:rPr lang="uk-UA" b="1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Сенкана</a:t>
            </a:r>
            <a:r>
              <a:rPr lang="uk-UA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» </a:t>
            </a:r>
          </a:p>
          <a:p>
            <a:pPr marL="36000">
              <a:lnSpc>
                <a:spcPct val="90000"/>
              </a:lnSpc>
            </a:pPr>
            <a:r>
              <a:rPr lang="uk-UA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Складання віршів, лічилок, загадок</a:t>
            </a:r>
          </a:p>
          <a:p>
            <a:pPr marL="36000">
              <a:lnSpc>
                <a:spcPct val="90000"/>
              </a:lnSpc>
            </a:pPr>
            <a:r>
              <a:rPr lang="uk-UA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Складання казок : «Казка навиворіт»</a:t>
            </a:r>
          </a:p>
          <a:p>
            <a:pPr marL="36000">
              <a:lnSpc>
                <a:spcPct val="90000"/>
              </a:lnSpc>
            </a:pPr>
            <a:r>
              <a:rPr lang="uk-UA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                            «Вінегрет» з казок</a:t>
            </a:r>
          </a:p>
          <a:p>
            <a:pPr marL="36000">
              <a:lnSpc>
                <a:spcPct val="90000"/>
              </a:lnSpc>
            </a:pPr>
            <a:r>
              <a:rPr lang="uk-UA" b="1" spc="-3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                              «Плюс один» (скласти казку, додаючи по одному новому елементу)</a:t>
            </a:r>
            <a:endParaRPr lang="uk-UA" spc="-3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5ED8CD45-7B99-49C2-B4D8-C72DDE329308}"/>
              </a:ext>
            </a:extLst>
          </p:cNvPr>
          <p:cNvSpPr/>
          <p:nvPr/>
        </p:nvSpPr>
        <p:spPr>
          <a:xfrm>
            <a:off x="1259632" y="5757657"/>
            <a:ext cx="6912768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uk-UA" sz="2000" b="1" dirty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Ці та інші види творчих завдань зроблять урок читання цікавим та захоплюючим. А ми вам бажаємо: </a:t>
            </a:r>
          </a:p>
        </p:txBody>
      </p:sp>
    </p:spTree>
    <p:extLst>
      <p:ext uri="{BB962C8B-B14F-4D97-AF65-F5344CB8AC3E}">
        <p14:creationId xmlns:p14="http://schemas.microsoft.com/office/powerpoint/2010/main" val="303709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2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D6DD08A-AC6B-4135-9DDA-0D7FE7B0D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pPr marL="457200" lvl="1" indent="0">
              <a:buNone/>
            </a:pPr>
            <a:r>
              <a:rPr lang="uk-UA" sz="2000" dirty="0"/>
              <a:t>      На </a:t>
            </a:r>
            <a:r>
              <a:rPr lang="uk-UA" sz="2000" dirty="0" err="1"/>
              <a:t>уроках</a:t>
            </a:r>
            <a:r>
              <a:rPr lang="uk-UA" sz="2000" dirty="0"/>
              <a:t> літературного читання  ми застосовуємо творчі завдання. Одним із видів творчих завдань є ребуси. 	</a:t>
            </a:r>
          </a:p>
          <a:p>
            <a:pPr marL="457200" lvl="1" indent="0">
              <a:buNone/>
            </a:pPr>
            <a:endParaRPr lang="uk-UA" sz="2000" dirty="0"/>
          </a:p>
          <a:p>
            <a:r>
              <a:rPr lang="uk-UA" sz="2000" dirty="0"/>
              <a:t>	Ребус – загадка, в якій слова, що розгадуються, зображено у вигляді комбінацій малюнків з літерами та іншими знаками. Слово «ребус» латинського походження (лат. </a:t>
            </a:r>
            <a:r>
              <a:rPr lang="en-US" sz="2000" dirty="0"/>
              <a:t>Rebus</a:t>
            </a:r>
            <a:r>
              <a:rPr lang="ru-RU" sz="2000" dirty="0"/>
              <a:t> – </a:t>
            </a:r>
            <a:r>
              <a:rPr lang="uk-UA" sz="2000" dirty="0"/>
              <a:t>за допомогою речей). Зародився ребус у Франції в </a:t>
            </a:r>
            <a:r>
              <a:rPr lang="en-US" sz="2000" dirty="0"/>
              <a:t>XV</a:t>
            </a:r>
            <a:r>
              <a:rPr lang="uk-UA" sz="2000" dirty="0"/>
              <a:t> столітті, а перший друкований збірник ребусів був виданий у Франції в 1582 році, складений він був Етьєном </a:t>
            </a:r>
            <a:r>
              <a:rPr lang="uk-UA" sz="2000" dirty="0" err="1"/>
              <a:t>Табуро</a:t>
            </a:r>
            <a:r>
              <a:rPr lang="uk-UA" sz="2000" dirty="0"/>
              <a:t>. Ребуси дуже корисні для розвитку мислення, кмітливості та логіки. Це цікаве захоплення, що приносить користь і задоволення. </a:t>
            </a:r>
          </a:p>
          <a:p>
            <a:endParaRPr lang="uk-UA" sz="2000" dirty="0"/>
          </a:p>
          <a:p>
            <a:r>
              <a:rPr lang="uk-UA" sz="2000" dirty="0"/>
              <a:t>	 За новою програмою з літературного читання ми знайомимо дітей з новими авторами – сучасниками та їх творами. Ми розробили цікаві ребуси до нових хрестоматій з літературного читання, адже дітям цікавіше дізнатися назву твору чи автора, розгадавши ребус.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26385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3B536E60-6BAF-49BC-8D8A-C4F1796E414F}"/>
              </a:ext>
            </a:extLst>
          </p:cNvPr>
          <p:cNvGrpSpPr/>
          <p:nvPr/>
        </p:nvGrpSpPr>
        <p:grpSpPr>
          <a:xfrm>
            <a:off x="1091699" y="1623562"/>
            <a:ext cx="7865072" cy="2582547"/>
            <a:chOff x="1091699" y="1623562"/>
            <a:chExt cx="7865072" cy="2582547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800F9695-C336-4AA0-8A3A-43C4E43D97EE}"/>
                </a:ext>
              </a:extLst>
            </p:cNvPr>
            <p:cNvGrpSpPr/>
            <p:nvPr/>
          </p:nvGrpSpPr>
          <p:grpSpPr>
            <a:xfrm>
              <a:off x="1091699" y="2012357"/>
              <a:ext cx="3204568" cy="2193752"/>
              <a:chOff x="1499438" y="1109362"/>
              <a:chExt cx="3204568" cy="2193752"/>
            </a:xfrm>
          </p:grpSpPr>
          <p:grpSp>
            <p:nvGrpSpPr>
              <p:cNvPr id="10" name="Группа 9">
                <a:extLst>
                  <a:ext uri="{FF2B5EF4-FFF2-40B4-BE49-F238E27FC236}">
                    <a16:creationId xmlns:a16="http://schemas.microsoft.com/office/drawing/2014/main" id="{A7539726-E404-4775-92BC-6ECF716DAF96}"/>
                  </a:ext>
                </a:extLst>
              </p:cNvPr>
              <p:cNvGrpSpPr/>
              <p:nvPr/>
            </p:nvGrpSpPr>
            <p:grpSpPr>
              <a:xfrm>
                <a:off x="1499438" y="1109362"/>
                <a:ext cx="3204568" cy="2193752"/>
                <a:chOff x="1499438" y="1109362"/>
                <a:chExt cx="3204568" cy="2193752"/>
              </a:xfrm>
            </p:grpSpPr>
            <p:pic>
              <p:nvPicPr>
                <p:cNvPr id="4" name="Рисунок 3">
                  <a:extLst>
                    <a:ext uri="{FF2B5EF4-FFF2-40B4-BE49-F238E27FC236}">
                      <a16:creationId xmlns:a16="http://schemas.microsoft.com/office/drawing/2014/main" id="{D85EF38D-1CFD-4B86-8EE3-2E8E73BED0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0" b="99287" l="0" r="99902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99438" y="1109362"/>
                  <a:ext cx="3204568" cy="2193752"/>
                </a:xfrm>
                <a:prstGeom prst="rect">
                  <a:avLst/>
                </a:prstGeom>
              </p:spPr>
            </p:pic>
            <p:pic>
              <p:nvPicPr>
                <p:cNvPr id="9" name="Рисунок 8">
                  <a:extLst>
                    <a:ext uri="{FF2B5EF4-FFF2-40B4-BE49-F238E27FC236}">
                      <a16:creationId xmlns:a16="http://schemas.microsoft.com/office/drawing/2014/main" id="{71F2C017-095D-41F7-B8F8-5868DAF0A7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537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35696" y="2572420"/>
                  <a:ext cx="754114" cy="582192"/>
                </a:xfrm>
                <a:prstGeom prst="rect">
                  <a:avLst/>
                </a:prstGeom>
              </p:spPr>
            </p:pic>
          </p:grpSp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7F1DA8D9-691F-44A2-BB03-E115A16E0A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00859" y="1386877"/>
                <a:ext cx="402366" cy="538402"/>
              </a:xfrm>
              <a:prstGeom prst="rect">
                <a:avLst/>
              </a:prstGeom>
            </p:spPr>
          </p:pic>
        </p:grpSp>
        <p:sp>
          <p:nvSpPr>
            <p:cNvPr id="16" name="Надпись 2">
              <a:extLst>
                <a:ext uri="{FF2B5EF4-FFF2-40B4-BE49-F238E27FC236}">
                  <a16:creationId xmlns:a16="http://schemas.microsoft.com/office/drawing/2014/main" id="{12839C0D-2AD7-4359-B6FB-4CE32892FAF0}"/>
                </a:ext>
              </a:extLst>
            </p:cNvPr>
            <p:cNvSpPr txBox="1"/>
            <p:nvPr/>
          </p:nvSpPr>
          <p:spPr>
            <a:xfrm>
              <a:off x="4355976" y="2863179"/>
              <a:ext cx="756900" cy="565821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  <a:endParaRPr lang="uk-UA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Надпись 2">
              <a:extLst>
                <a:ext uri="{FF2B5EF4-FFF2-40B4-BE49-F238E27FC236}">
                  <a16:creationId xmlns:a16="http://schemas.microsoft.com/office/drawing/2014/main" id="{636DEB58-869B-4560-A130-259588CC2E72}"/>
                </a:ext>
              </a:extLst>
            </p:cNvPr>
            <p:cNvSpPr txBox="1"/>
            <p:nvPr/>
          </p:nvSpPr>
          <p:spPr>
            <a:xfrm>
              <a:off x="5047418" y="2863179"/>
              <a:ext cx="1161994" cy="492108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36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ЧО</a:t>
              </a:r>
              <a:endParaRPr lang="uk-UA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Надпись 2">
              <a:extLst>
                <a:ext uri="{FF2B5EF4-FFF2-40B4-BE49-F238E27FC236}">
                  <a16:creationId xmlns:a16="http://schemas.microsoft.com/office/drawing/2014/main" id="{3299CA91-8EBA-461C-9A6B-E0E0F2F6D48B}"/>
                </a:ext>
              </a:extLst>
            </p:cNvPr>
            <p:cNvSpPr txBox="1"/>
            <p:nvPr/>
          </p:nvSpPr>
          <p:spPr>
            <a:xfrm>
              <a:off x="3733532" y="1955731"/>
              <a:ext cx="897280" cy="675068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36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,,,</a:t>
              </a:r>
              <a:endParaRPr lang="uk-UA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Надпись 2">
              <a:extLst>
                <a:ext uri="{FF2B5EF4-FFF2-40B4-BE49-F238E27FC236}">
                  <a16:creationId xmlns:a16="http://schemas.microsoft.com/office/drawing/2014/main" id="{DAC445E5-9BAB-4AEE-AC0A-88E5230CB066}"/>
                </a:ext>
              </a:extLst>
            </p:cNvPr>
            <p:cNvSpPr txBox="1"/>
            <p:nvPr/>
          </p:nvSpPr>
          <p:spPr>
            <a:xfrm>
              <a:off x="1238374" y="1623562"/>
              <a:ext cx="1999559" cy="675068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36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А</a:t>
              </a:r>
              <a:r>
                <a:rPr lang="uk-UA" sz="36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=О</a:t>
              </a:r>
              <a:endParaRPr lang="uk-UA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Надпись 2">
              <a:extLst>
                <a:ext uri="{FF2B5EF4-FFF2-40B4-BE49-F238E27FC236}">
                  <a16:creationId xmlns:a16="http://schemas.microsoft.com/office/drawing/2014/main" id="{6FA13117-7A92-4AB7-8CDD-A89CC790FCB9}"/>
                </a:ext>
              </a:extLst>
            </p:cNvPr>
            <p:cNvSpPr txBox="1"/>
            <p:nvPr/>
          </p:nvSpPr>
          <p:spPr>
            <a:xfrm>
              <a:off x="6143954" y="2863179"/>
              <a:ext cx="756900" cy="565821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  <a:endParaRPr lang="uk-UA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BFE90A12-EE87-4F58-9192-10C1A39C0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3391" l="0" r="98000">
                          <a14:foregroundMark x1="93000" y1="5747" x2="98000" y2="80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0272" y="2769951"/>
              <a:ext cx="1245642" cy="866967"/>
            </a:xfrm>
            <a:prstGeom prst="rect">
              <a:avLst/>
            </a:prstGeom>
          </p:spPr>
        </p:pic>
        <p:sp>
          <p:nvSpPr>
            <p:cNvPr id="24" name="Надпись 2">
              <a:extLst>
                <a:ext uri="{FF2B5EF4-FFF2-40B4-BE49-F238E27FC236}">
                  <a16:creationId xmlns:a16="http://schemas.microsoft.com/office/drawing/2014/main" id="{F9E35411-F89C-455E-AE1D-BAE26F328BC1}"/>
                </a:ext>
              </a:extLst>
            </p:cNvPr>
            <p:cNvSpPr txBox="1"/>
            <p:nvPr/>
          </p:nvSpPr>
          <p:spPr>
            <a:xfrm>
              <a:off x="8059491" y="2105809"/>
              <a:ext cx="897280" cy="675068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36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</a:t>
              </a:r>
              <a:endParaRPr lang="uk-UA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851FA88-9F38-49E1-AD9F-429F98A0B0FF}"/>
              </a:ext>
            </a:extLst>
          </p:cNvPr>
          <p:cNvSpPr txBox="1"/>
          <p:nvPr/>
        </p:nvSpPr>
        <p:spPr>
          <a:xfrm>
            <a:off x="2411760" y="4653136"/>
            <a:ext cx="4608512" cy="769441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algn="ctr"/>
            <a:r>
              <a:rPr lang="uk-UA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ТВОРЧОСТІ</a:t>
            </a:r>
          </a:p>
        </p:txBody>
      </p:sp>
    </p:spTree>
    <p:extLst>
      <p:ext uri="{BB962C8B-B14F-4D97-AF65-F5344CB8AC3E}">
        <p14:creationId xmlns:p14="http://schemas.microsoft.com/office/powerpoint/2010/main" val="146822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>
            <a:extLst>
              <a:ext uri="{FF2B5EF4-FFF2-40B4-BE49-F238E27FC236}">
                <a16:creationId xmlns:a16="http://schemas.microsoft.com/office/drawing/2014/main" id="{619EAED3-EEC3-4B0F-A996-0FC987B80F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6558" y="1072876"/>
            <a:ext cx="5832475" cy="3148212"/>
          </a:xfrm>
        </p:spPr>
        <p:txBody>
          <a:bodyPr/>
          <a:lstStyle/>
          <a:p>
            <a:r>
              <a:rPr lang="uk-UA" sz="3200" dirty="0"/>
              <a:t> В 1 класі, оскільки діти приходять до школи, не вміючи читати, доречно використовувати метод малюнків.</a:t>
            </a:r>
            <a:endParaRPr lang="uk-UA" altLang="uk-UA" sz="3200" b="1" dirty="0"/>
          </a:p>
        </p:txBody>
      </p:sp>
    </p:spTree>
    <p:extLst>
      <p:ext uri="{BB962C8B-B14F-4D97-AF65-F5344CB8AC3E}">
        <p14:creationId xmlns:p14="http://schemas.microsoft.com/office/powerpoint/2010/main" val="1340762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205891D-B232-4158-8AA0-C515DDBFA35A}"/>
              </a:ext>
            </a:extLst>
          </p:cNvPr>
          <p:cNvSpPr txBox="1"/>
          <p:nvPr/>
        </p:nvSpPr>
        <p:spPr>
          <a:xfrm>
            <a:off x="2583402" y="620688"/>
            <a:ext cx="3977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Наталка </a:t>
            </a:r>
            <a:r>
              <a:rPr lang="uk-UA" sz="3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Малетич</a:t>
            </a:r>
            <a:endParaRPr lang="uk-UA" sz="32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E39D18-FF18-4067-B975-E31B72266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3226" y1="80901" x2="27258" y2="92793"/>
                        <a14:foregroundMark x1="23065" y1="84865" x2="23065" y2="84865"/>
                        <a14:foregroundMark x1="11774" y1="10270" x2="11774" y2="10270"/>
                        <a14:foregroundMark x1="11129" y1="10270" x2="29516" y2="4505"/>
                        <a14:foregroundMark x1="34032" y1="4685" x2="34032" y2="4685"/>
                        <a14:foregroundMark x1="37903" y1="4685" x2="39194" y2="4685"/>
                        <a14:foregroundMark x1="38226" y1="5225" x2="33226" y2="4144"/>
                        <a14:foregroundMark x1="21613" y1="92973" x2="21613" y2="9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5" y="1028196"/>
            <a:ext cx="5544616" cy="49633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2D09B4-7E3F-4AA8-A529-26A10556A3AF}"/>
              </a:ext>
            </a:extLst>
          </p:cNvPr>
          <p:cNvSpPr txBox="1"/>
          <p:nvPr/>
        </p:nvSpPr>
        <p:spPr>
          <a:xfrm>
            <a:off x="4455606" y="5674392"/>
            <a:ext cx="3168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ПАРАСОЛЬКА</a:t>
            </a:r>
          </a:p>
        </p:txBody>
      </p:sp>
    </p:spTree>
    <p:extLst>
      <p:ext uri="{BB962C8B-B14F-4D97-AF65-F5344CB8AC3E}">
        <p14:creationId xmlns:p14="http://schemas.microsoft.com/office/powerpoint/2010/main" val="413967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205891D-B232-4158-8AA0-C515DDBFA35A}"/>
              </a:ext>
            </a:extLst>
          </p:cNvPr>
          <p:cNvSpPr txBox="1"/>
          <p:nvPr/>
        </p:nvSpPr>
        <p:spPr>
          <a:xfrm>
            <a:off x="2583402" y="620688"/>
            <a:ext cx="3977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Оксана Кротюк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22C164-4C04-4276-BBF3-2C521F4E45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12776"/>
            <a:ext cx="1062540" cy="142304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5F87B83-20F2-46E3-AC57-2B786AA84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5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72" y="3068509"/>
            <a:ext cx="1816596" cy="181659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F2BEC33-02D5-4818-9A2A-E412538055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72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245799"/>
            <a:ext cx="1472654" cy="181659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DBEF27D-016D-4078-A49A-7B5B30644B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00" b="100000" l="2188" r="9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214477"/>
            <a:ext cx="1752152" cy="1752152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60D21112-05EE-408B-A40D-A75CDC061FB6}"/>
              </a:ext>
            </a:extLst>
          </p:cNvPr>
          <p:cNvGrpSpPr/>
          <p:nvPr/>
        </p:nvGrpSpPr>
        <p:grpSpPr>
          <a:xfrm>
            <a:off x="5076056" y="3339596"/>
            <a:ext cx="2293399" cy="1705451"/>
            <a:chOff x="1054465" y="2947685"/>
            <a:chExt cx="3021281" cy="2140261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A5044708-B892-4E58-9B23-E3DF4AE9E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465" y="2947685"/>
              <a:ext cx="1752153" cy="2097805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882D18ED-AE9F-43A0-BE01-E70EA3025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23593" y="2990141"/>
              <a:ext cx="1752153" cy="2097805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32F912BB-0F57-4101-893F-9EEB42650023}"/>
              </a:ext>
            </a:extLst>
          </p:cNvPr>
          <p:cNvSpPr txBox="1"/>
          <p:nvPr/>
        </p:nvSpPr>
        <p:spPr>
          <a:xfrm>
            <a:off x="746786" y="2835821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БЕГЕМОТИК</a:t>
            </a:r>
            <a:endParaRPr lang="uk-UA" sz="16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AE3812-C367-4890-9BF3-6B8D6CC98816}"/>
              </a:ext>
            </a:extLst>
          </p:cNvPr>
          <p:cNvSpPr txBox="1"/>
          <p:nvPr/>
        </p:nvSpPr>
        <p:spPr>
          <a:xfrm>
            <a:off x="1651078" y="4765345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ГУСЕНЯ</a:t>
            </a:r>
            <a:endParaRPr lang="uk-UA" sz="16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A55978F-2AF7-49EC-A7F8-DB41BAEDCABF}"/>
              </a:ext>
            </a:extLst>
          </p:cNvPr>
          <p:cNvSpPr txBox="1"/>
          <p:nvPr/>
        </p:nvSpPr>
        <p:spPr>
          <a:xfrm>
            <a:off x="3740006" y="3001042"/>
            <a:ext cx="1175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ЗЕБРА</a:t>
            </a:r>
            <a:endParaRPr lang="uk-UA" sz="16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B17A39A-041E-4DD7-8856-71CC8983E5FB}"/>
              </a:ext>
            </a:extLst>
          </p:cNvPr>
          <p:cNvSpPr txBox="1"/>
          <p:nvPr/>
        </p:nvSpPr>
        <p:spPr>
          <a:xfrm>
            <a:off x="6406083" y="2806366"/>
            <a:ext cx="1752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МАВПЕНЯТКО</a:t>
            </a:r>
            <a:endParaRPr lang="uk-UA" sz="16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618B248-56E7-4ECC-A6FD-7E8FF4BBBD41}"/>
              </a:ext>
            </a:extLst>
          </p:cNvPr>
          <p:cNvSpPr txBox="1"/>
          <p:nvPr/>
        </p:nvSpPr>
        <p:spPr>
          <a:xfrm>
            <a:off x="5180558" y="5014593"/>
            <a:ext cx="1752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ЄНОТИ</a:t>
            </a:r>
            <a:endParaRPr lang="uk-UA" sz="1600" b="1" dirty="0"/>
          </a:p>
        </p:txBody>
      </p:sp>
    </p:spTree>
    <p:extLst>
      <p:ext uri="{BB962C8B-B14F-4D97-AF65-F5344CB8AC3E}">
        <p14:creationId xmlns:p14="http://schemas.microsoft.com/office/powerpoint/2010/main" val="198667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8" grpId="0"/>
      <p:bldP spid="29" grpId="0"/>
      <p:bldP spid="30" grpId="0"/>
      <p:bldP spid="3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205891D-B232-4158-8AA0-C515DDBFA35A}"/>
              </a:ext>
            </a:extLst>
          </p:cNvPr>
          <p:cNvSpPr txBox="1"/>
          <p:nvPr/>
        </p:nvSpPr>
        <p:spPr>
          <a:xfrm>
            <a:off x="2583402" y="620688"/>
            <a:ext cx="397719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3200" b="1" dirty="0">
                <a:ln/>
                <a:solidFill>
                  <a:schemeClr val="accent3"/>
                </a:solidFill>
                <a:cs typeface="Arial" panose="020B0604020202020204" pitchFamily="34" charset="0"/>
              </a:rPr>
              <a:t>Любов </a:t>
            </a:r>
            <a:r>
              <a:rPr lang="uk-UA" sz="3200" b="1" dirty="0" err="1">
                <a:ln/>
                <a:solidFill>
                  <a:schemeClr val="accent3"/>
                </a:solidFill>
                <a:cs typeface="Arial" panose="020B0604020202020204" pitchFamily="34" charset="0"/>
              </a:rPr>
              <a:t>Відута</a:t>
            </a:r>
            <a:endParaRPr lang="uk-UA" sz="3200" b="1" dirty="0">
              <a:ln/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874EEB6F-B2C9-40B5-A802-A6CD68EFC17C}"/>
              </a:ext>
            </a:extLst>
          </p:cNvPr>
          <p:cNvGrpSpPr/>
          <p:nvPr/>
        </p:nvGrpSpPr>
        <p:grpSpPr>
          <a:xfrm>
            <a:off x="775292" y="1149451"/>
            <a:ext cx="7720218" cy="4341868"/>
            <a:chOff x="775292" y="1149451"/>
            <a:chExt cx="7720218" cy="4341868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0C1AB47A-EC7A-4442-BF43-CDBD2D57C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688" b="94336" l="98" r="949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292" y="1664804"/>
              <a:ext cx="3528392" cy="3528392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D2622631-03E0-4281-80DB-84354DE01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06" b="8677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22366">
              <a:off x="4758098" y="1753907"/>
              <a:ext cx="4341868" cy="313295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D3849F0-2ED4-4D93-804E-70E6D5310FE9}"/>
                </a:ext>
              </a:extLst>
            </p:cNvPr>
            <p:cNvSpPr txBox="1"/>
            <p:nvPr/>
          </p:nvSpPr>
          <p:spPr>
            <a:xfrm>
              <a:off x="3887924" y="2996952"/>
              <a:ext cx="136815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uk-UA" sz="8000" b="1" dirty="0">
                  <a:solidFill>
                    <a:srgbClr val="C00000"/>
                  </a:solidFill>
                  <a:latin typeface="Arial Black" panose="020B0A04020102020204" pitchFamily="34" charset="0"/>
                </a:rPr>
                <a:t>Й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83F1216-EF44-4536-AA9B-3C6E28FAAE32}"/>
              </a:ext>
            </a:extLst>
          </p:cNvPr>
          <p:cNvSpPr txBox="1"/>
          <p:nvPr/>
        </p:nvSpPr>
        <p:spPr>
          <a:xfrm>
            <a:off x="2579957" y="5071742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СОРОКА Й ГОРІХ</a:t>
            </a:r>
          </a:p>
        </p:txBody>
      </p:sp>
    </p:spTree>
    <p:extLst>
      <p:ext uri="{BB962C8B-B14F-4D97-AF65-F5344CB8AC3E}">
        <p14:creationId xmlns:p14="http://schemas.microsoft.com/office/powerpoint/2010/main" val="400021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>
            <a:extLst>
              <a:ext uri="{FF2B5EF4-FFF2-40B4-BE49-F238E27FC236}">
                <a16:creationId xmlns:a16="http://schemas.microsoft.com/office/drawing/2014/main" id="{619EAED3-EEC3-4B0F-A996-0FC987B80F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6558" y="1072876"/>
            <a:ext cx="5832475" cy="3148212"/>
          </a:xfrm>
        </p:spPr>
        <p:txBody>
          <a:bodyPr/>
          <a:lstStyle/>
          <a:p>
            <a:pPr marL="457200" lvl="1" indent="0"/>
            <a:r>
              <a:rPr lang="uk-UA" sz="2400" dirty="0"/>
              <a:t> Дітям подобається працювати , розгадуючи завдання за допомогою ребус-метода Льва </a:t>
            </a:r>
            <a:r>
              <a:rPr lang="uk-UA" sz="2400" dirty="0" err="1"/>
              <a:t>Штейнберга</a:t>
            </a:r>
            <a:r>
              <a:rPr lang="uk-UA" sz="2400" dirty="0"/>
              <a:t> (метод перших двох букв) : </a:t>
            </a:r>
            <a:br>
              <a:rPr lang="uk-UA" sz="2400" dirty="0"/>
            </a:br>
            <a:r>
              <a:rPr lang="uk-UA" sz="2400" dirty="0"/>
              <a:t>      з перших двох букв кожного малюнка утворюється слово. </a:t>
            </a:r>
            <a:br>
              <a:rPr lang="uk-UA" sz="2400" dirty="0"/>
            </a:br>
            <a:r>
              <a:rPr lang="uk-UA" sz="2400" dirty="0"/>
              <a:t>     Цей метод також можна застосовувати для першокласників. </a:t>
            </a:r>
            <a:endParaRPr lang="uk-UA" alt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916958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205891D-B232-4158-8AA0-C515DDBFA35A}"/>
              </a:ext>
            </a:extLst>
          </p:cNvPr>
          <p:cNvSpPr txBox="1"/>
          <p:nvPr/>
        </p:nvSpPr>
        <p:spPr>
          <a:xfrm>
            <a:off x="2583402" y="620688"/>
            <a:ext cx="3977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Оксана </a:t>
            </a:r>
            <a:r>
              <a:rPr lang="uk-UA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Лущевська</a:t>
            </a:r>
            <a:endParaRPr lang="uk-UA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9493B5D-79FC-4982-B1EA-F96CA0129802}"/>
              </a:ext>
            </a:extLst>
          </p:cNvPr>
          <p:cNvGrpSpPr/>
          <p:nvPr/>
        </p:nvGrpSpPr>
        <p:grpSpPr>
          <a:xfrm>
            <a:off x="1590344" y="1635363"/>
            <a:ext cx="5621437" cy="983667"/>
            <a:chOff x="1595582" y="1964320"/>
            <a:chExt cx="5621437" cy="983667"/>
          </a:xfrm>
        </p:grpSpPr>
        <p:sp>
          <p:nvSpPr>
            <p:cNvPr id="10" name="Надпись 3">
              <a:extLst>
                <a:ext uri="{FF2B5EF4-FFF2-40B4-BE49-F238E27FC236}">
                  <a16:creationId xmlns:a16="http://schemas.microsoft.com/office/drawing/2014/main" id="{D478DF78-5880-4025-BD27-7B17AC58D655}"/>
                </a:ext>
              </a:extLst>
            </p:cNvPr>
            <p:cNvSpPr txBox="1"/>
            <p:nvPr/>
          </p:nvSpPr>
          <p:spPr>
            <a:xfrm>
              <a:off x="3707904" y="1964320"/>
              <a:ext cx="657225" cy="48577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  <a:lvl1pPr algn="ctr">
                <a:spcAft>
                  <a:spcPts val="0"/>
                </a:spcAft>
                <a:defRPr sz="2800" b="1" u="sng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ru-RU" dirty="0"/>
                <a:t>ЛІ</a:t>
              </a:r>
              <a:endParaRPr lang="uk-UA" dirty="0"/>
            </a:p>
          </p:txBody>
        </p:sp>
        <p:sp>
          <p:nvSpPr>
            <p:cNvPr id="9" name="Надпись 2">
              <a:extLst>
                <a:ext uri="{FF2B5EF4-FFF2-40B4-BE49-F238E27FC236}">
                  <a16:creationId xmlns:a16="http://schemas.microsoft.com/office/drawing/2014/main" id="{26EFE2B4-C2B7-45FB-81E2-A5330B0FDB9C}"/>
                </a:ext>
              </a:extLst>
            </p:cNvPr>
            <p:cNvSpPr txBox="1"/>
            <p:nvPr/>
          </p:nvSpPr>
          <p:spPr>
            <a:xfrm>
              <a:off x="1595582" y="2462212"/>
              <a:ext cx="816178" cy="48577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2800" b="1" u="sng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ПЕ</a:t>
              </a:r>
              <a:endParaRPr lang="uk-UA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Надпись 6">
              <a:extLst>
                <a:ext uri="{FF2B5EF4-FFF2-40B4-BE49-F238E27FC236}">
                  <a16:creationId xmlns:a16="http://schemas.microsoft.com/office/drawing/2014/main" id="{B5E435BE-B7AF-4852-9742-E70B799BE1A5}"/>
                </a:ext>
              </a:extLst>
            </p:cNvPr>
            <p:cNvSpPr txBox="1"/>
            <p:nvPr/>
          </p:nvSpPr>
          <p:spPr>
            <a:xfrm>
              <a:off x="6327279" y="2269538"/>
              <a:ext cx="889740" cy="48577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2800" b="1" u="sng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cs typeface="Arial" panose="020B0604020202020204" pitchFamily="34" charset="0"/>
                </a:rPr>
                <a:t>КА</a:t>
              </a:r>
              <a:endParaRPr lang="uk-UA" sz="2800" b="1" u="sng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0D8F5F1-BA0B-461D-BDE1-E51E130900F6}"/>
              </a:ext>
            </a:extLst>
          </p:cNvPr>
          <p:cNvSpPr txBox="1"/>
          <p:nvPr/>
        </p:nvSpPr>
        <p:spPr>
          <a:xfrm>
            <a:off x="2571595" y="4923722"/>
            <a:ext cx="4200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spc="4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ПЕЛ</a:t>
            </a:r>
            <a:r>
              <a:rPr lang="uk-UA" sz="4800" b="1" spc="4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ІКАН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50C0181-1DE6-4811-A05F-8287840BC04E}"/>
              </a:ext>
            </a:extLst>
          </p:cNvPr>
          <p:cNvGrpSpPr/>
          <p:nvPr/>
        </p:nvGrpSpPr>
        <p:grpSpPr>
          <a:xfrm>
            <a:off x="827584" y="2271602"/>
            <a:ext cx="7926405" cy="1783767"/>
            <a:chOff x="788970" y="2457248"/>
            <a:chExt cx="7926405" cy="1783767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35FF0AC9-47B3-4B6F-8084-DDA9163BCACC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66" b="98836" l="234" r="993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7" r="6659" b="19234"/>
            <a:stretch/>
          </p:blipFill>
          <p:spPr bwMode="auto">
            <a:xfrm>
              <a:off x="788970" y="2914448"/>
              <a:ext cx="2129790" cy="128587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4EC099A9-C897-4D22-8762-C21734E78539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2774165"/>
              <a:ext cx="2841625" cy="1466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02845F27-FE7F-4592-A3C5-D17888B0E606}"/>
                </a:ext>
              </a:extLst>
            </p:cNvPr>
            <p:cNvPicPr/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2762" y="2457248"/>
              <a:ext cx="2619375" cy="17430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4" name="Надпись 7">
              <a:extLst>
                <a:ext uri="{FF2B5EF4-FFF2-40B4-BE49-F238E27FC236}">
                  <a16:creationId xmlns:a16="http://schemas.microsoft.com/office/drawing/2014/main" id="{1759175C-61EF-4243-BA44-4B9CD69F0BC9}"/>
                </a:ext>
              </a:extLst>
            </p:cNvPr>
            <p:cNvSpPr txBox="1"/>
            <p:nvPr/>
          </p:nvSpPr>
          <p:spPr>
            <a:xfrm>
              <a:off x="8058150" y="3097256"/>
              <a:ext cx="657225" cy="48577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  <a:lvl1pPr algn="ctr">
                <a:spcAft>
                  <a:spcPts val="0"/>
                </a:spcAft>
                <a:defRPr sz="2800" b="1" u="sng">
                  <a:latin typeface="Arial Black" panose="020B0A040201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ru-RU" sz="3600" u="none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Н</a:t>
              </a:r>
              <a:endParaRPr lang="uk-UA" sz="3600" u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205891D-B232-4158-8AA0-C515DDBFA35A}"/>
              </a:ext>
            </a:extLst>
          </p:cNvPr>
          <p:cNvSpPr txBox="1"/>
          <p:nvPr/>
        </p:nvSpPr>
        <p:spPr>
          <a:xfrm>
            <a:off x="2570564" y="540244"/>
            <a:ext cx="3977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Іван Малкович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D741376-159C-405E-AC43-065427992CD8}"/>
              </a:ext>
            </a:extLst>
          </p:cNvPr>
          <p:cNvGrpSpPr/>
          <p:nvPr/>
        </p:nvGrpSpPr>
        <p:grpSpPr>
          <a:xfrm>
            <a:off x="1234373" y="1233032"/>
            <a:ext cx="5954005" cy="529423"/>
            <a:chOff x="1234373" y="1233032"/>
            <a:chExt cx="5954005" cy="529423"/>
          </a:xfrm>
        </p:grpSpPr>
        <p:sp>
          <p:nvSpPr>
            <p:cNvPr id="28" name="Надпись 2">
              <a:extLst>
                <a:ext uri="{FF2B5EF4-FFF2-40B4-BE49-F238E27FC236}">
                  <a16:creationId xmlns:a16="http://schemas.microsoft.com/office/drawing/2014/main" id="{E7561943-C204-4D4F-84DF-4786185DFD73}"/>
                </a:ext>
              </a:extLst>
            </p:cNvPr>
            <p:cNvSpPr txBox="1"/>
            <p:nvPr/>
          </p:nvSpPr>
          <p:spPr>
            <a:xfrm>
              <a:off x="1234373" y="1233032"/>
              <a:ext cx="816178" cy="48577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2800" b="1" u="sng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30</a:t>
              </a:r>
              <a:endParaRPr lang="uk-UA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Надпись 2">
              <a:extLst>
                <a:ext uri="{FF2B5EF4-FFF2-40B4-BE49-F238E27FC236}">
                  <a16:creationId xmlns:a16="http://schemas.microsoft.com/office/drawing/2014/main" id="{7AB43B5B-E1E2-4237-927B-04C146E5F9C2}"/>
                </a:ext>
              </a:extLst>
            </p:cNvPr>
            <p:cNvSpPr txBox="1"/>
            <p:nvPr/>
          </p:nvSpPr>
          <p:spPr>
            <a:xfrm>
              <a:off x="3908590" y="1276680"/>
              <a:ext cx="816178" cy="48577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2800" b="1" u="sng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ЛО</a:t>
              </a:r>
              <a:endParaRPr lang="uk-UA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Надпись 2">
              <a:extLst>
                <a:ext uri="{FF2B5EF4-FFF2-40B4-BE49-F238E27FC236}">
                  <a16:creationId xmlns:a16="http://schemas.microsoft.com/office/drawing/2014/main" id="{FC8BD099-7BE9-42F3-8A6F-C94C0A411808}"/>
                </a:ext>
              </a:extLst>
            </p:cNvPr>
            <p:cNvSpPr txBox="1"/>
            <p:nvPr/>
          </p:nvSpPr>
          <p:spPr>
            <a:xfrm>
              <a:off x="6372200" y="1233032"/>
              <a:ext cx="816178" cy="48577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2800" b="1" u="sng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ТИ</a:t>
              </a:r>
              <a:endParaRPr lang="uk-UA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3FA80B-D90C-4D8B-B62B-49B08FC217C7}"/>
              </a:ext>
            </a:extLst>
          </p:cNvPr>
          <p:cNvGrpSpPr/>
          <p:nvPr/>
        </p:nvGrpSpPr>
        <p:grpSpPr>
          <a:xfrm>
            <a:off x="1016966" y="1674201"/>
            <a:ext cx="7491515" cy="1787230"/>
            <a:chOff x="1016966" y="1674201"/>
            <a:chExt cx="7491515" cy="178723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6C65EC33-F357-4914-A38A-13616CB01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966" y="1772815"/>
              <a:ext cx="1197709" cy="14401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A2F52CB-B052-400F-96C0-41E0A6C61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8305" l="0" r="99669">
                          <a14:foregroundMark x1="62086" y1="57062" x2="94371" y2="720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269238">
              <a:off x="3082325" y="2044075"/>
              <a:ext cx="1787230" cy="1047482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6B745036-8E42-4C66-A01B-9C70D622D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136" y="2044382"/>
              <a:ext cx="1779837" cy="1046868"/>
            </a:xfrm>
            <a:prstGeom prst="rect">
              <a:avLst/>
            </a:prstGeom>
          </p:spPr>
        </p:pic>
        <p:sp>
          <p:nvSpPr>
            <p:cNvPr id="34" name="Надпись 2">
              <a:extLst>
                <a:ext uri="{FF2B5EF4-FFF2-40B4-BE49-F238E27FC236}">
                  <a16:creationId xmlns:a16="http://schemas.microsoft.com/office/drawing/2014/main" id="{D064390E-8876-4381-BE93-483AE12F167F}"/>
                </a:ext>
              </a:extLst>
            </p:cNvPr>
            <p:cNvSpPr txBox="1"/>
            <p:nvPr/>
          </p:nvSpPr>
          <p:spPr>
            <a:xfrm>
              <a:off x="7692303" y="2250008"/>
              <a:ext cx="816178" cy="48577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Й</a:t>
              </a:r>
              <a:endParaRPr lang="uk-UA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AFCED116-B014-4293-9121-18EBAAABEA29}"/>
              </a:ext>
            </a:extLst>
          </p:cNvPr>
          <p:cNvGrpSpPr/>
          <p:nvPr/>
        </p:nvGrpSpPr>
        <p:grpSpPr>
          <a:xfrm>
            <a:off x="1754386" y="3429000"/>
            <a:ext cx="5314612" cy="498530"/>
            <a:chOff x="1754386" y="3429000"/>
            <a:chExt cx="5314612" cy="498530"/>
          </a:xfrm>
        </p:grpSpPr>
        <p:sp>
          <p:nvSpPr>
            <p:cNvPr id="31" name="Надпись 2">
              <a:extLst>
                <a:ext uri="{FF2B5EF4-FFF2-40B4-BE49-F238E27FC236}">
                  <a16:creationId xmlns:a16="http://schemas.microsoft.com/office/drawing/2014/main" id="{2994890F-A807-486A-9E0F-B2321F0D5B91}"/>
                </a:ext>
              </a:extLst>
            </p:cNvPr>
            <p:cNvSpPr txBox="1"/>
            <p:nvPr/>
          </p:nvSpPr>
          <p:spPr>
            <a:xfrm>
              <a:off x="1754386" y="3429000"/>
              <a:ext cx="816178" cy="48577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2800" b="1" u="sng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ПА</a:t>
              </a:r>
              <a:endParaRPr lang="uk-UA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Надпись 2">
              <a:extLst>
                <a:ext uri="{FF2B5EF4-FFF2-40B4-BE49-F238E27FC236}">
                  <a16:creationId xmlns:a16="http://schemas.microsoft.com/office/drawing/2014/main" id="{57EAF3A8-7728-49F7-A40B-4FD0A3459419}"/>
                </a:ext>
              </a:extLst>
            </p:cNvPr>
            <p:cNvSpPr txBox="1"/>
            <p:nvPr/>
          </p:nvSpPr>
          <p:spPr>
            <a:xfrm>
              <a:off x="4411692" y="3434409"/>
              <a:ext cx="816178" cy="48577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2800" b="1" u="sng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ВУ</a:t>
              </a:r>
              <a:endParaRPr lang="uk-UA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Надпись 2">
              <a:extLst>
                <a:ext uri="{FF2B5EF4-FFF2-40B4-BE49-F238E27FC236}">
                  <a16:creationId xmlns:a16="http://schemas.microsoft.com/office/drawing/2014/main" id="{D97A12C6-EBEA-4AA8-99D1-42457A38C454}"/>
                </a:ext>
              </a:extLst>
            </p:cNvPr>
            <p:cNvSpPr txBox="1"/>
            <p:nvPr/>
          </p:nvSpPr>
          <p:spPr>
            <a:xfrm>
              <a:off x="6252820" y="3441755"/>
              <a:ext cx="816178" cy="48577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2800" b="1" u="sng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ЧО</a:t>
              </a:r>
              <a:endParaRPr lang="uk-UA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C10A1BB7-15DE-4687-8442-9E9B0CACC580}"/>
              </a:ext>
            </a:extLst>
          </p:cNvPr>
          <p:cNvGrpSpPr/>
          <p:nvPr/>
        </p:nvGrpSpPr>
        <p:grpSpPr>
          <a:xfrm>
            <a:off x="1361211" y="3909105"/>
            <a:ext cx="6829667" cy="1375637"/>
            <a:chOff x="1361211" y="3909105"/>
            <a:chExt cx="6829667" cy="1375637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22EA6051-218A-4014-ABAD-48BB79928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1211" y="3933056"/>
              <a:ext cx="1760211" cy="1351686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A3322F05-741A-43EE-96D9-7A40D24DF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98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2038" y="3909105"/>
              <a:ext cx="1691988" cy="1233741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C09AFAFE-B5AD-421D-9563-2A798B888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84" b="100000" l="1758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1512" y="4051000"/>
              <a:ext cx="1233742" cy="1233742"/>
            </a:xfrm>
            <a:prstGeom prst="rect">
              <a:avLst/>
            </a:prstGeom>
          </p:spPr>
        </p:pic>
        <p:sp>
          <p:nvSpPr>
            <p:cNvPr id="35" name="Надпись 2">
              <a:extLst>
                <a:ext uri="{FF2B5EF4-FFF2-40B4-BE49-F238E27FC236}">
                  <a16:creationId xmlns:a16="http://schemas.microsoft.com/office/drawing/2014/main" id="{27347130-AE70-41D0-98AB-F9C8AFF149C5}"/>
                </a:ext>
              </a:extLst>
            </p:cNvPr>
            <p:cNvSpPr txBox="1"/>
            <p:nvPr/>
          </p:nvSpPr>
          <p:spPr>
            <a:xfrm>
              <a:off x="7374700" y="4366011"/>
              <a:ext cx="816178" cy="48577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К</a:t>
              </a:r>
              <a:endParaRPr lang="uk-UA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623047E7-BE29-48F7-9D45-615D4DFE9A80}"/>
              </a:ext>
            </a:extLst>
          </p:cNvPr>
          <p:cNvSpPr txBox="1"/>
          <p:nvPr/>
        </p:nvSpPr>
        <p:spPr>
          <a:xfrm>
            <a:off x="2277549" y="5807786"/>
            <a:ext cx="511439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uk-UA" sz="32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ЗОЛОТИЙ ПАВУЧОК</a:t>
            </a:r>
          </a:p>
        </p:txBody>
      </p:sp>
    </p:spTree>
    <p:extLst>
      <p:ext uri="{BB962C8B-B14F-4D97-AF65-F5344CB8AC3E}">
        <p14:creationId xmlns:p14="http://schemas.microsoft.com/office/powerpoint/2010/main" val="220483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346</Words>
  <Application>Microsoft Office PowerPoint</Application>
  <PresentationFormat>Экран (4:3)</PresentationFormat>
  <Paragraphs>139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Arial Black</vt:lpstr>
      <vt:lpstr>Arial Narrow</vt:lpstr>
      <vt:lpstr>Calibri</vt:lpstr>
      <vt:lpstr>Тема Office</vt:lpstr>
      <vt:lpstr>Творчі завдання на уроках читання</vt:lpstr>
      <vt:lpstr>Презентация PowerPoint</vt:lpstr>
      <vt:lpstr> В 1 класі, оскільки діти приходять до школи, не вміючи читати, доречно використовувати метод малюнків.</vt:lpstr>
      <vt:lpstr>Презентация PowerPoint</vt:lpstr>
      <vt:lpstr>Презентация PowerPoint</vt:lpstr>
      <vt:lpstr>Презентация PowerPoint</vt:lpstr>
      <vt:lpstr> Дітям подобається працювати , розгадуючи завдання за допомогою ребус-метода Льва Штейнберга (метод перших двох букв) :        з перших двох букв кожного малюнка утворюється слово.       Цей метод також можна застосовувати для першокласників. </vt:lpstr>
      <vt:lpstr>Презентация PowerPoint</vt:lpstr>
      <vt:lpstr>Презентация PowerPoint</vt:lpstr>
      <vt:lpstr>Презентация PowerPoint</vt:lpstr>
      <vt:lpstr>  Починаючи з 2 класу, ми пропонуємо учням працювати з ребусами,       пояснивши  правила їх розгадування . Також пропонуємо розгадати не лише назву твору, а й автора.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Також за бажанням діти можуть зашифрувати назву твору та  на  уроці  загадати однокласникам.  Наступні роботи виконані третьокласниками.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natasha23</dc:creator>
  <cp:lastModifiedBy>Людмила Голик</cp:lastModifiedBy>
  <cp:revision>57</cp:revision>
  <dcterms:created xsi:type="dcterms:W3CDTF">2011-08-02T23:19:04Z</dcterms:created>
  <dcterms:modified xsi:type="dcterms:W3CDTF">2018-03-11T20:51:51Z</dcterms:modified>
</cp:coreProperties>
</file>